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72" r:id="rId4"/>
    <p:sldId id="257" r:id="rId5"/>
    <p:sldId id="258" r:id="rId6"/>
    <p:sldId id="259" r:id="rId7"/>
    <p:sldId id="260" r:id="rId8"/>
    <p:sldId id="261" r:id="rId9"/>
    <p:sldId id="262" r:id="rId10"/>
    <p:sldId id="263" r:id="rId11"/>
    <p:sldId id="264" r:id="rId12"/>
    <p:sldId id="265" r:id="rId13"/>
    <p:sldId id="266" r:id="rId14"/>
    <p:sldId id="267" r:id="rId15"/>
    <p:sldId id="268" r:id="rId16"/>
    <p:sldId id="270" r:id="rId17"/>
    <p:sldId id="271"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3C33"/>
    <a:srgbClr val="8399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0" d="100"/>
          <a:sy n="90" d="100"/>
        </p:scale>
        <p:origin x="168" y="78"/>
      </p:cViewPr>
      <p:guideLst/>
    </p:cSldViewPr>
  </p:slideViewPr>
  <p:notesTextViewPr>
    <p:cViewPr>
      <p:scale>
        <a:sx n="1" d="1"/>
        <a:sy n="1" d="1"/>
      </p:scale>
      <p:origin x="0" y="0"/>
    </p:cViewPr>
  </p:notesTextViewPr>
  <p:sorterViewPr>
    <p:cViewPr>
      <p:scale>
        <a:sx n="100" d="100"/>
        <a:sy n="100" d="100"/>
      </p:scale>
      <p:origin x="0" y="-108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11/4/2022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11/4/2022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D5AF9-BAA3-D965-CED1-9E580E7362D5}"/>
              </a:ext>
            </a:extLst>
          </p:cNvPr>
          <p:cNvSpPr>
            <a:spLocks noGrp="1"/>
          </p:cNvSpPr>
          <p:nvPr>
            <p:ph type="ctrTitle"/>
          </p:nvPr>
        </p:nvSpPr>
        <p:spPr/>
        <p:txBody>
          <a:bodyPr/>
          <a:lstStyle/>
          <a:p>
            <a:r>
              <a:rPr lang="en-CA" dirty="0"/>
              <a:t>Results</a:t>
            </a:r>
          </a:p>
        </p:txBody>
      </p:sp>
      <p:sp>
        <p:nvSpPr>
          <p:cNvPr id="3" name="Subtitle 2">
            <a:extLst>
              <a:ext uri="{FF2B5EF4-FFF2-40B4-BE49-F238E27FC236}">
                <a16:creationId xmlns:a16="http://schemas.microsoft.com/office/drawing/2014/main" id="{1761B139-2930-D273-286A-48A63396A8CC}"/>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3938366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7984D-7C96-A102-FC03-32BAFD8A0596}"/>
              </a:ext>
            </a:extLst>
          </p:cNvPr>
          <p:cNvSpPr>
            <a:spLocks noGrp="1"/>
          </p:cNvSpPr>
          <p:nvPr>
            <p:ph type="title"/>
          </p:nvPr>
        </p:nvSpPr>
        <p:spPr/>
        <p:txBody>
          <a:bodyPr/>
          <a:lstStyle/>
          <a:p>
            <a:r>
              <a:rPr lang="en-CA" dirty="0"/>
              <a:t>Figure Captions</a:t>
            </a:r>
          </a:p>
        </p:txBody>
      </p:sp>
      <p:sp>
        <p:nvSpPr>
          <p:cNvPr id="3" name="Content Placeholder 2">
            <a:extLst>
              <a:ext uri="{FF2B5EF4-FFF2-40B4-BE49-F238E27FC236}">
                <a16:creationId xmlns:a16="http://schemas.microsoft.com/office/drawing/2014/main" id="{D94801CD-F0F2-6FBD-71A6-92A1D202C0B2}"/>
              </a:ext>
            </a:extLst>
          </p:cNvPr>
          <p:cNvSpPr>
            <a:spLocks noGrp="1"/>
          </p:cNvSpPr>
          <p:nvPr>
            <p:ph idx="1"/>
          </p:nvPr>
        </p:nvSpPr>
        <p:spPr>
          <a:xfrm>
            <a:off x="1295401" y="2556932"/>
            <a:ext cx="5784459" cy="3318936"/>
          </a:xfrm>
        </p:spPr>
        <p:txBody>
          <a:bodyPr>
            <a:normAutofit fontScale="85000" lnSpcReduction="10000"/>
          </a:bodyPr>
          <a:lstStyle/>
          <a:p>
            <a:r>
              <a:rPr lang="en-CA" dirty="0">
                <a:effectLst/>
              </a:rPr>
              <a:t>Better figure caption:</a:t>
            </a:r>
          </a:p>
          <a:p>
            <a:pPr marL="457200" lvl="1" indent="0">
              <a:buNone/>
            </a:pPr>
            <a:r>
              <a:rPr lang="en-CA" dirty="0">
                <a:effectLst/>
                <a:latin typeface="Arial" panose="020B0604020202020204" pitchFamily="34" charset="0"/>
              </a:rPr>
              <a:t>Figure 1. </a:t>
            </a:r>
            <a:r>
              <a:rPr lang="en-CA" dirty="0">
                <a:ln w="0"/>
                <a:solidFill>
                  <a:schemeClr val="accent1"/>
                </a:solidFill>
                <a:effectLst>
                  <a:outerShdw blurRad="38100" dist="25400" dir="5400000" algn="ctr" rotWithShape="0">
                    <a:srgbClr val="6E747A">
                      <a:alpha val="43000"/>
                    </a:srgbClr>
                  </a:outerShdw>
                </a:effectLst>
                <a:latin typeface="Arial" panose="020B0604020202020204" pitchFamily="34" charset="0"/>
              </a:rPr>
              <a:t>Radish plants showing the effects of freezing at -15C for 2h (A1 and A2) compared with control plants (A4 and B3) kept at room temperature. The plants in pots A1 and A4 were cold acclimated for 2 days at 2.5 C prior to freezing or room temperature treatments. The plants in pots A2 and B3 were not cold acclimated and were kept at room temperature (~ 25C) for 2 days prior to freezing or room temperature treatments. </a:t>
            </a:r>
            <a:r>
              <a:rPr lang="en-CA" dirty="0">
                <a:effectLst/>
                <a:latin typeface="Arial" panose="020B0604020202020204" pitchFamily="34" charset="0"/>
              </a:rPr>
              <a:t>Following the freezing or room temperature treatments, plants were kept in a greenhouse for one week.</a:t>
            </a:r>
            <a:endParaRPr lang="en-CA" dirty="0">
              <a:effectLst/>
            </a:endParaRPr>
          </a:p>
          <a:p>
            <a:pPr marL="457200" lvl="1" indent="0">
              <a:buNone/>
            </a:pPr>
            <a:endParaRPr lang="en-CA" dirty="0"/>
          </a:p>
        </p:txBody>
      </p:sp>
      <p:pic>
        <p:nvPicPr>
          <p:cNvPr id="5" name="Picture 4">
            <a:extLst>
              <a:ext uri="{FF2B5EF4-FFF2-40B4-BE49-F238E27FC236}">
                <a16:creationId xmlns:a16="http://schemas.microsoft.com/office/drawing/2014/main" id="{8F2CDA54-E780-4590-1C39-D93F73678D2E}"/>
              </a:ext>
            </a:extLst>
          </p:cNvPr>
          <p:cNvPicPr>
            <a:picLocks noChangeAspect="1"/>
          </p:cNvPicPr>
          <p:nvPr/>
        </p:nvPicPr>
        <p:blipFill>
          <a:blip r:embed="rId2"/>
          <a:stretch>
            <a:fillRect/>
          </a:stretch>
        </p:blipFill>
        <p:spPr>
          <a:xfrm>
            <a:off x="7079860" y="3331613"/>
            <a:ext cx="4118042" cy="1769574"/>
          </a:xfrm>
          <a:prstGeom prst="rect">
            <a:avLst/>
          </a:prstGeom>
        </p:spPr>
      </p:pic>
      <p:cxnSp>
        <p:nvCxnSpPr>
          <p:cNvPr id="6" name="Straight Arrow Connector 5">
            <a:extLst>
              <a:ext uri="{FF2B5EF4-FFF2-40B4-BE49-F238E27FC236}">
                <a16:creationId xmlns:a16="http://schemas.microsoft.com/office/drawing/2014/main" id="{8C64A967-BBFA-234E-7C30-0A7EEF922984}"/>
              </a:ext>
            </a:extLst>
          </p:cNvPr>
          <p:cNvCxnSpPr/>
          <p:nvPr/>
        </p:nvCxnSpPr>
        <p:spPr>
          <a:xfrm flipV="1">
            <a:off x="4712676" y="1931399"/>
            <a:ext cx="3995225" cy="10128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75772ED-EFCB-8323-64C1-67029A72BB9F}"/>
              </a:ext>
            </a:extLst>
          </p:cNvPr>
          <p:cNvSpPr txBox="1"/>
          <p:nvPr/>
        </p:nvSpPr>
        <p:spPr>
          <a:xfrm>
            <a:off x="8834512" y="1608233"/>
            <a:ext cx="2194560" cy="923330"/>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r>
              <a:rPr lang="en-CA" dirty="0"/>
              <a:t>Which plants were in which condition (Materials and Design)</a:t>
            </a:r>
          </a:p>
        </p:txBody>
      </p:sp>
    </p:spTree>
    <p:extLst>
      <p:ext uri="{BB962C8B-B14F-4D97-AF65-F5344CB8AC3E}">
        <p14:creationId xmlns:p14="http://schemas.microsoft.com/office/powerpoint/2010/main" val="1575690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EA27E-99C8-A9AB-27A9-BC2CBB442244}"/>
              </a:ext>
            </a:extLst>
          </p:cNvPr>
          <p:cNvSpPr>
            <a:spLocks noGrp="1"/>
          </p:cNvSpPr>
          <p:nvPr>
            <p:ph type="title"/>
          </p:nvPr>
        </p:nvSpPr>
        <p:spPr/>
        <p:txBody>
          <a:bodyPr/>
          <a:lstStyle/>
          <a:p>
            <a:r>
              <a:rPr lang="en-CA" dirty="0"/>
              <a:t>Figure Caption</a:t>
            </a:r>
          </a:p>
        </p:txBody>
      </p:sp>
      <p:sp>
        <p:nvSpPr>
          <p:cNvPr id="3" name="Content Placeholder 2">
            <a:extLst>
              <a:ext uri="{FF2B5EF4-FFF2-40B4-BE49-F238E27FC236}">
                <a16:creationId xmlns:a16="http://schemas.microsoft.com/office/drawing/2014/main" id="{7683C254-32F8-63B0-F3CF-15C1BF75C9ED}"/>
              </a:ext>
            </a:extLst>
          </p:cNvPr>
          <p:cNvSpPr>
            <a:spLocks noGrp="1"/>
          </p:cNvSpPr>
          <p:nvPr>
            <p:ph idx="1"/>
          </p:nvPr>
        </p:nvSpPr>
        <p:spPr/>
        <p:txBody>
          <a:bodyPr/>
          <a:lstStyle/>
          <a:p>
            <a:r>
              <a:rPr lang="en-CA" dirty="0"/>
              <a:t>Bad Example</a:t>
            </a:r>
          </a:p>
          <a:p>
            <a:pPr marL="0" indent="0">
              <a:buNone/>
            </a:pPr>
            <a:r>
              <a:rPr lang="en-CA" sz="1600" dirty="0">
                <a:effectLst/>
                <a:latin typeface="Arial" panose="020B0604020202020204" pitchFamily="34" charset="0"/>
              </a:rPr>
              <a:t>	Figure 2. PCR amplification of the 18S ribosomal RNA gene from Saccharomyces cerevisiae.</a:t>
            </a:r>
            <a:endParaRPr lang="en-CA" sz="1600" dirty="0"/>
          </a:p>
        </p:txBody>
      </p:sp>
      <p:pic>
        <p:nvPicPr>
          <p:cNvPr id="5" name="Picture 4">
            <a:extLst>
              <a:ext uri="{FF2B5EF4-FFF2-40B4-BE49-F238E27FC236}">
                <a16:creationId xmlns:a16="http://schemas.microsoft.com/office/drawing/2014/main" id="{0AE1E783-BBB5-28A0-F72C-510B26C9BDE7}"/>
              </a:ext>
            </a:extLst>
          </p:cNvPr>
          <p:cNvPicPr>
            <a:picLocks noChangeAspect="1"/>
          </p:cNvPicPr>
          <p:nvPr/>
        </p:nvPicPr>
        <p:blipFill>
          <a:blip r:embed="rId2"/>
          <a:stretch>
            <a:fillRect/>
          </a:stretch>
        </p:blipFill>
        <p:spPr>
          <a:xfrm>
            <a:off x="4431322" y="3429000"/>
            <a:ext cx="2299189" cy="2765789"/>
          </a:xfrm>
          <a:prstGeom prst="rect">
            <a:avLst/>
          </a:prstGeom>
        </p:spPr>
      </p:pic>
    </p:spTree>
    <p:extLst>
      <p:ext uri="{BB962C8B-B14F-4D97-AF65-F5344CB8AC3E}">
        <p14:creationId xmlns:p14="http://schemas.microsoft.com/office/powerpoint/2010/main" val="3570481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D10B9-CFFA-D84E-A97F-9B3E19550DEF}"/>
              </a:ext>
            </a:extLst>
          </p:cNvPr>
          <p:cNvSpPr>
            <a:spLocks noGrp="1"/>
          </p:cNvSpPr>
          <p:nvPr>
            <p:ph type="title"/>
          </p:nvPr>
        </p:nvSpPr>
        <p:spPr/>
        <p:txBody>
          <a:bodyPr/>
          <a:lstStyle/>
          <a:p>
            <a:r>
              <a:rPr lang="en-CA" dirty="0"/>
              <a:t>Figure Caption</a:t>
            </a:r>
          </a:p>
        </p:txBody>
      </p:sp>
      <p:sp>
        <p:nvSpPr>
          <p:cNvPr id="3" name="Content Placeholder 2">
            <a:extLst>
              <a:ext uri="{FF2B5EF4-FFF2-40B4-BE49-F238E27FC236}">
                <a16:creationId xmlns:a16="http://schemas.microsoft.com/office/drawing/2014/main" id="{334E1C81-84A6-42E9-1126-F96879B27CD6}"/>
              </a:ext>
            </a:extLst>
          </p:cNvPr>
          <p:cNvSpPr>
            <a:spLocks noGrp="1"/>
          </p:cNvSpPr>
          <p:nvPr>
            <p:ph idx="1"/>
          </p:nvPr>
        </p:nvSpPr>
        <p:spPr>
          <a:xfrm>
            <a:off x="1295401" y="2556932"/>
            <a:ext cx="7032673" cy="3318936"/>
          </a:xfrm>
        </p:spPr>
        <p:txBody>
          <a:bodyPr>
            <a:normAutofit fontScale="92500" lnSpcReduction="20000"/>
          </a:bodyPr>
          <a:lstStyle/>
          <a:p>
            <a:r>
              <a:rPr lang="en-CA" dirty="0">
                <a:effectLst/>
              </a:rPr>
              <a:t>Better Example:</a:t>
            </a:r>
          </a:p>
          <a:p>
            <a:pPr marL="0" indent="0">
              <a:buNone/>
            </a:pPr>
            <a:r>
              <a:rPr lang="en-CA" dirty="0">
                <a:effectLst/>
              </a:rPr>
              <a:t>Figure 2. An ethidium bromide stained agarose gel showing DNA fragments produced by PCR amplification of the 18S ribosomal RNA gene from Saccharomyces cerevisiae. The amount of genomic DNA used as template was varied from 50 ng to 0.25 ng. Lanes one and eleven contain a 1Kb plus DNA ladder (Invitrogen); the 2.0 and 1.65 </a:t>
            </a:r>
            <a:r>
              <a:rPr lang="en-CA" dirty="0" err="1">
                <a:effectLst/>
              </a:rPr>
              <a:t>Kb</a:t>
            </a:r>
            <a:r>
              <a:rPr lang="en-CA" dirty="0">
                <a:effectLst/>
              </a:rPr>
              <a:t> fragments are labeled. The amount of genomic DNA used as template for PCR amplification is indicated above each lane. For the negative control, sterile distilled water was used in place of template DNA</a:t>
            </a:r>
            <a:endParaRPr lang="en-CA" dirty="0"/>
          </a:p>
        </p:txBody>
      </p:sp>
      <p:pic>
        <p:nvPicPr>
          <p:cNvPr id="6" name="Picture 5">
            <a:extLst>
              <a:ext uri="{FF2B5EF4-FFF2-40B4-BE49-F238E27FC236}">
                <a16:creationId xmlns:a16="http://schemas.microsoft.com/office/drawing/2014/main" id="{2D7D4CEE-E373-80A2-F5F0-EDA14DB7C17B}"/>
              </a:ext>
            </a:extLst>
          </p:cNvPr>
          <p:cNvPicPr>
            <a:picLocks noChangeAspect="1"/>
          </p:cNvPicPr>
          <p:nvPr/>
        </p:nvPicPr>
        <p:blipFill>
          <a:blip r:embed="rId2"/>
          <a:stretch>
            <a:fillRect/>
          </a:stretch>
        </p:blipFill>
        <p:spPr>
          <a:xfrm>
            <a:off x="8328074" y="2556932"/>
            <a:ext cx="2769286" cy="3331288"/>
          </a:xfrm>
          <a:prstGeom prst="rect">
            <a:avLst/>
          </a:prstGeom>
        </p:spPr>
      </p:pic>
    </p:spTree>
    <p:extLst>
      <p:ext uri="{BB962C8B-B14F-4D97-AF65-F5344CB8AC3E}">
        <p14:creationId xmlns:p14="http://schemas.microsoft.com/office/powerpoint/2010/main" val="2630778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D10B9-CFFA-D84E-A97F-9B3E19550DEF}"/>
              </a:ext>
            </a:extLst>
          </p:cNvPr>
          <p:cNvSpPr>
            <a:spLocks noGrp="1"/>
          </p:cNvSpPr>
          <p:nvPr>
            <p:ph type="title"/>
          </p:nvPr>
        </p:nvSpPr>
        <p:spPr/>
        <p:txBody>
          <a:bodyPr/>
          <a:lstStyle/>
          <a:p>
            <a:r>
              <a:rPr lang="en-CA" dirty="0"/>
              <a:t>Figure Caption</a:t>
            </a:r>
          </a:p>
        </p:txBody>
      </p:sp>
      <p:sp>
        <p:nvSpPr>
          <p:cNvPr id="3" name="Content Placeholder 2">
            <a:extLst>
              <a:ext uri="{FF2B5EF4-FFF2-40B4-BE49-F238E27FC236}">
                <a16:creationId xmlns:a16="http://schemas.microsoft.com/office/drawing/2014/main" id="{334E1C81-84A6-42E9-1126-F96879B27CD6}"/>
              </a:ext>
            </a:extLst>
          </p:cNvPr>
          <p:cNvSpPr>
            <a:spLocks noGrp="1"/>
          </p:cNvSpPr>
          <p:nvPr>
            <p:ph idx="1"/>
          </p:nvPr>
        </p:nvSpPr>
        <p:spPr>
          <a:xfrm>
            <a:off x="1295401" y="2556932"/>
            <a:ext cx="7032673" cy="3318936"/>
          </a:xfrm>
        </p:spPr>
        <p:txBody>
          <a:bodyPr>
            <a:normAutofit fontScale="92500" lnSpcReduction="20000"/>
          </a:bodyPr>
          <a:lstStyle/>
          <a:p>
            <a:r>
              <a:rPr lang="en-CA" dirty="0">
                <a:effectLst/>
              </a:rPr>
              <a:t>Better Example:</a:t>
            </a:r>
          </a:p>
          <a:p>
            <a:pPr marL="0" indent="0">
              <a:buNone/>
            </a:pPr>
            <a:r>
              <a:rPr lang="en-CA" dirty="0">
                <a:effectLst/>
              </a:rPr>
              <a:t>Figure 2. </a:t>
            </a:r>
            <a:r>
              <a:rPr lang="en-CA" dirty="0">
                <a:ln w="0"/>
                <a:solidFill>
                  <a:schemeClr val="accent1"/>
                </a:solidFill>
                <a:effectLst>
                  <a:outerShdw blurRad="38100" dist="25400" dir="5400000" algn="ctr" rotWithShape="0">
                    <a:srgbClr val="6E747A">
                      <a:alpha val="43000"/>
                    </a:srgbClr>
                  </a:outerShdw>
                </a:effectLst>
              </a:rPr>
              <a:t>An ethidium bromide stained agarose gel showing DNA fragments produced by PCR amplification of the 18S ribosomal RNA gene from Saccharomyces cerevisiae. The amount of genomic DNA used as template was varied from 50 ng to 0.25 ng. </a:t>
            </a:r>
            <a:r>
              <a:rPr lang="en-CA" dirty="0">
                <a:effectLst/>
              </a:rPr>
              <a:t>Lanes one and eleven contain a 1Kb plus DNA ladder (Invitrogen); the 2.0 and 1.65 </a:t>
            </a:r>
            <a:r>
              <a:rPr lang="en-CA" dirty="0" err="1">
                <a:effectLst/>
              </a:rPr>
              <a:t>Kb</a:t>
            </a:r>
            <a:r>
              <a:rPr lang="en-CA" dirty="0">
                <a:effectLst/>
              </a:rPr>
              <a:t> fragments are labeled. The amount of genomic DNA used as template for PCR amplification is indicated above each lane. </a:t>
            </a:r>
            <a:r>
              <a:rPr lang="en-CA" dirty="0">
                <a:ln w="0"/>
                <a:solidFill>
                  <a:schemeClr val="accent1"/>
                </a:solidFill>
                <a:effectLst>
                  <a:outerShdw blurRad="38100" dist="25400" dir="5400000" algn="ctr" rotWithShape="0">
                    <a:srgbClr val="6E747A">
                      <a:alpha val="43000"/>
                    </a:srgbClr>
                  </a:outerShdw>
                </a:effectLst>
              </a:rPr>
              <a:t>For the negative control, sterile distilled water was used in place of template DNA</a:t>
            </a:r>
            <a:endParaRPr lang="en-CA" dirty="0"/>
          </a:p>
        </p:txBody>
      </p:sp>
      <p:pic>
        <p:nvPicPr>
          <p:cNvPr id="6" name="Picture 5">
            <a:extLst>
              <a:ext uri="{FF2B5EF4-FFF2-40B4-BE49-F238E27FC236}">
                <a16:creationId xmlns:a16="http://schemas.microsoft.com/office/drawing/2014/main" id="{2D7D4CEE-E373-80A2-F5F0-EDA14DB7C17B}"/>
              </a:ext>
            </a:extLst>
          </p:cNvPr>
          <p:cNvPicPr>
            <a:picLocks noChangeAspect="1"/>
          </p:cNvPicPr>
          <p:nvPr/>
        </p:nvPicPr>
        <p:blipFill>
          <a:blip r:embed="rId2"/>
          <a:stretch>
            <a:fillRect/>
          </a:stretch>
        </p:blipFill>
        <p:spPr>
          <a:xfrm>
            <a:off x="8328074" y="2556932"/>
            <a:ext cx="2769286" cy="3331288"/>
          </a:xfrm>
          <a:prstGeom prst="rect">
            <a:avLst/>
          </a:prstGeom>
        </p:spPr>
      </p:pic>
      <p:cxnSp>
        <p:nvCxnSpPr>
          <p:cNvPr id="5" name="Straight Arrow Connector 4">
            <a:extLst>
              <a:ext uri="{FF2B5EF4-FFF2-40B4-BE49-F238E27FC236}">
                <a16:creationId xmlns:a16="http://schemas.microsoft.com/office/drawing/2014/main" id="{CB318EDA-6100-D55E-0917-484ED8F4B662}"/>
              </a:ext>
            </a:extLst>
          </p:cNvPr>
          <p:cNvCxnSpPr/>
          <p:nvPr/>
        </p:nvCxnSpPr>
        <p:spPr>
          <a:xfrm flipV="1">
            <a:off x="6836898" y="1463040"/>
            <a:ext cx="2110154" cy="1477108"/>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2789E94-CE9E-8689-B076-12E177D2375F}"/>
              </a:ext>
            </a:extLst>
          </p:cNvPr>
          <p:cNvSpPr txBox="1"/>
          <p:nvPr/>
        </p:nvSpPr>
        <p:spPr>
          <a:xfrm>
            <a:off x="9045526" y="860698"/>
            <a:ext cx="2419643" cy="923330"/>
          </a:xfrm>
          <a:prstGeom prst="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p>
            <a:r>
              <a:rPr lang="en-CA" dirty="0"/>
              <a:t>Different conditions in the study (Design &amp; Materials</a:t>
            </a:r>
          </a:p>
        </p:txBody>
      </p:sp>
    </p:spTree>
    <p:extLst>
      <p:ext uri="{BB962C8B-B14F-4D97-AF65-F5344CB8AC3E}">
        <p14:creationId xmlns:p14="http://schemas.microsoft.com/office/powerpoint/2010/main" val="3792318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D10B9-CFFA-D84E-A97F-9B3E19550DEF}"/>
              </a:ext>
            </a:extLst>
          </p:cNvPr>
          <p:cNvSpPr>
            <a:spLocks noGrp="1"/>
          </p:cNvSpPr>
          <p:nvPr>
            <p:ph type="title"/>
          </p:nvPr>
        </p:nvSpPr>
        <p:spPr/>
        <p:txBody>
          <a:bodyPr/>
          <a:lstStyle/>
          <a:p>
            <a:r>
              <a:rPr lang="en-CA" dirty="0"/>
              <a:t>Figure Caption</a:t>
            </a:r>
          </a:p>
        </p:txBody>
      </p:sp>
      <p:sp>
        <p:nvSpPr>
          <p:cNvPr id="3" name="Content Placeholder 2">
            <a:extLst>
              <a:ext uri="{FF2B5EF4-FFF2-40B4-BE49-F238E27FC236}">
                <a16:creationId xmlns:a16="http://schemas.microsoft.com/office/drawing/2014/main" id="{334E1C81-84A6-42E9-1126-F96879B27CD6}"/>
              </a:ext>
            </a:extLst>
          </p:cNvPr>
          <p:cNvSpPr>
            <a:spLocks noGrp="1"/>
          </p:cNvSpPr>
          <p:nvPr>
            <p:ph idx="1"/>
          </p:nvPr>
        </p:nvSpPr>
        <p:spPr>
          <a:xfrm>
            <a:off x="1295401" y="2556932"/>
            <a:ext cx="7032673" cy="3318936"/>
          </a:xfrm>
        </p:spPr>
        <p:txBody>
          <a:bodyPr>
            <a:normAutofit fontScale="92500" lnSpcReduction="20000"/>
          </a:bodyPr>
          <a:lstStyle/>
          <a:p>
            <a:r>
              <a:rPr lang="en-CA" dirty="0">
                <a:effectLst/>
              </a:rPr>
              <a:t>Better Example:</a:t>
            </a:r>
          </a:p>
          <a:p>
            <a:pPr marL="0" indent="0">
              <a:buNone/>
            </a:pPr>
            <a:r>
              <a:rPr lang="en-CA" dirty="0">
                <a:effectLst/>
              </a:rPr>
              <a:t>Figure 2. </a:t>
            </a:r>
            <a:r>
              <a:rPr lang="en-CA" dirty="0">
                <a:ln w="0"/>
                <a:solidFill>
                  <a:schemeClr val="accent1"/>
                </a:solidFill>
                <a:effectLst>
                  <a:outerShdw blurRad="38100" dist="25400" dir="5400000" algn="ctr" rotWithShape="0">
                    <a:srgbClr val="6E747A">
                      <a:alpha val="43000"/>
                    </a:srgbClr>
                  </a:outerShdw>
                </a:effectLst>
              </a:rPr>
              <a:t>An ethidium bromide stained agarose gel showing DNA fragments produced by PCR amplification of the 18S ribosomal RNA gene from Saccharomyces cerevisiae. The amount of genomic DNA used as template was varied from 50 ng to 0.25 ng. </a:t>
            </a:r>
            <a:r>
              <a:rPr lang="en-CA" dirty="0">
                <a:ln w="0"/>
                <a:solidFill>
                  <a:srgbClr val="A23C33"/>
                </a:solidFill>
                <a:effectLst>
                  <a:outerShdw blurRad="38100" dist="25400" dir="5400000" algn="ctr" rotWithShape="0">
                    <a:srgbClr val="6E747A">
                      <a:alpha val="43000"/>
                    </a:srgbClr>
                  </a:outerShdw>
                </a:effectLst>
              </a:rPr>
              <a:t>Lanes one and eleven contain a 1Kb plus DNA ladder (Invitrogen); the 2.0 and 1.65 </a:t>
            </a:r>
            <a:r>
              <a:rPr lang="en-CA" dirty="0" err="1">
                <a:ln w="0"/>
                <a:solidFill>
                  <a:srgbClr val="A23C33"/>
                </a:solidFill>
                <a:effectLst>
                  <a:outerShdw blurRad="38100" dist="25400" dir="5400000" algn="ctr" rotWithShape="0">
                    <a:srgbClr val="6E747A">
                      <a:alpha val="43000"/>
                    </a:srgbClr>
                  </a:outerShdw>
                </a:effectLst>
              </a:rPr>
              <a:t>Kb</a:t>
            </a:r>
            <a:r>
              <a:rPr lang="en-CA" dirty="0">
                <a:ln w="0"/>
                <a:solidFill>
                  <a:srgbClr val="A23C33"/>
                </a:solidFill>
                <a:effectLst>
                  <a:outerShdw blurRad="38100" dist="25400" dir="5400000" algn="ctr" rotWithShape="0">
                    <a:srgbClr val="6E747A">
                      <a:alpha val="43000"/>
                    </a:srgbClr>
                  </a:outerShdw>
                </a:effectLst>
              </a:rPr>
              <a:t> fragments are labeled. The amount of genomic DNA used as template for PCR amplification is indicated above each lane.</a:t>
            </a:r>
            <a:r>
              <a:rPr lang="en-CA" dirty="0">
                <a:effectLst/>
              </a:rPr>
              <a:t> </a:t>
            </a:r>
            <a:r>
              <a:rPr lang="en-CA" dirty="0">
                <a:ln w="0"/>
                <a:solidFill>
                  <a:schemeClr val="accent1"/>
                </a:solidFill>
                <a:effectLst>
                  <a:outerShdw blurRad="38100" dist="25400" dir="5400000" algn="ctr" rotWithShape="0">
                    <a:srgbClr val="6E747A">
                      <a:alpha val="43000"/>
                    </a:srgbClr>
                  </a:outerShdw>
                </a:effectLst>
              </a:rPr>
              <a:t>For the negative control, sterile distilled water was used in place of template DNA</a:t>
            </a:r>
            <a:endParaRPr lang="en-CA" dirty="0"/>
          </a:p>
        </p:txBody>
      </p:sp>
      <p:pic>
        <p:nvPicPr>
          <p:cNvPr id="6" name="Picture 5">
            <a:extLst>
              <a:ext uri="{FF2B5EF4-FFF2-40B4-BE49-F238E27FC236}">
                <a16:creationId xmlns:a16="http://schemas.microsoft.com/office/drawing/2014/main" id="{2D7D4CEE-E373-80A2-F5F0-EDA14DB7C17B}"/>
              </a:ext>
            </a:extLst>
          </p:cNvPr>
          <p:cNvPicPr>
            <a:picLocks noChangeAspect="1"/>
          </p:cNvPicPr>
          <p:nvPr/>
        </p:nvPicPr>
        <p:blipFill>
          <a:blip r:embed="rId2"/>
          <a:stretch>
            <a:fillRect/>
          </a:stretch>
        </p:blipFill>
        <p:spPr>
          <a:xfrm>
            <a:off x="8328074" y="2556932"/>
            <a:ext cx="2769286" cy="3331288"/>
          </a:xfrm>
          <a:prstGeom prst="rect">
            <a:avLst/>
          </a:prstGeom>
        </p:spPr>
      </p:pic>
      <p:cxnSp>
        <p:nvCxnSpPr>
          <p:cNvPr id="5" name="Straight Arrow Connector 4">
            <a:extLst>
              <a:ext uri="{FF2B5EF4-FFF2-40B4-BE49-F238E27FC236}">
                <a16:creationId xmlns:a16="http://schemas.microsoft.com/office/drawing/2014/main" id="{CB318EDA-6100-D55E-0917-484ED8F4B662}"/>
              </a:ext>
            </a:extLst>
          </p:cNvPr>
          <p:cNvCxnSpPr/>
          <p:nvPr/>
        </p:nvCxnSpPr>
        <p:spPr>
          <a:xfrm flipV="1">
            <a:off x="6836898" y="1463040"/>
            <a:ext cx="2110154" cy="1477108"/>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2789E94-CE9E-8689-B076-12E177D2375F}"/>
              </a:ext>
            </a:extLst>
          </p:cNvPr>
          <p:cNvSpPr txBox="1"/>
          <p:nvPr/>
        </p:nvSpPr>
        <p:spPr>
          <a:xfrm>
            <a:off x="9045526" y="860698"/>
            <a:ext cx="2419643" cy="923330"/>
          </a:xfrm>
          <a:prstGeom prst="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p>
            <a:r>
              <a:rPr lang="en-CA" dirty="0"/>
              <a:t>Different conditions in the study (Design &amp; Materials</a:t>
            </a:r>
          </a:p>
        </p:txBody>
      </p:sp>
      <p:cxnSp>
        <p:nvCxnSpPr>
          <p:cNvPr id="8" name="Straight Arrow Connector 7">
            <a:extLst>
              <a:ext uri="{FF2B5EF4-FFF2-40B4-BE49-F238E27FC236}">
                <a16:creationId xmlns:a16="http://schemas.microsoft.com/office/drawing/2014/main" id="{F417E90B-ABDB-EB69-A0ED-83B0CF612C48}"/>
              </a:ext>
            </a:extLst>
          </p:cNvPr>
          <p:cNvCxnSpPr/>
          <p:nvPr/>
        </p:nvCxnSpPr>
        <p:spPr>
          <a:xfrm flipH="1" flipV="1">
            <a:off x="1773117" y="1322363"/>
            <a:ext cx="1786597" cy="2715065"/>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sp>
        <p:nvSpPr>
          <p:cNvPr id="9" name="TextBox 8">
            <a:extLst>
              <a:ext uri="{FF2B5EF4-FFF2-40B4-BE49-F238E27FC236}">
                <a16:creationId xmlns:a16="http://schemas.microsoft.com/office/drawing/2014/main" id="{24DE6456-0A40-CD47-43E9-2606B1F1CAC0}"/>
              </a:ext>
            </a:extLst>
          </p:cNvPr>
          <p:cNvSpPr txBox="1"/>
          <p:nvPr/>
        </p:nvSpPr>
        <p:spPr>
          <a:xfrm>
            <a:off x="726831" y="817565"/>
            <a:ext cx="2582695" cy="369332"/>
          </a:xfrm>
          <a:prstGeom prst="rect">
            <a:avLst/>
          </a:prstGeom>
          <a:ln w="38100"/>
        </p:spPr>
        <p:style>
          <a:lnRef idx="2">
            <a:schemeClr val="accent4"/>
          </a:lnRef>
          <a:fillRef idx="1">
            <a:schemeClr val="lt1"/>
          </a:fillRef>
          <a:effectRef idx="0">
            <a:schemeClr val="accent4"/>
          </a:effectRef>
          <a:fontRef idx="minor">
            <a:schemeClr val="dk1"/>
          </a:fontRef>
        </p:style>
        <p:txBody>
          <a:bodyPr wrap="none" rtlCol="0">
            <a:spAutoFit/>
          </a:bodyPr>
          <a:lstStyle/>
          <a:p>
            <a:r>
              <a:rPr lang="en-CA" dirty="0"/>
              <a:t>Key elements of the figure</a:t>
            </a:r>
          </a:p>
        </p:txBody>
      </p:sp>
    </p:spTree>
    <p:extLst>
      <p:ext uri="{BB962C8B-B14F-4D97-AF65-F5344CB8AC3E}">
        <p14:creationId xmlns:p14="http://schemas.microsoft.com/office/powerpoint/2010/main" val="2080280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D10B9-CFFA-D84E-A97F-9B3E19550DEF}"/>
              </a:ext>
            </a:extLst>
          </p:cNvPr>
          <p:cNvSpPr>
            <a:spLocks noGrp="1"/>
          </p:cNvSpPr>
          <p:nvPr>
            <p:ph type="title"/>
          </p:nvPr>
        </p:nvSpPr>
        <p:spPr/>
        <p:txBody>
          <a:bodyPr/>
          <a:lstStyle/>
          <a:p>
            <a:r>
              <a:rPr lang="en-CA" dirty="0"/>
              <a:t>Figure Caption</a:t>
            </a:r>
          </a:p>
        </p:txBody>
      </p:sp>
      <p:sp>
        <p:nvSpPr>
          <p:cNvPr id="3" name="Content Placeholder 2">
            <a:extLst>
              <a:ext uri="{FF2B5EF4-FFF2-40B4-BE49-F238E27FC236}">
                <a16:creationId xmlns:a16="http://schemas.microsoft.com/office/drawing/2014/main" id="{334E1C81-84A6-42E9-1126-F96879B27CD6}"/>
              </a:ext>
            </a:extLst>
          </p:cNvPr>
          <p:cNvSpPr>
            <a:spLocks noGrp="1"/>
          </p:cNvSpPr>
          <p:nvPr>
            <p:ph idx="1"/>
          </p:nvPr>
        </p:nvSpPr>
        <p:spPr>
          <a:xfrm>
            <a:off x="1295401" y="2556932"/>
            <a:ext cx="7032673" cy="3318936"/>
          </a:xfrm>
        </p:spPr>
        <p:txBody>
          <a:bodyPr>
            <a:normAutofit/>
          </a:bodyPr>
          <a:lstStyle/>
          <a:p>
            <a:r>
              <a:rPr lang="en-CA" dirty="0">
                <a:effectLst/>
              </a:rPr>
              <a:t>The results of the study could be summarized in the text alone without a figure</a:t>
            </a:r>
          </a:p>
          <a:p>
            <a:r>
              <a:rPr lang="en-CA" dirty="0"/>
              <a:t>The figure is to help convince the readers of your conclusions (give evidence that what you say is true)</a:t>
            </a:r>
          </a:p>
          <a:p>
            <a:pPr lvl="1"/>
            <a:r>
              <a:rPr lang="en-CA" dirty="0"/>
              <a:t>“Here are the results and this is an image of the PCR test as proof”</a:t>
            </a:r>
          </a:p>
          <a:p>
            <a:pPr lvl="1"/>
            <a:r>
              <a:rPr lang="en-CA" dirty="0"/>
              <a:t>“These are my results, and here are the images of the plants as proof”</a:t>
            </a:r>
          </a:p>
        </p:txBody>
      </p:sp>
      <p:pic>
        <p:nvPicPr>
          <p:cNvPr id="6" name="Picture 5">
            <a:extLst>
              <a:ext uri="{FF2B5EF4-FFF2-40B4-BE49-F238E27FC236}">
                <a16:creationId xmlns:a16="http://schemas.microsoft.com/office/drawing/2014/main" id="{2D7D4CEE-E373-80A2-F5F0-EDA14DB7C17B}"/>
              </a:ext>
            </a:extLst>
          </p:cNvPr>
          <p:cNvPicPr>
            <a:picLocks noChangeAspect="1"/>
          </p:cNvPicPr>
          <p:nvPr/>
        </p:nvPicPr>
        <p:blipFill>
          <a:blip r:embed="rId2"/>
          <a:stretch>
            <a:fillRect/>
          </a:stretch>
        </p:blipFill>
        <p:spPr>
          <a:xfrm>
            <a:off x="8328074" y="2556932"/>
            <a:ext cx="2769286" cy="3331288"/>
          </a:xfrm>
          <a:prstGeom prst="rect">
            <a:avLst/>
          </a:prstGeom>
        </p:spPr>
      </p:pic>
    </p:spTree>
    <p:extLst>
      <p:ext uri="{BB962C8B-B14F-4D97-AF65-F5344CB8AC3E}">
        <p14:creationId xmlns:p14="http://schemas.microsoft.com/office/powerpoint/2010/main" val="3560357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E084D-D5E7-8841-5632-1407BB32E0F3}"/>
              </a:ext>
            </a:extLst>
          </p:cNvPr>
          <p:cNvSpPr>
            <a:spLocks noGrp="1"/>
          </p:cNvSpPr>
          <p:nvPr>
            <p:ph type="title"/>
          </p:nvPr>
        </p:nvSpPr>
        <p:spPr/>
        <p:txBody>
          <a:bodyPr/>
          <a:lstStyle/>
          <a:p>
            <a:r>
              <a:rPr lang="en-CA" dirty="0"/>
              <a:t>Summary</a:t>
            </a:r>
          </a:p>
        </p:txBody>
      </p:sp>
      <p:sp>
        <p:nvSpPr>
          <p:cNvPr id="3" name="Content Placeholder 2">
            <a:extLst>
              <a:ext uri="{FF2B5EF4-FFF2-40B4-BE49-F238E27FC236}">
                <a16:creationId xmlns:a16="http://schemas.microsoft.com/office/drawing/2014/main" id="{FE85FCDC-29ED-FA76-D869-C29EED55F459}"/>
              </a:ext>
            </a:extLst>
          </p:cNvPr>
          <p:cNvSpPr>
            <a:spLocks noGrp="1"/>
          </p:cNvSpPr>
          <p:nvPr>
            <p:ph idx="1"/>
          </p:nvPr>
        </p:nvSpPr>
        <p:spPr/>
        <p:txBody>
          <a:bodyPr/>
          <a:lstStyle/>
          <a:p>
            <a:r>
              <a:rPr lang="en-CA" dirty="0"/>
              <a:t>Results section show general trends, calculations, and statistics</a:t>
            </a:r>
          </a:p>
          <a:p>
            <a:pPr lvl="1"/>
            <a:r>
              <a:rPr lang="en-CA" dirty="0"/>
              <a:t>Tips: Organize this into different sections for different research questions</a:t>
            </a:r>
          </a:p>
          <a:p>
            <a:pPr lvl="1"/>
            <a:r>
              <a:rPr lang="en-CA" dirty="0"/>
              <a:t>Start with general demographics, then specific research question results</a:t>
            </a:r>
          </a:p>
          <a:p>
            <a:r>
              <a:rPr lang="en-CA" dirty="0"/>
              <a:t>Table and Figure captions show key elements and design </a:t>
            </a:r>
          </a:p>
          <a:p>
            <a:r>
              <a:rPr lang="en-CA" dirty="0"/>
              <a:t>All figures and tables must be in the order they are mentioned in the text</a:t>
            </a:r>
          </a:p>
        </p:txBody>
      </p:sp>
    </p:spTree>
    <p:extLst>
      <p:ext uri="{BB962C8B-B14F-4D97-AF65-F5344CB8AC3E}">
        <p14:creationId xmlns:p14="http://schemas.microsoft.com/office/powerpoint/2010/main" val="3639648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C0563-F621-ABB1-1C33-485A19BE4BB8}"/>
              </a:ext>
            </a:extLst>
          </p:cNvPr>
          <p:cNvSpPr>
            <a:spLocks noGrp="1"/>
          </p:cNvSpPr>
          <p:nvPr>
            <p:ph type="title"/>
          </p:nvPr>
        </p:nvSpPr>
        <p:spPr/>
        <p:txBody>
          <a:bodyPr/>
          <a:lstStyle/>
          <a:p>
            <a:r>
              <a:rPr lang="en-CA" dirty="0"/>
              <a:t>Group Practice</a:t>
            </a:r>
          </a:p>
        </p:txBody>
      </p:sp>
      <p:sp>
        <p:nvSpPr>
          <p:cNvPr id="3" name="Content Placeholder 2">
            <a:extLst>
              <a:ext uri="{FF2B5EF4-FFF2-40B4-BE49-F238E27FC236}">
                <a16:creationId xmlns:a16="http://schemas.microsoft.com/office/drawing/2014/main" id="{58D7362C-28D7-21E7-01A1-3F19071F827A}"/>
              </a:ext>
            </a:extLst>
          </p:cNvPr>
          <p:cNvSpPr>
            <a:spLocks noGrp="1"/>
          </p:cNvSpPr>
          <p:nvPr>
            <p:ph idx="1"/>
          </p:nvPr>
        </p:nvSpPr>
        <p:spPr>
          <a:xfrm>
            <a:off x="1295401" y="2556931"/>
            <a:ext cx="9601196" cy="3604717"/>
          </a:xfrm>
        </p:spPr>
        <p:txBody>
          <a:bodyPr>
            <a:normAutofit fontScale="92500" lnSpcReduction="20000"/>
          </a:bodyPr>
          <a:lstStyle/>
          <a:p>
            <a:r>
              <a:rPr lang="en-CA" dirty="0"/>
              <a:t>There is a text online about “squirrel data” which describes a very simple experiment with the results</a:t>
            </a:r>
          </a:p>
          <a:p>
            <a:r>
              <a:rPr lang="en-CA" dirty="0"/>
              <a:t>Use the information given and write a results section + figure captions for the figures provided. You can place the figures in the results section or at the end. Make sure they are in the correct order.</a:t>
            </a:r>
          </a:p>
          <a:p>
            <a:r>
              <a:rPr lang="en-CA" dirty="0"/>
              <a:t>When writing the results section, organize it in a logical way (add sections if necessary)</a:t>
            </a:r>
          </a:p>
          <a:p>
            <a:r>
              <a:rPr lang="en-CA" dirty="0"/>
              <a:t>You can make up any additional details and calculations </a:t>
            </a:r>
          </a:p>
          <a:p>
            <a:r>
              <a:rPr lang="en-CA" dirty="0"/>
              <a:t>*Remember: You have to report non-significant data that answers the research question*</a:t>
            </a:r>
          </a:p>
        </p:txBody>
      </p:sp>
    </p:spTree>
    <p:extLst>
      <p:ext uri="{BB962C8B-B14F-4D97-AF65-F5344CB8AC3E}">
        <p14:creationId xmlns:p14="http://schemas.microsoft.com/office/powerpoint/2010/main" val="3236391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22D20-A51A-46B9-83E1-5C921C954649}"/>
              </a:ext>
            </a:extLst>
          </p:cNvPr>
          <p:cNvSpPr>
            <a:spLocks noGrp="1"/>
          </p:cNvSpPr>
          <p:nvPr>
            <p:ph type="title"/>
          </p:nvPr>
        </p:nvSpPr>
        <p:spPr/>
        <p:txBody>
          <a:bodyPr/>
          <a:lstStyle/>
          <a:p>
            <a:r>
              <a:rPr lang="en-CA" dirty="0"/>
              <a:t>Presentations Group 5 </a:t>
            </a:r>
            <a:r>
              <a:rPr lang="en-US" altLang="zh-CN" dirty="0"/>
              <a:t>&amp; 6</a:t>
            </a:r>
            <a:endParaRPr lang="en-US" dirty="0"/>
          </a:p>
        </p:txBody>
      </p:sp>
      <p:sp>
        <p:nvSpPr>
          <p:cNvPr id="3" name="Content Placeholder 2">
            <a:extLst>
              <a:ext uri="{FF2B5EF4-FFF2-40B4-BE49-F238E27FC236}">
                <a16:creationId xmlns:a16="http://schemas.microsoft.com/office/drawing/2014/main" id="{1737F160-7FC9-4707-BCDB-282F333AE3E3}"/>
              </a:ext>
            </a:extLst>
          </p:cNvPr>
          <p:cNvSpPr>
            <a:spLocks noGrp="1"/>
          </p:cNvSpPr>
          <p:nvPr>
            <p:ph idx="1"/>
          </p:nvPr>
        </p:nvSpPr>
        <p:spPr/>
        <p:txBody>
          <a:bodyPr>
            <a:normAutofit fontScale="92500" lnSpcReduction="10000"/>
          </a:bodyPr>
          <a:lstStyle/>
          <a:p>
            <a:r>
              <a:rPr lang="en-CA" dirty="0"/>
              <a:t>Focus the presentation on the results section of a paper</a:t>
            </a:r>
          </a:p>
          <a:p>
            <a:r>
              <a:rPr lang="en-CA" dirty="0"/>
              <a:t>Include a brief introduction to the topic and a short summary of their methods</a:t>
            </a:r>
          </a:p>
          <a:p>
            <a:r>
              <a:rPr lang="en-CA" dirty="0"/>
              <a:t>Presentation should include descriptions of any of the figures and tables used</a:t>
            </a:r>
            <a:endParaRPr lang="en-US" dirty="0"/>
          </a:p>
          <a:p>
            <a:r>
              <a:rPr lang="en-US" dirty="0"/>
              <a:t>Include a response:</a:t>
            </a:r>
          </a:p>
          <a:p>
            <a:pPr lvl="1"/>
            <a:r>
              <a:rPr lang="en-US" dirty="0"/>
              <a:t>Is everything controlled for?</a:t>
            </a:r>
          </a:p>
          <a:p>
            <a:pPr lvl="1"/>
            <a:r>
              <a:rPr lang="en-US" dirty="0"/>
              <a:t>Are there other things to measure?</a:t>
            </a:r>
          </a:p>
          <a:p>
            <a:pPr lvl="1"/>
            <a:r>
              <a:rPr lang="en-US" dirty="0"/>
              <a:t>Are the research questions answered?</a:t>
            </a:r>
          </a:p>
          <a:p>
            <a:pPr lvl="1"/>
            <a:r>
              <a:rPr lang="en-US" dirty="0"/>
              <a:t>Additional comments</a:t>
            </a:r>
            <a:endParaRPr lang="en-CA" dirty="0"/>
          </a:p>
        </p:txBody>
      </p:sp>
    </p:spTree>
    <p:extLst>
      <p:ext uri="{BB962C8B-B14F-4D97-AF65-F5344CB8AC3E}">
        <p14:creationId xmlns:p14="http://schemas.microsoft.com/office/powerpoint/2010/main" val="2873502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FE38D-2C36-BE33-BC5F-6F315E6CBA20}"/>
              </a:ext>
            </a:extLst>
          </p:cNvPr>
          <p:cNvSpPr>
            <a:spLocks noGrp="1"/>
          </p:cNvSpPr>
          <p:nvPr>
            <p:ph type="title"/>
          </p:nvPr>
        </p:nvSpPr>
        <p:spPr/>
        <p:txBody>
          <a:bodyPr/>
          <a:lstStyle/>
          <a:p>
            <a:r>
              <a:rPr lang="en-CA" dirty="0"/>
              <a:t>Writing the results section</a:t>
            </a:r>
          </a:p>
        </p:txBody>
      </p:sp>
      <p:sp>
        <p:nvSpPr>
          <p:cNvPr id="3" name="Content Placeholder 2">
            <a:extLst>
              <a:ext uri="{FF2B5EF4-FFF2-40B4-BE49-F238E27FC236}">
                <a16:creationId xmlns:a16="http://schemas.microsoft.com/office/drawing/2014/main" id="{1A9DF209-29DC-ACAF-059D-84A6281290F5}"/>
              </a:ext>
            </a:extLst>
          </p:cNvPr>
          <p:cNvSpPr>
            <a:spLocks noGrp="1"/>
          </p:cNvSpPr>
          <p:nvPr>
            <p:ph idx="1"/>
          </p:nvPr>
        </p:nvSpPr>
        <p:spPr/>
        <p:txBody>
          <a:bodyPr>
            <a:normAutofit lnSpcReduction="10000"/>
          </a:bodyPr>
          <a:lstStyle/>
          <a:p>
            <a:r>
              <a:rPr lang="en-CA" dirty="0"/>
              <a:t>1. Summarize your findings in text and illustrate them with figures and tables (if appropriate)</a:t>
            </a:r>
          </a:p>
          <a:p>
            <a:r>
              <a:rPr lang="en-CA" dirty="0"/>
              <a:t>2. Describe each of your results, pointing to observations that are most relevant to the research topic/questions</a:t>
            </a:r>
          </a:p>
          <a:p>
            <a:r>
              <a:rPr lang="en-CA" dirty="0"/>
              <a:t>3. Provide a context, such as by describing the question that was addressed by making a particular observation (you can use subsections for this)</a:t>
            </a:r>
          </a:p>
          <a:p>
            <a:r>
              <a:rPr lang="en-CA" dirty="0"/>
              <a:t>4. Describe results of control experiments and include observations that are not presented in formal figures or tables (if appropriate)</a:t>
            </a:r>
          </a:p>
        </p:txBody>
      </p:sp>
    </p:spTree>
    <p:extLst>
      <p:ext uri="{BB962C8B-B14F-4D97-AF65-F5344CB8AC3E}">
        <p14:creationId xmlns:p14="http://schemas.microsoft.com/office/powerpoint/2010/main" val="1004076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FE38D-2C36-BE33-BC5F-6F315E6CBA20}"/>
              </a:ext>
            </a:extLst>
          </p:cNvPr>
          <p:cNvSpPr>
            <a:spLocks noGrp="1"/>
          </p:cNvSpPr>
          <p:nvPr>
            <p:ph type="title"/>
          </p:nvPr>
        </p:nvSpPr>
        <p:spPr/>
        <p:txBody>
          <a:bodyPr/>
          <a:lstStyle/>
          <a:p>
            <a:r>
              <a:rPr lang="en-CA" dirty="0"/>
              <a:t>Writing the results section</a:t>
            </a:r>
          </a:p>
        </p:txBody>
      </p:sp>
      <p:sp>
        <p:nvSpPr>
          <p:cNvPr id="3" name="Content Placeholder 2">
            <a:extLst>
              <a:ext uri="{FF2B5EF4-FFF2-40B4-BE49-F238E27FC236}">
                <a16:creationId xmlns:a16="http://schemas.microsoft.com/office/drawing/2014/main" id="{1A9DF209-29DC-ACAF-059D-84A6281290F5}"/>
              </a:ext>
            </a:extLst>
          </p:cNvPr>
          <p:cNvSpPr>
            <a:spLocks noGrp="1"/>
          </p:cNvSpPr>
          <p:nvPr>
            <p:ph idx="1"/>
          </p:nvPr>
        </p:nvSpPr>
        <p:spPr/>
        <p:txBody>
          <a:bodyPr/>
          <a:lstStyle/>
          <a:p>
            <a:r>
              <a:rPr lang="en-CA" dirty="0"/>
              <a:t>Text in past tense</a:t>
            </a:r>
          </a:p>
          <a:p>
            <a:r>
              <a:rPr lang="en-CA" dirty="0"/>
              <a:t>All figures must be mentioned in the text and captions can’t be repeated in the text</a:t>
            </a:r>
          </a:p>
          <a:p>
            <a:r>
              <a:rPr lang="en-CA" dirty="0"/>
              <a:t>Each paragraph begins with a different result</a:t>
            </a:r>
          </a:p>
          <a:p>
            <a:r>
              <a:rPr lang="en-CA" dirty="0"/>
              <a:t>Highlight evidence that proves/disproves your hypothesis and </a:t>
            </a:r>
            <a:r>
              <a:rPr lang="en-CA"/>
              <a:t>research question</a:t>
            </a:r>
            <a:endParaRPr lang="en-CA" dirty="0"/>
          </a:p>
        </p:txBody>
      </p:sp>
    </p:spTree>
    <p:extLst>
      <p:ext uri="{BB962C8B-B14F-4D97-AF65-F5344CB8AC3E}">
        <p14:creationId xmlns:p14="http://schemas.microsoft.com/office/powerpoint/2010/main" val="563355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C11AA-F89E-4FFF-9218-F26119DA9C42}"/>
              </a:ext>
            </a:extLst>
          </p:cNvPr>
          <p:cNvSpPr>
            <a:spLocks noGrp="1"/>
          </p:cNvSpPr>
          <p:nvPr>
            <p:ph type="title"/>
          </p:nvPr>
        </p:nvSpPr>
        <p:spPr/>
        <p:txBody>
          <a:bodyPr/>
          <a:lstStyle/>
          <a:p>
            <a:r>
              <a:rPr lang="en-CA" dirty="0"/>
              <a:t>Figures and Tables</a:t>
            </a:r>
          </a:p>
        </p:txBody>
      </p:sp>
      <p:sp>
        <p:nvSpPr>
          <p:cNvPr id="3" name="Content Placeholder 2">
            <a:extLst>
              <a:ext uri="{FF2B5EF4-FFF2-40B4-BE49-F238E27FC236}">
                <a16:creationId xmlns:a16="http://schemas.microsoft.com/office/drawing/2014/main" id="{7451F804-DA0D-144B-DFA5-F93303847E4D}"/>
              </a:ext>
            </a:extLst>
          </p:cNvPr>
          <p:cNvSpPr>
            <a:spLocks noGrp="1"/>
          </p:cNvSpPr>
          <p:nvPr>
            <p:ph idx="1"/>
          </p:nvPr>
        </p:nvSpPr>
        <p:spPr/>
        <p:txBody>
          <a:bodyPr/>
          <a:lstStyle/>
          <a:p>
            <a:r>
              <a:rPr lang="en-CA" dirty="0"/>
              <a:t>Data are presented in three ways: figures/tables, text, and data</a:t>
            </a:r>
          </a:p>
          <a:p>
            <a:r>
              <a:rPr lang="en-CA" dirty="0"/>
              <a:t>Use the best way for your data</a:t>
            </a:r>
          </a:p>
          <a:p>
            <a:pPr lvl="1"/>
            <a:r>
              <a:rPr lang="en-CA" dirty="0"/>
              <a:t>Does it support your argument?</a:t>
            </a:r>
          </a:p>
          <a:p>
            <a:pPr lvl="1"/>
            <a:r>
              <a:rPr lang="en-CA" dirty="0"/>
              <a:t>Can it be easily read and understood</a:t>
            </a:r>
          </a:p>
          <a:p>
            <a:endParaRPr lang="en-CA" dirty="0"/>
          </a:p>
        </p:txBody>
      </p:sp>
    </p:spTree>
    <p:extLst>
      <p:ext uri="{BB962C8B-B14F-4D97-AF65-F5344CB8AC3E}">
        <p14:creationId xmlns:p14="http://schemas.microsoft.com/office/powerpoint/2010/main" val="3614882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C11AA-F89E-4FFF-9218-F26119DA9C42}"/>
              </a:ext>
            </a:extLst>
          </p:cNvPr>
          <p:cNvSpPr>
            <a:spLocks noGrp="1"/>
          </p:cNvSpPr>
          <p:nvPr>
            <p:ph type="title"/>
          </p:nvPr>
        </p:nvSpPr>
        <p:spPr/>
        <p:txBody>
          <a:bodyPr/>
          <a:lstStyle/>
          <a:p>
            <a:r>
              <a:rPr lang="en-CA" dirty="0"/>
              <a:t>Figures and Tables</a:t>
            </a:r>
          </a:p>
        </p:txBody>
      </p:sp>
      <p:sp>
        <p:nvSpPr>
          <p:cNvPr id="3" name="Content Placeholder 2">
            <a:extLst>
              <a:ext uri="{FF2B5EF4-FFF2-40B4-BE49-F238E27FC236}">
                <a16:creationId xmlns:a16="http://schemas.microsoft.com/office/drawing/2014/main" id="{7451F804-DA0D-144B-DFA5-F93303847E4D}"/>
              </a:ext>
            </a:extLst>
          </p:cNvPr>
          <p:cNvSpPr>
            <a:spLocks noGrp="1"/>
          </p:cNvSpPr>
          <p:nvPr>
            <p:ph idx="1"/>
          </p:nvPr>
        </p:nvSpPr>
        <p:spPr/>
        <p:txBody>
          <a:bodyPr/>
          <a:lstStyle/>
          <a:p>
            <a:r>
              <a:rPr lang="en-CA" dirty="0"/>
              <a:t>Figures are graphs, photographs, and diagrams</a:t>
            </a:r>
          </a:p>
          <a:p>
            <a:r>
              <a:rPr lang="en-CA" dirty="0"/>
              <a:t>They present complicated results as an image</a:t>
            </a:r>
          </a:p>
          <a:p>
            <a:r>
              <a:rPr lang="en-CA" dirty="0"/>
              <a:t>Figures need captions that gives the readers enough information that they shouldn’t need to refer to the text of the paper. Readers should understand the figure without reading the paper</a:t>
            </a:r>
          </a:p>
          <a:p>
            <a:endParaRPr lang="en-CA" dirty="0"/>
          </a:p>
        </p:txBody>
      </p:sp>
    </p:spTree>
    <p:extLst>
      <p:ext uri="{BB962C8B-B14F-4D97-AF65-F5344CB8AC3E}">
        <p14:creationId xmlns:p14="http://schemas.microsoft.com/office/powerpoint/2010/main" val="883109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C11AA-F89E-4FFF-9218-F26119DA9C42}"/>
              </a:ext>
            </a:extLst>
          </p:cNvPr>
          <p:cNvSpPr>
            <a:spLocks noGrp="1"/>
          </p:cNvSpPr>
          <p:nvPr>
            <p:ph type="title"/>
          </p:nvPr>
        </p:nvSpPr>
        <p:spPr/>
        <p:txBody>
          <a:bodyPr/>
          <a:lstStyle/>
          <a:p>
            <a:r>
              <a:rPr lang="en-CA" dirty="0"/>
              <a:t>When to use figures</a:t>
            </a:r>
          </a:p>
        </p:txBody>
      </p:sp>
      <p:sp>
        <p:nvSpPr>
          <p:cNvPr id="3" name="Content Placeholder 2">
            <a:extLst>
              <a:ext uri="{FF2B5EF4-FFF2-40B4-BE49-F238E27FC236}">
                <a16:creationId xmlns:a16="http://schemas.microsoft.com/office/drawing/2014/main" id="{7451F804-DA0D-144B-DFA5-F93303847E4D}"/>
              </a:ext>
            </a:extLst>
          </p:cNvPr>
          <p:cNvSpPr>
            <a:spLocks noGrp="1"/>
          </p:cNvSpPr>
          <p:nvPr>
            <p:ph idx="1"/>
          </p:nvPr>
        </p:nvSpPr>
        <p:spPr/>
        <p:txBody>
          <a:bodyPr/>
          <a:lstStyle/>
          <a:p>
            <a:r>
              <a:rPr lang="en-CA" dirty="0"/>
              <a:t>1. Adds strength to your argument</a:t>
            </a:r>
          </a:p>
          <a:p>
            <a:pPr lvl="1"/>
            <a:r>
              <a:rPr lang="en-CA" dirty="0"/>
              <a:t>Ex: Illustration of differences among treatments</a:t>
            </a:r>
          </a:p>
          <a:p>
            <a:r>
              <a:rPr lang="en-CA" dirty="0"/>
              <a:t>2. Information can’t be easily presented in other formats (e.g. tables or text)</a:t>
            </a:r>
          </a:p>
          <a:p>
            <a:r>
              <a:rPr lang="en-CA" dirty="0"/>
              <a:t>3. Gives the reader an example or typical observation from an experiment</a:t>
            </a:r>
          </a:p>
        </p:txBody>
      </p:sp>
    </p:spTree>
    <p:extLst>
      <p:ext uri="{BB962C8B-B14F-4D97-AF65-F5344CB8AC3E}">
        <p14:creationId xmlns:p14="http://schemas.microsoft.com/office/powerpoint/2010/main" val="3656644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55CD2-976A-5AFA-628E-4DE8E4305180}"/>
              </a:ext>
            </a:extLst>
          </p:cNvPr>
          <p:cNvSpPr>
            <a:spLocks noGrp="1"/>
          </p:cNvSpPr>
          <p:nvPr>
            <p:ph type="title"/>
          </p:nvPr>
        </p:nvSpPr>
        <p:spPr/>
        <p:txBody>
          <a:bodyPr/>
          <a:lstStyle/>
          <a:p>
            <a:r>
              <a:rPr lang="en-CA" dirty="0"/>
              <a:t>Figure captions</a:t>
            </a:r>
          </a:p>
        </p:txBody>
      </p:sp>
      <p:sp>
        <p:nvSpPr>
          <p:cNvPr id="3" name="Content Placeholder 2">
            <a:extLst>
              <a:ext uri="{FF2B5EF4-FFF2-40B4-BE49-F238E27FC236}">
                <a16:creationId xmlns:a16="http://schemas.microsoft.com/office/drawing/2014/main" id="{15F4FB6E-BE8C-6372-3A6E-3A49F27D5F47}"/>
              </a:ext>
            </a:extLst>
          </p:cNvPr>
          <p:cNvSpPr>
            <a:spLocks noGrp="1"/>
          </p:cNvSpPr>
          <p:nvPr>
            <p:ph idx="1"/>
          </p:nvPr>
        </p:nvSpPr>
        <p:spPr/>
        <p:txBody>
          <a:bodyPr/>
          <a:lstStyle/>
          <a:p>
            <a:r>
              <a:rPr lang="en-CA" dirty="0"/>
              <a:t>A caption either appears after a figure, or altogether at the end of the paper</a:t>
            </a:r>
          </a:p>
          <a:p>
            <a:r>
              <a:rPr lang="en-CA" dirty="0"/>
              <a:t>All figures must have captions</a:t>
            </a:r>
          </a:p>
          <a:p>
            <a:r>
              <a:rPr lang="en-CA" dirty="0"/>
              <a:t>Captions should 1) provide the reader with enough information to understand the data presented in the figure and 2) draw their attention to any major data points</a:t>
            </a:r>
          </a:p>
        </p:txBody>
      </p:sp>
    </p:spTree>
    <p:extLst>
      <p:ext uri="{BB962C8B-B14F-4D97-AF65-F5344CB8AC3E}">
        <p14:creationId xmlns:p14="http://schemas.microsoft.com/office/powerpoint/2010/main" val="2546483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7984D-7C96-A102-FC03-32BAFD8A0596}"/>
              </a:ext>
            </a:extLst>
          </p:cNvPr>
          <p:cNvSpPr>
            <a:spLocks noGrp="1"/>
          </p:cNvSpPr>
          <p:nvPr>
            <p:ph type="title"/>
          </p:nvPr>
        </p:nvSpPr>
        <p:spPr/>
        <p:txBody>
          <a:bodyPr/>
          <a:lstStyle/>
          <a:p>
            <a:r>
              <a:rPr lang="en-CA" dirty="0"/>
              <a:t>Figure Captions</a:t>
            </a:r>
          </a:p>
        </p:txBody>
      </p:sp>
      <p:sp>
        <p:nvSpPr>
          <p:cNvPr id="3" name="Content Placeholder 2">
            <a:extLst>
              <a:ext uri="{FF2B5EF4-FFF2-40B4-BE49-F238E27FC236}">
                <a16:creationId xmlns:a16="http://schemas.microsoft.com/office/drawing/2014/main" id="{D94801CD-F0F2-6FBD-71A6-92A1D202C0B2}"/>
              </a:ext>
            </a:extLst>
          </p:cNvPr>
          <p:cNvSpPr>
            <a:spLocks noGrp="1"/>
          </p:cNvSpPr>
          <p:nvPr>
            <p:ph idx="1"/>
          </p:nvPr>
        </p:nvSpPr>
        <p:spPr/>
        <p:txBody>
          <a:bodyPr/>
          <a:lstStyle/>
          <a:p>
            <a:r>
              <a:rPr lang="en-CA" dirty="0">
                <a:effectLst/>
              </a:rPr>
              <a:t>Example of a bad figure caption:</a:t>
            </a:r>
          </a:p>
          <a:p>
            <a:pPr marL="457200" lvl="1" indent="0">
              <a:buNone/>
            </a:pPr>
            <a:r>
              <a:rPr lang="en-CA" dirty="0">
                <a:effectLst/>
              </a:rPr>
              <a:t>			Figure 1. Radish plants subjected to a freezing treatment.</a:t>
            </a:r>
          </a:p>
          <a:p>
            <a:pPr marL="457200" lvl="1" indent="0">
              <a:buNone/>
            </a:pPr>
            <a:endParaRPr lang="en-CA" dirty="0"/>
          </a:p>
        </p:txBody>
      </p:sp>
      <p:pic>
        <p:nvPicPr>
          <p:cNvPr id="5" name="Picture 4">
            <a:extLst>
              <a:ext uri="{FF2B5EF4-FFF2-40B4-BE49-F238E27FC236}">
                <a16:creationId xmlns:a16="http://schemas.microsoft.com/office/drawing/2014/main" id="{8F2CDA54-E780-4590-1C39-D93F73678D2E}"/>
              </a:ext>
            </a:extLst>
          </p:cNvPr>
          <p:cNvPicPr>
            <a:picLocks noChangeAspect="1"/>
          </p:cNvPicPr>
          <p:nvPr/>
        </p:nvPicPr>
        <p:blipFill>
          <a:blip r:embed="rId2"/>
          <a:stretch>
            <a:fillRect/>
          </a:stretch>
        </p:blipFill>
        <p:spPr>
          <a:xfrm>
            <a:off x="3114674" y="3429000"/>
            <a:ext cx="5962650" cy="2562225"/>
          </a:xfrm>
          <a:prstGeom prst="rect">
            <a:avLst/>
          </a:prstGeom>
        </p:spPr>
      </p:pic>
    </p:spTree>
    <p:extLst>
      <p:ext uri="{BB962C8B-B14F-4D97-AF65-F5344CB8AC3E}">
        <p14:creationId xmlns:p14="http://schemas.microsoft.com/office/powerpoint/2010/main" val="3457964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7984D-7C96-A102-FC03-32BAFD8A0596}"/>
              </a:ext>
            </a:extLst>
          </p:cNvPr>
          <p:cNvSpPr>
            <a:spLocks noGrp="1"/>
          </p:cNvSpPr>
          <p:nvPr>
            <p:ph type="title"/>
          </p:nvPr>
        </p:nvSpPr>
        <p:spPr/>
        <p:txBody>
          <a:bodyPr/>
          <a:lstStyle/>
          <a:p>
            <a:r>
              <a:rPr lang="en-CA" dirty="0"/>
              <a:t>Figure Captions</a:t>
            </a:r>
          </a:p>
        </p:txBody>
      </p:sp>
      <p:sp>
        <p:nvSpPr>
          <p:cNvPr id="3" name="Content Placeholder 2">
            <a:extLst>
              <a:ext uri="{FF2B5EF4-FFF2-40B4-BE49-F238E27FC236}">
                <a16:creationId xmlns:a16="http://schemas.microsoft.com/office/drawing/2014/main" id="{D94801CD-F0F2-6FBD-71A6-92A1D202C0B2}"/>
              </a:ext>
            </a:extLst>
          </p:cNvPr>
          <p:cNvSpPr>
            <a:spLocks noGrp="1"/>
          </p:cNvSpPr>
          <p:nvPr>
            <p:ph idx="1"/>
          </p:nvPr>
        </p:nvSpPr>
        <p:spPr>
          <a:xfrm>
            <a:off x="1295401" y="2556932"/>
            <a:ext cx="5784459" cy="3318936"/>
          </a:xfrm>
        </p:spPr>
        <p:txBody>
          <a:bodyPr>
            <a:normAutofit fontScale="85000" lnSpcReduction="10000"/>
          </a:bodyPr>
          <a:lstStyle/>
          <a:p>
            <a:r>
              <a:rPr lang="en-CA" dirty="0">
                <a:effectLst/>
              </a:rPr>
              <a:t>Better figure caption:</a:t>
            </a:r>
          </a:p>
          <a:p>
            <a:pPr marL="457200" lvl="1" indent="0">
              <a:buNone/>
            </a:pPr>
            <a:r>
              <a:rPr lang="en-CA" dirty="0">
                <a:effectLst/>
                <a:latin typeface="Arial" panose="020B0604020202020204" pitchFamily="34" charset="0"/>
              </a:rPr>
              <a:t>Figure 1. Radish plants showing the effects of freezing at -15C for 2h (A1 and A2) compared with control plants (A4 and B3) kept at room temperature. The plants in pots A1 and A4 were cold acclimated for 2 days at 2.5 C prior to freezing or room temperature treatments. The plants in pots A2 and B3 were not cold acclimated and were kept at room temperature (~ 25C) for 2 days prior to freezing or room temperature treatments. Following the freezing or room temperature treatments, plants were kept in a greenhouse for one week.</a:t>
            </a:r>
            <a:endParaRPr lang="en-CA" dirty="0">
              <a:effectLst/>
            </a:endParaRPr>
          </a:p>
          <a:p>
            <a:pPr marL="457200" lvl="1" indent="0">
              <a:buNone/>
            </a:pPr>
            <a:endParaRPr lang="en-CA" dirty="0"/>
          </a:p>
        </p:txBody>
      </p:sp>
      <p:pic>
        <p:nvPicPr>
          <p:cNvPr id="5" name="Picture 4">
            <a:extLst>
              <a:ext uri="{FF2B5EF4-FFF2-40B4-BE49-F238E27FC236}">
                <a16:creationId xmlns:a16="http://schemas.microsoft.com/office/drawing/2014/main" id="{8F2CDA54-E780-4590-1C39-D93F73678D2E}"/>
              </a:ext>
            </a:extLst>
          </p:cNvPr>
          <p:cNvPicPr>
            <a:picLocks noChangeAspect="1"/>
          </p:cNvPicPr>
          <p:nvPr/>
        </p:nvPicPr>
        <p:blipFill>
          <a:blip r:embed="rId2"/>
          <a:stretch>
            <a:fillRect/>
          </a:stretch>
        </p:blipFill>
        <p:spPr>
          <a:xfrm>
            <a:off x="7079860" y="3331613"/>
            <a:ext cx="4118042" cy="1769574"/>
          </a:xfrm>
          <a:prstGeom prst="rect">
            <a:avLst/>
          </a:prstGeom>
        </p:spPr>
      </p:pic>
    </p:spTree>
    <p:extLst>
      <p:ext uri="{BB962C8B-B14F-4D97-AF65-F5344CB8AC3E}">
        <p14:creationId xmlns:p14="http://schemas.microsoft.com/office/powerpoint/2010/main" val="413555798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327</TotalTime>
  <Words>1231</Words>
  <Application>Microsoft Office PowerPoint</Application>
  <PresentationFormat>宽屏</PresentationFormat>
  <Paragraphs>80</Paragraphs>
  <Slides>18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18</vt:i4>
      </vt:variant>
    </vt:vector>
  </HeadingPairs>
  <TitlesOfParts>
    <vt:vector size="22" baseType="lpstr">
      <vt:lpstr>方正舒体</vt:lpstr>
      <vt:lpstr>Arial</vt:lpstr>
      <vt:lpstr>Garamond</vt:lpstr>
      <vt:lpstr>Organic</vt:lpstr>
      <vt:lpstr>Results</vt:lpstr>
      <vt:lpstr>Writing the results section</vt:lpstr>
      <vt:lpstr>Writing the results section</vt:lpstr>
      <vt:lpstr>Figures and Tables</vt:lpstr>
      <vt:lpstr>Figures and Tables</vt:lpstr>
      <vt:lpstr>When to use figures</vt:lpstr>
      <vt:lpstr>Figure captions</vt:lpstr>
      <vt:lpstr>Figure Captions</vt:lpstr>
      <vt:lpstr>Figure Captions</vt:lpstr>
      <vt:lpstr>Figure Captions</vt:lpstr>
      <vt:lpstr>Figure Caption</vt:lpstr>
      <vt:lpstr>Figure Caption</vt:lpstr>
      <vt:lpstr>Figure Caption</vt:lpstr>
      <vt:lpstr>Figure Caption</vt:lpstr>
      <vt:lpstr>Figure Caption</vt:lpstr>
      <vt:lpstr>Summary</vt:lpstr>
      <vt:lpstr>Group Practice</vt:lpstr>
      <vt:lpstr>Presentations Group 5 &amp; 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Results</dc:title>
  <dc:creator>Vicki Xu</dc:creator>
  <cp:lastModifiedBy>Administrator</cp:lastModifiedBy>
  <cp:revision>4</cp:revision>
  <dcterms:created xsi:type="dcterms:W3CDTF">2022-10-28T06:02:25Z</dcterms:created>
  <dcterms:modified xsi:type="dcterms:W3CDTF">2022-11-04T01:36:47Z</dcterms:modified>
</cp:coreProperties>
</file>