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7" r:id="rId4"/>
    <p:sldId id="261" r:id="rId5"/>
    <p:sldId id="259" r:id="rId6"/>
    <p:sldId id="260" r:id="rId7"/>
    <p:sldId id="265" r:id="rId8"/>
    <p:sldId id="262" r:id="rId9"/>
    <p:sldId id="263" r:id="rId10"/>
    <p:sldId id="264"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8" d="100"/>
          <a:sy n="68" d="100"/>
        </p:scale>
        <p:origin x="73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87F1750-3703-4533-9E1B-DB72F6FFC4F6}"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CC49342E-F206-4179-B7C0-6A4DD949411C}">
      <dgm:prSet/>
      <dgm:spPr/>
      <dgm:t>
        <a:bodyPr/>
        <a:lstStyle/>
        <a:p>
          <a:r>
            <a:rPr lang="en-CA" dirty="0"/>
            <a:t>Participants reported feeling very unengaged when taking online classes during the COVID-19 lockdown. Student A said:</a:t>
          </a:r>
          <a:br>
            <a:rPr lang="en-CA" dirty="0"/>
          </a:br>
          <a:r>
            <a:rPr lang="en-CA" dirty="0"/>
            <a:t>“I don’t think I learned very much at all from my classes. It was hard to focus when I couldn’t see the teacher and the rest of the class. Even though my camera was on, I was still looking at other things during class.”</a:t>
          </a:r>
          <a:br>
            <a:rPr lang="en-CA" dirty="0"/>
          </a:br>
          <a:r>
            <a:rPr lang="en-CA" dirty="0"/>
            <a:t>Other students agreed, with Student D saying: “…” </a:t>
          </a:r>
          <a:br>
            <a:rPr lang="en-CA" dirty="0"/>
          </a:br>
          <a:r>
            <a:rPr lang="en-US" dirty="0"/>
            <a:t>Physical presence of peers and instructors is clearly important for learning. This is consistent with Smith (2000) who found …. However, one student (Student B) stated that they obtained higher marks and learned more online. This may be due to…</a:t>
          </a:r>
        </a:p>
      </dgm:t>
    </dgm:pt>
    <dgm:pt modelId="{C4BC55AA-8D79-4986-AA13-F215DEB650BE}" type="parTrans" cxnId="{05F2F779-6395-4B52-BA14-E1E0011089D2}">
      <dgm:prSet/>
      <dgm:spPr/>
      <dgm:t>
        <a:bodyPr/>
        <a:lstStyle/>
        <a:p>
          <a:endParaRPr lang="en-US"/>
        </a:p>
      </dgm:t>
    </dgm:pt>
    <dgm:pt modelId="{4F6E4ED6-9510-4E78-9174-B39646F97B17}" type="sibTrans" cxnId="{05F2F779-6395-4B52-BA14-E1E0011089D2}">
      <dgm:prSet/>
      <dgm:spPr/>
      <dgm:t>
        <a:bodyPr/>
        <a:lstStyle/>
        <a:p>
          <a:endParaRPr lang="en-US"/>
        </a:p>
      </dgm:t>
    </dgm:pt>
    <dgm:pt modelId="{8B128B5B-1307-4786-8A81-08B31F4768B5}" type="pres">
      <dgm:prSet presAssocID="{B87F1750-3703-4533-9E1B-DB72F6FFC4F6}" presName="linear" presStyleCnt="0">
        <dgm:presLayoutVars>
          <dgm:animLvl val="lvl"/>
          <dgm:resizeHandles val="exact"/>
        </dgm:presLayoutVars>
      </dgm:prSet>
      <dgm:spPr/>
    </dgm:pt>
    <dgm:pt modelId="{20E4775A-F372-4463-9C78-36658B7E1624}" type="pres">
      <dgm:prSet presAssocID="{CC49342E-F206-4179-B7C0-6A4DD949411C}" presName="parentText" presStyleLbl="node1" presStyleIdx="0" presStyleCnt="1" custScaleY="114475">
        <dgm:presLayoutVars>
          <dgm:chMax val="0"/>
          <dgm:bulletEnabled val="1"/>
        </dgm:presLayoutVars>
      </dgm:prSet>
      <dgm:spPr/>
    </dgm:pt>
  </dgm:ptLst>
  <dgm:cxnLst>
    <dgm:cxn modelId="{05F2F779-6395-4B52-BA14-E1E0011089D2}" srcId="{B87F1750-3703-4533-9E1B-DB72F6FFC4F6}" destId="{CC49342E-F206-4179-B7C0-6A4DD949411C}" srcOrd="0" destOrd="0" parTransId="{C4BC55AA-8D79-4986-AA13-F215DEB650BE}" sibTransId="{4F6E4ED6-9510-4E78-9174-B39646F97B17}"/>
    <dgm:cxn modelId="{8D5963B4-7955-4661-8065-31AFE8EC26B7}" type="presOf" srcId="{B87F1750-3703-4533-9E1B-DB72F6FFC4F6}" destId="{8B128B5B-1307-4786-8A81-08B31F4768B5}" srcOrd="0" destOrd="0" presId="urn:microsoft.com/office/officeart/2005/8/layout/vList2"/>
    <dgm:cxn modelId="{17B6C2FB-743E-460F-9165-4D38FB07C5D1}" type="presOf" srcId="{CC49342E-F206-4179-B7C0-6A4DD949411C}" destId="{20E4775A-F372-4463-9C78-36658B7E1624}" srcOrd="0" destOrd="0" presId="urn:microsoft.com/office/officeart/2005/8/layout/vList2"/>
    <dgm:cxn modelId="{9A549F56-586C-4492-B130-CC9A50E55C72}" type="presParOf" srcId="{8B128B5B-1307-4786-8A81-08B31F4768B5}" destId="{20E4775A-F372-4463-9C78-36658B7E1624}"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0E4775A-F372-4463-9C78-36658B7E1624}">
      <dsp:nvSpPr>
        <dsp:cNvPr id="0" name=""/>
        <dsp:cNvSpPr/>
      </dsp:nvSpPr>
      <dsp:spPr>
        <a:xfrm>
          <a:off x="0" y="4"/>
          <a:ext cx="9601196" cy="3318927"/>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CA" sz="2100" kern="1200" dirty="0"/>
            <a:t>Participants reported feeling very unengaged when taking online classes during the COVID-19 lockdown. Student A said:</a:t>
          </a:r>
          <a:br>
            <a:rPr lang="en-CA" sz="2100" kern="1200" dirty="0"/>
          </a:br>
          <a:r>
            <a:rPr lang="en-CA" sz="2100" kern="1200" dirty="0"/>
            <a:t>“I don’t think I learned very much at all from my classes. It was hard to focus when I couldn’t see the teacher and the rest of the class. Even though my camera was on, I was still looking at other things during class.”</a:t>
          </a:r>
          <a:br>
            <a:rPr lang="en-CA" sz="2100" kern="1200" dirty="0"/>
          </a:br>
          <a:r>
            <a:rPr lang="en-CA" sz="2100" kern="1200" dirty="0"/>
            <a:t>Other students agreed, with Student D saying: “…” </a:t>
          </a:r>
          <a:br>
            <a:rPr lang="en-CA" sz="2100" kern="1200" dirty="0"/>
          </a:br>
          <a:r>
            <a:rPr lang="en-US" sz="2100" kern="1200" dirty="0"/>
            <a:t>Physical presence of peers and instructors is clearly important for learning. This is consistent with Smith (2000) who found …. However, one student (Student B) stated that they obtained higher marks and learned more online. This may be due to…</a:t>
          </a:r>
        </a:p>
      </dsp:txBody>
      <dsp:txXfrm>
        <a:off x="162017" y="162021"/>
        <a:ext cx="9277162" cy="2994893"/>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F8FE66D3-E7E6-41BE-98CF-D7267C90C299}" type="datetimeFigureOut">
              <a:rPr lang="en-CA" smtClean="0"/>
              <a:t>2022-11-10</a:t>
            </a:fld>
            <a:endParaRPr lang="en-CA"/>
          </a:p>
        </p:txBody>
      </p:sp>
      <p:sp>
        <p:nvSpPr>
          <p:cNvPr id="5" name="Footer Placeholder 4"/>
          <p:cNvSpPr>
            <a:spLocks noGrp="1"/>
          </p:cNvSpPr>
          <p:nvPr>
            <p:ph type="ftr" sz="quarter" idx="11"/>
          </p:nvPr>
        </p:nvSpPr>
        <p:spPr>
          <a:xfrm>
            <a:off x="2692397" y="5037663"/>
            <a:ext cx="5214635" cy="279400"/>
          </a:xfrm>
        </p:spPr>
        <p:txBody>
          <a:bodyPr/>
          <a:lstStyle/>
          <a:p>
            <a:endParaRPr lang="en-CA"/>
          </a:p>
        </p:txBody>
      </p:sp>
      <p:sp>
        <p:nvSpPr>
          <p:cNvPr id="6" name="Slide Number Placeholder 5"/>
          <p:cNvSpPr>
            <a:spLocks noGrp="1"/>
          </p:cNvSpPr>
          <p:nvPr>
            <p:ph type="sldNum" sz="quarter" idx="12"/>
          </p:nvPr>
        </p:nvSpPr>
        <p:spPr>
          <a:xfrm>
            <a:off x="8956900" y="5037663"/>
            <a:ext cx="551167" cy="279400"/>
          </a:xfrm>
        </p:spPr>
        <p:txBody>
          <a:bodyPr/>
          <a:lstStyle/>
          <a:p>
            <a:fld id="{287CED8C-76A7-4A25-B8FE-144804399B04}" type="slidenum">
              <a:rPr lang="en-CA" smtClean="0"/>
              <a:t>‹#›</a:t>
            </a:fld>
            <a:endParaRPr lang="en-CA"/>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709075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8FE66D3-E7E6-41BE-98CF-D7267C90C299}" type="datetimeFigureOut">
              <a:rPr lang="en-CA" smtClean="0"/>
              <a:t>2022-11-10</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287CED8C-76A7-4A25-B8FE-144804399B04}" type="slidenum">
              <a:rPr lang="en-CA" smtClean="0"/>
              <a:t>‹#›</a:t>
            </a:fld>
            <a:endParaRPr lang="en-CA"/>
          </a:p>
        </p:txBody>
      </p:sp>
    </p:spTree>
    <p:extLst>
      <p:ext uri="{BB962C8B-B14F-4D97-AF65-F5344CB8AC3E}">
        <p14:creationId xmlns:p14="http://schemas.microsoft.com/office/powerpoint/2010/main" val="1809459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8FE66D3-E7E6-41BE-98CF-D7267C90C299}" type="datetimeFigureOut">
              <a:rPr lang="en-CA" smtClean="0"/>
              <a:t>2022-11-10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287CED8C-76A7-4A25-B8FE-144804399B04}" type="slidenum">
              <a:rPr lang="en-CA" smtClean="0"/>
              <a:t>‹#›</a:t>
            </a:fld>
            <a:endParaRPr lang="en-CA"/>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364696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8FE66D3-E7E6-41BE-98CF-D7267C90C299}" type="datetimeFigureOut">
              <a:rPr lang="en-CA" smtClean="0"/>
              <a:t>2022-11-10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287CED8C-76A7-4A25-B8FE-144804399B04}" type="slidenum">
              <a:rPr lang="en-CA" smtClean="0"/>
              <a:t>‹#›</a:t>
            </a:fld>
            <a:endParaRPr lang="en-CA"/>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695434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8FE66D3-E7E6-41BE-98CF-D7267C90C299}" type="datetimeFigureOut">
              <a:rPr lang="en-CA" smtClean="0"/>
              <a:t>2022-11-10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287CED8C-76A7-4A25-B8FE-144804399B04}" type="slidenum">
              <a:rPr lang="en-CA" smtClean="0"/>
              <a:t>‹#›</a:t>
            </a:fld>
            <a:endParaRPr lang="en-CA"/>
          </a:p>
        </p:txBody>
      </p:sp>
    </p:spTree>
    <p:extLst>
      <p:ext uri="{BB962C8B-B14F-4D97-AF65-F5344CB8AC3E}">
        <p14:creationId xmlns:p14="http://schemas.microsoft.com/office/powerpoint/2010/main" val="13557111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8FE66D3-E7E6-41BE-98CF-D7267C90C299}" type="datetimeFigureOut">
              <a:rPr lang="en-CA" smtClean="0"/>
              <a:t>2022-11-10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287CED8C-76A7-4A25-B8FE-144804399B04}" type="slidenum">
              <a:rPr lang="en-CA" smtClean="0"/>
              <a:t>‹#›</a:t>
            </a:fld>
            <a:endParaRPr lang="en-CA"/>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166173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8FE66D3-E7E6-41BE-98CF-D7267C90C299}" type="datetimeFigureOut">
              <a:rPr lang="en-CA" smtClean="0"/>
              <a:t>2022-11-10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287CED8C-76A7-4A25-B8FE-144804399B04}" type="slidenum">
              <a:rPr lang="en-CA" smtClean="0"/>
              <a:t>‹#›</a:t>
            </a:fld>
            <a:endParaRPr lang="en-CA"/>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165849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8FE66D3-E7E6-41BE-98CF-D7267C90C299}" type="datetimeFigureOut">
              <a:rPr lang="en-CA" smtClean="0"/>
              <a:t>2022-11-10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287CED8C-76A7-4A25-B8FE-144804399B04}" type="slidenum">
              <a:rPr lang="en-CA" smtClean="0"/>
              <a:t>‹#›</a:t>
            </a:fld>
            <a:endParaRPr lang="en-CA"/>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947486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8FE66D3-E7E6-41BE-98CF-D7267C90C299}" type="datetimeFigureOut">
              <a:rPr lang="en-CA" smtClean="0"/>
              <a:t>2022-11-10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287CED8C-76A7-4A25-B8FE-144804399B04}" type="slidenum">
              <a:rPr lang="en-CA" smtClean="0"/>
              <a:t>‹#›</a:t>
            </a:fld>
            <a:endParaRPr lang="en-CA"/>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246877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8FE66D3-E7E6-41BE-98CF-D7267C90C299}" type="datetimeFigureOut">
              <a:rPr lang="en-CA" smtClean="0"/>
              <a:t>2022-11-10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287CED8C-76A7-4A25-B8FE-144804399B04}" type="slidenum">
              <a:rPr lang="en-CA" smtClean="0"/>
              <a:t>‹#›</a:t>
            </a:fld>
            <a:endParaRPr lang="en-CA"/>
          </a:p>
        </p:txBody>
      </p:sp>
    </p:spTree>
    <p:extLst>
      <p:ext uri="{BB962C8B-B14F-4D97-AF65-F5344CB8AC3E}">
        <p14:creationId xmlns:p14="http://schemas.microsoft.com/office/powerpoint/2010/main" val="1863319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8FE66D3-E7E6-41BE-98CF-D7267C90C299}" type="datetimeFigureOut">
              <a:rPr lang="en-CA" smtClean="0"/>
              <a:t>2022-11-10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287CED8C-76A7-4A25-B8FE-144804399B04}" type="slidenum">
              <a:rPr lang="en-CA" smtClean="0"/>
              <a:t>‹#›</a:t>
            </a:fld>
            <a:endParaRPr lang="en-CA"/>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817953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8FE66D3-E7E6-41BE-98CF-D7267C90C299}" type="datetimeFigureOut">
              <a:rPr lang="en-CA" smtClean="0"/>
              <a:t>2022-11-10</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287CED8C-76A7-4A25-B8FE-144804399B04}" type="slidenum">
              <a:rPr lang="en-CA" smtClean="0"/>
              <a:t>‹#›</a:t>
            </a:fld>
            <a:endParaRPr lang="en-CA"/>
          </a:p>
        </p:txBody>
      </p:sp>
    </p:spTree>
    <p:extLst>
      <p:ext uri="{BB962C8B-B14F-4D97-AF65-F5344CB8AC3E}">
        <p14:creationId xmlns:p14="http://schemas.microsoft.com/office/powerpoint/2010/main" val="21487996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8FE66D3-E7E6-41BE-98CF-D7267C90C299}" type="datetimeFigureOut">
              <a:rPr lang="en-CA" smtClean="0"/>
              <a:t>2022-11-10</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287CED8C-76A7-4A25-B8FE-144804399B04}" type="slidenum">
              <a:rPr lang="en-CA" smtClean="0"/>
              <a:t>‹#›</a:t>
            </a:fld>
            <a:endParaRPr lang="en-CA"/>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925540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8FE66D3-E7E6-41BE-98CF-D7267C90C299}" type="datetimeFigureOut">
              <a:rPr lang="en-CA" smtClean="0"/>
              <a:t>2022-11-10</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287CED8C-76A7-4A25-B8FE-144804399B04}" type="slidenum">
              <a:rPr lang="en-CA" smtClean="0"/>
              <a:t>‹#›</a:t>
            </a:fld>
            <a:endParaRPr lang="en-CA"/>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055657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8FE66D3-E7E6-41BE-98CF-D7267C90C299}" type="datetimeFigureOut">
              <a:rPr lang="en-CA" smtClean="0"/>
              <a:t>2022-11-10</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287CED8C-76A7-4A25-B8FE-144804399B04}" type="slidenum">
              <a:rPr lang="en-CA" smtClean="0"/>
              <a:t>‹#›</a:t>
            </a:fld>
            <a:endParaRPr lang="en-CA"/>
          </a:p>
        </p:txBody>
      </p:sp>
    </p:spTree>
    <p:extLst>
      <p:ext uri="{BB962C8B-B14F-4D97-AF65-F5344CB8AC3E}">
        <p14:creationId xmlns:p14="http://schemas.microsoft.com/office/powerpoint/2010/main" val="10562668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8FE66D3-E7E6-41BE-98CF-D7267C90C299}" type="datetimeFigureOut">
              <a:rPr lang="en-CA" smtClean="0"/>
              <a:t>2022-11-10</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287CED8C-76A7-4A25-B8FE-144804399B04}" type="slidenum">
              <a:rPr lang="en-CA" smtClean="0"/>
              <a:t>‹#›</a:t>
            </a:fld>
            <a:endParaRPr lang="en-CA"/>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1988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8FE66D3-E7E6-41BE-98CF-D7267C90C299}" type="datetimeFigureOut">
              <a:rPr lang="en-CA" smtClean="0"/>
              <a:t>2022-11-10</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287CED8C-76A7-4A25-B8FE-144804399B04}" type="slidenum">
              <a:rPr lang="en-CA" smtClean="0"/>
              <a:t>‹#›</a:t>
            </a:fld>
            <a:endParaRPr lang="en-CA"/>
          </a:p>
        </p:txBody>
      </p:sp>
    </p:spTree>
    <p:extLst>
      <p:ext uri="{BB962C8B-B14F-4D97-AF65-F5344CB8AC3E}">
        <p14:creationId xmlns:p14="http://schemas.microsoft.com/office/powerpoint/2010/main" val="4617872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8FE66D3-E7E6-41BE-98CF-D7267C90C299}" type="datetimeFigureOut">
              <a:rPr lang="en-CA" smtClean="0"/>
              <a:t>2022-11-10</a:t>
            </a:fld>
            <a:endParaRPr lang="en-CA"/>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CA"/>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87CED8C-76A7-4A25-B8FE-144804399B04}" type="slidenum">
              <a:rPr lang="en-CA" smtClean="0"/>
              <a:t>‹#›</a:t>
            </a:fld>
            <a:endParaRPr lang="en-CA"/>
          </a:p>
        </p:txBody>
      </p:sp>
    </p:spTree>
    <p:extLst>
      <p:ext uri="{BB962C8B-B14F-4D97-AF65-F5344CB8AC3E}">
        <p14:creationId xmlns:p14="http://schemas.microsoft.com/office/powerpoint/2010/main" val="343386980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ACC081-C27B-AF49-6E08-DC667DDE4B24}"/>
              </a:ext>
            </a:extLst>
          </p:cNvPr>
          <p:cNvSpPr>
            <a:spLocks noGrp="1"/>
          </p:cNvSpPr>
          <p:nvPr>
            <p:ph type="ctrTitle"/>
          </p:nvPr>
        </p:nvSpPr>
        <p:spPr/>
        <p:txBody>
          <a:bodyPr/>
          <a:lstStyle/>
          <a:p>
            <a:r>
              <a:rPr lang="en-CA" dirty="0"/>
              <a:t>Discussion: Analyses</a:t>
            </a:r>
          </a:p>
        </p:txBody>
      </p:sp>
      <p:sp>
        <p:nvSpPr>
          <p:cNvPr id="3" name="Subtitle 2">
            <a:extLst>
              <a:ext uri="{FF2B5EF4-FFF2-40B4-BE49-F238E27FC236}">
                <a16:creationId xmlns:a16="http://schemas.microsoft.com/office/drawing/2014/main" id="{A8292D09-216F-3A39-6C4C-1EB1594BB067}"/>
              </a:ext>
            </a:extLst>
          </p:cNvPr>
          <p:cNvSpPr>
            <a:spLocks noGrp="1"/>
          </p:cNvSpPr>
          <p:nvPr>
            <p:ph type="subTitle" idx="1"/>
          </p:nvPr>
        </p:nvSpPr>
        <p:spPr/>
        <p:txBody>
          <a:bodyPr/>
          <a:lstStyle/>
          <a:p>
            <a:endParaRPr lang="en-CA"/>
          </a:p>
        </p:txBody>
      </p:sp>
    </p:spTree>
    <p:extLst>
      <p:ext uri="{BB962C8B-B14F-4D97-AF65-F5344CB8AC3E}">
        <p14:creationId xmlns:p14="http://schemas.microsoft.com/office/powerpoint/2010/main" val="36888080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99ECD-FDE6-4F48-BA86-EE9EDAC23684}"/>
              </a:ext>
            </a:extLst>
          </p:cNvPr>
          <p:cNvSpPr>
            <a:spLocks noGrp="1"/>
          </p:cNvSpPr>
          <p:nvPr>
            <p:ph type="title"/>
          </p:nvPr>
        </p:nvSpPr>
        <p:spPr/>
        <p:txBody>
          <a:bodyPr/>
          <a:lstStyle/>
          <a:p>
            <a:r>
              <a:rPr lang="en-CA" dirty="0"/>
              <a:t>Presentations</a:t>
            </a:r>
            <a:endParaRPr lang="en-US" dirty="0"/>
          </a:p>
        </p:txBody>
      </p:sp>
      <p:sp>
        <p:nvSpPr>
          <p:cNvPr id="3" name="Content Placeholder 2">
            <a:extLst>
              <a:ext uri="{FF2B5EF4-FFF2-40B4-BE49-F238E27FC236}">
                <a16:creationId xmlns:a16="http://schemas.microsoft.com/office/drawing/2014/main" id="{56A650F1-80F2-44C0-86B9-16E6B385E40C}"/>
              </a:ext>
            </a:extLst>
          </p:cNvPr>
          <p:cNvSpPr>
            <a:spLocks noGrp="1"/>
          </p:cNvSpPr>
          <p:nvPr>
            <p:ph idx="1"/>
          </p:nvPr>
        </p:nvSpPr>
        <p:spPr/>
        <p:txBody>
          <a:bodyPr>
            <a:normAutofit fontScale="92500" lnSpcReduction="10000"/>
          </a:bodyPr>
          <a:lstStyle/>
          <a:p>
            <a:r>
              <a:rPr lang="en-CA" dirty="0"/>
              <a:t>Find a research paper using qualitative methods and report on the results</a:t>
            </a:r>
          </a:p>
          <a:p>
            <a:r>
              <a:rPr lang="en-CA" dirty="0"/>
              <a:t>Include a brief summary of the introduction and methods</a:t>
            </a:r>
          </a:p>
          <a:p>
            <a:r>
              <a:rPr lang="en-CA" dirty="0"/>
              <a:t>Include a response:</a:t>
            </a:r>
          </a:p>
          <a:p>
            <a:pPr lvl="1"/>
            <a:r>
              <a:rPr lang="en-CA" dirty="0"/>
              <a:t>Is there internal validity?</a:t>
            </a:r>
          </a:p>
          <a:p>
            <a:pPr lvl="1"/>
            <a:r>
              <a:rPr lang="en-CA" dirty="0"/>
              <a:t>Are any measurements missing?</a:t>
            </a:r>
          </a:p>
          <a:p>
            <a:pPr lvl="1"/>
            <a:r>
              <a:rPr lang="en-CA" dirty="0"/>
              <a:t>Are the research questions answered?</a:t>
            </a:r>
          </a:p>
          <a:p>
            <a:pPr lvl="1"/>
            <a:r>
              <a:rPr lang="en-CA" dirty="0"/>
              <a:t>Do you agree with the organization of the results?</a:t>
            </a:r>
          </a:p>
          <a:p>
            <a:pPr lvl="1"/>
            <a:r>
              <a:rPr lang="en-CA" dirty="0"/>
              <a:t>Additional comments</a:t>
            </a:r>
            <a:endParaRPr lang="en-US" dirty="0"/>
          </a:p>
        </p:txBody>
      </p:sp>
    </p:spTree>
    <p:extLst>
      <p:ext uri="{BB962C8B-B14F-4D97-AF65-F5344CB8AC3E}">
        <p14:creationId xmlns:p14="http://schemas.microsoft.com/office/powerpoint/2010/main" val="26411853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847189-9EC0-DD02-ABB0-566EDA9F8236}"/>
              </a:ext>
            </a:extLst>
          </p:cNvPr>
          <p:cNvSpPr>
            <a:spLocks noGrp="1"/>
          </p:cNvSpPr>
          <p:nvPr>
            <p:ph type="title"/>
          </p:nvPr>
        </p:nvSpPr>
        <p:spPr/>
        <p:txBody>
          <a:bodyPr/>
          <a:lstStyle/>
          <a:p>
            <a:r>
              <a:rPr lang="en-CA" dirty="0"/>
              <a:t>Discussion</a:t>
            </a:r>
          </a:p>
        </p:txBody>
      </p:sp>
      <p:sp>
        <p:nvSpPr>
          <p:cNvPr id="3" name="Content Placeholder 2">
            <a:extLst>
              <a:ext uri="{FF2B5EF4-FFF2-40B4-BE49-F238E27FC236}">
                <a16:creationId xmlns:a16="http://schemas.microsoft.com/office/drawing/2014/main" id="{CDD02AC0-5736-2CC2-A1F2-D3A893051CBE}"/>
              </a:ext>
            </a:extLst>
          </p:cNvPr>
          <p:cNvSpPr>
            <a:spLocks noGrp="1"/>
          </p:cNvSpPr>
          <p:nvPr>
            <p:ph idx="1"/>
          </p:nvPr>
        </p:nvSpPr>
        <p:spPr/>
        <p:txBody>
          <a:bodyPr/>
          <a:lstStyle/>
          <a:p>
            <a:r>
              <a:rPr lang="en-CA" dirty="0"/>
              <a:t>What does it mean?</a:t>
            </a:r>
          </a:p>
          <a:p>
            <a:pPr lvl="1"/>
            <a:r>
              <a:rPr lang="en-CA" dirty="0"/>
              <a:t>Interpret the results in terms of the research questions</a:t>
            </a:r>
          </a:p>
          <a:p>
            <a:pPr lvl="1"/>
            <a:r>
              <a:rPr lang="en-CA" dirty="0"/>
              <a:t>Compare the results with previous research</a:t>
            </a:r>
          </a:p>
          <a:p>
            <a:pPr lvl="1"/>
            <a:r>
              <a:rPr lang="en-CA" dirty="0"/>
              <a:t>Speculate on explanations for findings</a:t>
            </a:r>
          </a:p>
          <a:p>
            <a:r>
              <a:rPr lang="en-CA" dirty="0"/>
              <a:t>What can we do?</a:t>
            </a:r>
          </a:p>
          <a:p>
            <a:pPr lvl="1"/>
            <a:r>
              <a:rPr lang="en-CA" dirty="0"/>
              <a:t>Real world applications</a:t>
            </a:r>
          </a:p>
          <a:p>
            <a:pPr lvl="1"/>
            <a:r>
              <a:rPr lang="en-CA" dirty="0"/>
              <a:t>Future research</a:t>
            </a:r>
          </a:p>
        </p:txBody>
      </p:sp>
    </p:spTree>
    <p:extLst>
      <p:ext uri="{BB962C8B-B14F-4D97-AF65-F5344CB8AC3E}">
        <p14:creationId xmlns:p14="http://schemas.microsoft.com/office/powerpoint/2010/main" val="14021551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25C85-E420-5A64-7B0B-12366EA8C72A}"/>
              </a:ext>
            </a:extLst>
          </p:cNvPr>
          <p:cNvSpPr>
            <a:spLocks noGrp="1"/>
          </p:cNvSpPr>
          <p:nvPr>
            <p:ph type="title"/>
          </p:nvPr>
        </p:nvSpPr>
        <p:spPr/>
        <p:txBody>
          <a:bodyPr/>
          <a:lstStyle/>
          <a:p>
            <a:r>
              <a:rPr lang="en-CA" dirty="0"/>
              <a:t>Common moves</a:t>
            </a:r>
          </a:p>
        </p:txBody>
      </p:sp>
      <p:sp>
        <p:nvSpPr>
          <p:cNvPr id="3" name="Content Placeholder 2">
            <a:extLst>
              <a:ext uri="{FF2B5EF4-FFF2-40B4-BE49-F238E27FC236}">
                <a16:creationId xmlns:a16="http://schemas.microsoft.com/office/drawing/2014/main" id="{B23EBD7C-A700-249B-B8EF-02072006846C}"/>
              </a:ext>
            </a:extLst>
          </p:cNvPr>
          <p:cNvSpPr>
            <a:spLocks noGrp="1"/>
          </p:cNvSpPr>
          <p:nvPr>
            <p:ph idx="1"/>
          </p:nvPr>
        </p:nvSpPr>
        <p:spPr/>
        <p:txBody>
          <a:bodyPr/>
          <a:lstStyle/>
          <a:p>
            <a:endParaRPr lang="en-CA" dirty="0"/>
          </a:p>
        </p:txBody>
      </p:sp>
      <p:graphicFrame>
        <p:nvGraphicFramePr>
          <p:cNvPr id="6" name="Table 6">
            <a:extLst>
              <a:ext uri="{FF2B5EF4-FFF2-40B4-BE49-F238E27FC236}">
                <a16:creationId xmlns:a16="http://schemas.microsoft.com/office/drawing/2014/main" id="{55EAA5DF-8A1B-0EFD-8EAB-F18774E0FD5B}"/>
              </a:ext>
            </a:extLst>
          </p:cNvPr>
          <p:cNvGraphicFramePr>
            <a:graphicFrameLocks noGrp="1"/>
          </p:cNvGraphicFramePr>
          <p:nvPr>
            <p:extLst>
              <p:ext uri="{D42A27DB-BD31-4B8C-83A1-F6EECF244321}">
                <p14:modId xmlns:p14="http://schemas.microsoft.com/office/powerpoint/2010/main" val="1701756393"/>
              </p:ext>
            </p:extLst>
          </p:nvPr>
        </p:nvGraphicFramePr>
        <p:xfrm>
          <a:off x="1449753" y="2556932"/>
          <a:ext cx="9292492" cy="3052336"/>
        </p:xfrm>
        <a:graphic>
          <a:graphicData uri="http://schemas.openxmlformats.org/drawingml/2006/table">
            <a:tbl>
              <a:tblPr firstRow="1" bandRow="1">
                <a:tableStyleId>{5C22544A-7EE6-4342-B048-85BDC9FD1C3A}</a:tableStyleId>
              </a:tblPr>
              <a:tblGrid>
                <a:gridCol w="1016752">
                  <a:extLst>
                    <a:ext uri="{9D8B030D-6E8A-4147-A177-3AD203B41FA5}">
                      <a16:colId xmlns:a16="http://schemas.microsoft.com/office/drawing/2014/main" val="4247855502"/>
                    </a:ext>
                  </a:extLst>
                </a:gridCol>
                <a:gridCol w="8275740">
                  <a:extLst>
                    <a:ext uri="{9D8B030D-6E8A-4147-A177-3AD203B41FA5}">
                      <a16:colId xmlns:a16="http://schemas.microsoft.com/office/drawing/2014/main" val="3976603631"/>
                    </a:ext>
                  </a:extLst>
                </a:gridCol>
              </a:tblGrid>
              <a:tr h="537402">
                <a:tc>
                  <a:txBody>
                    <a:bodyPr/>
                    <a:lstStyle/>
                    <a:p>
                      <a:r>
                        <a:rPr lang="en-CA" dirty="0"/>
                        <a:t>Move</a:t>
                      </a:r>
                    </a:p>
                  </a:txBody>
                  <a:tcPr/>
                </a:tc>
                <a:tc>
                  <a:txBody>
                    <a:bodyPr/>
                    <a:lstStyle/>
                    <a:p>
                      <a:r>
                        <a:rPr lang="en-CA" dirty="0"/>
                        <a:t>Details</a:t>
                      </a:r>
                    </a:p>
                  </a:txBody>
                  <a:tcPr/>
                </a:tc>
                <a:extLst>
                  <a:ext uri="{0D108BD9-81ED-4DB2-BD59-A6C34878D82A}">
                    <a16:rowId xmlns:a16="http://schemas.microsoft.com/office/drawing/2014/main" val="3879248994"/>
                  </a:ext>
                </a:extLst>
              </a:tr>
              <a:tr h="537402">
                <a:tc>
                  <a:txBody>
                    <a:bodyPr/>
                    <a:lstStyle/>
                    <a:p>
                      <a:r>
                        <a:rPr lang="en-CA" sz="3200" dirty="0"/>
                        <a:t>1</a:t>
                      </a:r>
                    </a:p>
                  </a:txBody>
                  <a:tcPr/>
                </a:tc>
                <a:tc>
                  <a:txBody>
                    <a:bodyPr/>
                    <a:lstStyle/>
                    <a:p>
                      <a:r>
                        <a:rPr lang="en-CA" sz="3200" dirty="0"/>
                        <a:t>Providing background information </a:t>
                      </a:r>
                    </a:p>
                  </a:txBody>
                  <a:tcPr/>
                </a:tc>
                <a:extLst>
                  <a:ext uri="{0D108BD9-81ED-4DB2-BD59-A6C34878D82A}">
                    <a16:rowId xmlns:a16="http://schemas.microsoft.com/office/drawing/2014/main" val="3483437629"/>
                  </a:ext>
                </a:extLst>
              </a:tr>
              <a:tr h="657504">
                <a:tc>
                  <a:txBody>
                    <a:bodyPr/>
                    <a:lstStyle/>
                    <a:p>
                      <a:r>
                        <a:rPr lang="en-CA" sz="3200" dirty="0"/>
                        <a:t>2</a:t>
                      </a:r>
                    </a:p>
                  </a:txBody>
                  <a:tcPr/>
                </a:tc>
                <a:tc>
                  <a:txBody>
                    <a:bodyPr/>
                    <a:lstStyle/>
                    <a:p>
                      <a:r>
                        <a:rPr lang="en-CA" sz="3200" dirty="0"/>
                        <a:t>Restating, comparing, and explaining results</a:t>
                      </a:r>
                    </a:p>
                  </a:txBody>
                  <a:tcPr/>
                </a:tc>
                <a:extLst>
                  <a:ext uri="{0D108BD9-81ED-4DB2-BD59-A6C34878D82A}">
                    <a16:rowId xmlns:a16="http://schemas.microsoft.com/office/drawing/2014/main" val="2232045262"/>
                  </a:ext>
                </a:extLst>
              </a:tr>
              <a:tr h="699190">
                <a:tc>
                  <a:txBody>
                    <a:bodyPr/>
                    <a:lstStyle/>
                    <a:p>
                      <a:r>
                        <a:rPr lang="en-CA" sz="3200" dirty="0"/>
                        <a:t>3</a:t>
                      </a:r>
                    </a:p>
                  </a:txBody>
                  <a:tcPr/>
                </a:tc>
                <a:tc>
                  <a:txBody>
                    <a:bodyPr/>
                    <a:lstStyle/>
                    <a:p>
                      <a:r>
                        <a:rPr lang="en-CA" sz="3200" dirty="0"/>
                        <a:t>Advising cautious interpretation (limitations)</a:t>
                      </a:r>
                    </a:p>
                  </a:txBody>
                  <a:tcPr/>
                </a:tc>
                <a:extLst>
                  <a:ext uri="{0D108BD9-81ED-4DB2-BD59-A6C34878D82A}">
                    <a16:rowId xmlns:a16="http://schemas.microsoft.com/office/drawing/2014/main" val="4003588307"/>
                  </a:ext>
                </a:extLst>
              </a:tr>
              <a:tr h="537402">
                <a:tc>
                  <a:txBody>
                    <a:bodyPr/>
                    <a:lstStyle/>
                    <a:p>
                      <a:r>
                        <a:rPr lang="en-CA" sz="3200" dirty="0"/>
                        <a:t>4</a:t>
                      </a:r>
                    </a:p>
                  </a:txBody>
                  <a:tcPr/>
                </a:tc>
                <a:tc>
                  <a:txBody>
                    <a:bodyPr/>
                    <a:lstStyle/>
                    <a:p>
                      <a:r>
                        <a:rPr lang="en-CA" sz="3200" dirty="0"/>
                        <a:t>Suggesting general hypotheses</a:t>
                      </a:r>
                    </a:p>
                  </a:txBody>
                  <a:tcPr/>
                </a:tc>
                <a:extLst>
                  <a:ext uri="{0D108BD9-81ED-4DB2-BD59-A6C34878D82A}">
                    <a16:rowId xmlns:a16="http://schemas.microsoft.com/office/drawing/2014/main" val="3649273196"/>
                  </a:ext>
                </a:extLst>
              </a:tr>
            </a:tbl>
          </a:graphicData>
        </a:graphic>
      </p:graphicFrame>
    </p:spTree>
    <p:extLst>
      <p:ext uri="{BB962C8B-B14F-4D97-AF65-F5344CB8AC3E}">
        <p14:creationId xmlns:p14="http://schemas.microsoft.com/office/powerpoint/2010/main" val="33968667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9BA805-520A-4AA9-A24E-52E7FEE08D02}"/>
              </a:ext>
            </a:extLst>
          </p:cNvPr>
          <p:cNvSpPr>
            <a:spLocks noGrp="1"/>
          </p:cNvSpPr>
          <p:nvPr>
            <p:ph type="title"/>
          </p:nvPr>
        </p:nvSpPr>
        <p:spPr/>
        <p:txBody>
          <a:bodyPr/>
          <a:lstStyle/>
          <a:p>
            <a:r>
              <a:rPr lang="en-CA" dirty="0"/>
              <a:t>Results and Analyses</a:t>
            </a:r>
            <a:endParaRPr lang="en-US" dirty="0"/>
          </a:p>
        </p:txBody>
      </p:sp>
      <p:sp>
        <p:nvSpPr>
          <p:cNvPr id="3" name="Content Placeholder 2">
            <a:extLst>
              <a:ext uri="{FF2B5EF4-FFF2-40B4-BE49-F238E27FC236}">
                <a16:creationId xmlns:a16="http://schemas.microsoft.com/office/drawing/2014/main" id="{0E089581-E77A-42E5-B269-04459FD8933C}"/>
              </a:ext>
            </a:extLst>
          </p:cNvPr>
          <p:cNvSpPr>
            <a:spLocks noGrp="1"/>
          </p:cNvSpPr>
          <p:nvPr>
            <p:ph idx="1"/>
          </p:nvPr>
        </p:nvSpPr>
        <p:spPr/>
        <p:txBody>
          <a:bodyPr/>
          <a:lstStyle/>
          <a:p>
            <a:r>
              <a:rPr lang="en-CA" dirty="0"/>
              <a:t>Some papers will report their results and then analyse them after each result</a:t>
            </a:r>
          </a:p>
          <a:p>
            <a:r>
              <a:rPr lang="en-CA" dirty="0"/>
              <a:t>This is more common in qualitative data, but can be done in quantitative papers as well</a:t>
            </a:r>
          </a:p>
          <a:p>
            <a:r>
              <a:rPr lang="en-CA" dirty="0"/>
              <a:t>In this case, moves 1-2 in the discussion section will be in the same section as the results</a:t>
            </a:r>
          </a:p>
          <a:p>
            <a:r>
              <a:rPr lang="en-CA" dirty="0"/>
              <a:t>There would be a separate Discussion or Conclusion section for the remaining moves</a:t>
            </a:r>
            <a:endParaRPr lang="en-US" dirty="0"/>
          </a:p>
        </p:txBody>
      </p:sp>
    </p:spTree>
    <p:extLst>
      <p:ext uri="{BB962C8B-B14F-4D97-AF65-F5344CB8AC3E}">
        <p14:creationId xmlns:p14="http://schemas.microsoft.com/office/powerpoint/2010/main" val="41878604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8D88AF-8B86-212C-DF7B-AC593948F15B}"/>
              </a:ext>
            </a:extLst>
          </p:cNvPr>
          <p:cNvSpPr>
            <a:spLocks noGrp="1"/>
          </p:cNvSpPr>
          <p:nvPr>
            <p:ph type="title"/>
          </p:nvPr>
        </p:nvSpPr>
        <p:spPr/>
        <p:txBody>
          <a:bodyPr/>
          <a:lstStyle/>
          <a:p>
            <a:r>
              <a:rPr lang="en-CA" dirty="0"/>
              <a:t>Moves for Analysis</a:t>
            </a:r>
          </a:p>
        </p:txBody>
      </p:sp>
      <p:graphicFrame>
        <p:nvGraphicFramePr>
          <p:cNvPr id="4" name="Table 4">
            <a:extLst>
              <a:ext uri="{FF2B5EF4-FFF2-40B4-BE49-F238E27FC236}">
                <a16:creationId xmlns:a16="http://schemas.microsoft.com/office/drawing/2014/main" id="{339548A7-FD18-EF4A-1CBF-CDEE60FC3B8D}"/>
              </a:ext>
            </a:extLst>
          </p:cNvPr>
          <p:cNvGraphicFramePr>
            <a:graphicFrameLocks noGrp="1"/>
          </p:cNvGraphicFramePr>
          <p:nvPr>
            <p:ph idx="1"/>
            <p:extLst>
              <p:ext uri="{D42A27DB-BD31-4B8C-83A1-F6EECF244321}">
                <p14:modId xmlns:p14="http://schemas.microsoft.com/office/powerpoint/2010/main" val="4025709658"/>
              </p:ext>
            </p:extLst>
          </p:nvPr>
        </p:nvGraphicFramePr>
        <p:xfrm>
          <a:off x="1295400" y="2557463"/>
          <a:ext cx="9601197" cy="3296920"/>
        </p:xfrm>
        <a:graphic>
          <a:graphicData uri="http://schemas.openxmlformats.org/drawingml/2006/table">
            <a:tbl>
              <a:tblPr firstRow="1" bandRow="1">
                <a:tableStyleId>{5C22544A-7EE6-4342-B048-85BDC9FD1C3A}</a:tableStyleId>
              </a:tblPr>
              <a:tblGrid>
                <a:gridCol w="1321191">
                  <a:extLst>
                    <a:ext uri="{9D8B030D-6E8A-4147-A177-3AD203B41FA5}">
                      <a16:colId xmlns:a16="http://schemas.microsoft.com/office/drawing/2014/main" val="3157796836"/>
                    </a:ext>
                  </a:extLst>
                </a:gridCol>
                <a:gridCol w="3362178">
                  <a:extLst>
                    <a:ext uri="{9D8B030D-6E8A-4147-A177-3AD203B41FA5}">
                      <a16:colId xmlns:a16="http://schemas.microsoft.com/office/drawing/2014/main" val="4092857985"/>
                    </a:ext>
                  </a:extLst>
                </a:gridCol>
                <a:gridCol w="4917828">
                  <a:extLst>
                    <a:ext uri="{9D8B030D-6E8A-4147-A177-3AD203B41FA5}">
                      <a16:colId xmlns:a16="http://schemas.microsoft.com/office/drawing/2014/main" val="1587898446"/>
                    </a:ext>
                  </a:extLst>
                </a:gridCol>
              </a:tblGrid>
              <a:tr h="370840">
                <a:tc>
                  <a:txBody>
                    <a:bodyPr/>
                    <a:lstStyle/>
                    <a:p>
                      <a:r>
                        <a:rPr lang="en-CA" dirty="0"/>
                        <a:t>Move</a:t>
                      </a:r>
                    </a:p>
                  </a:txBody>
                  <a:tcPr/>
                </a:tc>
                <a:tc>
                  <a:txBody>
                    <a:bodyPr/>
                    <a:lstStyle/>
                    <a:p>
                      <a:r>
                        <a:rPr lang="en-CA" dirty="0"/>
                        <a:t>Details</a:t>
                      </a:r>
                    </a:p>
                  </a:txBody>
                  <a:tcPr/>
                </a:tc>
                <a:tc>
                  <a:txBody>
                    <a:bodyPr/>
                    <a:lstStyle/>
                    <a:p>
                      <a:r>
                        <a:rPr lang="en-CA" dirty="0"/>
                        <a:t>Example</a:t>
                      </a:r>
                    </a:p>
                  </a:txBody>
                  <a:tcPr/>
                </a:tc>
                <a:extLst>
                  <a:ext uri="{0D108BD9-81ED-4DB2-BD59-A6C34878D82A}">
                    <a16:rowId xmlns:a16="http://schemas.microsoft.com/office/drawing/2014/main" val="341820012"/>
                  </a:ext>
                </a:extLst>
              </a:tr>
              <a:tr h="370840">
                <a:tc>
                  <a:txBody>
                    <a:bodyPr/>
                    <a:lstStyle/>
                    <a:p>
                      <a:r>
                        <a:rPr lang="en-CA" dirty="0"/>
                        <a:t>1. Providing Background Information</a:t>
                      </a:r>
                    </a:p>
                  </a:txBody>
                  <a:tcPr/>
                </a:tc>
                <a:tc>
                  <a:txBody>
                    <a:bodyPr/>
                    <a:lstStyle/>
                    <a:p>
                      <a:pPr marL="342900" indent="-342900">
                        <a:buAutoNum type="alphaLcParenR"/>
                      </a:pPr>
                      <a:r>
                        <a:rPr lang="en-CA" dirty="0"/>
                        <a:t>Reference to literature</a:t>
                      </a:r>
                    </a:p>
                    <a:p>
                      <a:pPr marL="342900" indent="-342900">
                        <a:buAutoNum type="alphaLcParenR"/>
                      </a:pPr>
                      <a:r>
                        <a:rPr lang="en-CA" dirty="0"/>
                        <a:t>Reference to research questions</a:t>
                      </a:r>
                    </a:p>
                  </a:txBody>
                  <a:tcPr/>
                </a:tc>
                <a:tc>
                  <a:txBody>
                    <a:bodyPr/>
                    <a:lstStyle/>
                    <a:p>
                      <a:pPr marL="342900" indent="-342900">
                        <a:buAutoNum type="alphaLcParenR"/>
                      </a:pPr>
                      <a:r>
                        <a:rPr lang="en-CA" dirty="0"/>
                        <a:t>Prior studies have noted the importance of…</a:t>
                      </a:r>
                    </a:p>
                    <a:p>
                      <a:pPr marL="342900" indent="-342900">
                        <a:buAutoNum type="alphaLcParenR"/>
                      </a:pPr>
                      <a:r>
                        <a:rPr lang="en-CA" dirty="0"/>
                        <a:t>With respect to the first research question, it was found that…</a:t>
                      </a:r>
                    </a:p>
                  </a:txBody>
                  <a:tcPr/>
                </a:tc>
                <a:extLst>
                  <a:ext uri="{0D108BD9-81ED-4DB2-BD59-A6C34878D82A}">
                    <a16:rowId xmlns:a16="http://schemas.microsoft.com/office/drawing/2014/main" val="3315343306"/>
                  </a:ext>
                </a:extLst>
              </a:tr>
              <a:tr h="370840">
                <a:tc>
                  <a:txBody>
                    <a:bodyPr/>
                    <a:lstStyle/>
                    <a:p>
                      <a:r>
                        <a:rPr lang="en-CA" dirty="0"/>
                        <a:t>2. Restating, comparing, and explaining results</a:t>
                      </a:r>
                    </a:p>
                  </a:txBody>
                  <a:tcPr/>
                </a:tc>
                <a:tc>
                  <a:txBody>
                    <a:bodyPr/>
                    <a:lstStyle/>
                    <a:p>
                      <a:pPr marL="342900" indent="-342900">
                        <a:buAutoNum type="alphaLcParenR"/>
                      </a:pPr>
                      <a:r>
                        <a:rPr lang="en-CA" dirty="0"/>
                        <a:t>Summarize results</a:t>
                      </a:r>
                    </a:p>
                    <a:p>
                      <a:pPr marL="342900" indent="-342900">
                        <a:buAutoNum type="alphaLcParenR"/>
                      </a:pPr>
                      <a:r>
                        <a:rPr lang="en-CA" dirty="0"/>
                        <a:t>Supporting previous findings</a:t>
                      </a:r>
                    </a:p>
                    <a:p>
                      <a:pPr marL="342900" indent="-342900">
                        <a:buAutoNum type="alphaLcParenR"/>
                      </a:pPr>
                      <a:r>
                        <a:rPr lang="en-CA" dirty="0"/>
                        <a:t>Contradicting previous findings</a:t>
                      </a:r>
                    </a:p>
                    <a:p>
                      <a:pPr marL="342900" indent="-342900">
                        <a:buAutoNum type="alphaLcParenR"/>
                      </a:pPr>
                      <a:r>
                        <a:rPr lang="en-CA" dirty="0"/>
                        <a:t>Indicating unexpected outcomes</a:t>
                      </a:r>
                    </a:p>
                    <a:p>
                      <a:pPr marL="342900" indent="-342900">
                        <a:buAutoNum type="alphaLcParenR"/>
                      </a:pPr>
                      <a:r>
                        <a:rPr lang="en-CA" dirty="0"/>
                        <a:t>Offering an explanation for the findings</a:t>
                      </a:r>
                    </a:p>
                  </a:txBody>
                  <a:tcPr/>
                </a:tc>
                <a:tc>
                  <a:txBody>
                    <a:bodyPr/>
                    <a:lstStyle/>
                    <a:p>
                      <a:pPr marL="342900" indent="-342900">
                        <a:buAutoNum type="alphaLcParenR"/>
                      </a:pPr>
                      <a:r>
                        <a:rPr lang="en-CA" dirty="0"/>
                        <a:t>The results of the study show/indicate that…</a:t>
                      </a:r>
                    </a:p>
                    <a:p>
                      <a:pPr marL="342900" indent="-342900">
                        <a:buAutoNum type="alphaLcParenR"/>
                      </a:pPr>
                      <a:r>
                        <a:rPr lang="en-CA" dirty="0"/>
                        <a:t>This finding is consistent with Smith (2000) who…</a:t>
                      </a:r>
                    </a:p>
                    <a:p>
                      <a:pPr marL="342900" indent="-342900">
                        <a:buAutoNum type="alphaLcParenR"/>
                      </a:pPr>
                      <a:r>
                        <a:rPr lang="en-CA" dirty="0"/>
                        <a:t>The outcome was contrary to that found in Smith (2000) where…</a:t>
                      </a:r>
                    </a:p>
                    <a:p>
                      <a:pPr marL="342900" indent="-342900">
                        <a:buAutoNum type="alphaLcParenR"/>
                      </a:pPr>
                      <a:r>
                        <a:rPr lang="en-CA" dirty="0"/>
                        <a:t>One unanticipated finding was…</a:t>
                      </a:r>
                    </a:p>
                    <a:p>
                      <a:pPr marL="342900" indent="-342900">
                        <a:buAutoNum type="alphaLcParenR"/>
                      </a:pPr>
                      <a:r>
                        <a:rPr lang="en-CA" dirty="0"/>
                        <a:t>This discrepancy is possibly due to …</a:t>
                      </a:r>
                    </a:p>
                  </a:txBody>
                  <a:tcPr/>
                </a:tc>
                <a:extLst>
                  <a:ext uri="{0D108BD9-81ED-4DB2-BD59-A6C34878D82A}">
                    <a16:rowId xmlns:a16="http://schemas.microsoft.com/office/drawing/2014/main" val="3171607485"/>
                  </a:ext>
                </a:extLst>
              </a:tr>
            </a:tbl>
          </a:graphicData>
        </a:graphic>
      </p:graphicFrame>
    </p:spTree>
    <p:extLst>
      <p:ext uri="{BB962C8B-B14F-4D97-AF65-F5344CB8AC3E}">
        <p14:creationId xmlns:p14="http://schemas.microsoft.com/office/powerpoint/2010/main" val="30406480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AF5487-CD02-45E4-923C-672E700501A9}"/>
              </a:ext>
            </a:extLst>
          </p:cNvPr>
          <p:cNvSpPr>
            <a:spLocks noGrp="1"/>
          </p:cNvSpPr>
          <p:nvPr>
            <p:ph type="title"/>
          </p:nvPr>
        </p:nvSpPr>
        <p:spPr/>
        <p:txBody>
          <a:bodyPr/>
          <a:lstStyle/>
          <a:p>
            <a:r>
              <a:rPr lang="en-CA" dirty="0"/>
              <a:t>Writing Qualitative Data</a:t>
            </a:r>
            <a:endParaRPr lang="en-US" dirty="0"/>
          </a:p>
        </p:txBody>
      </p:sp>
      <p:sp>
        <p:nvSpPr>
          <p:cNvPr id="3" name="Content Placeholder 2">
            <a:extLst>
              <a:ext uri="{FF2B5EF4-FFF2-40B4-BE49-F238E27FC236}">
                <a16:creationId xmlns:a16="http://schemas.microsoft.com/office/drawing/2014/main" id="{5C4B2691-DA9C-4126-B187-A868D35563C3}"/>
              </a:ext>
            </a:extLst>
          </p:cNvPr>
          <p:cNvSpPr>
            <a:spLocks noGrp="1"/>
          </p:cNvSpPr>
          <p:nvPr>
            <p:ph idx="1"/>
          </p:nvPr>
        </p:nvSpPr>
        <p:spPr/>
        <p:txBody>
          <a:bodyPr>
            <a:normAutofit fontScale="85000" lnSpcReduction="20000"/>
          </a:bodyPr>
          <a:lstStyle/>
          <a:p>
            <a:r>
              <a:rPr lang="en-CA" dirty="0"/>
              <a:t>With qualitative data, there are no numbers, but you can still talk about general trends (same as quantitative data):</a:t>
            </a:r>
          </a:p>
          <a:p>
            <a:pPr lvl="1"/>
            <a:r>
              <a:rPr lang="en-CA" dirty="0"/>
              <a:t>“Participants reported feeling very unengaged when taking online classes during the COVID-19 lockdown.”</a:t>
            </a:r>
          </a:p>
          <a:p>
            <a:r>
              <a:rPr lang="en-CA" dirty="0"/>
              <a:t>Instead of using numbers as evidence, you can use quotations from interviews and observations</a:t>
            </a:r>
          </a:p>
          <a:p>
            <a:pPr lvl="1"/>
            <a:r>
              <a:rPr lang="en-CA" dirty="0"/>
              <a:t>“Participants reported feeling very unengaged when taking online classes during the COVID-19 lockdown. Student A said:</a:t>
            </a:r>
            <a:br>
              <a:rPr lang="en-CA" dirty="0"/>
            </a:br>
            <a:r>
              <a:rPr lang="en-CA" dirty="0"/>
              <a:t>‘I don’t think I learned very much at all from my classes. It was hard to focus when I couldn’t see the teacher and the rest of the class. Even though my camera was on, I was still looking at other things during class.’</a:t>
            </a:r>
            <a:br>
              <a:rPr lang="en-CA" dirty="0"/>
            </a:br>
            <a:r>
              <a:rPr lang="en-CA" dirty="0"/>
              <a:t>Other students agreed, with Student D saying:…”</a:t>
            </a:r>
            <a:endParaRPr lang="en-US" dirty="0"/>
          </a:p>
        </p:txBody>
      </p:sp>
    </p:spTree>
    <p:extLst>
      <p:ext uri="{BB962C8B-B14F-4D97-AF65-F5344CB8AC3E}">
        <p14:creationId xmlns:p14="http://schemas.microsoft.com/office/powerpoint/2010/main" val="38396749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9BA805-520A-4AA9-A24E-52E7FEE08D02}"/>
              </a:ext>
            </a:extLst>
          </p:cNvPr>
          <p:cNvSpPr>
            <a:spLocks noGrp="1"/>
          </p:cNvSpPr>
          <p:nvPr>
            <p:ph type="title"/>
          </p:nvPr>
        </p:nvSpPr>
        <p:spPr/>
        <p:txBody>
          <a:bodyPr/>
          <a:lstStyle/>
          <a:p>
            <a:r>
              <a:rPr lang="en-CA" dirty="0"/>
              <a:t>Example Paragraph</a:t>
            </a:r>
            <a:endParaRPr lang="en-US" dirty="0"/>
          </a:p>
        </p:txBody>
      </p:sp>
      <p:graphicFrame>
        <p:nvGraphicFramePr>
          <p:cNvPr id="4" name="Content Placeholder 3">
            <a:extLst>
              <a:ext uri="{FF2B5EF4-FFF2-40B4-BE49-F238E27FC236}">
                <a16:creationId xmlns:a16="http://schemas.microsoft.com/office/drawing/2014/main" id="{486A542D-268C-4A81-8064-716C33B680F8}"/>
              </a:ext>
            </a:extLst>
          </p:cNvPr>
          <p:cNvGraphicFramePr>
            <a:graphicFrameLocks noGrp="1"/>
          </p:cNvGraphicFramePr>
          <p:nvPr>
            <p:ph idx="1"/>
            <p:extLst>
              <p:ext uri="{D42A27DB-BD31-4B8C-83A1-F6EECF244321}">
                <p14:modId xmlns:p14="http://schemas.microsoft.com/office/powerpoint/2010/main" val="1595012155"/>
              </p:ext>
            </p:extLst>
          </p:nvPr>
        </p:nvGraphicFramePr>
        <p:xfrm>
          <a:off x="1295401" y="2556932"/>
          <a:ext cx="9601196" cy="33189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322096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46F843-F267-4F27-ABE2-C6B53C311EB4}"/>
              </a:ext>
            </a:extLst>
          </p:cNvPr>
          <p:cNvSpPr>
            <a:spLocks noGrp="1"/>
          </p:cNvSpPr>
          <p:nvPr>
            <p:ph type="title"/>
          </p:nvPr>
        </p:nvSpPr>
        <p:spPr/>
        <p:txBody>
          <a:bodyPr/>
          <a:lstStyle/>
          <a:p>
            <a:r>
              <a:rPr lang="en-CA" dirty="0"/>
              <a:t>Group Work</a:t>
            </a:r>
            <a:endParaRPr lang="en-US" dirty="0"/>
          </a:p>
        </p:txBody>
      </p:sp>
      <p:sp>
        <p:nvSpPr>
          <p:cNvPr id="3" name="Content Placeholder 2">
            <a:extLst>
              <a:ext uri="{FF2B5EF4-FFF2-40B4-BE49-F238E27FC236}">
                <a16:creationId xmlns:a16="http://schemas.microsoft.com/office/drawing/2014/main" id="{E9670E0A-01E2-4A3A-83C1-D428E0914B2D}"/>
              </a:ext>
            </a:extLst>
          </p:cNvPr>
          <p:cNvSpPr>
            <a:spLocks noGrp="1"/>
          </p:cNvSpPr>
          <p:nvPr>
            <p:ph idx="1"/>
          </p:nvPr>
        </p:nvSpPr>
        <p:spPr/>
        <p:txBody>
          <a:bodyPr/>
          <a:lstStyle/>
          <a:p>
            <a:r>
              <a:rPr lang="en-CA" dirty="0"/>
              <a:t>Use the Social Media Document online to write a Results and Analyses section for a research paper</a:t>
            </a:r>
          </a:p>
          <a:p>
            <a:r>
              <a:rPr lang="en-CA" dirty="0"/>
              <a:t>You may make up any other results you like including additional quotations</a:t>
            </a:r>
          </a:p>
          <a:p>
            <a:r>
              <a:rPr lang="en-US" dirty="0"/>
              <a:t>Tips: Use subsections to help with the organization of the topics (either according to research questions or by themes)</a:t>
            </a:r>
          </a:p>
          <a:p>
            <a:pPr marL="0" indent="0">
              <a:buNone/>
            </a:pPr>
            <a:endParaRPr lang="en-US" dirty="0"/>
          </a:p>
        </p:txBody>
      </p:sp>
    </p:spTree>
    <p:extLst>
      <p:ext uri="{BB962C8B-B14F-4D97-AF65-F5344CB8AC3E}">
        <p14:creationId xmlns:p14="http://schemas.microsoft.com/office/powerpoint/2010/main" val="17290789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3FE0F-40A7-480B-B212-B6B823B3AFB3}"/>
              </a:ext>
            </a:extLst>
          </p:cNvPr>
          <p:cNvSpPr>
            <a:spLocks noGrp="1"/>
          </p:cNvSpPr>
          <p:nvPr>
            <p:ph type="title"/>
          </p:nvPr>
        </p:nvSpPr>
        <p:spPr/>
        <p:txBody>
          <a:bodyPr/>
          <a:lstStyle/>
          <a:p>
            <a:r>
              <a:rPr lang="en-CA" dirty="0"/>
              <a:t>Group Work</a:t>
            </a:r>
            <a:endParaRPr lang="en-US" dirty="0"/>
          </a:p>
        </p:txBody>
      </p:sp>
      <p:sp>
        <p:nvSpPr>
          <p:cNvPr id="3" name="Content Placeholder 2">
            <a:extLst>
              <a:ext uri="{FF2B5EF4-FFF2-40B4-BE49-F238E27FC236}">
                <a16:creationId xmlns:a16="http://schemas.microsoft.com/office/drawing/2014/main" id="{45A53607-5B7A-4EB9-8280-F3E270A214E2}"/>
              </a:ext>
            </a:extLst>
          </p:cNvPr>
          <p:cNvSpPr>
            <a:spLocks noGrp="1"/>
          </p:cNvSpPr>
          <p:nvPr>
            <p:ph idx="1"/>
          </p:nvPr>
        </p:nvSpPr>
        <p:spPr/>
        <p:txBody>
          <a:bodyPr>
            <a:normAutofit lnSpcReduction="10000"/>
          </a:bodyPr>
          <a:lstStyle/>
          <a:p>
            <a:r>
              <a:rPr lang="en-CA" dirty="0"/>
              <a:t>1. Introduce trends and general findings</a:t>
            </a:r>
          </a:p>
          <a:p>
            <a:r>
              <a:rPr lang="en-CA" dirty="0"/>
              <a:t>2. Use quotations to support your trends</a:t>
            </a:r>
          </a:p>
          <a:p>
            <a:r>
              <a:rPr lang="en-CA" dirty="0"/>
              <a:t>3. Explain why the findings are there</a:t>
            </a:r>
          </a:p>
          <a:p>
            <a:r>
              <a:rPr lang="en-CA" dirty="0"/>
              <a:t>4. Compare findings to literature (you may make up any past literature here as long as the citations are proper)</a:t>
            </a:r>
          </a:p>
          <a:p>
            <a:r>
              <a:rPr lang="en-CA" dirty="0"/>
              <a:t>5. Are the outcomes expected or unexpected?</a:t>
            </a:r>
          </a:p>
          <a:p>
            <a:r>
              <a:rPr lang="en-US" dirty="0"/>
              <a:t>6. Offer an explanation (usually for unexpected outcomes) </a:t>
            </a:r>
          </a:p>
        </p:txBody>
      </p:sp>
    </p:spTree>
    <p:extLst>
      <p:ext uri="{BB962C8B-B14F-4D97-AF65-F5344CB8AC3E}">
        <p14:creationId xmlns:p14="http://schemas.microsoft.com/office/powerpoint/2010/main" val="1298651433"/>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73</TotalTime>
  <Words>683</Words>
  <Application>Microsoft Office PowerPoint</Application>
  <PresentationFormat>Widescreen</PresentationFormat>
  <Paragraphs>72</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Garamond</vt:lpstr>
      <vt:lpstr>Organic</vt:lpstr>
      <vt:lpstr>Discussion: Analyses</vt:lpstr>
      <vt:lpstr>Discussion</vt:lpstr>
      <vt:lpstr>Common moves</vt:lpstr>
      <vt:lpstr>Results and Analyses</vt:lpstr>
      <vt:lpstr>Moves for Analysis</vt:lpstr>
      <vt:lpstr>Writing Qualitative Data</vt:lpstr>
      <vt:lpstr>Example Paragraph</vt:lpstr>
      <vt:lpstr>Group Work</vt:lpstr>
      <vt:lpstr>Group Work</vt:lpstr>
      <vt:lpstr>Presentations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Discussion</dc:title>
  <dc:creator>Vicki Xu</dc:creator>
  <cp:lastModifiedBy>Vicki Xu</cp:lastModifiedBy>
  <cp:revision>11</cp:revision>
  <dcterms:created xsi:type="dcterms:W3CDTF">2022-11-06T13:54:43Z</dcterms:created>
  <dcterms:modified xsi:type="dcterms:W3CDTF">2022-11-10T13:17:39Z</dcterms:modified>
</cp:coreProperties>
</file>