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0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852" autoAdjust="0"/>
  </p:normalViewPr>
  <p:slideViewPr>
    <p:cSldViewPr snapToGrid="0">
      <p:cViewPr varScale="1">
        <p:scale>
          <a:sx n="91" d="100"/>
          <a:sy n="91" d="100"/>
        </p:scale>
        <p:origin x="15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6845F-DC12-4202-AA3F-DC4F9D41FF89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9A76D-8C94-4352-AF3A-82DC4FFC1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6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9A76D-8C94-4352-AF3A-82DC4FFC1A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35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57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8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55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0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2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392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24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74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97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4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B3A6-748B-4E8A-805C-5600C5657782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10AB-4871-4E51-B653-E01F7000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0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B3A6-748B-4E8A-805C-5600C5657782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10AB-4871-4E51-B653-E01F7000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4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B3A6-748B-4E8A-805C-5600C5657782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10AB-4871-4E51-B653-E01F7000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8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B3A6-748B-4E8A-805C-5600C5657782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10AB-4871-4E51-B653-E01F7000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1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B3A6-748B-4E8A-805C-5600C5657782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10AB-4871-4E51-B653-E01F7000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B3A6-748B-4E8A-805C-5600C5657782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10AB-4871-4E51-B653-E01F7000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8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B3A6-748B-4E8A-805C-5600C5657782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10AB-4871-4E51-B653-E01F7000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1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B3A6-748B-4E8A-805C-5600C5657782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10AB-4871-4E51-B653-E01F7000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5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B3A6-748B-4E8A-805C-5600C5657782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10AB-4871-4E51-B653-E01F7000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6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B3A6-748B-4E8A-805C-5600C5657782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10AB-4871-4E51-B653-E01F7000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0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B3A6-748B-4E8A-805C-5600C5657782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10AB-4871-4E51-B653-E01F7000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7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B3A6-748B-4E8A-805C-5600C5657782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10AB-4871-4E51-B653-E01F7000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-27708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6864746" y="5486534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Hu Xi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December 16, 2022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057588" y="5284394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B2C747F-B528-497B-9470-7F5BA78EE26F}"/>
              </a:ext>
            </a:extLst>
          </p:cNvPr>
          <p:cNvSpPr txBox="1"/>
          <p:nvPr/>
        </p:nvSpPr>
        <p:spPr>
          <a:xfrm>
            <a:off x="1437588" y="3992838"/>
            <a:ext cx="6784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between perceived stress and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hypertension in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adults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population-based survey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665" t="10498" b="4253"/>
          <a:stretch/>
        </p:blipFill>
        <p:spPr>
          <a:xfrm>
            <a:off x="5271961" y="2170752"/>
            <a:ext cx="3667670" cy="2345046"/>
          </a:xfrm>
          <a:prstGeom prst="rect">
            <a:avLst/>
          </a:prstGeom>
          <a:effectLst>
            <a:softEdge rad="0"/>
          </a:effectLst>
        </p:spPr>
      </p:pic>
      <p:sp>
        <p:nvSpPr>
          <p:cNvPr id="13" name="文本框 12"/>
          <p:cNvSpPr txBox="1"/>
          <p:nvPr/>
        </p:nvSpPr>
        <p:spPr>
          <a:xfrm>
            <a:off x="231476" y="1071563"/>
            <a:ext cx="739085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Conclusions and discussion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36743" y="422659"/>
            <a:ext cx="1737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Discussion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1475" y="1660635"/>
            <a:ext cx="661605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Association </a:t>
            </a:r>
            <a:r>
              <a:rPr lang="en-US" altLang="zh-CN" b="1" dirty="0"/>
              <a:t>between perceived </a:t>
            </a:r>
            <a:r>
              <a:rPr lang="en-US" altLang="zh-CN" b="1" dirty="0" smtClean="0"/>
              <a:t>stress </a:t>
            </a:r>
            <a:r>
              <a:rPr lang="en-US" altLang="zh-CN" b="1" dirty="0"/>
              <a:t>and hypertension </a:t>
            </a:r>
            <a:endParaRPr lang="en-US" altLang="zh-CN" b="1" dirty="0" smtClean="0"/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I</a:t>
            </a:r>
            <a:r>
              <a:rPr lang="en-US" altLang="zh-CN" dirty="0" smtClean="0"/>
              <a:t>nversely 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I</a:t>
            </a:r>
            <a:r>
              <a:rPr lang="en-US" altLang="zh-CN" dirty="0" smtClean="0"/>
              <a:t>ndependent of the covariates above</a:t>
            </a:r>
            <a:endParaRPr lang="en-US" altLang="zh-CN" dirty="0"/>
          </a:p>
          <a:p>
            <a:pPr marL="265113">
              <a:lnSpc>
                <a:spcPct val="150000"/>
              </a:lnSpc>
            </a:pPr>
            <a:endParaRPr lang="en-US" altLang="zh-CN" b="1" dirty="0" smtClean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M</a:t>
            </a:r>
            <a:r>
              <a:rPr lang="en-US" altLang="zh-CN" b="1" dirty="0" smtClean="0"/>
              <a:t>echanism </a:t>
            </a:r>
            <a:r>
              <a:rPr lang="en-US" altLang="zh-CN" b="1" dirty="0"/>
              <a:t>of the inverse </a:t>
            </a:r>
            <a:r>
              <a:rPr lang="en-US" altLang="zh-CN" b="1" dirty="0" smtClean="0"/>
              <a:t>relationship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</a:t>
            </a:r>
            <a:r>
              <a:rPr lang="en-US" altLang="zh-CN" dirty="0" smtClean="0"/>
              <a:t>emain </a:t>
            </a:r>
            <a:r>
              <a:rPr lang="en-US" altLang="zh-CN" dirty="0"/>
              <a:t>unclear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P</a:t>
            </a:r>
            <a:r>
              <a:rPr lang="en-US" altLang="zh-CN" dirty="0" smtClean="0"/>
              <a:t>ossible hypotheses</a:t>
            </a:r>
          </a:p>
          <a:p>
            <a:pPr marL="536575" indent="538163">
              <a:lnSpc>
                <a:spcPct val="150000"/>
              </a:lnSpc>
            </a:pPr>
            <a:r>
              <a:rPr lang="en-US" altLang="zh-CN" dirty="0" smtClean="0"/>
              <a:t>——Suppressed </a:t>
            </a:r>
            <a:r>
              <a:rPr lang="en-US" altLang="zh-CN" dirty="0"/>
              <a:t>expression of </a:t>
            </a:r>
            <a:r>
              <a:rPr lang="en-US" altLang="zh-CN" dirty="0" smtClean="0"/>
              <a:t>stress factors</a:t>
            </a:r>
            <a:endParaRPr lang="en-US" altLang="zh-CN" dirty="0"/>
          </a:p>
          <a:p>
            <a:pPr marL="536575" indent="538163">
              <a:lnSpc>
                <a:spcPct val="150000"/>
              </a:lnSpc>
            </a:pPr>
            <a:r>
              <a:rPr lang="en-US" altLang="zh-CN" dirty="0" smtClean="0"/>
              <a:t>——BP-related </a:t>
            </a:r>
            <a:r>
              <a:rPr lang="en-US" altLang="zh-CN" dirty="0" err="1"/>
              <a:t>hypoalgesia</a:t>
            </a:r>
            <a:endParaRPr lang="en-US" altLang="zh-CN" dirty="0"/>
          </a:p>
          <a:p>
            <a:pPr marL="536575" indent="538163">
              <a:lnSpc>
                <a:spcPct val="150000"/>
              </a:lnSpc>
            </a:pPr>
            <a:r>
              <a:rPr lang="en-US" altLang="zh-CN" dirty="0" smtClean="0"/>
              <a:t>——Dietary </a:t>
            </a:r>
            <a:r>
              <a:rPr lang="en-US" altLang="zh-CN" dirty="0"/>
              <a:t>reasons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8727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31476" y="1071563"/>
            <a:ext cx="739085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A</a:t>
            </a:r>
            <a:r>
              <a:rPr lang="en-US" altLang="zh-CN" sz="2400" b="1" dirty="0" smtClean="0"/>
              <a:t>nalysis of the advantages </a:t>
            </a:r>
            <a:r>
              <a:rPr lang="en-US" altLang="zh-CN" sz="2400" b="1" dirty="0"/>
              <a:t>and disadvantages</a:t>
            </a:r>
            <a:endParaRPr lang="en-US" altLang="zh-CN" sz="24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36743" y="422659"/>
            <a:ext cx="1737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Discussion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1475" y="1660635"/>
            <a:ext cx="6616055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Advantages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large-scale </a:t>
            </a:r>
            <a:r>
              <a:rPr lang="en-US" altLang="zh-CN" dirty="0" smtClean="0"/>
              <a:t>sample 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</a:t>
            </a:r>
            <a:r>
              <a:rPr lang="en-US" altLang="zh-CN" dirty="0" smtClean="0"/>
              <a:t>tandardized </a:t>
            </a:r>
            <a:r>
              <a:rPr lang="en-US" altLang="zh-CN" dirty="0"/>
              <a:t>data collection procedures </a:t>
            </a:r>
          </a:p>
          <a:p>
            <a:pPr marL="265113">
              <a:lnSpc>
                <a:spcPct val="200000"/>
              </a:lnSpc>
            </a:pPr>
            <a:endParaRPr lang="en-US" altLang="zh-CN" b="1" dirty="0" smtClean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Disadvantages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1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93781"/>
              </p:ext>
            </p:extLst>
          </p:nvPr>
        </p:nvGraphicFramePr>
        <p:xfrm>
          <a:off x="953517" y="4040464"/>
          <a:ext cx="7212479" cy="1657382"/>
        </p:xfrm>
        <a:graphic>
          <a:graphicData uri="http://schemas.openxmlformats.org/drawingml/2006/table">
            <a:tbl>
              <a:tblPr firstRow="1" firstCol="1" bandRow="1"/>
              <a:tblGrid>
                <a:gridCol w="1414564">
                  <a:extLst>
                    <a:ext uri="{9D8B030D-6E8A-4147-A177-3AD203B41FA5}">
                      <a16:colId xmlns:a16="http://schemas.microsoft.com/office/drawing/2014/main" val="3356882479"/>
                    </a:ext>
                  </a:extLst>
                </a:gridCol>
                <a:gridCol w="5797915">
                  <a:extLst>
                    <a:ext uri="{9D8B030D-6E8A-4147-A177-3AD203B41FA5}">
                      <a16:colId xmlns:a16="http://schemas.microsoft.com/office/drawing/2014/main" val="430281037"/>
                    </a:ext>
                  </a:extLst>
                </a:gridCol>
              </a:tblGrid>
              <a:tr h="479846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Step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Disadvantages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47772"/>
                  </a:ext>
                </a:extLst>
              </a:tr>
              <a:tr h="39251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Survey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Uncertainty of objective pressure sources in the survey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54007"/>
                  </a:ext>
                </a:extLst>
              </a:tr>
              <a:tr h="39251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 analysis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Lack of longitudinal data analysis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358975"/>
                  </a:ext>
                </a:extLst>
              </a:tr>
              <a:tr h="39251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Conclusion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Unclear influence of possible unmeasured factors on conclusions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245426"/>
                  </a:ext>
                </a:extLst>
              </a:tr>
            </a:tbl>
          </a:graphicData>
        </a:graphic>
      </p:graphicFrame>
      <p:pic>
        <p:nvPicPr>
          <p:cNvPr id="4104" name="Picture 8" descr="分子结构图片素材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64"/>
          <a:stretch/>
        </p:blipFill>
        <p:spPr bwMode="auto">
          <a:xfrm>
            <a:off x="5490120" y="1717259"/>
            <a:ext cx="2508352" cy="214312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8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6864749" y="5486534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Hu Xi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December 16, 2022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057588" y="5284394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3062378" y="4010601"/>
            <a:ext cx="3019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Thanks !</a:t>
            </a: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31477" y="1071563"/>
            <a:ext cx="60991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P</a:t>
            </a:r>
            <a:r>
              <a:rPr lang="en-US" altLang="zh-CN" sz="2400" b="1" dirty="0" smtClean="0"/>
              <a:t>resent situation</a:t>
            </a:r>
            <a:endParaRPr lang="en-US" altLang="zh-CN" sz="2400" b="1" dirty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H</a:t>
            </a:r>
            <a:r>
              <a:rPr lang="en-US" altLang="zh-CN" b="1" dirty="0" smtClean="0"/>
              <a:t>ypertension</a:t>
            </a:r>
            <a:r>
              <a:rPr lang="en-US" altLang="zh-CN" dirty="0" smtClean="0"/>
              <a:t> 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largest factor of disability-adjusted </a:t>
            </a:r>
            <a:r>
              <a:rPr lang="en-US" altLang="zh-CN" dirty="0" smtClean="0"/>
              <a:t>life-years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incidence </a:t>
            </a:r>
            <a:r>
              <a:rPr lang="en-US" altLang="zh-CN" dirty="0" smtClean="0"/>
              <a:t>rate among Chinese adults increased</a:t>
            </a:r>
            <a:endParaRPr lang="en-US" altLang="zh-CN" dirty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P</a:t>
            </a:r>
            <a:r>
              <a:rPr lang="en-US" altLang="zh-CN" b="1" dirty="0" smtClean="0"/>
              <a:t>sychological </a:t>
            </a:r>
            <a:r>
              <a:rPr lang="en-US" altLang="zh-CN" b="1" dirty="0"/>
              <a:t>stress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O</a:t>
            </a:r>
            <a:r>
              <a:rPr lang="en-US" altLang="zh-CN" dirty="0" smtClean="0"/>
              <a:t>ne </a:t>
            </a:r>
            <a:r>
              <a:rPr lang="en-US" altLang="zh-CN" dirty="0"/>
              <a:t>of the main risk factors of CVD</a:t>
            </a:r>
            <a:endParaRPr lang="en-US" altLang="zh-CN" dirty="0" smtClean="0"/>
          </a:p>
          <a:p>
            <a:pPr marL="355600" indent="-355600">
              <a:lnSpc>
                <a:spcPct val="150000"/>
              </a:lnSpc>
            </a:pP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black"/>
                </a:solidFill>
              </a:rPr>
              <a:t>The aim of the article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36743" y="422659"/>
            <a:ext cx="3773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Background Information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230" y="4706631"/>
            <a:ext cx="5825054" cy="1412616"/>
          </a:xfrm>
          <a:prstGeom prst="rect">
            <a:avLst/>
          </a:prstGeom>
        </p:spPr>
      </p:pic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96726"/>
            <a:ext cx="3276600" cy="218313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0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31476" y="1071563"/>
            <a:ext cx="61414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Data </a:t>
            </a:r>
            <a:r>
              <a:rPr lang="en-US" altLang="zh-CN" sz="2400" b="1" dirty="0"/>
              <a:t>collection method</a:t>
            </a:r>
            <a:endParaRPr lang="en-US" altLang="zh-CN" sz="2400" b="1" dirty="0" smtClean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Data sources: </a:t>
            </a:r>
            <a:r>
              <a:rPr lang="en-US" altLang="zh-CN" dirty="0" smtClean="0"/>
              <a:t> 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10th China Health and Nutrition Survey (CHNS) in 2015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M</a:t>
            </a:r>
            <a:r>
              <a:rPr lang="en-US" altLang="zh-CN" dirty="0" smtClean="0"/>
              <a:t>ultistage</a:t>
            </a:r>
            <a:r>
              <a:rPr lang="en-US" altLang="zh-CN" dirty="0"/>
              <a:t>, stratified, random cluster process </a:t>
            </a:r>
            <a:r>
              <a:rPr lang="en-US" altLang="zh-CN" dirty="0" smtClean="0"/>
              <a:t>was used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</a:t>
            </a:r>
            <a:r>
              <a:rPr lang="en-US" altLang="zh-CN" dirty="0" smtClean="0"/>
              <a:t>amples </a:t>
            </a:r>
            <a:r>
              <a:rPr lang="en-US" altLang="zh-CN" dirty="0"/>
              <a:t>from </a:t>
            </a:r>
            <a:r>
              <a:rPr lang="en-US" altLang="zh-CN" dirty="0" smtClean="0"/>
              <a:t>12 provinces</a:t>
            </a:r>
          </a:p>
          <a:p>
            <a:pPr marL="538162">
              <a:lnSpc>
                <a:spcPct val="150000"/>
              </a:lnSpc>
            </a:pPr>
            <a:endParaRPr lang="en-US" altLang="zh-CN" dirty="0" smtClean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Judgement of hypertension </a:t>
            </a:r>
          </a:p>
          <a:p>
            <a:pPr marL="809625" indent="-271463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538162">
              <a:lnSpc>
                <a:spcPct val="200000"/>
              </a:lnSpc>
            </a:pPr>
            <a:endParaRPr lang="en-US" altLang="zh-CN" dirty="0" smtClean="0"/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S</a:t>
            </a:r>
            <a:r>
              <a:rPr lang="en-US" altLang="zh-CN" dirty="0" smtClean="0"/>
              <a:t>elf-reported </a:t>
            </a:r>
            <a:r>
              <a:rPr lang="en-US" altLang="zh-CN" dirty="0"/>
              <a:t>doctors diagnose hypertension </a:t>
            </a:r>
            <a:endParaRPr lang="en-US" altLang="zh-CN" dirty="0" smtClean="0"/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U</a:t>
            </a:r>
            <a:r>
              <a:rPr lang="en-US" altLang="zh-CN" dirty="0" smtClean="0"/>
              <a:t>se </a:t>
            </a:r>
            <a:r>
              <a:rPr lang="en-US" altLang="zh-CN" dirty="0"/>
              <a:t>antihypertensive drugs.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36743" y="422659"/>
            <a:ext cx="3578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Materials and methods</a:t>
            </a:r>
          </a:p>
        </p:txBody>
      </p:sp>
      <p:graphicFrame>
        <p:nvGraphicFramePr>
          <p:cNvPr id="8" name="表格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31699770"/>
              </p:ext>
            </p:extLst>
          </p:nvPr>
        </p:nvGraphicFramePr>
        <p:xfrm>
          <a:off x="1442686" y="4167153"/>
          <a:ext cx="4502198" cy="1054456"/>
        </p:xfrm>
        <a:graphic>
          <a:graphicData uri="http://schemas.openxmlformats.org/drawingml/2006/table">
            <a:tbl>
              <a:tblPr firstRow="1" firstCol="1" bandRow="1"/>
              <a:tblGrid>
                <a:gridCol w="2713055">
                  <a:extLst>
                    <a:ext uri="{9D8B030D-6E8A-4147-A177-3AD203B41FA5}">
                      <a16:colId xmlns:a16="http://schemas.microsoft.com/office/drawing/2014/main" val="1459358286"/>
                    </a:ext>
                  </a:extLst>
                </a:gridCol>
                <a:gridCol w="1789143">
                  <a:extLst>
                    <a:ext uri="{9D8B030D-6E8A-4147-A177-3AD203B41FA5}">
                      <a16:colId xmlns:a16="http://schemas.microsoft.com/office/drawing/2014/main" val="3382401853"/>
                    </a:ext>
                  </a:extLst>
                </a:gridCol>
              </a:tblGrid>
              <a:tr h="40002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Detection marker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Range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33942"/>
                  </a:ext>
                </a:extLst>
              </a:tr>
              <a:tr h="32721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systolic blood pressure (SBP)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≥ 140mmHg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506420"/>
                  </a:ext>
                </a:extLst>
              </a:tr>
              <a:tr h="32721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diastolic blood pressure (DBP)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≥ 90mmHg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985551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4348" r="3853"/>
          <a:stretch/>
        </p:blipFill>
        <p:spPr>
          <a:xfrm>
            <a:off x="6236610" y="2085327"/>
            <a:ext cx="2781748" cy="1712117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5748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查看源图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8" b="15110"/>
          <a:stretch/>
        </p:blipFill>
        <p:spPr bwMode="auto">
          <a:xfrm>
            <a:off x="5509353" y="3777615"/>
            <a:ext cx="3429000" cy="25896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245436" y="1086083"/>
            <a:ext cx="614140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Data </a:t>
            </a:r>
            <a:r>
              <a:rPr lang="en-US" altLang="zh-CN" sz="2400" b="1" dirty="0"/>
              <a:t>collection method</a:t>
            </a:r>
            <a:endParaRPr lang="en-US" altLang="zh-CN" sz="2400" b="1" dirty="0" smtClean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Measurement of </a:t>
            </a:r>
            <a:r>
              <a:rPr lang="en-US" altLang="zh-CN" b="1" dirty="0"/>
              <a:t>Perceived pressure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 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T</a:t>
            </a:r>
            <a:r>
              <a:rPr lang="en-US" altLang="zh-CN" dirty="0" smtClean="0"/>
              <a:t>hrough </a:t>
            </a:r>
            <a:r>
              <a:rPr lang="en-US" altLang="zh-CN" dirty="0"/>
              <a:t>14 item perceived pressure scale (PSS-14). </a:t>
            </a:r>
            <a:endParaRPr lang="en-US" altLang="zh-CN" dirty="0" smtClean="0"/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T</a:t>
            </a:r>
            <a:r>
              <a:rPr lang="en-US" altLang="zh-CN" dirty="0" smtClean="0"/>
              <a:t>otal score </a:t>
            </a:r>
            <a:r>
              <a:rPr lang="en-US" altLang="zh-CN" dirty="0"/>
              <a:t>ranges from 0 to 56, </a:t>
            </a:r>
            <a:endParaRPr lang="en-US" altLang="zh-CN" dirty="0" smtClean="0"/>
          </a:p>
          <a:p>
            <a:pPr marL="538162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Higher </a:t>
            </a:r>
            <a:r>
              <a:rPr lang="en-US" altLang="zh-CN" dirty="0"/>
              <a:t>scores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H</a:t>
            </a:r>
            <a:r>
              <a:rPr lang="en-US" altLang="zh-CN" dirty="0" smtClean="0"/>
              <a:t>igher </a:t>
            </a:r>
            <a:r>
              <a:rPr lang="en-US" altLang="zh-CN" dirty="0"/>
              <a:t>perceived levels of </a:t>
            </a:r>
            <a:r>
              <a:rPr lang="en-US" altLang="zh-CN" dirty="0" smtClean="0"/>
              <a:t>stress </a:t>
            </a:r>
          </a:p>
          <a:p>
            <a:pPr marL="628650">
              <a:lnSpc>
                <a:spcPct val="150000"/>
              </a:lnSpc>
            </a:pPr>
            <a:endParaRPr lang="en-US" altLang="zh-CN" dirty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Covariates </a:t>
            </a:r>
            <a:r>
              <a:rPr lang="en-US" altLang="zh-CN" b="1" dirty="0"/>
              <a:t>of participants </a:t>
            </a:r>
            <a:endParaRPr lang="en-US" altLang="zh-CN" b="1" dirty="0" smtClean="0"/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G</a:t>
            </a:r>
            <a:r>
              <a:rPr lang="en-US" altLang="zh-CN" dirty="0" smtClean="0"/>
              <a:t>ender</a:t>
            </a:r>
            <a:r>
              <a:rPr lang="en-US" altLang="zh-CN" dirty="0"/>
              <a:t>, age, marital status, education level, </a:t>
            </a:r>
            <a:endParaRPr lang="en-US" altLang="zh-CN" dirty="0" smtClean="0"/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P</a:t>
            </a:r>
            <a:r>
              <a:rPr lang="en-US" altLang="zh-CN" dirty="0" smtClean="0"/>
              <a:t>er </a:t>
            </a:r>
            <a:r>
              <a:rPr lang="en-US" altLang="zh-CN" dirty="0"/>
              <a:t>capita family income, employment </a:t>
            </a:r>
            <a:r>
              <a:rPr lang="en-US" altLang="zh-CN" dirty="0" smtClean="0"/>
              <a:t>status,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L</a:t>
            </a:r>
            <a:r>
              <a:rPr lang="en-US" altLang="zh-CN" dirty="0" smtClean="0"/>
              <a:t>iving area, current </a:t>
            </a:r>
            <a:r>
              <a:rPr lang="en-US" altLang="zh-CN" dirty="0"/>
              <a:t>smoking and drinking situation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36743" y="422659"/>
            <a:ext cx="3578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Materials and methods</a:t>
            </a:r>
          </a:p>
        </p:txBody>
      </p:sp>
      <p:graphicFrame>
        <p:nvGraphicFramePr>
          <p:cNvPr id="11" name="表格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78634506"/>
              </p:ext>
            </p:extLst>
          </p:nvPr>
        </p:nvGraphicFramePr>
        <p:xfrm>
          <a:off x="6285022" y="1821182"/>
          <a:ext cx="1877662" cy="1783055"/>
        </p:xfrm>
        <a:graphic>
          <a:graphicData uri="http://schemas.openxmlformats.org/drawingml/2006/table">
            <a:tbl>
              <a:tblPr firstRow="1" firstCol="1" bandRow="1"/>
              <a:tblGrid>
                <a:gridCol w="935509">
                  <a:extLst>
                    <a:ext uri="{9D8B030D-6E8A-4147-A177-3AD203B41FA5}">
                      <a16:colId xmlns:a16="http://schemas.microsoft.com/office/drawing/2014/main" val="4186369565"/>
                    </a:ext>
                  </a:extLst>
                </a:gridCol>
                <a:gridCol w="942153">
                  <a:extLst>
                    <a:ext uri="{9D8B030D-6E8A-4147-A177-3AD203B41FA5}">
                      <a16:colId xmlns:a16="http://schemas.microsoft.com/office/drawing/2014/main" val="3952941753"/>
                    </a:ext>
                  </a:extLst>
                </a:gridCol>
              </a:tblGrid>
              <a:tr h="35661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Mark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Scores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917958"/>
                  </a:ext>
                </a:extLst>
              </a:tr>
              <a:tr h="35661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0-18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36507"/>
                  </a:ext>
                </a:extLst>
              </a:tr>
              <a:tr h="35661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19-23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20336"/>
                  </a:ext>
                </a:extLst>
              </a:tr>
              <a:tr h="35661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24-27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76574"/>
                  </a:ext>
                </a:extLst>
              </a:tr>
              <a:tr h="35661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28-52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555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9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31476" y="1071563"/>
            <a:ext cx="612744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Sample selection and Statistical analysis</a:t>
            </a:r>
            <a:endParaRPr lang="en-US" altLang="zh-CN" sz="2400" b="1" dirty="0" smtClean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S</a:t>
            </a:r>
            <a:r>
              <a:rPr lang="en-US" altLang="zh-CN" b="1" dirty="0" smtClean="0"/>
              <a:t>ample </a:t>
            </a:r>
            <a:r>
              <a:rPr lang="en-US" altLang="zh-CN" b="1" dirty="0"/>
              <a:t>selection 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 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Excluding </a:t>
            </a:r>
            <a:r>
              <a:rPr lang="en-US" altLang="zh-CN" dirty="0"/>
              <a:t>participants who were pregnant or lacked data on the above covariates 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A </a:t>
            </a:r>
            <a:r>
              <a:rPr lang="en-US" altLang="zh-CN" dirty="0"/>
              <a:t>total of 10,823 samples left</a:t>
            </a:r>
            <a:r>
              <a:rPr lang="en-US" altLang="zh-CN" dirty="0" smtClean="0"/>
              <a:t>.</a:t>
            </a:r>
          </a:p>
          <a:p>
            <a:pPr marL="538162">
              <a:lnSpc>
                <a:spcPct val="150000"/>
              </a:lnSpc>
            </a:pPr>
            <a:endParaRPr lang="en-US" altLang="zh-CN" dirty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  </a:t>
            </a:r>
            <a:r>
              <a:rPr lang="en-US" altLang="zh-CN" b="1" dirty="0" smtClean="0"/>
              <a:t>Statistical </a:t>
            </a:r>
            <a:r>
              <a:rPr lang="en-US" altLang="zh-CN" b="1" dirty="0"/>
              <a:t>analysis method</a:t>
            </a:r>
            <a:endParaRPr lang="en-US" altLang="zh-CN" b="1" dirty="0" smtClean="0"/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36743" y="422659"/>
            <a:ext cx="3578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Materials and methods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65" y="4320746"/>
            <a:ext cx="6898276" cy="18140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111" y="1467010"/>
            <a:ext cx="2729802" cy="26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31476" y="1071563"/>
            <a:ext cx="650437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Sample selection and Statistical analysis</a:t>
            </a:r>
            <a:endParaRPr lang="en-US" altLang="zh-CN" sz="2400" b="1" dirty="0" smtClean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D</a:t>
            </a:r>
            <a:r>
              <a:rPr lang="en-US" altLang="zh-CN" b="1" dirty="0" smtClean="0"/>
              <a:t>raw </a:t>
            </a:r>
            <a:r>
              <a:rPr lang="en-US" altLang="zh-CN" b="1" dirty="0"/>
              <a:t>conclusions: </a:t>
            </a:r>
            <a:r>
              <a:rPr lang="en-US" altLang="zh-CN" dirty="0" smtClean="0"/>
              <a:t> 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U</a:t>
            </a:r>
            <a:r>
              <a:rPr lang="en-US" altLang="zh-CN" dirty="0" smtClean="0"/>
              <a:t>nder </a:t>
            </a:r>
            <a:r>
              <a:rPr lang="en-US" altLang="zh-CN" dirty="0"/>
              <a:t>the three different models </a:t>
            </a:r>
            <a:endParaRPr lang="en-US" altLang="zh-CN" dirty="0" smtClean="0"/>
          </a:p>
          <a:p>
            <a:pPr marL="538162">
              <a:lnSpc>
                <a:spcPct val="200000"/>
              </a:lnSpc>
            </a:pPr>
            <a:endParaRPr lang="en-US" altLang="zh-CN" dirty="0" smtClean="0"/>
          </a:p>
          <a:p>
            <a:pPr marL="538162">
              <a:lnSpc>
                <a:spcPct val="200000"/>
              </a:lnSpc>
            </a:pPr>
            <a:endParaRPr lang="en-US" altLang="zh-CN" dirty="0"/>
          </a:p>
          <a:p>
            <a:pPr marL="538162">
              <a:lnSpc>
                <a:spcPct val="150000"/>
              </a:lnSpc>
            </a:pPr>
            <a:endParaRPr lang="en-US" altLang="zh-CN" dirty="0" smtClean="0"/>
          </a:p>
          <a:p>
            <a:pPr marL="538162">
              <a:lnSpc>
                <a:spcPct val="150000"/>
              </a:lnSpc>
            </a:pPr>
            <a:endParaRPr lang="en-US" altLang="zh-CN" dirty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  </a:t>
            </a:r>
            <a:r>
              <a:rPr lang="en-US" altLang="zh-CN" b="1" dirty="0" smtClean="0"/>
              <a:t>Subgroup analysis and Sensitivity </a:t>
            </a:r>
            <a:r>
              <a:rPr lang="en-US" altLang="zh-CN" b="1" dirty="0"/>
              <a:t>analysis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W</a:t>
            </a:r>
            <a:r>
              <a:rPr lang="en-US" altLang="zh-CN" dirty="0" smtClean="0"/>
              <a:t>hether the conclusions differ from the covariates</a:t>
            </a:r>
          </a:p>
          <a:p>
            <a:pPr marL="809625" indent="-271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C</a:t>
            </a:r>
            <a:r>
              <a:rPr lang="en-US" altLang="zh-CN" dirty="0" smtClean="0"/>
              <a:t>heck </a:t>
            </a:r>
            <a:r>
              <a:rPr lang="en-US" altLang="zh-CN" dirty="0"/>
              <a:t>the </a:t>
            </a:r>
            <a:r>
              <a:rPr lang="en-US" altLang="zh-CN" dirty="0" smtClean="0"/>
              <a:t>robustness of the conclusion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36743" y="422659"/>
            <a:ext cx="3578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Materials and methods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01478"/>
              </p:ext>
            </p:extLst>
          </p:nvPr>
        </p:nvGraphicFramePr>
        <p:xfrm>
          <a:off x="1322788" y="2573808"/>
          <a:ext cx="5168754" cy="1451873"/>
        </p:xfrm>
        <a:graphic>
          <a:graphicData uri="http://schemas.openxmlformats.org/drawingml/2006/table">
            <a:tbl>
              <a:tblPr firstRow="1" firstCol="1" bandRow="1"/>
              <a:tblGrid>
                <a:gridCol w="1722919">
                  <a:extLst>
                    <a:ext uri="{9D8B030D-6E8A-4147-A177-3AD203B41FA5}">
                      <a16:colId xmlns:a16="http://schemas.microsoft.com/office/drawing/2014/main" val="2546748958"/>
                    </a:ext>
                  </a:extLst>
                </a:gridCol>
                <a:gridCol w="3445835">
                  <a:extLst>
                    <a:ext uri="{9D8B030D-6E8A-4147-A177-3AD203B41FA5}">
                      <a16:colId xmlns:a16="http://schemas.microsoft.com/office/drawing/2014/main" val="64241171"/>
                    </a:ext>
                  </a:extLst>
                </a:gridCol>
              </a:tblGrid>
              <a:tr h="43366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Characteristics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720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002101"/>
                  </a:ext>
                </a:extLst>
              </a:tr>
              <a:tr h="33940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Model 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Unadjusted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06304"/>
                  </a:ext>
                </a:extLst>
              </a:tr>
              <a:tr h="33940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Model 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Adjusted for age and sex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61057"/>
                  </a:ext>
                </a:extLst>
              </a:tr>
              <a:tr h="33940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Model 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Adjusted for the other above covariates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0231"/>
                  </a:ext>
                </a:extLst>
              </a:tr>
            </a:tbl>
          </a:graphicData>
        </a:graphic>
      </p:graphicFrame>
      <p:pic>
        <p:nvPicPr>
          <p:cNvPr id="3074" name="Picture 2" descr="3D渲染的微观世界里的dna结构图片素材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6" t="34011" r="31141" b="7863"/>
          <a:stretch/>
        </p:blipFill>
        <p:spPr bwMode="auto">
          <a:xfrm>
            <a:off x="6143406" y="4206198"/>
            <a:ext cx="2658039" cy="2360764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3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31476" y="1071563"/>
            <a:ext cx="454992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Characteristic of the </a:t>
            </a:r>
            <a:r>
              <a:rPr lang="en-US" altLang="zh-CN" sz="2400" b="1" dirty="0" smtClean="0"/>
              <a:t>participants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36743" y="422659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Conclusions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675250"/>
            <a:ext cx="5943600" cy="46482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1476" y="1660635"/>
            <a:ext cx="296892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086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O</a:t>
            </a:r>
            <a:r>
              <a:rPr lang="en-US" altLang="zh-CN" dirty="0" smtClean="0"/>
              <a:t>lder </a:t>
            </a:r>
          </a:p>
          <a:p>
            <a:pPr marL="55086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F</a:t>
            </a:r>
            <a:r>
              <a:rPr lang="en-US" altLang="zh-CN" dirty="0" smtClean="0"/>
              <a:t>emale </a:t>
            </a:r>
          </a:p>
          <a:p>
            <a:pPr marL="55086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Had </a:t>
            </a:r>
            <a:r>
              <a:rPr lang="en-US" altLang="zh-CN" dirty="0"/>
              <a:t>never </a:t>
            </a:r>
            <a:r>
              <a:rPr lang="en-US" altLang="zh-CN" dirty="0" smtClean="0"/>
              <a:t>smoked</a:t>
            </a:r>
          </a:p>
          <a:p>
            <a:pPr marL="55086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H</a:t>
            </a:r>
            <a:r>
              <a:rPr lang="en-US" altLang="zh-CN" dirty="0" smtClean="0"/>
              <a:t>ad </a:t>
            </a:r>
            <a:r>
              <a:rPr lang="en-US" altLang="zh-CN" dirty="0"/>
              <a:t>low education </a:t>
            </a:r>
            <a:r>
              <a:rPr lang="en-US" altLang="zh-CN" dirty="0" smtClean="0"/>
              <a:t>level </a:t>
            </a:r>
          </a:p>
          <a:p>
            <a:pPr marL="55086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Unmarried </a:t>
            </a:r>
          </a:p>
          <a:p>
            <a:pPr marL="55086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lived </a:t>
            </a:r>
            <a:r>
              <a:rPr lang="en-US" altLang="zh-CN" dirty="0"/>
              <a:t>in rural </a:t>
            </a:r>
            <a:r>
              <a:rPr lang="en-US" altLang="zh-CN" dirty="0" smtClean="0"/>
              <a:t>areas </a:t>
            </a:r>
          </a:p>
          <a:p>
            <a:pPr marL="55086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U</a:t>
            </a:r>
            <a:r>
              <a:rPr lang="en-US" altLang="zh-CN" dirty="0" smtClean="0"/>
              <a:t>nemployed</a:t>
            </a:r>
          </a:p>
          <a:p>
            <a:pPr marL="55086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H</a:t>
            </a:r>
            <a:r>
              <a:rPr lang="en-US" altLang="zh-CN" dirty="0" smtClean="0"/>
              <a:t>ad </a:t>
            </a:r>
            <a:r>
              <a:rPr lang="en-US" altLang="zh-CN" dirty="0"/>
              <a:t>lower annual household income per capita or lower alcohol </a:t>
            </a:r>
            <a:r>
              <a:rPr lang="en-US" altLang="zh-CN" dirty="0" smtClean="0"/>
              <a:t>consumption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52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31476" y="1071563"/>
            <a:ext cx="739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Association between perceived stress and hypertension</a:t>
            </a:r>
            <a:endParaRPr lang="en-US" altLang="zh-CN" sz="24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36743" y="422659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Conclusions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1475" y="1660635"/>
            <a:ext cx="61274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marL="55086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55086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E</a:t>
            </a:r>
            <a:r>
              <a:rPr lang="en-US" altLang="zh-CN" dirty="0" smtClean="0"/>
              <a:t>very </a:t>
            </a:r>
            <a:r>
              <a:rPr lang="en-US" altLang="zh-CN" dirty="0"/>
              <a:t>SD increase in perceived stress was associated with a 6% lower risk of hypertension</a:t>
            </a:r>
          </a:p>
          <a:p>
            <a:pPr marL="55086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The relationship between perceived stress and hypertension is inversely </a:t>
            </a:r>
            <a:r>
              <a:rPr lang="en-US" altLang="zh-CN" dirty="0" smtClean="0"/>
              <a:t>related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76" y="1754712"/>
            <a:ext cx="7439025" cy="15049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091835" y="1717894"/>
            <a:ext cx="932366" cy="1653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31476" y="1071563"/>
            <a:ext cx="739085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Subgroup analyses and sensitivity analyses</a:t>
            </a:r>
            <a:endParaRPr lang="en-US" altLang="zh-CN" sz="24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0282" cy="121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13648" y="1201003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36743" y="422659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Conclusions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1475" y="1660635"/>
            <a:ext cx="661605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pPr marL="538163" indent="-2730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 smtClean="0"/>
          </a:p>
          <a:p>
            <a:pPr marL="265113">
              <a:lnSpc>
                <a:spcPct val="150000"/>
              </a:lnSpc>
            </a:pPr>
            <a:endParaRPr lang="en-US" altLang="zh-CN" b="1" dirty="0" smtClean="0"/>
          </a:p>
          <a:p>
            <a:pPr marL="55086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N</a:t>
            </a:r>
            <a:r>
              <a:rPr lang="en-US" altLang="zh-CN" dirty="0" smtClean="0"/>
              <a:t>o </a:t>
            </a:r>
            <a:r>
              <a:rPr lang="en-US" altLang="zh-CN" dirty="0"/>
              <a:t>interaction was found in the subgroups between perceived stress and the prevalence of </a:t>
            </a:r>
            <a:r>
              <a:rPr lang="en-US" altLang="zh-CN" dirty="0" smtClean="0"/>
              <a:t>hypertension</a:t>
            </a:r>
          </a:p>
          <a:p>
            <a:pPr marL="55086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A</a:t>
            </a:r>
            <a:r>
              <a:rPr lang="en-US" altLang="zh-CN" dirty="0" smtClean="0"/>
              <a:t>fter removing </a:t>
            </a:r>
            <a:r>
              <a:rPr lang="en-US" altLang="zh-CN" dirty="0"/>
              <a:t>samples that meet the conditions described previously, the inverse association </a:t>
            </a:r>
            <a:r>
              <a:rPr lang="en-US" altLang="zh-CN" dirty="0" smtClean="0"/>
              <a:t>remained </a:t>
            </a:r>
            <a:r>
              <a:rPr lang="en-US" altLang="zh-CN" dirty="0"/>
              <a:t>consistent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562" y="1591591"/>
            <a:ext cx="6677978" cy="30861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729485" y="1617941"/>
            <a:ext cx="622454" cy="3059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2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1644</TotalTime>
  <Words>479</Words>
  <Application>Microsoft Office PowerPoint</Application>
  <PresentationFormat>全屏显示(4:3)</PresentationFormat>
  <Paragraphs>147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KaiTi</vt:lpstr>
      <vt:lpstr>等线</vt:lpstr>
      <vt:lpstr>等线 Light</vt:lpstr>
      <vt:lpstr>华文楷体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Te</dc:creator>
  <cp:lastModifiedBy>huxi</cp:lastModifiedBy>
  <cp:revision>777</cp:revision>
  <dcterms:created xsi:type="dcterms:W3CDTF">2017-11-02T11:27:14Z</dcterms:created>
  <dcterms:modified xsi:type="dcterms:W3CDTF">2022-12-13T02:12:17Z</dcterms:modified>
</cp:coreProperties>
</file>