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8" r:id="rId5"/>
    <p:sldId id="264" r:id="rId6"/>
    <p:sldId id="269" r:id="rId7"/>
    <p:sldId id="272" r:id="rId8"/>
    <p:sldId id="261" r:id="rId9"/>
    <p:sldId id="273" r:id="rId10"/>
    <p:sldId id="274" r:id="rId11"/>
    <p:sldId id="281" r:id="rId12"/>
    <p:sldId id="278" r:id="rId13"/>
    <p:sldId id="277" r:id="rId14"/>
    <p:sldId id="279"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p15:clr>
            <a:srgbClr val="A4A3A4"/>
          </p15:clr>
        </p15:guide>
        <p15:guide id="2" pos="37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6BB"/>
    <a:srgbClr val="D1D3D4"/>
    <a:srgbClr val="404041"/>
    <a:srgbClr val="30C1D8"/>
    <a:srgbClr val="FFD6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3415" autoAdjust="0"/>
  </p:normalViewPr>
  <p:slideViewPr>
    <p:cSldViewPr snapToGrid="0" showGuides="1">
      <p:cViewPr varScale="1">
        <p:scale>
          <a:sx n="72" d="100"/>
          <a:sy n="72" d="100"/>
        </p:scale>
        <p:origin x="754" y="67"/>
      </p:cViewPr>
      <p:guideLst>
        <p:guide orient="horz" pos="2157"/>
        <p:guide pos="3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D050B-98C9-4811-9676-4B9A1CF4BE86}" type="datetimeFigureOut">
              <a:rPr lang="zh-CN" altLang="en-US" smtClean="0"/>
              <a:t>2022/10/6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0EBF26-91D8-45B3-9E75-ED5F3DD8E6B2}" type="slidenum">
              <a:rPr lang="zh-CN" altLang="en-US" smtClean="0"/>
              <a:t>‹#›</a:t>
            </a:fld>
            <a:endParaRPr lang="zh-CN" altLang="en-US"/>
          </a:p>
        </p:txBody>
      </p:sp>
    </p:spTree>
    <p:extLst>
      <p:ext uri="{BB962C8B-B14F-4D97-AF65-F5344CB8AC3E}">
        <p14:creationId xmlns:p14="http://schemas.microsoft.com/office/powerpoint/2010/main" val="296626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As a disease that affects more than 50 million people so far, epilepsy has attracted extensive attention worldwide. With the appearance of excessive or abnormal synchronous neural activity in the brain, epilepsy will lead to loss of, or alterations, in consciousness, abnormal movements, and even more serious consequences.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B0EBF26-91D8-45B3-9E75-ED5F3DD8E6B2}" type="slidenum">
              <a:rPr lang="zh-CN" altLang="en-US" smtClean="0"/>
              <a:t>4</a:t>
            </a:fld>
            <a:endParaRPr lang="zh-CN" altLang="en-US"/>
          </a:p>
        </p:txBody>
      </p:sp>
    </p:spTree>
    <p:extLst>
      <p:ext uri="{BB962C8B-B14F-4D97-AF65-F5344CB8AC3E}">
        <p14:creationId xmlns:p14="http://schemas.microsoft.com/office/powerpoint/2010/main" val="254466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Monitoring brain activity through EEG is a standard technology for epilepsy diagnosis. In current clinical practice, EEG readings must be analyzed by trained neurologists to determine the characteristic pattern of the disease. However, in developing countries, access to neurologists is not always feasible, and these limitations have prompted efforts to develop automated methods for epilepsy detection.</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B0EBF26-91D8-45B3-9E75-ED5F3DD8E6B2}" type="slidenum">
              <a:rPr lang="zh-CN" altLang="en-US" smtClean="0"/>
              <a:t>5</a:t>
            </a:fld>
            <a:endParaRPr lang="zh-CN" altLang="en-US"/>
          </a:p>
        </p:txBody>
      </p:sp>
    </p:spTree>
    <p:extLst>
      <p:ext uri="{BB962C8B-B14F-4D97-AF65-F5344CB8AC3E}">
        <p14:creationId xmlns:p14="http://schemas.microsoft.com/office/powerpoint/2010/main" val="349291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Automatic epilepsy detection has been widely studied. To date, most work to date uses expert hand-crafted features characteristic of seizure manifestations in EEG. However, as seizures can vary dramatically between patients, and even within individual patients, the EEG performance of epileptic seizures is very different within patients and between different patients, which brings generalization errors to automatic epilepsy detection within patients and between patients.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B0EBF26-91D8-45B3-9E75-ED5F3DD8E6B2}" type="slidenum">
              <a:rPr lang="zh-CN" altLang="en-US" smtClean="0"/>
              <a:t>6</a:t>
            </a:fld>
            <a:endParaRPr lang="zh-CN" altLang="en-US"/>
          </a:p>
        </p:txBody>
      </p:sp>
    </p:spTree>
    <p:extLst>
      <p:ext uri="{BB962C8B-B14F-4D97-AF65-F5344CB8AC3E}">
        <p14:creationId xmlns:p14="http://schemas.microsoft.com/office/powerpoint/2010/main" val="7211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previous studies, the function designed by the deep learning model has proved to be more powerful than that made by hand. In this article, the author studied the potential of deep learning in a supervised learning framework to automatically learn more robust features, which is composed of recursive convolutional neural networks. It aims to capture multiple epileptic related information in EEG at the same time, in order to obtain better performance than traditional automatic epilepsy detection algorithm.</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B0EBF26-91D8-45B3-9E75-ED5F3DD8E6B2}" type="slidenum">
              <a:rPr lang="zh-CN" altLang="en-US" smtClean="0"/>
              <a:t>7</a:t>
            </a:fld>
            <a:endParaRPr lang="zh-CN" altLang="en-US"/>
          </a:p>
        </p:txBody>
      </p:sp>
    </p:spTree>
    <p:extLst>
      <p:ext uri="{BB962C8B-B14F-4D97-AF65-F5344CB8AC3E}">
        <p14:creationId xmlns:p14="http://schemas.microsoft.com/office/powerpoint/2010/main" val="234495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Based on the previous work, the author summarizes two kinds of problem, two evaluation methods and two common scenarios in seizure detection.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he refines the topic of seizure detection on the offline seizure detection and uses sensitivity and false detection rate as metrics,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by doing these things, the background of seizure detection is provided for readers and the detection problem is more clear for readers.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B0EBF26-91D8-45B3-9E75-ED5F3DD8E6B2}" type="slidenum">
              <a:rPr lang="zh-CN" altLang="en-US" smtClean="0"/>
              <a:t>13</a:t>
            </a:fld>
            <a:endParaRPr lang="zh-CN" altLang="en-US"/>
          </a:p>
        </p:txBody>
      </p:sp>
    </p:spTree>
    <p:extLst>
      <p:ext uri="{BB962C8B-B14F-4D97-AF65-F5344CB8AC3E}">
        <p14:creationId xmlns:p14="http://schemas.microsoft.com/office/powerpoint/2010/main" val="3237434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Afterwards, in each common scenario, some typical literatures are provided and only one literature with specific and accredited experimental results is selected as the baseline. In the result section, the author compared the proposed scheme with the two baselines.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In the literature review, the author only provides the experimental results for these literatures. He doesn’t point out the methods used in these literatures or the limitations of these methods, which, I think, should be added to the literature review.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B0EBF26-91D8-45B3-9E75-ED5F3DD8E6B2}" type="slidenum">
              <a:rPr lang="zh-CN" altLang="en-US" smtClean="0"/>
              <a:t>14</a:t>
            </a:fld>
            <a:endParaRPr lang="zh-CN" altLang="en-US"/>
          </a:p>
        </p:txBody>
      </p:sp>
    </p:spTree>
    <p:extLst>
      <p:ext uri="{BB962C8B-B14F-4D97-AF65-F5344CB8AC3E}">
        <p14:creationId xmlns:p14="http://schemas.microsoft.com/office/powerpoint/2010/main" val="137037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Afterwards, in each common scenario, some typical literatures are provided and only one literature with specific and accredited experimental results is selected as the baseline. In the result section, the author compared the proposed scheme with the two baselines.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In the literature review, the author only provides the experimental results for these literatures. He doesn’t point out the methods used in these literatures or the limitations of these methods, which, I think, should be added to the literature review.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B0EBF26-91D8-45B3-9E75-ED5F3DD8E6B2}" type="slidenum">
              <a:rPr lang="zh-CN" altLang="en-US" smtClean="0"/>
              <a:t>15</a:t>
            </a:fld>
            <a:endParaRPr lang="zh-CN" altLang="en-US"/>
          </a:p>
        </p:txBody>
      </p:sp>
    </p:spTree>
    <p:extLst>
      <p:ext uri="{BB962C8B-B14F-4D97-AF65-F5344CB8AC3E}">
        <p14:creationId xmlns:p14="http://schemas.microsoft.com/office/powerpoint/2010/main" val="323196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FC305E-F7BC-4044-9518-9B0995DFD801}"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C305E-F7BC-4044-9518-9B0995DFD801}" type="datetimeFigureOut">
              <a:rPr lang="zh-CN" altLang="en-US" smtClean="0"/>
              <a:t>2022/10/6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25F9-7DDB-449D-8139-387F84E14051}" type="slidenum">
              <a:rPr lang="zh-CN" altLang="en-US" smtClean="0"/>
              <a:t>‹#›</a:t>
            </a:fld>
            <a:endParaRPr lang="zh-CN" altLang="en-US"/>
          </a:p>
        </p:txBody>
      </p:sp>
      <p:pic>
        <p:nvPicPr>
          <p:cNvPr id="1026" name="Picture 2" descr="C:\Users\ASUS\Desktop\PPT\06  PPT\61清华大学\清华大学校徽LOGO.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085815" y="5940577"/>
            <a:ext cx="751976" cy="75449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551363" y="725366"/>
            <a:ext cx="2906713" cy="2906713"/>
          </a:xfrm>
          <a:custGeom>
            <a:avLst/>
            <a:gdLst>
              <a:gd name="T0" fmla="*/ 684 w 684"/>
              <a:gd name="T1" fmla="*/ 342 h 684"/>
              <a:gd name="T2" fmla="*/ 342 w 684"/>
              <a:gd name="T3" fmla="*/ 684 h 684"/>
              <a:gd name="T4" fmla="*/ 0 w 684"/>
              <a:gd name="T5" fmla="*/ 342 h 684"/>
              <a:gd name="T6" fmla="*/ 343 w 684"/>
              <a:gd name="T7" fmla="*/ 0 h 684"/>
              <a:gd name="T8" fmla="*/ 684 w 684"/>
              <a:gd name="T9" fmla="*/ 342 h 684"/>
            </a:gdLst>
            <a:ahLst/>
            <a:cxnLst>
              <a:cxn ang="0">
                <a:pos x="T0" y="T1"/>
              </a:cxn>
              <a:cxn ang="0">
                <a:pos x="T2" y="T3"/>
              </a:cxn>
              <a:cxn ang="0">
                <a:pos x="T4" y="T5"/>
              </a:cxn>
              <a:cxn ang="0">
                <a:pos x="T6" y="T7"/>
              </a:cxn>
              <a:cxn ang="0">
                <a:pos x="T8" y="T9"/>
              </a:cxn>
            </a:cxnLst>
            <a:rect l="0" t="0" r="r" b="b"/>
            <a:pathLst>
              <a:path w="684" h="684">
                <a:moveTo>
                  <a:pt x="684" y="342"/>
                </a:moveTo>
                <a:cubicBezTo>
                  <a:pt x="684" y="531"/>
                  <a:pt x="531" y="684"/>
                  <a:pt x="342" y="684"/>
                </a:cubicBezTo>
                <a:cubicBezTo>
                  <a:pt x="153" y="684"/>
                  <a:pt x="0" y="531"/>
                  <a:pt x="0" y="342"/>
                </a:cubicBezTo>
                <a:cubicBezTo>
                  <a:pt x="0" y="153"/>
                  <a:pt x="154" y="0"/>
                  <a:pt x="343" y="0"/>
                </a:cubicBezTo>
                <a:cubicBezTo>
                  <a:pt x="531" y="0"/>
                  <a:pt x="684" y="153"/>
                  <a:pt x="684" y="342"/>
                </a:cubicBezTo>
              </a:path>
            </a:pathLst>
          </a:cu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4843463" y="1047628"/>
            <a:ext cx="2317750" cy="2311400"/>
          </a:xfrm>
          <a:custGeom>
            <a:avLst/>
            <a:gdLst>
              <a:gd name="T0" fmla="*/ 273 w 545"/>
              <a:gd name="T1" fmla="*/ 544 h 544"/>
              <a:gd name="T2" fmla="*/ 273 w 545"/>
              <a:gd name="T3" fmla="*/ 532 h 544"/>
              <a:gd name="T4" fmla="*/ 296 w 545"/>
              <a:gd name="T5" fmla="*/ 543 h 544"/>
              <a:gd name="T6" fmla="*/ 202 w 545"/>
              <a:gd name="T7" fmla="*/ 535 h 544"/>
              <a:gd name="T8" fmla="*/ 362 w 545"/>
              <a:gd name="T9" fmla="*/ 516 h 544"/>
              <a:gd name="T10" fmla="*/ 362 w 545"/>
              <a:gd name="T11" fmla="*/ 516 h 544"/>
              <a:gd name="T12" fmla="*/ 184 w 545"/>
              <a:gd name="T13" fmla="*/ 516 h 544"/>
              <a:gd name="T14" fmla="*/ 388 w 545"/>
              <a:gd name="T15" fmla="*/ 519 h 544"/>
              <a:gd name="T16" fmla="*/ 117 w 545"/>
              <a:gd name="T17" fmla="*/ 495 h 544"/>
              <a:gd name="T18" fmla="*/ 440 w 545"/>
              <a:gd name="T19" fmla="*/ 471 h 544"/>
              <a:gd name="T20" fmla="*/ 448 w 545"/>
              <a:gd name="T21" fmla="*/ 480 h 544"/>
              <a:gd name="T22" fmla="*/ 98 w 545"/>
              <a:gd name="T23" fmla="*/ 481 h 544"/>
              <a:gd name="T24" fmla="*/ 456 w 545"/>
              <a:gd name="T25" fmla="*/ 456 h 544"/>
              <a:gd name="T26" fmla="*/ 60 w 545"/>
              <a:gd name="T27" fmla="*/ 421 h 544"/>
              <a:gd name="T28" fmla="*/ 60 w 545"/>
              <a:gd name="T29" fmla="*/ 421 h 544"/>
              <a:gd name="T30" fmla="*/ 508 w 545"/>
              <a:gd name="T31" fmla="*/ 408 h 544"/>
              <a:gd name="T32" fmla="*/ 37 w 545"/>
              <a:gd name="T33" fmla="*/ 408 h 544"/>
              <a:gd name="T34" fmla="*/ 508 w 545"/>
              <a:gd name="T35" fmla="*/ 382 h 544"/>
              <a:gd name="T36" fmla="*/ 21 w 545"/>
              <a:gd name="T37" fmla="*/ 339 h 544"/>
              <a:gd name="T38" fmla="*/ 28 w 545"/>
              <a:gd name="T39" fmla="*/ 361 h 544"/>
              <a:gd name="T40" fmla="*/ 536 w 545"/>
              <a:gd name="T41" fmla="*/ 342 h 544"/>
              <a:gd name="T42" fmla="*/ 1 w 545"/>
              <a:gd name="T43" fmla="*/ 296 h 544"/>
              <a:gd name="T44" fmla="*/ 533 w 545"/>
              <a:gd name="T45" fmla="*/ 271 h 544"/>
              <a:gd name="T46" fmla="*/ 533 w 545"/>
              <a:gd name="T47" fmla="*/ 271 h 544"/>
              <a:gd name="T48" fmla="*/ 545 w 545"/>
              <a:gd name="T49" fmla="*/ 272 h 544"/>
              <a:gd name="T50" fmla="*/ 0 w 545"/>
              <a:gd name="T51" fmla="*/ 272 h 544"/>
              <a:gd name="T52" fmla="*/ 1 w 545"/>
              <a:gd name="T53" fmla="*/ 249 h 544"/>
              <a:gd name="T54" fmla="*/ 544 w 545"/>
              <a:gd name="T55" fmla="*/ 247 h 544"/>
              <a:gd name="T56" fmla="*/ 16 w 545"/>
              <a:gd name="T57" fmla="*/ 227 h 544"/>
              <a:gd name="T58" fmla="*/ 528 w 545"/>
              <a:gd name="T59" fmla="*/ 178 h 544"/>
              <a:gd name="T60" fmla="*/ 528 w 545"/>
              <a:gd name="T61" fmla="*/ 178 h 544"/>
              <a:gd name="T62" fmla="*/ 37 w 545"/>
              <a:gd name="T63" fmla="*/ 162 h 544"/>
              <a:gd name="T64" fmla="*/ 508 w 545"/>
              <a:gd name="T65" fmla="*/ 161 h 544"/>
              <a:gd name="T66" fmla="*/ 37 w 545"/>
              <a:gd name="T67" fmla="*/ 136 h 544"/>
              <a:gd name="T68" fmla="*/ 471 w 545"/>
              <a:gd name="T69" fmla="*/ 104 h 544"/>
              <a:gd name="T70" fmla="*/ 481 w 545"/>
              <a:gd name="T71" fmla="*/ 96 h 544"/>
              <a:gd name="T72" fmla="*/ 481 w 545"/>
              <a:gd name="T73" fmla="*/ 96 h 544"/>
              <a:gd name="T74" fmla="*/ 88 w 545"/>
              <a:gd name="T75" fmla="*/ 88 h 544"/>
              <a:gd name="T76" fmla="*/ 439 w 545"/>
              <a:gd name="T77" fmla="*/ 72 h 544"/>
              <a:gd name="T78" fmla="*/ 456 w 545"/>
              <a:gd name="T79" fmla="*/ 88 h 544"/>
              <a:gd name="T80" fmla="*/ 97 w 545"/>
              <a:gd name="T81" fmla="*/ 64 h 544"/>
              <a:gd name="T82" fmla="*/ 408 w 545"/>
              <a:gd name="T83" fmla="*/ 36 h 544"/>
              <a:gd name="T84" fmla="*/ 408 w 545"/>
              <a:gd name="T85" fmla="*/ 36 h 544"/>
              <a:gd name="T86" fmla="*/ 361 w 545"/>
              <a:gd name="T87" fmla="*/ 27 h 544"/>
              <a:gd name="T88" fmla="*/ 162 w 545"/>
              <a:gd name="T89" fmla="*/ 36 h 544"/>
              <a:gd name="T90" fmla="*/ 382 w 545"/>
              <a:gd name="T91" fmla="*/ 36 h 544"/>
              <a:gd name="T92" fmla="*/ 179 w 545"/>
              <a:gd name="T93" fmla="*/ 16 h 544"/>
              <a:gd name="T94" fmla="*/ 319 w 545"/>
              <a:gd name="T95" fmla="*/ 4 h 544"/>
              <a:gd name="T96" fmla="*/ 319 w 545"/>
              <a:gd name="T97" fmla="*/ 4 h 544"/>
              <a:gd name="T98" fmla="*/ 249 w 545"/>
              <a:gd name="T99" fmla="*/ 13 h 544"/>
              <a:gd name="T100" fmla="*/ 272 w 545"/>
              <a:gd name="T101" fmla="*/ 0 h 544"/>
              <a:gd name="T102" fmla="*/ 296 w 545"/>
              <a:gd name="T103" fmla="*/ 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5" h="544">
                <a:moveTo>
                  <a:pt x="250" y="531"/>
                </a:moveTo>
                <a:cubicBezTo>
                  <a:pt x="249" y="543"/>
                  <a:pt x="249" y="543"/>
                  <a:pt x="249" y="543"/>
                </a:cubicBezTo>
                <a:cubicBezTo>
                  <a:pt x="257" y="544"/>
                  <a:pt x="265" y="544"/>
                  <a:pt x="273" y="544"/>
                </a:cubicBezTo>
                <a:cubicBezTo>
                  <a:pt x="273" y="544"/>
                  <a:pt x="273" y="544"/>
                  <a:pt x="273" y="544"/>
                </a:cubicBezTo>
                <a:cubicBezTo>
                  <a:pt x="273" y="544"/>
                  <a:pt x="273" y="544"/>
                  <a:pt x="273" y="544"/>
                </a:cubicBezTo>
                <a:cubicBezTo>
                  <a:pt x="273" y="532"/>
                  <a:pt x="273" y="532"/>
                  <a:pt x="273" y="532"/>
                </a:cubicBezTo>
                <a:cubicBezTo>
                  <a:pt x="273" y="532"/>
                  <a:pt x="273" y="532"/>
                  <a:pt x="273" y="532"/>
                </a:cubicBezTo>
                <a:cubicBezTo>
                  <a:pt x="273" y="532"/>
                  <a:pt x="273" y="532"/>
                  <a:pt x="273" y="532"/>
                </a:cubicBezTo>
                <a:cubicBezTo>
                  <a:pt x="265" y="532"/>
                  <a:pt x="257" y="531"/>
                  <a:pt x="250" y="531"/>
                </a:cubicBezTo>
                <a:moveTo>
                  <a:pt x="318" y="528"/>
                </a:moveTo>
                <a:cubicBezTo>
                  <a:pt x="310" y="529"/>
                  <a:pt x="303" y="530"/>
                  <a:pt x="295" y="531"/>
                </a:cubicBezTo>
                <a:cubicBezTo>
                  <a:pt x="296" y="543"/>
                  <a:pt x="296" y="543"/>
                  <a:pt x="296" y="543"/>
                </a:cubicBezTo>
                <a:cubicBezTo>
                  <a:pt x="304" y="542"/>
                  <a:pt x="312" y="541"/>
                  <a:pt x="320" y="540"/>
                </a:cubicBezTo>
                <a:cubicBezTo>
                  <a:pt x="318" y="528"/>
                  <a:pt x="318" y="528"/>
                  <a:pt x="318" y="528"/>
                </a:cubicBezTo>
                <a:moveTo>
                  <a:pt x="205" y="523"/>
                </a:moveTo>
                <a:cubicBezTo>
                  <a:pt x="202" y="535"/>
                  <a:pt x="202" y="535"/>
                  <a:pt x="202" y="535"/>
                </a:cubicBezTo>
                <a:cubicBezTo>
                  <a:pt x="210" y="537"/>
                  <a:pt x="218" y="539"/>
                  <a:pt x="226" y="540"/>
                </a:cubicBezTo>
                <a:cubicBezTo>
                  <a:pt x="228" y="528"/>
                  <a:pt x="228" y="528"/>
                  <a:pt x="228" y="528"/>
                </a:cubicBezTo>
                <a:cubicBezTo>
                  <a:pt x="220" y="527"/>
                  <a:pt x="213" y="525"/>
                  <a:pt x="205" y="523"/>
                </a:cubicBezTo>
                <a:moveTo>
                  <a:pt x="362" y="516"/>
                </a:moveTo>
                <a:cubicBezTo>
                  <a:pt x="355" y="519"/>
                  <a:pt x="347" y="521"/>
                  <a:pt x="340" y="523"/>
                </a:cubicBezTo>
                <a:cubicBezTo>
                  <a:pt x="343" y="535"/>
                  <a:pt x="343" y="535"/>
                  <a:pt x="343" y="535"/>
                </a:cubicBezTo>
                <a:cubicBezTo>
                  <a:pt x="351" y="533"/>
                  <a:pt x="358" y="530"/>
                  <a:pt x="366" y="528"/>
                </a:cubicBezTo>
                <a:cubicBezTo>
                  <a:pt x="362" y="516"/>
                  <a:pt x="362" y="516"/>
                  <a:pt x="362" y="516"/>
                </a:cubicBezTo>
                <a:moveTo>
                  <a:pt x="163" y="508"/>
                </a:moveTo>
                <a:cubicBezTo>
                  <a:pt x="158" y="519"/>
                  <a:pt x="158" y="519"/>
                  <a:pt x="158" y="519"/>
                </a:cubicBezTo>
                <a:cubicBezTo>
                  <a:pt x="165" y="522"/>
                  <a:pt x="172" y="525"/>
                  <a:pt x="180" y="528"/>
                </a:cubicBezTo>
                <a:cubicBezTo>
                  <a:pt x="184" y="516"/>
                  <a:pt x="184" y="516"/>
                  <a:pt x="184" y="516"/>
                </a:cubicBezTo>
                <a:cubicBezTo>
                  <a:pt x="177" y="514"/>
                  <a:pt x="170" y="511"/>
                  <a:pt x="163" y="508"/>
                </a:cubicBezTo>
                <a:moveTo>
                  <a:pt x="403" y="497"/>
                </a:moveTo>
                <a:cubicBezTo>
                  <a:pt x="396" y="501"/>
                  <a:pt x="389" y="504"/>
                  <a:pt x="383" y="507"/>
                </a:cubicBezTo>
                <a:cubicBezTo>
                  <a:pt x="388" y="519"/>
                  <a:pt x="388" y="519"/>
                  <a:pt x="388" y="519"/>
                </a:cubicBezTo>
                <a:cubicBezTo>
                  <a:pt x="395" y="515"/>
                  <a:pt x="402" y="511"/>
                  <a:pt x="409" y="508"/>
                </a:cubicBezTo>
                <a:cubicBezTo>
                  <a:pt x="403" y="497"/>
                  <a:pt x="403" y="497"/>
                  <a:pt x="403" y="497"/>
                </a:cubicBezTo>
                <a:moveTo>
                  <a:pt x="124" y="485"/>
                </a:moveTo>
                <a:cubicBezTo>
                  <a:pt x="117" y="495"/>
                  <a:pt x="117" y="495"/>
                  <a:pt x="117" y="495"/>
                </a:cubicBezTo>
                <a:cubicBezTo>
                  <a:pt x="123" y="500"/>
                  <a:pt x="130" y="504"/>
                  <a:pt x="137" y="508"/>
                </a:cubicBezTo>
                <a:cubicBezTo>
                  <a:pt x="143" y="497"/>
                  <a:pt x="143" y="497"/>
                  <a:pt x="143" y="497"/>
                </a:cubicBezTo>
                <a:cubicBezTo>
                  <a:pt x="136" y="493"/>
                  <a:pt x="130" y="489"/>
                  <a:pt x="124" y="485"/>
                </a:cubicBezTo>
                <a:moveTo>
                  <a:pt x="440" y="471"/>
                </a:moveTo>
                <a:cubicBezTo>
                  <a:pt x="440" y="471"/>
                  <a:pt x="440" y="471"/>
                  <a:pt x="440" y="471"/>
                </a:cubicBezTo>
                <a:cubicBezTo>
                  <a:pt x="434" y="476"/>
                  <a:pt x="428" y="480"/>
                  <a:pt x="422" y="485"/>
                </a:cubicBezTo>
                <a:cubicBezTo>
                  <a:pt x="429" y="495"/>
                  <a:pt x="429" y="495"/>
                  <a:pt x="429" y="495"/>
                </a:cubicBezTo>
                <a:cubicBezTo>
                  <a:pt x="435" y="490"/>
                  <a:pt x="442" y="485"/>
                  <a:pt x="448" y="480"/>
                </a:cubicBezTo>
                <a:cubicBezTo>
                  <a:pt x="440" y="471"/>
                  <a:pt x="440" y="471"/>
                  <a:pt x="440" y="471"/>
                </a:cubicBezTo>
                <a:moveTo>
                  <a:pt x="89" y="456"/>
                </a:moveTo>
                <a:cubicBezTo>
                  <a:pt x="80" y="465"/>
                  <a:pt x="80" y="465"/>
                  <a:pt x="80" y="465"/>
                </a:cubicBezTo>
                <a:cubicBezTo>
                  <a:pt x="86" y="470"/>
                  <a:pt x="92" y="475"/>
                  <a:pt x="98" y="481"/>
                </a:cubicBezTo>
                <a:cubicBezTo>
                  <a:pt x="106" y="471"/>
                  <a:pt x="106" y="471"/>
                  <a:pt x="106" y="471"/>
                </a:cubicBezTo>
                <a:cubicBezTo>
                  <a:pt x="100" y="466"/>
                  <a:pt x="94" y="461"/>
                  <a:pt x="89" y="456"/>
                </a:cubicBezTo>
                <a:moveTo>
                  <a:pt x="472" y="439"/>
                </a:moveTo>
                <a:cubicBezTo>
                  <a:pt x="467" y="445"/>
                  <a:pt x="462" y="450"/>
                  <a:pt x="456" y="456"/>
                </a:cubicBezTo>
                <a:cubicBezTo>
                  <a:pt x="465" y="464"/>
                  <a:pt x="465" y="464"/>
                  <a:pt x="465" y="464"/>
                </a:cubicBezTo>
                <a:cubicBezTo>
                  <a:pt x="471" y="459"/>
                  <a:pt x="476" y="453"/>
                  <a:pt x="481" y="447"/>
                </a:cubicBezTo>
                <a:cubicBezTo>
                  <a:pt x="472" y="439"/>
                  <a:pt x="472" y="439"/>
                  <a:pt x="472" y="439"/>
                </a:cubicBezTo>
                <a:moveTo>
                  <a:pt x="60" y="421"/>
                </a:moveTo>
                <a:cubicBezTo>
                  <a:pt x="50" y="428"/>
                  <a:pt x="50" y="428"/>
                  <a:pt x="50" y="428"/>
                </a:cubicBezTo>
                <a:cubicBezTo>
                  <a:pt x="54" y="435"/>
                  <a:pt x="59" y="441"/>
                  <a:pt x="64" y="447"/>
                </a:cubicBezTo>
                <a:cubicBezTo>
                  <a:pt x="74" y="439"/>
                  <a:pt x="74" y="439"/>
                  <a:pt x="74" y="439"/>
                </a:cubicBezTo>
                <a:cubicBezTo>
                  <a:pt x="69" y="433"/>
                  <a:pt x="64" y="427"/>
                  <a:pt x="60" y="421"/>
                </a:cubicBezTo>
                <a:moveTo>
                  <a:pt x="498" y="402"/>
                </a:moveTo>
                <a:cubicBezTo>
                  <a:pt x="494" y="408"/>
                  <a:pt x="490" y="415"/>
                  <a:pt x="486" y="421"/>
                </a:cubicBezTo>
                <a:cubicBezTo>
                  <a:pt x="496" y="428"/>
                  <a:pt x="496" y="428"/>
                  <a:pt x="496" y="428"/>
                </a:cubicBezTo>
                <a:cubicBezTo>
                  <a:pt x="500" y="421"/>
                  <a:pt x="504" y="415"/>
                  <a:pt x="508" y="408"/>
                </a:cubicBezTo>
                <a:cubicBezTo>
                  <a:pt x="498" y="402"/>
                  <a:pt x="498" y="402"/>
                  <a:pt x="498" y="402"/>
                </a:cubicBezTo>
                <a:moveTo>
                  <a:pt x="37" y="382"/>
                </a:moveTo>
                <a:cubicBezTo>
                  <a:pt x="26" y="387"/>
                  <a:pt x="26" y="387"/>
                  <a:pt x="26" y="387"/>
                </a:cubicBezTo>
                <a:cubicBezTo>
                  <a:pt x="29" y="394"/>
                  <a:pt x="33" y="401"/>
                  <a:pt x="37" y="408"/>
                </a:cubicBezTo>
                <a:cubicBezTo>
                  <a:pt x="48" y="402"/>
                  <a:pt x="48" y="402"/>
                  <a:pt x="48" y="402"/>
                </a:cubicBezTo>
                <a:cubicBezTo>
                  <a:pt x="44" y="396"/>
                  <a:pt x="40" y="389"/>
                  <a:pt x="37" y="382"/>
                </a:cubicBezTo>
                <a:moveTo>
                  <a:pt x="517" y="361"/>
                </a:moveTo>
                <a:cubicBezTo>
                  <a:pt x="514" y="368"/>
                  <a:pt x="511" y="375"/>
                  <a:pt x="508" y="382"/>
                </a:cubicBezTo>
                <a:cubicBezTo>
                  <a:pt x="519" y="387"/>
                  <a:pt x="519" y="387"/>
                  <a:pt x="519" y="387"/>
                </a:cubicBezTo>
                <a:cubicBezTo>
                  <a:pt x="523" y="380"/>
                  <a:pt x="526" y="372"/>
                  <a:pt x="528" y="365"/>
                </a:cubicBezTo>
                <a:cubicBezTo>
                  <a:pt x="517" y="361"/>
                  <a:pt x="517" y="361"/>
                  <a:pt x="517" y="361"/>
                </a:cubicBezTo>
                <a:moveTo>
                  <a:pt x="21" y="339"/>
                </a:moveTo>
                <a:cubicBezTo>
                  <a:pt x="10" y="343"/>
                  <a:pt x="10" y="343"/>
                  <a:pt x="10" y="343"/>
                </a:cubicBezTo>
                <a:cubicBezTo>
                  <a:pt x="12" y="350"/>
                  <a:pt x="14" y="358"/>
                  <a:pt x="17" y="365"/>
                </a:cubicBezTo>
                <a:cubicBezTo>
                  <a:pt x="28" y="361"/>
                  <a:pt x="28" y="361"/>
                  <a:pt x="28" y="361"/>
                </a:cubicBezTo>
                <a:cubicBezTo>
                  <a:pt x="28" y="361"/>
                  <a:pt x="28" y="361"/>
                  <a:pt x="28" y="361"/>
                </a:cubicBezTo>
                <a:cubicBezTo>
                  <a:pt x="26" y="354"/>
                  <a:pt x="23" y="347"/>
                  <a:pt x="21" y="339"/>
                </a:cubicBezTo>
                <a:moveTo>
                  <a:pt x="529" y="317"/>
                </a:moveTo>
                <a:cubicBezTo>
                  <a:pt x="527" y="324"/>
                  <a:pt x="526" y="332"/>
                  <a:pt x="524" y="339"/>
                </a:cubicBezTo>
                <a:cubicBezTo>
                  <a:pt x="536" y="342"/>
                  <a:pt x="536" y="342"/>
                  <a:pt x="536" y="342"/>
                </a:cubicBezTo>
                <a:cubicBezTo>
                  <a:pt x="538" y="335"/>
                  <a:pt x="539" y="327"/>
                  <a:pt x="541" y="319"/>
                </a:cubicBezTo>
                <a:cubicBezTo>
                  <a:pt x="529" y="317"/>
                  <a:pt x="529" y="317"/>
                  <a:pt x="529" y="317"/>
                </a:cubicBezTo>
                <a:moveTo>
                  <a:pt x="14" y="295"/>
                </a:moveTo>
                <a:cubicBezTo>
                  <a:pt x="1" y="296"/>
                  <a:pt x="1" y="296"/>
                  <a:pt x="1" y="296"/>
                </a:cubicBezTo>
                <a:cubicBezTo>
                  <a:pt x="2" y="304"/>
                  <a:pt x="3" y="312"/>
                  <a:pt x="5" y="319"/>
                </a:cubicBezTo>
                <a:cubicBezTo>
                  <a:pt x="17" y="317"/>
                  <a:pt x="17" y="317"/>
                  <a:pt x="17" y="317"/>
                </a:cubicBezTo>
                <a:cubicBezTo>
                  <a:pt x="15" y="310"/>
                  <a:pt x="14" y="302"/>
                  <a:pt x="14" y="295"/>
                </a:cubicBezTo>
                <a:moveTo>
                  <a:pt x="533" y="271"/>
                </a:moveTo>
                <a:cubicBezTo>
                  <a:pt x="533" y="271"/>
                  <a:pt x="533" y="271"/>
                  <a:pt x="533" y="271"/>
                </a:cubicBezTo>
                <a:cubicBezTo>
                  <a:pt x="533" y="271"/>
                  <a:pt x="533" y="271"/>
                  <a:pt x="533" y="271"/>
                </a:cubicBezTo>
                <a:moveTo>
                  <a:pt x="545" y="271"/>
                </a:moveTo>
                <a:cubicBezTo>
                  <a:pt x="533" y="271"/>
                  <a:pt x="533" y="271"/>
                  <a:pt x="533" y="271"/>
                </a:cubicBezTo>
                <a:cubicBezTo>
                  <a:pt x="533" y="272"/>
                  <a:pt x="533" y="272"/>
                  <a:pt x="533" y="272"/>
                </a:cubicBezTo>
                <a:cubicBezTo>
                  <a:pt x="533" y="279"/>
                  <a:pt x="532" y="287"/>
                  <a:pt x="532" y="294"/>
                </a:cubicBezTo>
                <a:cubicBezTo>
                  <a:pt x="544" y="296"/>
                  <a:pt x="544" y="296"/>
                  <a:pt x="544" y="296"/>
                </a:cubicBezTo>
                <a:cubicBezTo>
                  <a:pt x="544" y="288"/>
                  <a:pt x="545" y="280"/>
                  <a:pt x="545" y="272"/>
                </a:cubicBezTo>
                <a:cubicBezTo>
                  <a:pt x="545" y="271"/>
                  <a:pt x="545" y="271"/>
                  <a:pt x="545" y="271"/>
                </a:cubicBezTo>
                <a:moveTo>
                  <a:pt x="1" y="249"/>
                </a:moveTo>
                <a:cubicBezTo>
                  <a:pt x="1" y="256"/>
                  <a:pt x="0" y="264"/>
                  <a:pt x="0" y="272"/>
                </a:cubicBezTo>
                <a:cubicBezTo>
                  <a:pt x="0" y="272"/>
                  <a:pt x="0" y="272"/>
                  <a:pt x="0" y="272"/>
                </a:cubicBezTo>
                <a:cubicBezTo>
                  <a:pt x="13" y="272"/>
                  <a:pt x="13" y="272"/>
                  <a:pt x="13" y="272"/>
                </a:cubicBezTo>
                <a:cubicBezTo>
                  <a:pt x="13" y="272"/>
                  <a:pt x="13" y="272"/>
                  <a:pt x="13" y="272"/>
                </a:cubicBezTo>
                <a:cubicBezTo>
                  <a:pt x="13" y="264"/>
                  <a:pt x="13" y="257"/>
                  <a:pt x="14" y="250"/>
                </a:cubicBezTo>
                <a:cubicBezTo>
                  <a:pt x="1" y="249"/>
                  <a:pt x="1" y="249"/>
                  <a:pt x="1" y="249"/>
                </a:cubicBezTo>
                <a:moveTo>
                  <a:pt x="540" y="224"/>
                </a:moveTo>
                <a:cubicBezTo>
                  <a:pt x="528" y="226"/>
                  <a:pt x="528" y="226"/>
                  <a:pt x="528" y="226"/>
                </a:cubicBezTo>
                <a:cubicBezTo>
                  <a:pt x="530" y="233"/>
                  <a:pt x="531" y="241"/>
                  <a:pt x="531" y="248"/>
                </a:cubicBezTo>
                <a:cubicBezTo>
                  <a:pt x="544" y="247"/>
                  <a:pt x="544" y="247"/>
                  <a:pt x="544" y="247"/>
                </a:cubicBezTo>
                <a:cubicBezTo>
                  <a:pt x="543" y="239"/>
                  <a:pt x="542" y="232"/>
                  <a:pt x="540" y="224"/>
                </a:cubicBezTo>
                <a:moveTo>
                  <a:pt x="9" y="202"/>
                </a:moveTo>
                <a:cubicBezTo>
                  <a:pt x="7" y="209"/>
                  <a:pt x="6" y="217"/>
                  <a:pt x="4" y="225"/>
                </a:cubicBezTo>
                <a:cubicBezTo>
                  <a:pt x="16" y="227"/>
                  <a:pt x="16" y="227"/>
                  <a:pt x="16" y="227"/>
                </a:cubicBezTo>
                <a:cubicBezTo>
                  <a:pt x="16" y="227"/>
                  <a:pt x="16" y="227"/>
                  <a:pt x="16" y="227"/>
                </a:cubicBezTo>
                <a:cubicBezTo>
                  <a:pt x="18" y="220"/>
                  <a:pt x="19" y="212"/>
                  <a:pt x="21" y="205"/>
                </a:cubicBezTo>
                <a:cubicBezTo>
                  <a:pt x="9" y="202"/>
                  <a:pt x="9" y="202"/>
                  <a:pt x="9" y="202"/>
                </a:cubicBezTo>
                <a:moveTo>
                  <a:pt x="528" y="178"/>
                </a:moveTo>
                <a:cubicBezTo>
                  <a:pt x="517" y="182"/>
                  <a:pt x="517" y="182"/>
                  <a:pt x="517" y="182"/>
                </a:cubicBezTo>
                <a:cubicBezTo>
                  <a:pt x="519" y="189"/>
                  <a:pt x="522" y="196"/>
                  <a:pt x="524" y="204"/>
                </a:cubicBezTo>
                <a:cubicBezTo>
                  <a:pt x="535" y="201"/>
                  <a:pt x="535" y="201"/>
                  <a:pt x="535" y="201"/>
                </a:cubicBezTo>
                <a:cubicBezTo>
                  <a:pt x="533" y="193"/>
                  <a:pt x="531" y="185"/>
                  <a:pt x="528" y="178"/>
                </a:cubicBezTo>
                <a:moveTo>
                  <a:pt x="26" y="157"/>
                </a:moveTo>
                <a:cubicBezTo>
                  <a:pt x="22" y="164"/>
                  <a:pt x="19" y="172"/>
                  <a:pt x="17" y="179"/>
                </a:cubicBezTo>
                <a:cubicBezTo>
                  <a:pt x="28" y="183"/>
                  <a:pt x="28" y="183"/>
                  <a:pt x="28" y="183"/>
                </a:cubicBezTo>
                <a:cubicBezTo>
                  <a:pt x="31" y="176"/>
                  <a:pt x="33" y="169"/>
                  <a:pt x="37" y="162"/>
                </a:cubicBezTo>
                <a:cubicBezTo>
                  <a:pt x="26" y="157"/>
                  <a:pt x="26" y="157"/>
                  <a:pt x="26" y="157"/>
                </a:cubicBezTo>
                <a:moveTo>
                  <a:pt x="508" y="135"/>
                </a:moveTo>
                <a:cubicBezTo>
                  <a:pt x="497" y="141"/>
                  <a:pt x="497" y="141"/>
                  <a:pt x="497" y="141"/>
                </a:cubicBezTo>
                <a:cubicBezTo>
                  <a:pt x="501" y="148"/>
                  <a:pt x="505" y="154"/>
                  <a:pt x="508" y="161"/>
                </a:cubicBezTo>
                <a:cubicBezTo>
                  <a:pt x="519" y="156"/>
                  <a:pt x="519" y="156"/>
                  <a:pt x="519" y="156"/>
                </a:cubicBezTo>
                <a:cubicBezTo>
                  <a:pt x="516" y="149"/>
                  <a:pt x="512" y="142"/>
                  <a:pt x="508" y="135"/>
                </a:cubicBezTo>
                <a:moveTo>
                  <a:pt x="49" y="116"/>
                </a:moveTo>
                <a:cubicBezTo>
                  <a:pt x="45" y="123"/>
                  <a:pt x="41" y="129"/>
                  <a:pt x="37" y="136"/>
                </a:cubicBezTo>
                <a:cubicBezTo>
                  <a:pt x="47" y="142"/>
                  <a:pt x="47" y="142"/>
                  <a:pt x="47" y="142"/>
                </a:cubicBezTo>
                <a:cubicBezTo>
                  <a:pt x="51" y="136"/>
                  <a:pt x="55" y="129"/>
                  <a:pt x="59" y="123"/>
                </a:cubicBezTo>
                <a:cubicBezTo>
                  <a:pt x="49" y="116"/>
                  <a:pt x="49" y="116"/>
                  <a:pt x="49" y="116"/>
                </a:cubicBezTo>
                <a:moveTo>
                  <a:pt x="471" y="104"/>
                </a:moveTo>
                <a:cubicBezTo>
                  <a:pt x="471" y="104"/>
                  <a:pt x="471" y="104"/>
                  <a:pt x="471" y="104"/>
                </a:cubicBezTo>
                <a:cubicBezTo>
                  <a:pt x="471" y="104"/>
                  <a:pt x="471" y="104"/>
                  <a:pt x="471" y="104"/>
                </a:cubicBezTo>
                <a:cubicBezTo>
                  <a:pt x="471" y="104"/>
                  <a:pt x="471" y="104"/>
                  <a:pt x="471" y="104"/>
                </a:cubicBezTo>
                <a:moveTo>
                  <a:pt x="481" y="96"/>
                </a:moveTo>
                <a:cubicBezTo>
                  <a:pt x="471" y="104"/>
                  <a:pt x="471" y="104"/>
                  <a:pt x="471" y="104"/>
                </a:cubicBezTo>
                <a:cubicBezTo>
                  <a:pt x="476" y="110"/>
                  <a:pt x="481" y="116"/>
                  <a:pt x="485" y="122"/>
                </a:cubicBezTo>
                <a:cubicBezTo>
                  <a:pt x="495" y="115"/>
                  <a:pt x="495" y="115"/>
                  <a:pt x="495" y="115"/>
                </a:cubicBezTo>
                <a:cubicBezTo>
                  <a:pt x="491" y="109"/>
                  <a:pt x="486" y="102"/>
                  <a:pt x="481" y="96"/>
                </a:cubicBezTo>
                <a:moveTo>
                  <a:pt x="80" y="80"/>
                </a:moveTo>
                <a:cubicBezTo>
                  <a:pt x="74" y="85"/>
                  <a:pt x="69" y="91"/>
                  <a:pt x="64" y="97"/>
                </a:cubicBezTo>
                <a:cubicBezTo>
                  <a:pt x="73" y="105"/>
                  <a:pt x="73" y="105"/>
                  <a:pt x="73" y="105"/>
                </a:cubicBezTo>
                <a:cubicBezTo>
                  <a:pt x="78" y="99"/>
                  <a:pt x="83" y="94"/>
                  <a:pt x="88" y="88"/>
                </a:cubicBezTo>
                <a:cubicBezTo>
                  <a:pt x="80" y="80"/>
                  <a:pt x="80" y="80"/>
                  <a:pt x="80" y="80"/>
                </a:cubicBezTo>
                <a:moveTo>
                  <a:pt x="439" y="72"/>
                </a:moveTo>
                <a:cubicBezTo>
                  <a:pt x="439" y="72"/>
                  <a:pt x="439" y="72"/>
                  <a:pt x="439" y="72"/>
                </a:cubicBezTo>
                <a:cubicBezTo>
                  <a:pt x="439" y="72"/>
                  <a:pt x="439" y="72"/>
                  <a:pt x="439" y="72"/>
                </a:cubicBezTo>
                <a:cubicBezTo>
                  <a:pt x="439" y="72"/>
                  <a:pt x="439" y="72"/>
                  <a:pt x="439" y="72"/>
                </a:cubicBezTo>
                <a:moveTo>
                  <a:pt x="447" y="63"/>
                </a:moveTo>
                <a:cubicBezTo>
                  <a:pt x="439" y="72"/>
                  <a:pt x="439" y="72"/>
                  <a:pt x="439" y="72"/>
                </a:cubicBezTo>
                <a:cubicBezTo>
                  <a:pt x="445" y="77"/>
                  <a:pt x="451" y="82"/>
                  <a:pt x="456" y="88"/>
                </a:cubicBezTo>
                <a:cubicBezTo>
                  <a:pt x="465" y="79"/>
                  <a:pt x="465" y="79"/>
                  <a:pt x="465" y="79"/>
                </a:cubicBezTo>
                <a:cubicBezTo>
                  <a:pt x="459" y="73"/>
                  <a:pt x="453" y="68"/>
                  <a:pt x="447" y="63"/>
                </a:cubicBezTo>
                <a:moveTo>
                  <a:pt x="116" y="49"/>
                </a:moveTo>
                <a:cubicBezTo>
                  <a:pt x="110" y="54"/>
                  <a:pt x="103" y="59"/>
                  <a:pt x="97" y="64"/>
                </a:cubicBezTo>
                <a:cubicBezTo>
                  <a:pt x="105" y="73"/>
                  <a:pt x="105" y="73"/>
                  <a:pt x="105" y="73"/>
                </a:cubicBezTo>
                <a:cubicBezTo>
                  <a:pt x="111" y="68"/>
                  <a:pt x="117" y="64"/>
                  <a:pt x="123" y="59"/>
                </a:cubicBezTo>
                <a:cubicBezTo>
                  <a:pt x="116" y="49"/>
                  <a:pt x="116" y="49"/>
                  <a:pt x="116" y="49"/>
                </a:cubicBezTo>
                <a:moveTo>
                  <a:pt x="408" y="36"/>
                </a:moveTo>
                <a:cubicBezTo>
                  <a:pt x="402" y="46"/>
                  <a:pt x="402" y="46"/>
                  <a:pt x="402" y="46"/>
                </a:cubicBezTo>
                <a:cubicBezTo>
                  <a:pt x="409" y="50"/>
                  <a:pt x="415" y="54"/>
                  <a:pt x="421" y="58"/>
                </a:cubicBezTo>
                <a:cubicBezTo>
                  <a:pt x="428" y="48"/>
                  <a:pt x="428" y="48"/>
                  <a:pt x="428" y="48"/>
                </a:cubicBezTo>
                <a:cubicBezTo>
                  <a:pt x="422" y="44"/>
                  <a:pt x="415" y="40"/>
                  <a:pt x="408" y="36"/>
                </a:cubicBezTo>
                <a:moveTo>
                  <a:pt x="361" y="27"/>
                </a:moveTo>
                <a:cubicBezTo>
                  <a:pt x="361" y="27"/>
                  <a:pt x="361" y="27"/>
                  <a:pt x="361" y="27"/>
                </a:cubicBezTo>
                <a:cubicBezTo>
                  <a:pt x="361" y="27"/>
                  <a:pt x="361" y="27"/>
                  <a:pt x="361" y="27"/>
                </a:cubicBezTo>
                <a:cubicBezTo>
                  <a:pt x="361" y="27"/>
                  <a:pt x="361" y="27"/>
                  <a:pt x="361" y="27"/>
                </a:cubicBezTo>
                <a:moveTo>
                  <a:pt x="157" y="25"/>
                </a:moveTo>
                <a:cubicBezTo>
                  <a:pt x="150" y="29"/>
                  <a:pt x="143" y="32"/>
                  <a:pt x="136" y="36"/>
                </a:cubicBezTo>
                <a:cubicBezTo>
                  <a:pt x="142" y="47"/>
                  <a:pt x="142" y="47"/>
                  <a:pt x="142" y="47"/>
                </a:cubicBezTo>
                <a:cubicBezTo>
                  <a:pt x="149" y="43"/>
                  <a:pt x="155" y="40"/>
                  <a:pt x="162" y="36"/>
                </a:cubicBezTo>
                <a:cubicBezTo>
                  <a:pt x="157" y="25"/>
                  <a:pt x="157" y="25"/>
                  <a:pt x="157" y="25"/>
                </a:cubicBezTo>
                <a:moveTo>
                  <a:pt x="365" y="16"/>
                </a:moveTo>
                <a:cubicBezTo>
                  <a:pt x="361" y="27"/>
                  <a:pt x="361" y="27"/>
                  <a:pt x="361" y="27"/>
                </a:cubicBezTo>
                <a:cubicBezTo>
                  <a:pt x="368" y="30"/>
                  <a:pt x="375" y="33"/>
                  <a:pt x="382" y="36"/>
                </a:cubicBezTo>
                <a:cubicBezTo>
                  <a:pt x="387" y="25"/>
                  <a:pt x="387" y="25"/>
                  <a:pt x="387" y="25"/>
                </a:cubicBezTo>
                <a:cubicBezTo>
                  <a:pt x="380" y="21"/>
                  <a:pt x="372" y="18"/>
                  <a:pt x="365" y="16"/>
                </a:cubicBezTo>
                <a:moveTo>
                  <a:pt x="202" y="9"/>
                </a:moveTo>
                <a:cubicBezTo>
                  <a:pt x="194" y="11"/>
                  <a:pt x="186" y="13"/>
                  <a:pt x="179" y="16"/>
                </a:cubicBezTo>
                <a:cubicBezTo>
                  <a:pt x="183" y="28"/>
                  <a:pt x="183" y="28"/>
                  <a:pt x="183" y="28"/>
                </a:cubicBezTo>
                <a:cubicBezTo>
                  <a:pt x="190" y="25"/>
                  <a:pt x="197" y="23"/>
                  <a:pt x="205" y="21"/>
                </a:cubicBezTo>
                <a:cubicBezTo>
                  <a:pt x="202" y="9"/>
                  <a:pt x="202" y="9"/>
                  <a:pt x="202" y="9"/>
                </a:cubicBezTo>
                <a:moveTo>
                  <a:pt x="319" y="4"/>
                </a:moveTo>
                <a:cubicBezTo>
                  <a:pt x="317" y="16"/>
                  <a:pt x="317" y="16"/>
                  <a:pt x="317" y="16"/>
                </a:cubicBezTo>
                <a:cubicBezTo>
                  <a:pt x="325" y="17"/>
                  <a:pt x="332" y="19"/>
                  <a:pt x="339" y="21"/>
                </a:cubicBezTo>
                <a:cubicBezTo>
                  <a:pt x="342" y="9"/>
                  <a:pt x="342" y="9"/>
                  <a:pt x="342" y="9"/>
                </a:cubicBezTo>
                <a:cubicBezTo>
                  <a:pt x="335" y="7"/>
                  <a:pt x="327" y="5"/>
                  <a:pt x="319" y="4"/>
                </a:cubicBezTo>
                <a:moveTo>
                  <a:pt x="248" y="1"/>
                </a:moveTo>
                <a:cubicBezTo>
                  <a:pt x="240" y="1"/>
                  <a:pt x="232" y="2"/>
                  <a:pt x="225" y="4"/>
                </a:cubicBezTo>
                <a:cubicBezTo>
                  <a:pt x="227" y="16"/>
                  <a:pt x="227" y="16"/>
                  <a:pt x="227" y="16"/>
                </a:cubicBezTo>
                <a:cubicBezTo>
                  <a:pt x="234" y="15"/>
                  <a:pt x="242" y="14"/>
                  <a:pt x="249" y="13"/>
                </a:cubicBezTo>
                <a:cubicBezTo>
                  <a:pt x="248" y="1"/>
                  <a:pt x="248" y="1"/>
                  <a:pt x="248" y="1"/>
                </a:cubicBezTo>
                <a:moveTo>
                  <a:pt x="273" y="0"/>
                </a:moveTo>
                <a:cubicBezTo>
                  <a:pt x="273" y="0"/>
                  <a:pt x="273" y="0"/>
                  <a:pt x="273" y="0"/>
                </a:cubicBezTo>
                <a:cubicBezTo>
                  <a:pt x="272" y="0"/>
                  <a:pt x="272" y="0"/>
                  <a:pt x="272" y="0"/>
                </a:cubicBezTo>
                <a:cubicBezTo>
                  <a:pt x="272" y="12"/>
                  <a:pt x="272" y="12"/>
                  <a:pt x="272" y="12"/>
                </a:cubicBezTo>
                <a:cubicBezTo>
                  <a:pt x="273" y="12"/>
                  <a:pt x="273" y="12"/>
                  <a:pt x="273" y="12"/>
                </a:cubicBezTo>
                <a:cubicBezTo>
                  <a:pt x="280" y="12"/>
                  <a:pt x="287" y="12"/>
                  <a:pt x="295" y="13"/>
                </a:cubicBezTo>
                <a:cubicBezTo>
                  <a:pt x="296" y="1"/>
                  <a:pt x="296" y="1"/>
                  <a:pt x="296" y="1"/>
                </a:cubicBezTo>
                <a:cubicBezTo>
                  <a:pt x="288" y="0"/>
                  <a:pt x="280" y="0"/>
                  <a:pt x="273"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5210175" y="1341316"/>
            <a:ext cx="1593850" cy="1597025"/>
          </a:xfrm>
          <a:custGeom>
            <a:avLst/>
            <a:gdLst>
              <a:gd name="T0" fmla="*/ 187 w 375"/>
              <a:gd name="T1" fmla="*/ 376 h 376"/>
              <a:gd name="T2" fmla="*/ 187 w 375"/>
              <a:gd name="T3" fmla="*/ 364 h 376"/>
              <a:gd name="T4" fmla="*/ 210 w 375"/>
              <a:gd name="T5" fmla="*/ 362 h 376"/>
              <a:gd name="T6" fmla="*/ 233 w 375"/>
              <a:gd name="T7" fmla="*/ 358 h 376"/>
              <a:gd name="T8" fmla="*/ 139 w 375"/>
              <a:gd name="T9" fmla="*/ 369 h 376"/>
              <a:gd name="T10" fmla="*/ 275 w 375"/>
              <a:gd name="T11" fmla="*/ 340 h 376"/>
              <a:gd name="T12" fmla="*/ 281 w 375"/>
              <a:gd name="T13" fmla="*/ 351 h 376"/>
              <a:gd name="T14" fmla="*/ 73 w 375"/>
              <a:gd name="T15" fmla="*/ 337 h 376"/>
              <a:gd name="T16" fmla="*/ 81 w 375"/>
              <a:gd name="T17" fmla="*/ 327 h 376"/>
              <a:gd name="T18" fmla="*/ 302 w 375"/>
              <a:gd name="T19" fmla="*/ 337 h 376"/>
              <a:gd name="T20" fmla="*/ 48 w 375"/>
              <a:gd name="T21" fmla="*/ 295 h 376"/>
              <a:gd name="T22" fmla="*/ 63 w 375"/>
              <a:gd name="T23" fmla="*/ 312 h 376"/>
              <a:gd name="T24" fmla="*/ 35 w 375"/>
              <a:gd name="T25" fmla="*/ 276 h 376"/>
              <a:gd name="T26" fmla="*/ 339 w 375"/>
              <a:gd name="T27" fmla="*/ 276 h 376"/>
              <a:gd name="T28" fmla="*/ 350 w 375"/>
              <a:gd name="T29" fmla="*/ 282 h 376"/>
              <a:gd name="T30" fmla="*/ 14 w 375"/>
              <a:gd name="T31" fmla="*/ 260 h 376"/>
              <a:gd name="T32" fmla="*/ 25 w 375"/>
              <a:gd name="T33" fmla="*/ 256 h 376"/>
              <a:gd name="T34" fmla="*/ 361 w 375"/>
              <a:gd name="T35" fmla="*/ 260 h 376"/>
              <a:gd name="T36" fmla="*/ 13 w 375"/>
              <a:gd name="T37" fmla="*/ 211 h 376"/>
              <a:gd name="T38" fmla="*/ 18 w 375"/>
              <a:gd name="T39" fmla="*/ 234 h 376"/>
              <a:gd name="T40" fmla="*/ 375 w 375"/>
              <a:gd name="T41" fmla="*/ 187 h 376"/>
              <a:gd name="T42" fmla="*/ 361 w 375"/>
              <a:gd name="T43" fmla="*/ 211 h 376"/>
              <a:gd name="T44" fmla="*/ 375 w 375"/>
              <a:gd name="T45" fmla="*/ 187 h 376"/>
              <a:gd name="T46" fmla="*/ 0 w 375"/>
              <a:gd name="T47" fmla="*/ 188 h 376"/>
              <a:gd name="T48" fmla="*/ 13 w 375"/>
              <a:gd name="T49" fmla="*/ 166 h 376"/>
              <a:gd name="T50" fmla="*/ 357 w 375"/>
              <a:gd name="T51" fmla="*/ 142 h 376"/>
              <a:gd name="T52" fmla="*/ 368 w 375"/>
              <a:gd name="T53" fmla="*/ 139 h 376"/>
              <a:gd name="T54" fmla="*/ 18 w 375"/>
              <a:gd name="T55" fmla="*/ 143 h 376"/>
              <a:gd name="T56" fmla="*/ 349 w 375"/>
              <a:gd name="T57" fmla="*/ 94 h 376"/>
              <a:gd name="T58" fmla="*/ 360 w 375"/>
              <a:gd name="T59" fmla="*/ 116 h 376"/>
              <a:gd name="T60" fmla="*/ 24 w 375"/>
              <a:gd name="T61" fmla="*/ 95 h 376"/>
              <a:gd name="T62" fmla="*/ 38 w 375"/>
              <a:gd name="T63" fmla="*/ 74 h 376"/>
              <a:gd name="T64" fmla="*/ 326 w 375"/>
              <a:gd name="T65" fmla="*/ 81 h 376"/>
              <a:gd name="T66" fmla="*/ 73 w 375"/>
              <a:gd name="T67" fmla="*/ 39 h 376"/>
              <a:gd name="T68" fmla="*/ 63 w 375"/>
              <a:gd name="T69" fmla="*/ 64 h 376"/>
              <a:gd name="T70" fmla="*/ 274 w 375"/>
              <a:gd name="T71" fmla="*/ 36 h 376"/>
              <a:gd name="T72" fmla="*/ 274 w 375"/>
              <a:gd name="T73" fmla="*/ 36 h 376"/>
              <a:gd name="T74" fmla="*/ 294 w 375"/>
              <a:gd name="T75" fmla="*/ 49 h 376"/>
              <a:gd name="T76" fmla="*/ 115 w 375"/>
              <a:gd name="T77" fmla="*/ 15 h 376"/>
              <a:gd name="T78" fmla="*/ 120 w 375"/>
              <a:gd name="T79" fmla="*/ 26 h 376"/>
              <a:gd name="T80" fmla="*/ 232 w 375"/>
              <a:gd name="T81" fmla="*/ 18 h 376"/>
              <a:gd name="T82" fmla="*/ 235 w 375"/>
              <a:gd name="T83" fmla="*/ 7 h 376"/>
              <a:gd name="T84" fmla="*/ 141 w 375"/>
              <a:gd name="T85" fmla="*/ 19 h 376"/>
              <a:gd name="T86" fmla="*/ 187 w 375"/>
              <a:gd name="T87" fmla="*/ 0 h 376"/>
              <a:gd name="T88" fmla="*/ 187 w 375"/>
              <a:gd name="T89" fmla="*/ 13 h 376"/>
              <a:gd name="T90" fmla="*/ 187 w 375"/>
              <a:gd name="T91"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5" h="376">
                <a:moveTo>
                  <a:pt x="165" y="362"/>
                </a:moveTo>
                <a:cubicBezTo>
                  <a:pt x="163" y="374"/>
                  <a:pt x="163" y="374"/>
                  <a:pt x="163" y="374"/>
                </a:cubicBezTo>
                <a:cubicBezTo>
                  <a:pt x="171" y="375"/>
                  <a:pt x="179" y="376"/>
                  <a:pt x="187" y="376"/>
                </a:cubicBezTo>
                <a:cubicBezTo>
                  <a:pt x="187" y="376"/>
                  <a:pt x="187" y="376"/>
                  <a:pt x="187" y="376"/>
                </a:cubicBezTo>
                <a:cubicBezTo>
                  <a:pt x="187" y="364"/>
                  <a:pt x="187" y="364"/>
                  <a:pt x="187" y="364"/>
                </a:cubicBezTo>
                <a:cubicBezTo>
                  <a:pt x="187" y="364"/>
                  <a:pt x="187" y="364"/>
                  <a:pt x="187" y="364"/>
                </a:cubicBezTo>
                <a:cubicBezTo>
                  <a:pt x="180" y="364"/>
                  <a:pt x="172" y="363"/>
                  <a:pt x="165" y="362"/>
                </a:cubicBezTo>
                <a:moveTo>
                  <a:pt x="233" y="358"/>
                </a:moveTo>
                <a:cubicBezTo>
                  <a:pt x="225" y="360"/>
                  <a:pt x="218" y="361"/>
                  <a:pt x="210" y="362"/>
                </a:cubicBezTo>
                <a:cubicBezTo>
                  <a:pt x="212" y="374"/>
                  <a:pt x="212" y="374"/>
                  <a:pt x="212" y="374"/>
                </a:cubicBezTo>
                <a:cubicBezTo>
                  <a:pt x="220" y="373"/>
                  <a:pt x="228" y="371"/>
                  <a:pt x="236" y="369"/>
                </a:cubicBezTo>
                <a:cubicBezTo>
                  <a:pt x="233" y="358"/>
                  <a:pt x="233" y="358"/>
                  <a:pt x="233" y="358"/>
                </a:cubicBezTo>
                <a:moveTo>
                  <a:pt x="120" y="350"/>
                </a:moveTo>
                <a:cubicBezTo>
                  <a:pt x="116" y="362"/>
                  <a:pt x="116" y="362"/>
                  <a:pt x="116" y="362"/>
                </a:cubicBezTo>
                <a:cubicBezTo>
                  <a:pt x="123" y="365"/>
                  <a:pt x="131" y="367"/>
                  <a:pt x="139" y="369"/>
                </a:cubicBezTo>
                <a:cubicBezTo>
                  <a:pt x="142" y="358"/>
                  <a:pt x="142" y="358"/>
                  <a:pt x="142" y="358"/>
                </a:cubicBezTo>
                <a:cubicBezTo>
                  <a:pt x="135" y="356"/>
                  <a:pt x="127" y="353"/>
                  <a:pt x="120" y="350"/>
                </a:cubicBezTo>
                <a:moveTo>
                  <a:pt x="275" y="340"/>
                </a:moveTo>
                <a:cubicBezTo>
                  <a:pt x="268" y="344"/>
                  <a:pt x="262" y="347"/>
                  <a:pt x="255" y="350"/>
                </a:cubicBezTo>
                <a:cubicBezTo>
                  <a:pt x="259" y="361"/>
                  <a:pt x="259" y="361"/>
                  <a:pt x="259" y="361"/>
                </a:cubicBezTo>
                <a:cubicBezTo>
                  <a:pt x="267" y="358"/>
                  <a:pt x="274" y="355"/>
                  <a:pt x="281" y="351"/>
                </a:cubicBezTo>
                <a:cubicBezTo>
                  <a:pt x="275" y="340"/>
                  <a:pt x="275" y="340"/>
                  <a:pt x="275" y="340"/>
                </a:cubicBezTo>
                <a:moveTo>
                  <a:pt x="81" y="327"/>
                </a:moveTo>
                <a:cubicBezTo>
                  <a:pt x="73" y="337"/>
                  <a:pt x="73" y="337"/>
                  <a:pt x="73" y="337"/>
                </a:cubicBezTo>
                <a:cubicBezTo>
                  <a:pt x="80" y="342"/>
                  <a:pt x="86" y="347"/>
                  <a:pt x="94" y="351"/>
                </a:cubicBezTo>
                <a:cubicBezTo>
                  <a:pt x="100" y="340"/>
                  <a:pt x="100" y="340"/>
                  <a:pt x="100" y="340"/>
                </a:cubicBezTo>
                <a:cubicBezTo>
                  <a:pt x="93" y="336"/>
                  <a:pt x="87" y="332"/>
                  <a:pt x="81" y="327"/>
                </a:cubicBezTo>
                <a:moveTo>
                  <a:pt x="311" y="312"/>
                </a:moveTo>
                <a:cubicBezTo>
                  <a:pt x="306" y="318"/>
                  <a:pt x="300" y="323"/>
                  <a:pt x="294" y="327"/>
                </a:cubicBezTo>
                <a:cubicBezTo>
                  <a:pt x="302" y="337"/>
                  <a:pt x="302" y="337"/>
                  <a:pt x="302" y="337"/>
                </a:cubicBezTo>
                <a:cubicBezTo>
                  <a:pt x="308" y="332"/>
                  <a:pt x="314" y="327"/>
                  <a:pt x="320" y="321"/>
                </a:cubicBezTo>
                <a:cubicBezTo>
                  <a:pt x="311" y="312"/>
                  <a:pt x="311" y="312"/>
                  <a:pt x="311" y="312"/>
                </a:cubicBezTo>
                <a:moveTo>
                  <a:pt x="48" y="295"/>
                </a:moveTo>
                <a:cubicBezTo>
                  <a:pt x="39" y="303"/>
                  <a:pt x="39" y="303"/>
                  <a:pt x="39" y="303"/>
                </a:cubicBezTo>
                <a:cubicBezTo>
                  <a:pt x="44" y="309"/>
                  <a:pt x="49" y="315"/>
                  <a:pt x="55" y="321"/>
                </a:cubicBezTo>
                <a:cubicBezTo>
                  <a:pt x="63" y="312"/>
                  <a:pt x="63" y="312"/>
                  <a:pt x="63" y="312"/>
                </a:cubicBezTo>
                <a:cubicBezTo>
                  <a:pt x="58" y="307"/>
                  <a:pt x="53" y="301"/>
                  <a:pt x="48" y="295"/>
                </a:cubicBezTo>
                <a:moveTo>
                  <a:pt x="35" y="276"/>
                </a:moveTo>
                <a:cubicBezTo>
                  <a:pt x="35" y="276"/>
                  <a:pt x="35" y="276"/>
                  <a:pt x="35" y="276"/>
                </a:cubicBezTo>
                <a:cubicBezTo>
                  <a:pt x="35" y="276"/>
                  <a:pt x="35" y="276"/>
                  <a:pt x="35" y="276"/>
                </a:cubicBezTo>
                <a:cubicBezTo>
                  <a:pt x="35" y="276"/>
                  <a:pt x="35" y="276"/>
                  <a:pt x="35" y="276"/>
                </a:cubicBezTo>
                <a:moveTo>
                  <a:pt x="339" y="276"/>
                </a:moveTo>
                <a:cubicBezTo>
                  <a:pt x="335" y="282"/>
                  <a:pt x="331" y="289"/>
                  <a:pt x="326" y="295"/>
                </a:cubicBezTo>
                <a:cubicBezTo>
                  <a:pt x="336" y="302"/>
                  <a:pt x="336" y="302"/>
                  <a:pt x="336" y="302"/>
                </a:cubicBezTo>
                <a:cubicBezTo>
                  <a:pt x="341" y="296"/>
                  <a:pt x="346" y="289"/>
                  <a:pt x="350" y="282"/>
                </a:cubicBezTo>
                <a:cubicBezTo>
                  <a:pt x="339" y="276"/>
                  <a:pt x="339" y="276"/>
                  <a:pt x="339" y="276"/>
                </a:cubicBezTo>
                <a:moveTo>
                  <a:pt x="25" y="256"/>
                </a:moveTo>
                <a:cubicBezTo>
                  <a:pt x="14" y="260"/>
                  <a:pt x="14" y="260"/>
                  <a:pt x="14" y="260"/>
                </a:cubicBezTo>
                <a:cubicBezTo>
                  <a:pt x="17" y="268"/>
                  <a:pt x="21" y="275"/>
                  <a:pt x="25" y="282"/>
                </a:cubicBezTo>
                <a:cubicBezTo>
                  <a:pt x="35" y="276"/>
                  <a:pt x="35" y="276"/>
                  <a:pt x="35" y="276"/>
                </a:cubicBezTo>
                <a:cubicBezTo>
                  <a:pt x="32" y="269"/>
                  <a:pt x="28" y="263"/>
                  <a:pt x="25" y="256"/>
                </a:cubicBezTo>
                <a:moveTo>
                  <a:pt x="357" y="233"/>
                </a:moveTo>
                <a:cubicBezTo>
                  <a:pt x="355" y="241"/>
                  <a:pt x="352" y="248"/>
                  <a:pt x="349" y="255"/>
                </a:cubicBezTo>
                <a:cubicBezTo>
                  <a:pt x="361" y="260"/>
                  <a:pt x="361" y="260"/>
                  <a:pt x="361" y="260"/>
                </a:cubicBezTo>
                <a:cubicBezTo>
                  <a:pt x="364" y="252"/>
                  <a:pt x="366" y="245"/>
                  <a:pt x="369" y="237"/>
                </a:cubicBezTo>
                <a:cubicBezTo>
                  <a:pt x="357" y="233"/>
                  <a:pt x="357" y="233"/>
                  <a:pt x="357" y="233"/>
                </a:cubicBezTo>
                <a:moveTo>
                  <a:pt x="13" y="211"/>
                </a:moveTo>
                <a:cubicBezTo>
                  <a:pt x="1" y="213"/>
                  <a:pt x="1" y="213"/>
                  <a:pt x="1" y="213"/>
                </a:cubicBezTo>
                <a:cubicBezTo>
                  <a:pt x="2" y="221"/>
                  <a:pt x="4" y="229"/>
                  <a:pt x="6" y="237"/>
                </a:cubicBezTo>
                <a:cubicBezTo>
                  <a:pt x="18" y="234"/>
                  <a:pt x="18" y="234"/>
                  <a:pt x="18" y="234"/>
                </a:cubicBezTo>
                <a:cubicBezTo>
                  <a:pt x="18" y="234"/>
                  <a:pt x="18" y="234"/>
                  <a:pt x="18" y="234"/>
                </a:cubicBezTo>
                <a:cubicBezTo>
                  <a:pt x="16" y="227"/>
                  <a:pt x="14" y="219"/>
                  <a:pt x="13" y="211"/>
                </a:cubicBezTo>
                <a:moveTo>
                  <a:pt x="375" y="187"/>
                </a:moveTo>
                <a:cubicBezTo>
                  <a:pt x="363" y="187"/>
                  <a:pt x="363" y="187"/>
                  <a:pt x="363" y="187"/>
                </a:cubicBezTo>
                <a:cubicBezTo>
                  <a:pt x="363" y="188"/>
                  <a:pt x="363" y="188"/>
                  <a:pt x="363" y="188"/>
                </a:cubicBezTo>
                <a:cubicBezTo>
                  <a:pt x="363" y="196"/>
                  <a:pt x="362" y="203"/>
                  <a:pt x="361" y="211"/>
                </a:cubicBezTo>
                <a:cubicBezTo>
                  <a:pt x="373" y="213"/>
                  <a:pt x="373" y="213"/>
                  <a:pt x="373" y="213"/>
                </a:cubicBezTo>
                <a:cubicBezTo>
                  <a:pt x="374" y="205"/>
                  <a:pt x="375" y="196"/>
                  <a:pt x="375" y="188"/>
                </a:cubicBezTo>
                <a:cubicBezTo>
                  <a:pt x="375" y="187"/>
                  <a:pt x="375" y="187"/>
                  <a:pt x="375" y="187"/>
                </a:cubicBezTo>
                <a:moveTo>
                  <a:pt x="1" y="164"/>
                </a:moveTo>
                <a:cubicBezTo>
                  <a:pt x="0" y="172"/>
                  <a:pt x="0" y="180"/>
                  <a:pt x="0" y="188"/>
                </a:cubicBezTo>
                <a:cubicBezTo>
                  <a:pt x="0" y="188"/>
                  <a:pt x="0" y="188"/>
                  <a:pt x="0" y="188"/>
                </a:cubicBezTo>
                <a:cubicBezTo>
                  <a:pt x="12" y="188"/>
                  <a:pt x="12" y="188"/>
                  <a:pt x="12" y="188"/>
                </a:cubicBezTo>
                <a:cubicBezTo>
                  <a:pt x="12" y="188"/>
                  <a:pt x="12" y="188"/>
                  <a:pt x="12" y="188"/>
                </a:cubicBezTo>
                <a:cubicBezTo>
                  <a:pt x="12" y="180"/>
                  <a:pt x="12" y="173"/>
                  <a:pt x="13" y="166"/>
                </a:cubicBezTo>
                <a:cubicBezTo>
                  <a:pt x="1" y="164"/>
                  <a:pt x="1" y="164"/>
                  <a:pt x="1" y="164"/>
                </a:cubicBezTo>
                <a:moveTo>
                  <a:pt x="368" y="139"/>
                </a:moveTo>
                <a:cubicBezTo>
                  <a:pt x="357" y="142"/>
                  <a:pt x="357" y="142"/>
                  <a:pt x="357" y="142"/>
                </a:cubicBezTo>
                <a:cubicBezTo>
                  <a:pt x="359" y="149"/>
                  <a:pt x="360" y="157"/>
                  <a:pt x="361" y="164"/>
                </a:cubicBezTo>
                <a:cubicBezTo>
                  <a:pt x="373" y="163"/>
                  <a:pt x="373" y="163"/>
                  <a:pt x="373" y="163"/>
                </a:cubicBezTo>
                <a:cubicBezTo>
                  <a:pt x="372" y="155"/>
                  <a:pt x="370" y="147"/>
                  <a:pt x="368" y="139"/>
                </a:cubicBezTo>
                <a:moveTo>
                  <a:pt x="14" y="117"/>
                </a:moveTo>
                <a:cubicBezTo>
                  <a:pt x="11" y="124"/>
                  <a:pt x="8" y="132"/>
                  <a:pt x="6" y="140"/>
                </a:cubicBezTo>
                <a:cubicBezTo>
                  <a:pt x="18" y="143"/>
                  <a:pt x="18" y="143"/>
                  <a:pt x="18" y="143"/>
                </a:cubicBezTo>
                <a:cubicBezTo>
                  <a:pt x="20" y="136"/>
                  <a:pt x="22" y="128"/>
                  <a:pt x="25" y="121"/>
                </a:cubicBezTo>
                <a:cubicBezTo>
                  <a:pt x="14" y="117"/>
                  <a:pt x="14" y="117"/>
                  <a:pt x="14" y="117"/>
                </a:cubicBezTo>
                <a:moveTo>
                  <a:pt x="349" y="94"/>
                </a:moveTo>
                <a:cubicBezTo>
                  <a:pt x="339" y="100"/>
                  <a:pt x="339" y="100"/>
                  <a:pt x="339" y="100"/>
                </a:cubicBezTo>
                <a:cubicBezTo>
                  <a:pt x="343" y="106"/>
                  <a:pt x="346" y="113"/>
                  <a:pt x="349" y="120"/>
                </a:cubicBezTo>
                <a:cubicBezTo>
                  <a:pt x="360" y="116"/>
                  <a:pt x="360" y="116"/>
                  <a:pt x="360" y="116"/>
                </a:cubicBezTo>
                <a:cubicBezTo>
                  <a:pt x="357" y="108"/>
                  <a:pt x="354" y="101"/>
                  <a:pt x="349" y="94"/>
                </a:cubicBezTo>
                <a:moveTo>
                  <a:pt x="38" y="74"/>
                </a:moveTo>
                <a:cubicBezTo>
                  <a:pt x="33" y="81"/>
                  <a:pt x="29" y="88"/>
                  <a:pt x="24" y="95"/>
                </a:cubicBezTo>
                <a:cubicBezTo>
                  <a:pt x="35" y="101"/>
                  <a:pt x="35" y="101"/>
                  <a:pt x="35" y="101"/>
                </a:cubicBezTo>
                <a:cubicBezTo>
                  <a:pt x="39" y="94"/>
                  <a:pt x="43" y="88"/>
                  <a:pt x="48" y="82"/>
                </a:cubicBezTo>
                <a:cubicBezTo>
                  <a:pt x="38" y="74"/>
                  <a:pt x="38" y="74"/>
                  <a:pt x="38" y="74"/>
                </a:cubicBezTo>
                <a:moveTo>
                  <a:pt x="319" y="55"/>
                </a:moveTo>
                <a:cubicBezTo>
                  <a:pt x="311" y="64"/>
                  <a:pt x="311" y="64"/>
                  <a:pt x="311" y="64"/>
                </a:cubicBezTo>
                <a:cubicBezTo>
                  <a:pt x="316" y="69"/>
                  <a:pt x="321" y="75"/>
                  <a:pt x="326" y="81"/>
                </a:cubicBezTo>
                <a:cubicBezTo>
                  <a:pt x="336" y="73"/>
                  <a:pt x="336" y="73"/>
                  <a:pt x="336" y="73"/>
                </a:cubicBezTo>
                <a:cubicBezTo>
                  <a:pt x="331" y="67"/>
                  <a:pt x="325" y="61"/>
                  <a:pt x="319" y="55"/>
                </a:cubicBezTo>
                <a:moveTo>
                  <a:pt x="73" y="39"/>
                </a:moveTo>
                <a:cubicBezTo>
                  <a:pt x="66" y="45"/>
                  <a:pt x="60" y="50"/>
                  <a:pt x="54" y="56"/>
                </a:cubicBezTo>
                <a:cubicBezTo>
                  <a:pt x="63" y="64"/>
                  <a:pt x="63" y="64"/>
                  <a:pt x="63" y="64"/>
                </a:cubicBezTo>
                <a:cubicBezTo>
                  <a:pt x="63" y="64"/>
                  <a:pt x="63" y="64"/>
                  <a:pt x="63" y="64"/>
                </a:cubicBezTo>
                <a:cubicBezTo>
                  <a:pt x="68" y="59"/>
                  <a:pt x="74" y="54"/>
                  <a:pt x="80" y="49"/>
                </a:cubicBezTo>
                <a:cubicBezTo>
                  <a:pt x="73" y="39"/>
                  <a:pt x="73" y="39"/>
                  <a:pt x="73" y="39"/>
                </a:cubicBezTo>
                <a:moveTo>
                  <a:pt x="274" y="36"/>
                </a:moveTo>
                <a:cubicBezTo>
                  <a:pt x="274" y="36"/>
                  <a:pt x="274" y="36"/>
                  <a:pt x="274" y="36"/>
                </a:cubicBezTo>
                <a:cubicBezTo>
                  <a:pt x="274" y="36"/>
                  <a:pt x="274" y="36"/>
                  <a:pt x="274" y="36"/>
                </a:cubicBezTo>
                <a:cubicBezTo>
                  <a:pt x="274" y="36"/>
                  <a:pt x="274" y="36"/>
                  <a:pt x="274" y="36"/>
                </a:cubicBezTo>
                <a:moveTo>
                  <a:pt x="281" y="25"/>
                </a:moveTo>
                <a:cubicBezTo>
                  <a:pt x="274" y="36"/>
                  <a:pt x="274" y="36"/>
                  <a:pt x="274" y="36"/>
                </a:cubicBezTo>
                <a:cubicBezTo>
                  <a:pt x="281" y="40"/>
                  <a:pt x="288" y="44"/>
                  <a:pt x="294" y="49"/>
                </a:cubicBezTo>
                <a:cubicBezTo>
                  <a:pt x="301" y="39"/>
                  <a:pt x="301" y="39"/>
                  <a:pt x="301" y="39"/>
                </a:cubicBezTo>
                <a:cubicBezTo>
                  <a:pt x="294" y="34"/>
                  <a:pt x="288" y="29"/>
                  <a:pt x="281" y="25"/>
                </a:cubicBezTo>
                <a:moveTo>
                  <a:pt x="115" y="15"/>
                </a:moveTo>
                <a:cubicBezTo>
                  <a:pt x="107" y="18"/>
                  <a:pt x="100" y="22"/>
                  <a:pt x="93" y="26"/>
                </a:cubicBezTo>
                <a:cubicBezTo>
                  <a:pt x="99" y="36"/>
                  <a:pt x="99" y="36"/>
                  <a:pt x="99" y="36"/>
                </a:cubicBezTo>
                <a:cubicBezTo>
                  <a:pt x="106" y="33"/>
                  <a:pt x="113" y="29"/>
                  <a:pt x="120" y="26"/>
                </a:cubicBezTo>
                <a:cubicBezTo>
                  <a:pt x="115" y="15"/>
                  <a:pt x="115" y="15"/>
                  <a:pt x="115" y="15"/>
                </a:cubicBezTo>
                <a:moveTo>
                  <a:pt x="235" y="7"/>
                </a:moveTo>
                <a:cubicBezTo>
                  <a:pt x="232" y="18"/>
                  <a:pt x="232" y="18"/>
                  <a:pt x="232" y="18"/>
                </a:cubicBezTo>
                <a:cubicBezTo>
                  <a:pt x="240" y="20"/>
                  <a:pt x="247" y="23"/>
                  <a:pt x="254" y="26"/>
                </a:cubicBezTo>
                <a:cubicBezTo>
                  <a:pt x="259" y="14"/>
                  <a:pt x="259" y="14"/>
                  <a:pt x="259" y="14"/>
                </a:cubicBezTo>
                <a:cubicBezTo>
                  <a:pt x="251" y="11"/>
                  <a:pt x="243" y="9"/>
                  <a:pt x="235" y="7"/>
                </a:cubicBezTo>
                <a:moveTo>
                  <a:pt x="162" y="2"/>
                </a:moveTo>
                <a:cubicBezTo>
                  <a:pt x="154" y="3"/>
                  <a:pt x="146" y="5"/>
                  <a:pt x="138" y="7"/>
                </a:cubicBezTo>
                <a:cubicBezTo>
                  <a:pt x="141" y="19"/>
                  <a:pt x="141" y="19"/>
                  <a:pt x="141" y="19"/>
                </a:cubicBezTo>
                <a:cubicBezTo>
                  <a:pt x="149" y="17"/>
                  <a:pt x="156" y="15"/>
                  <a:pt x="164" y="14"/>
                </a:cubicBezTo>
                <a:cubicBezTo>
                  <a:pt x="162" y="2"/>
                  <a:pt x="162" y="2"/>
                  <a:pt x="162" y="2"/>
                </a:cubicBezTo>
                <a:moveTo>
                  <a:pt x="187" y="0"/>
                </a:moveTo>
                <a:cubicBezTo>
                  <a:pt x="187" y="0"/>
                  <a:pt x="187" y="0"/>
                  <a:pt x="187" y="0"/>
                </a:cubicBezTo>
                <a:cubicBezTo>
                  <a:pt x="187" y="13"/>
                  <a:pt x="187" y="13"/>
                  <a:pt x="187" y="13"/>
                </a:cubicBezTo>
                <a:cubicBezTo>
                  <a:pt x="187" y="13"/>
                  <a:pt x="187" y="13"/>
                  <a:pt x="187" y="13"/>
                </a:cubicBezTo>
                <a:cubicBezTo>
                  <a:pt x="195" y="13"/>
                  <a:pt x="202" y="13"/>
                  <a:pt x="210" y="14"/>
                </a:cubicBezTo>
                <a:cubicBezTo>
                  <a:pt x="211" y="2"/>
                  <a:pt x="211" y="2"/>
                  <a:pt x="211" y="2"/>
                </a:cubicBezTo>
                <a:cubicBezTo>
                  <a:pt x="203" y="1"/>
                  <a:pt x="195" y="0"/>
                  <a:pt x="187"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835525" y="1549278"/>
            <a:ext cx="2351088" cy="1423988"/>
          </a:xfrm>
          <a:custGeom>
            <a:avLst/>
            <a:gdLst>
              <a:gd name="T0" fmla="*/ 726 w 1481"/>
              <a:gd name="T1" fmla="*/ 0 h 897"/>
              <a:gd name="T2" fmla="*/ 0 w 1481"/>
              <a:gd name="T3" fmla="*/ 455 h 897"/>
              <a:gd name="T4" fmla="*/ 212 w 1481"/>
              <a:gd name="T5" fmla="*/ 578 h 897"/>
              <a:gd name="T6" fmla="*/ 755 w 1481"/>
              <a:gd name="T7" fmla="*/ 897 h 897"/>
              <a:gd name="T8" fmla="*/ 1264 w 1481"/>
              <a:gd name="T9" fmla="*/ 586 h 897"/>
              <a:gd name="T10" fmla="*/ 1481 w 1481"/>
              <a:gd name="T11" fmla="*/ 455 h 897"/>
              <a:gd name="T12" fmla="*/ 726 w 1481"/>
              <a:gd name="T13" fmla="*/ 0 h 897"/>
            </a:gdLst>
            <a:ahLst/>
            <a:cxnLst>
              <a:cxn ang="0">
                <a:pos x="T0" y="T1"/>
              </a:cxn>
              <a:cxn ang="0">
                <a:pos x="T2" y="T3"/>
              </a:cxn>
              <a:cxn ang="0">
                <a:pos x="T4" y="T5"/>
              </a:cxn>
              <a:cxn ang="0">
                <a:pos x="T6" y="T7"/>
              </a:cxn>
              <a:cxn ang="0">
                <a:pos x="T8" y="T9"/>
              </a:cxn>
              <a:cxn ang="0">
                <a:pos x="T10" y="T11"/>
              </a:cxn>
              <a:cxn ang="0">
                <a:pos x="T12" y="T13"/>
              </a:cxn>
            </a:cxnLst>
            <a:rect l="0" t="0" r="r" b="b"/>
            <a:pathLst>
              <a:path w="1481" h="897">
                <a:moveTo>
                  <a:pt x="726" y="0"/>
                </a:moveTo>
                <a:lnTo>
                  <a:pt x="0" y="455"/>
                </a:lnTo>
                <a:lnTo>
                  <a:pt x="212" y="578"/>
                </a:lnTo>
                <a:lnTo>
                  <a:pt x="755" y="897"/>
                </a:lnTo>
                <a:lnTo>
                  <a:pt x="1264" y="586"/>
                </a:lnTo>
                <a:lnTo>
                  <a:pt x="1481" y="455"/>
                </a:lnTo>
                <a:lnTo>
                  <a:pt x="72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805363" y="1519116"/>
            <a:ext cx="2409825" cy="1482725"/>
          </a:xfrm>
          <a:custGeom>
            <a:avLst/>
            <a:gdLst>
              <a:gd name="T0" fmla="*/ 278 w 567"/>
              <a:gd name="T1" fmla="*/ 7 h 349"/>
              <a:gd name="T2" fmla="*/ 275 w 567"/>
              <a:gd name="T3" fmla="*/ 1 h 349"/>
              <a:gd name="T4" fmla="*/ 4 w 567"/>
              <a:gd name="T5" fmla="*/ 171 h 349"/>
              <a:gd name="T6" fmla="*/ 0 w 567"/>
              <a:gd name="T7" fmla="*/ 177 h 349"/>
              <a:gd name="T8" fmla="*/ 4 w 567"/>
              <a:gd name="T9" fmla="*/ 183 h 349"/>
              <a:gd name="T10" fmla="*/ 82 w 567"/>
              <a:gd name="T11" fmla="*/ 229 h 349"/>
              <a:gd name="T12" fmla="*/ 285 w 567"/>
              <a:gd name="T13" fmla="*/ 348 h 349"/>
              <a:gd name="T14" fmla="*/ 292 w 567"/>
              <a:gd name="T15" fmla="*/ 348 h 349"/>
              <a:gd name="T16" fmla="*/ 482 w 567"/>
              <a:gd name="T17" fmla="*/ 232 h 349"/>
              <a:gd name="T18" fmla="*/ 563 w 567"/>
              <a:gd name="T19" fmla="*/ 183 h 349"/>
              <a:gd name="T20" fmla="*/ 567 w 567"/>
              <a:gd name="T21" fmla="*/ 177 h 349"/>
              <a:gd name="T22" fmla="*/ 563 w 567"/>
              <a:gd name="T23" fmla="*/ 171 h 349"/>
              <a:gd name="T24" fmla="*/ 282 w 567"/>
              <a:gd name="T25" fmla="*/ 1 h 349"/>
              <a:gd name="T26" fmla="*/ 275 w 567"/>
              <a:gd name="T27" fmla="*/ 1 h 349"/>
              <a:gd name="T28" fmla="*/ 278 w 567"/>
              <a:gd name="T29" fmla="*/ 7 h 349"/>
              <a:gd name="T30" fmla="*/ 275 w 567"/>
              <a:gd name="T31" fmla="*/ 13 h 349"/>
              <a:gd name="T32" fmla="*/ 546 w 567"/>
              <a:gd name="T33" fmla="*/ 177 h 349"/>
              <a:gd name="T34" fmla="*/ 475 w 567"/>
              <a:gd name="T35" fmla="*/ 220 h 349"/>
              <a:gd name="T36" fmla="*/ 288 w 567"/>
              <a:gd name="T37" fmla="*/ 334 h 349"/>
              <a:gd name="T38" fmla="*/ 89 w 567"/>
              <a:gd name="T39" fmla="*/ 217 h 349"/>
              <a:gd name="T40" fmla="*/ 21 w 567"/>
              <a:gd name="T41" fmla="*/ 177 h 349"/>
              <a:gd name="T42" fmla="*/ 282 w 567"/>
              <a:gd name="T43" fmla="*/ 13 h 349"/>
              <a:gd name="T44" fmla="*/ 278 w 567"/>
              <a:gd name="T45" fmla="*/ 7 h 349"/>
              <a:gd name="T46" fmla="*/ 275 w 567"/>
              <a:gd name="T47" fmla="*/ 13 h 349"/>
              <a:gd name="T48" fmla="*/ 278 w 567"/>
              <a:gd name="T49" fmla="*/ 7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7" h="349">
                <a:moveTo>
                  <a:pt x="278" y="7"/>
                </a:moveTo>
                <a:cubicBezTo>
                  <a:pt x="275" y="1"/>
                  <a:pt x="275" y="1"/>
                  <a:pt x="275" y="1"/>
                </a:cubicBezTo>
                <a:cubicBezTo>
                  <a:pt x="4" y="171"/>
                  <a:pt x="4" y="171"/>
                  <a:pt x="4" y="171"/>
                </a:cubicBezTo>
                <a:cubicBezTo>
                  <a:pt x="1" y="172"/>
                  <a:pt x="0" y="174"/>
                  <a:pt x="0" y="177"/>
                </a:cubicBezTo>
                <a:cubicBezTo>
                  <a:pt x="0" y="179"/>
                  <a:pt x="2" y="182"/>
                  <a:pt x="4" y="183"/>
                </a:cubicBezTo>
                <a:cubicBezTo>
                  <a:pt x="82" y="229"/>
                  <a:pt x="82" y="229"/>
                  <a:pt x="82" y="229"/>
                </a:cubicBezTo>
                <a:cubicBezTo>
                  <a:pt x="285" y="348"/>
                  <a:pt x="285" y="348"/>
                  <a:pt x="285" y="348"/>
                </a:cubicBezTo>
                <a:cubicBezTo>
                  <a:pt x="287" y="349"/>
                  <a:pt x="290" y="349"/>
                  <a:pt x="292" y="348"/>
                </a:cubicBezTo>
                <a:cubicBezTo>
                  <a:pt x="482" y="232"/>
                  <a:pt x="482" y="232"/>
                  <a:pt x="482" y="232"/>
                </a:cubicBezTo>
                <a:cubicBezTo>
                  <a:pt x="563" y="183"/>
                  <a:pt x="563" y="183"/>
                  <a:pt x="563" y="183"/>
                </a:cubicBezTo>
                <a:cubicBezTo>
                  <a:pt x="565" y="182"/>
                  <a:pt x="567" y="179"/>
                  <a:pt x="567" y="177"/>
                </a:cubicBezTo>
                <a:cubicBezTo>
                  <a:pt x="567" y="174"/>
                  <a:pt x="565" y="172"/>
                  <a:pt x="563" y="171"/>
                </a:cubicBezTo>
                <a:cubicBezTo>
                  <a:pt x="282" y="1"/>
                  <a:pt x="282" y="1"/>
                  <a:pt x="282" y="1"/>
                </a:cubicBezTo>
                <a:cubicBezTo>
                  <a:pt x="280" y="0"/>
                  <a:pt x="277" y="0"/>
                  <a:pt x="275" y="1"/>
                </a:cubicBezTo>
                <a:cubicBezTo>
                  <a:pt x="278" y="7"/>
                  <a:pt x="278" y="7"/>
                  <a:pt x="278" y="7"/>
                </a:cubicBezTo>
                <a:cubicBezTo>
                  <a:pt x="275" y="13"/>
                  <a:pt x="275" y="13"/>
                  <a:pt x="275" y="13"/>
                </a:cubicBezTo>
                <a:cubicBezTo>
                  <a:pt x="546" y="177"/>
                  <a:pt x="546" y="177"/>
                  <a:pt x="546" y="177"/>
                </a:cubicBezTo>
                <a:cubicBezTo>
                  <a:pt x="475" y="220"/>
                  <a:pt x="475" y="220"/>
                  <a:pt x="475" y="220"/>
                </a:cubicBezTo>
                <a:cubicBezTo>
                  <a:pt x="288" y="334"/>
                  <a:pt x="288" y="334"/>
                  <a:pt x="288" y="334"/>
                </a:cubicBezTo>
                <a:cubicBezTo>
                  <a:pt x="89" y="217"/>
                  <a:pt x="89" y="217"/>
                  <a:pt x="89" y="217"/>
                </a:cubicBezTo>
                <a:cubicBezTo>
                  <a:pt x="21" y="177"/>
                  <a:pt x="21" y="177"/>
                  <a:pt x="21" y="177"/>
                </a:cubicBezTo>
                <a:cubicBezTo>
                  <a:pt x="282" y="13"/>
                  <a:pt x="282" y="13"/>
                  <a:pt x="282" y="13"/>
                </a:cubicBezTo>
                <a:cubicBezTo>
                  <a:pt x="278" y="7"/>
                  <a:pt x="278" y="7"/>
                  <a:pt x="278" y="7"/>
                </a:cubicBezTo>
                <a:cubicBezTo>
                  <a:pt x="275" y="13"/>
                  <a:pt x="275" y="13"/>
                  <a:pt x="275" y="13"/>
                </a:cubicBezTo>
                <a:lnTo>
                  <a:pt x="27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5238750" y="1739778"/>
            <a:ext cx="808038" cy="663575"/>
          </a:xfrm>
          <a:custGeom>
            <a:avLst/>
            <a:gdLst>
              <a:gd name="T0" fmla="*/ 183 w 190"/>
              <a:gd name="T1" fmla="*/ 0 h 156"/>
              <a:gd name="T2" fmla="*/ 3 w 190"/>
              <a:gd name="T3" fmla="*/ 114 h 156"/>
              <a:gd name="T4" fmla="*/ 0 w 190"/>
              <a:gd name="T5" fmla="*/ 120 h 156"/>
              <a:gd name="T6" fmla="*/ 3 w 190"/>
              <a:gd name="T7" fmla="*/ 126 h 156"/>
              <a:gd name="T8" fmla="*/ 55 w 190"/>
              <a:gd name="T9" fmla="*/ 156 h 156"/>
              <a:gd name="T10" fmla="*/ 62 w 190"/>
              <a:gd name="T11" fmla="*/ 144 h 156"/>
              <a:gd name="T12" fmla="*/ 20 w 190"/>
              <a:gd name="T13" fmla="*/ 119 h 156"/>
              <a:gd name="T14" fmla="*/ 190 w 190"/>
              <a:gd name="T15" fmla="*/ 12 h 156"/>
              <a:gd name="T16" fmla="*/ 183 w 190"/>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56">
                <a:moveTo>
                  <a:pt x="183" y="0"/>
                </a:moveTo>
                <a:cubicBezTo>
                  <a:pt x="3" y="114"/>
                  <a:pt x="3" y="114"/>
                  <a:pt x="3" y="114"/>
                </a:cubicBezTo>
                <a:cubicBezTo>
                  <a:pt x="1" y="115"/>
                  <a:pt x="0" y="117"/>
                  <a:pt x="0" y="120"/>
                </a:cubicBezTo>
                <a:cubicBezTo>
                  <a:pt x="0" y="122"/>
                  <a:pt x="1" y="124"/>
                  <a:pt x="3" y="126"/>
                </a:cubicBezTo>
                <a:cubicBezTo>
                  <a:pt x="55" y="156"/>
                  <a:pt x="55" y="156"/>
                  <a:pt x="55" y="156"/>
                </a:cubicBezTo>
                <a:cubicBezTo>
                  <a:pt x="62" y="144"/>
                  <a:pt x="62" y="144"/>
                  <a:pt x="62" y="144"/>
                </a:cubicBezTo>
                <a:cubicBezTo>
                  <a:pt x="20" y="119"/>
                  <a:pt x="20" y="119"/>
                  <a:pt x="20" y="119"/>
                </a:cubicBezTo>
                <a:cubicBezTo>
                  <a:pt x="190" y="12"/>
                  <a:pt x="190" y="12"/>
                  <a:pt x="190" y="12"/>
                </a:cubicBezTo>
                <a:cubicBezTo>
                  <a:pt x="183" y="0"/>
                  <a:pt x="183" y="0"/>
                  <a:pt x="18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5172075" y="2466853"/>
            <a:ext cx="1670050" cy="1241425"/>
          </a:xfrm>
          <a:custGeom>
            <a:avLst/>
            <a:gdLst>
              <a:gd name="T0" fmla="*/ 0 w 1052"/>
              <a:gd name="T1" fmla="*/ 0 h 782"/>
              <a:gd name="T2" fmla="*/ 0 w 1052"/>
              <a:gd name="T3" fmla="*/ 782 h 782"/>
              <a:gd name="T4" fmla="*/ 1052 w 1052"/>
              <a:gd name="T5" fmla="*/ 782 h 782"/>
              <a:gd name="T6" fmla="*/ 1052 w 1052"/>
              <a:gd name="T7" fmla="*/ 8 h 782"/>
              <a:gd name="T8" fmla="*/ 543 w 1052"/>
              <a:gd name="T9" fmla="*/ 319 h 782"/>
              <a:gd name="T10" fmla="*/ 0 w 1052"/>
              <a:gd name="T11" fmla="*/ 0 h 782"/>
            </a:gdLst>
            <a:ahLst/>
            <a:cxnLst>
              <a:cxn ang="0">
                <a:pos x="T0" y="T1"/>
              </a:cxn>
              <a:cxn ang="0">
                <a:pos x="T2" y="T3"/>
              </a:cxn>
              <a:cxn ang="0">
                <a:pos x="T4" y="T5"/>
              </a:cxn>
              <a:cxn ang="0">
                <a:pos x="T6" y="T7"/>
              </a:cxn>
              <a:cxn ang="0">
                <a:pos x="T8" y="T9"/>
              </a:cxn>
              <a:cxn ang="0">
                <a:pos x="T10" y="T11"/>
              </a:cxn>
            </a:cxnLst>
            <a:rect l="0" t="0" r="r" b="b"/>
            <a:pathLst>
              <a:path w="1052" h="782">
                <a:moveTo>
                  <a:pt x="0" y="0"/>
                </a:moveTo>
                <a:lnTo>
                  <a:pt x="0" y="782"/>
                </a:lnTo>
                <a:lnTo>
                  <a:pt x="1052" y="782"/>
                </a:lnTo>
                <a:lnTo>
                  <a:pt x="1052" y="8"/>
                </a:lnTo>
                <a:lnTo>
                  <a:pt x="543" y="319"/>
                </a:lnTo>
                <a:lnTo>
                  <a:pt x="0"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5141913" y="2433516"/>
            <a:ext cx="1730375" cy="1304925"/>
          </a:xfrm>
          <a:custGeom>
            <a:avLst/>
            <a:gdLst>
              <a:gd name="T0" fmla="*/ 7 w 407"/>
              <a:gd name="T1" fmla="*/ 8 h 307"/>
              <a:gd name="T2" fmla="*/ 0 w 407"/>
              <a:gd name="T3" fmla="*/ 8 h 307"/>
              <a:gd name="T4" fmla="*/ 0 w 407"/>
              <a:gd name="T5" fmla="*/ 300 h 307"/>
              <a:gd name="T6" fmla="*/ 2 w 407"/>
              <a:gd name="T7" fmla="*/ 305 h 307"/>
              <a:gd name="T8" fmla="*/ 7 w 407"/>
              <a:gd name="T9" fmla="*/ 307 h 307"/>
              <a:gd name="T10" fmla="*/ 400 w 407"/>
              <a:gd name="T11" fmla="*/ 307 h 307"/>
              <a:gd name="T12" fmla="*/ 405 w 407"/>
              <a:gd name="T13" fmla="*/ 305 h 307"/>
              <a:gd name="T14" fmla="*/ 407 w 407"/>
              <a:gd name="T15" fmla="*/ 300 h 307"/>
              <a:gd name="T16" fmla="*/ 407 w 407"/>
              <a:gd name="T17" fmla="*/ 11 h 307"/>
              <a:gd name="T18" fmla="*/ 403 w 407"/>
              <a:gd name="T19" fmla="*/ 5 h 307"/>
              <a:gd name="T20" fmla="*/ 396 w 407"/>
              <a:gd name="T21" fmla="*/ 5 h 307"/>
              <a:gd name="T22" fmla="*/ 209 w 407"/>
              <a:gd name="T23" fmla="*/ 119 h 307"/>
              <a:gd name="T24" fmla="*/ 10 w 407"/>
              <a:gd name="T25" fmla="*/ 2 h 307"/>
              <a:gd name="T26" fmla="*/ 3 w 407"/>
              <a:gd name="T27" fmla="*/ 2 h 307"/>
              <a:gd name="T28" fmla="*/ 0 w 407"/>
              <a:gd name="T29" fmla="*/ 8 h 307"/>
              <a:gd name="T30" fmla="*/ 7 w 407"/>
              <a:gd name="T31" fmla="*/ 8 h 307"/>
              <a:gd name="T32" fmla="*/ 3 w 407"/>
              <a:gd name="T33" fmla="*/ 14 h 307"/>
              <a:gd name="T34" fmla="*/ 206 w 407"/>
              <a:gd name="T35" fmla="*/ 133 h 307"/>
              <a:gd name="T36" fmla="*/ 213 w 407"/>
              <a:gd name="T37" fmla="*/ 133 h 307"/>
              <a:gd name="T38" fmla="*/ 393 w 407"/>
              <a:gd name="T39" fmla="*/ 24 h 307"/>
              <a:gd name="T40" fmla="*/ 393 w 407"/>
              <a:gd name="T41" fmla="*/ 293 h 307"/>
              <a:gd name="T42" fmla="*/ 14 w 407"/>
              <a:gd name="T43" fmla="*/ 293 h 307"/>
              <a:gd name="T44" fmla="*/ 14 w 407"/>
              <a:gd name="T45" fmla="*/ 8 h 307"/>
              <a:gd name="T46" fmla="*/ 7 w 407"/>
              <a:gd name="T47" fmla="*/ 8 h 307"/>
              <a:gd name="T48" fmla="*/ 3 w 407"/>
              <a:gd name="T49" fmla="*/ 14 h 307"/>
              <a:gd name="T50" fmla="*/ 7 w 407"/>
              <a:gd name="T51" fmla="*/ 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7" h="307">
                <a:moveTo>
                  <a:pt x="7" y="8"/>
                </a:moveTo>
                <a:cubicBezTo>
                  <a:pt x="0" y="8"/>
                  <a:pt x="0" y="8"/>
                  <a:pt x="0" y="8"/>
                </a:cubicBezTo>
                <a:cubicBezTo>
                  <a:pt x="0" y="300"/>
                  <a:pt x="0" y="300"/>
                  <a:pt x="0" y="300"/>
                </a:cubicBezTo>
                <a:cubicBezTo>
                  <a:pt x="0" y="302"/>
                  <a:pt x="0" y="303"/>
                  <a:pt x="2" y="305"/>
                </a:cubicBezTo>
                <a:cubicBezTo>
                  <a:pt x="3" y="306"/>
                  <a:pt x="5" y="307"/>
                  <a:pt x="7" y="307"/>
                </a:cubicBezTo>
                <a:cubicBezTo>
                  <a:pt x="400" y="307"/>
                  <a:pt x="400" y="307"/>
                  <a:pt x="400" y="307"/>
                </a:cubicBezTo>
                <a:cubicBezTo>
                  <a:pt x="402" y="307"/>
                  <a:pt x="403" y="306"/>
                  <a:pt x="405" y="305"/>
                </a:cubicBezTo>
                <a:cubicBezTo>
                  <a:pt x="406" y="303"/>
                  <a:pt x="407" y="302"/>
                  <a:pt x="407" y="300"/>
                </a:cubicBezTo>
                <a:cubicBezTo>
                  <a:pt x="407" y="11"/>
                  <a:pt x="407" y="11"/>
                  <a:pt x="407" y="11"/>
                </a:cubicBezTo>
                <a:cubicBezTo>
                  <a:pt x="407" y="8"/>
                  <a:pt x="405" y="6"/>
                  <a:pt x="403" y="5"/>
                </a:cubicBezTo>
                <a:cubicBezTo>
                  <a:pt x="401" y="4"/>
                  <a:pt x="398" y="4"/>
                  <a:pt x="396" y="5"/>
                </a:cubicBezTo>
                <a:cubicBezTo>
                  <a:pt x="209" y="119"/>
                  <a:pt x="209" y="119"/>
                  <a:pt x="209" y="119"/>
                </a:cubicBezTo>
                <a:cubicBezTo>
                  <a:pt x="10" y="2"/>
                  <a:pt x="10" y="2"/>
                  <a:pt x="10" y="2"/>
                </a:cubicBezTo>
                <a:cubicBezTo>
                  <a:pt x="8" y="0"/>
                  <a:pt x="5" y="0"/>
                  <a:pt x="3" y="2"/>
                </a:cubicBezTo>
                <a:cubicBezTo>
                  <a:pt x="1" y="3"/>
                  <a:pt x="0" y="5"/>
                  <a:pt x="0" y="8"/>
                </a:cubicBezTo>
                <a:cubicBezTo>
                  <a:pt x="7" y="8"/>
                  <a:pt x="7" y="8"/>
                  <a:pt x="7" y="8"/>
                </a:cubicBezTo>
                <a:cubicBezTo>
                  <a:pt x="3" y="14"/>
                  <a:pt x="3" y="14"/>
                  <a:pt x="3" y="14"/>
                </a:cubicBezTo>
                <a:cubicBezTo>
                  <a:pt x="206" y="133"/>
                  <a:pt x="206" y="133"/>
                  <a:pt x="206" y="133"/>
                </a:cubicBezTo>
                <a:cubicBezTo>
                  <a:pt x="208" y="134"/>
                  <a:pt x="211" y="134"/>
                  <a:pt x="213" y="133"/>
                </a:cubicBezTo>
                <a:cubicBezTo>
                  <a:pt x="393" y="24"/>
                  <a:pt x="393" y="24"/>
                  <a:pt x="393" y="24"/>
                </a:cubicBezTo>
                <a:cubicBezTo>
                  <a:pt x="393" y="293"/>
                  <a:pt x="393" y="293"/>
                  <a:pt x="393" y="293"/>
                </a:cubicBezTo>
                <a:cubicBezTo>
                  <a:pt x="14" y="293"/>
                  <a:pt x="14" y="293"/>
                  <a:pt x="14" y="293"/>
                </a:cubicBezTo>
                <a:cubicBezTo>
                  <a:pt x="14" y="8"/>
                  <a:pt x="14" y="8"/>
                  <a:pt x="14" y="8"/>
                </a:cubicBezTo>
                <a:cubicBezTo>
                  <a:pt x="7" y="8"/>
                  <a:pt x="7" y="8"/>
                  <a:pt x="7" y="8"/>
                </a:cubicBezTo>
                <a:cubicBezTo>
                  <a:pt x="3" y="14"/>
                  <a:pt x="3" y="14"/>
                  <a:pt x="3" y="14"/>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6477000" y="2233491"/>
            <a:ext cx="735013" cy="739775"/>
          </a:xfrm>
          <a:custGeom>
            <a:avLst/>
            <a:gdLst>
              <a:gd name="T0" fmla="*/ 0 w 173"/>
              <a:gd name="T1" fmla="*/ 13 h 174"/>
              <a:gd name="T2" fmla="*/ 159 w 173"/>
              <a:gd name="T3" fmla="*/ 99 h 174"/>
              <a:gd name="T4" fmla="*/ 159 w 173"/>
              <a:gd name="T5" fmla="*/ 174 h 174"/>
              <a:gd name="T6" fmla="*/ 173 w 173"/>
              <a:gd name="T7" fmla="*/ 174 h 174"/>
              <a:gd name="T8" fmla="*/ 173 w 173"/>
              <a:gd name="T9" fmla="*/ 95 h 174"/>
              <a:gd name="T10" fmla="*/ 170 w 173"/>
              <a:gd name="T11" fmla="*/ 88 h 174"/>
              <a:gd name="T12" fmla="*/ 6 w 173"/>
              <a:gd name="T13" fmla="*/ 0 h 174"/>
              <a:gd name="T14" fmla="*/ 0 w 173"/>
              <a:gd name="T15" fmla="*/ 13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74">
                <a:moveTo>
                  <a:pt x="0" y="13"/>
                </a:moveTo>
                <a:cubicBezTo>
                  <a:pt x="159" y="99"/>
                  <a:pt x="159" y="99"/>
                  <a:pt x="159" y="99"/>
                </a:cubicBezTo>
                <a:cubicBezTo>
                  <a:pt x="159" y="174"/>
                  <a:pt x="159" y="174"/>
                  <a:pt x="159" y="174"/>
                </a:cubicBezTo>
                <a:cubicBezTo>
                  <a:pt x="173" y="174"/>
                  <a:pt x="173" y="174"/>
                  <a:pt x="173" y="174"/>
                </a:cubicBezTo>
                <a:cubicBezTo>
                  <a:pt x="173" y="95"/>
                  <a:pt x="173" y="95"/>
                  <a:pt x="173" y="95"/>
                </a:cubicBezTo>
                <a:cubicBezTo>
                  <a:pt x="173" y="92"/>
                  <a:pt x="172" y="90"/>
                  <a:pt x="170" y="88"/>
                </a:cubicBezTo>
                <a:cubicBezTo>
                  <a:pt x="6" y="0"/>
                  <a:pt x="6" y="0"/>
                  <a:pt x="6" y="0"/>
                </a:cubicBezTo>
                <a:cubicBezTo>
                  <a:pt x="0" y="13"/>
                  <a:pt x="0" y="13"/>
                  <a:pt x="0" y="13"/>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7083425" y="2973266"/>
            <a:ext cx="196850" cy="555625"/>
          </a:xfrm>
          <a:prstGeom prst="rect">
            <a:avLst/>
          </a:prstGeom>
          <a:solidFill>
            <a:srgbClr val="30C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7054850" y="2943103"/>
            <a:ext cx="254000" cy="615950"/>
          </a:xfrm>
          <a:custGeom>
            <a:avLst/>
            <a:gdLst>
              <a:gd name="T0" fmla="*/ 53 w 60"/>
              <a:gd name="T1" fmla="*/ 138 h 145"/>
              <a:gd name="T2" fmla="*/ 53 w 60"/>
              <a:gd name="T3" fmla="*/ 131 h 145"/>
              <a:gd name="T4" fmla="*/ 14 w 60"/>
              <a:gd name="T5" fmla="*/ 131 h 145"/>
              <a:gd name="T6" fmla="*/ 14 w 60"/>
              <a:gd name="T7" fmla="*/ 14 h 145"/>
              <a:gd name="T8" fmla="*/ 46 w 60"/>
              <a:gd name="T9" fmla="*/ 14 h 145"/>
              <a:gd name="T10" fmla="*/ 46 w 60"/>
              <a:gd name="T11" fmla="*/ 138 h 145"/>
              <a:gd name="T12" fmla="*/ 53 w 60"/>
              <a:gd name="T13" fmla="*/ 138 h 145"/>
              <a:gd name="T14" fmla="*/ 53 w 60"/>
              <a:gd name="T15" fmla="*/ 131 h 145"/>
              <a:gd name="T16" fmla="*/ 53 w 60"/>
              <a:gd name="T17" fmla="*/ 138 h 145"/>
              <a:gd name="T18" fmla="*/ 60 w 60"/>
              <a:gd name="T19" fmla="*/ 138 h 145"/>
              <a:gd name="T20" fmla="*/ 60 w 60"/>
              <a:gd name="T21" fmla="*/ 7 h 145"/>
              <a:gd name="T22" fmla="*/ 58 w 60"/>
              <a:gd name="T23" fmla="*/ 2 h 145"/>
              <a:gd name="T24" fmla="*/ 53 w 60"/>
              <a:gd name="T25" fmla="*/ 0 h 145"/>
              <a:gd name="T26" fmla="*/ 7 w 60"/>
              <a:gd name="T27" fmla="*/ 0 h 145"/>
              <a:gd name="T28" fmla="*/ 2 w 60"/>
              <a:gd name="T29" fmla="*/ 2 h 145"/>
              <a:gd name="T30" fmla="*/ 0 w 60"/>
              <a:gd name="T31" fmla="*/ 7 h 145"/>
              <a:gd name="T32" fmla="*/ 0 w 60"/>
              <a:gd name="T33" fmla="*/ 138 h 145"/>
              <a:gd name="T34" fmla="*/ 2 w 60"/>
              <a:gd name="T35" fmla="*/ 143 h 145"/>
              <a:gd name="T36" fmla="*/ 7 w 60"/>
              <a:gd name="T37" fmla="*/ 145 h 145"/>
              <a:gd name="T38" fmla="*/ 53 w 60"/>
              <a:gd name="T39" fmla="*/ 145 h 145"/>
              <a:gd name="T40" fmla="*/ 58 w 60"/>
              <a:gd name="T41" fmla="*/ 143 h 145"/>
              <a:gd name="T42" fmla="*/ 60 w 60"/>
              <a:gd name="T43" fmla="*/ 138 h 145"/>
              <a:gd name="T44" fmla="*/ 53 w 60"/>
              <a:gd name="T45"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45">
                <a:moveTo>
                  <a:pt x="53" y="138"/>
                </a:moveTo>
                <a:cubicBezTo>
                  <a:pt x="53" y="131"/>
                  <a:pt x="53" y="131"/>
                  <a:pt x="53" y="131"/>
                </a:cubicBezTo>
                <a:cubicBezTo>
                  <a:pt x="14" y="131"/>
                  <a:pt x="14" y="131"/>
                  <a:pt x="14" y="131"/>
                </a:cubicBezTo>
                <a:cubicBezTo>
                  <a:pt x="14" y="14"/>
                  <a:pt x="14" y="14"/>
                  <a:pt x="14" y="14"/>
                </a:cubicBezTo>
                <a:cubicBezTo>
                  <a:pt x="46" y="14"/>
                  <a:pt x="46" y="14"/>
                  <a:pt x="46" y="14"/>
                </a:cubicBezTo>
                <a:cubicBezTo>
                  <a:pt x="46" y="138"/>
                  <a:pt x="46" y="138"/>
                  <a:pt x="46" y="138"/>
                </a:cubicBezTo>
                <a:cubicBezTo>
                  <a:pt x="53" y="138"/>
                  <a:pt x="53" y="138"/>
                  <a:pt x="53" y="138"/>
                </a:cubicBezTo>
                <a:cubicBezTo>
                  <a:pt x="53" y="131"/>
                  <a:pt x="53" y="131"/>
                  <a:pt x="53" y="131"/>
                </a:cubicBezTo>
                <a:cubicBezTo>
                  <a:pt x="53" y="138"/>
                  <a:pt x="53" y="138"/>
                  <a:pt x="53" y="138"/>
                </a:cubicBezTo>
                <a:cubicBezTo>
                  <a:pt x="60" y="138"/>
                  <a:pt x="60" y="138"/>
                  <a:pt x="60" y="138"/>
                </a:cubicBezTo>
                <a:cubicBezTo>
                  <a:pt x="60" y="7"/>
                  <a:pt x="60" y="7"/>
                  <a:pt x="60" y="7"/>
                </a:cubicBezTo>
                <a:cubicBezTo>
                  <a:pt x="60" y="5"/>
                  <a:pt x="60" y="3"/>
                  <a:pt x="58" y="2"/>
                </a:cubicBezTo>
                <a:cubicBezTo>
                  <a:pt x="57" y="0"/>
                  <a:pt x="55" y="0"/>
                  <a:pt x="53" y="0"/>
                </a:cubicBezTo>
                <a:cubicBezTo>
                  <a:pt x="7" y="0"/>
                  <a:pt x="7" y="0"/>
                  <a:pt x="7" y="0"/>
                </a:cubicBezTo>
                <a:cubicBezTo>
                  <a:pt x="5" y="0"/>
                  <a:pt x="3" y="0"/>
                  <a:pt x="2" y="2"/>
                </a:cubicBezTo>
                <a:cubicBezTo>
                  <a:pt x="1" y="3"/>
                  <a:pt x="0" y="5"/>
                  <a:pt x="0" y="7"/>
                </a:cubicBezTo>
                <a:cubicBezTo>
                  <a:pt x="0" y="138"/>
                  <a:pt x="0" y="138"/>
                  <a:pt x="0" y="138"/>
                </a:cubicBezTo>
                <a:cubicBezTo>
                  <a:pt x="0" y="140"/>
                  <a:pt x="1" y="142"/>
                  <a:pt x="2" y="143"/>
                </a:cubicBezTo>
                <a:cubicBezTo>
                  <a:pt x="3" y="144"/>
                  <a:pt x="5" y="145"/>
                  <a:pt x="7" y="145"/>
                </a:cubicBezTo>
                <a:cubicBezTo>
                  <a:pt x="53" y="145"/>
                  <a:pt x="53" y="145"/>
                  <a:pt x="53" y="145"/>
                </a:cubicBezTo>
                <a:cubicBezTo>
                  <a:pt x="55" y="145"/>
                  <a:pt x="57" y="144"/>
                  <a:pt x="58" y="143"/>
                </a:cubicBezTo>
                <a:cubicBezTo>
                  <a:pt x="60" y="142"/>
                  <a:pt x="60" y="140"/>
                  <a:pt x="60" y="138"/>
                </a:cubicBezTo>
                <a:lnTo>
                  <a:pt x="53" y="13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4" name="组合 43"/>
          <p:cNvGrpSpPr/>
          <p:nvPr/>
        </p:nvGrpSpPr>
        <p:grpSpPr>
          <a:xfrm>
            <a:off x="4491038" y="826966"/>
            <a:ext cx="982662" cy="854075"/>
            <a:chOff x="4491038" y="981076"/>
            <a:chExt cx="982662" cy="854075"/>
          </a:xfrm>
        </p:grpSpPr>
        <p:sp>
          <p:nvSpPr>
            <p:cNvPr id="18" name="Freeform 16"/>
            <p:cNvSpPr/>
            <p:nvPr/>
          </p:nvSpPr>
          <p:spPr bwMode="auto">
            <a:xfrm>
              <a:off x="4513263" y="1001713"/>
              <a:ext cx="752475" cy="450850"/>
            </a:xfrm>
            <a:custGeom>
              <a:avLst/>
              <a:gdLst>
                <a:gd name="T0" fmla="*/ 166 w 474"/>
                <a:gd name="T1" fmla="*/ 0 h 284"/>
                <a:gd name="T2" fmla="*/ 0 w 474"/>
                <a:gd name="T3" fmla="*/ 252 h 284"/>
                <a:gd name="T4" fmla="*/ 85 w 474"/>
                <a:gd name="T5" fmla="*/ 263 h 284"/>
                <a:gd name="T6" fmla="*/ 305 w 474"/>
                <a:gd name="T7" fmla="*/ 284 h 284"/>
                <a:gd name="T8" fmla="*/ 423 w 474"/>
                <a:gd name="T9" fmla="*/ 110 h 284"/>
                <a:gd name="T10" fmla="*/ 474 w 474"/>
                <a:gd name="T11" fmla="*/ 35 h 284"/>
                <a:gd name="T12" fmla="*/ 166 w 474"/>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474" h="284">
                  <a:moveTo>
                    <a:pt x="166" y="0"/>
                  </a:moveTo>
                  <a:lnTo>
                    <a:pt x="0" y="252"/>
                  </a:lnTo>
                  <a:lnTo>
                    <a:pt x="85" y="263"/>
                  </a:lnTo>
                  <a:lnTo>
                    <a:pt x="305" y="284"/>
                  </a:lnTo>
                  <a:lnTo>
                    <a:pt x="423" y="110"/>
                  </a:lnTo>
                  <a:lnTo>
                    <a:pt x="474" y="35"/>
                  </a:lnTo>
                  <a:lnTo>
                    <a:pt x="16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491038" y="981076"/>
              <a:ext cx="795338" cy="492125"/>
            </a:xfrm>
            <a:custGeom>
              <a:avLst/>
              <a:gdLst>
                <a:gd name="T0" fmla="*/ 67 w 187"/>
                <a:gd name="T1" fmla="*/ 5 h 116"/>
                <a:gd name="T2" fmla="*/ 63 w 187"/>
                <a:gd name="T3" fmla="*/ 2 h 116"/>
                <a:gd name="T4" fmla="*/ 1 w 187"/>
                <a:gd name="T5" fmla="*/ 97 h 116"/>
                <a:gd name="T6" fmla="*/ 1 w 187"/>
                <a:gd name="T7" fmla="*/ 101 h 116"/>
                <a:gd name="T8" fmla="*/ 4 w 187"/>
                <a:gd name="T9" fmla="*/ 104 h 116"/>
                <a:gd name="T10" fmla="*/ 36 w 187"/>
                <a:gd name="T11" fmla="*/ 107 h 116"/>
                <a:gd name="T12" fmla="*/ 36 w 187"/>
                <a:gd name="T13" fmla="*/ 107 h 116"/>
                <a:gd name="T14" fmla="*/ 119 w 187"/>
                <a:gd name="T15" fmla="*/ 116 h 116"/>
                <a:gd name="T16" fmla="*/ 123 w 187"/>
                <a:gd name="T17" fmla="*/ 113 h 116"/>
                <a:gd name="T18" fmla="*/ 167 w 187"/>
                <a:gd name="T19" fmla="*/ 48 h 116"/>
                <a:gd name="T20" fmla="*/ 186 w 187"/>
                <a:gd name="T21" fmla="*/ 21 h 116"/>
                <a:gd name="T22" fmla="*/ 186 w 187"/>
                <a:gd name="T23" fmla="*/ 16 h 116"/>
                <a:gd name="T24" fmla="*/ 183 w 187"/>
                <a:gd name="T25" fmla="*/ 13 h 116"/>
                <a:gd name="T26" fmla="*/ 67 w 187"/>
                <a:gd name="T27" fmla="*/ 0 h 116"/>
                <a:gd name="T28" fmla="*/ 63 w 187"/>
                <a:gd name="T29" fmla="*/ 2 h 116"/>
                <a:gd name="T30" fmla="*/ 67 w 187"/>
                <a:gd name="T31" fmla="*/ 5 h 116"/>
                <a:gd name="T32" fmla="*/ 66 w 187"/>
                <a:gd name="T33" fmla="*/ 10 h 116"/>
                <a:gd name="T34" fmla="*/ 174 w 187"/>
                <a:gd name="T35" fmla="*/ 22 h 116"/>
                <a:gd name="T36" fmla="*/ 159 w 187"/>
                <a:gd name="T37" fmla="*/ 43 h 116"/>
                <a:gd name="T38" fmla="*/ 117 w 187"/>
                <a:gd name="T39" fmla="*/ 106 h 116"/>
                <a:gd name="T40" fmla="*/ 37 w 187"/>
                <a:gd name="T41" fmla="*/ 98 h 116"/>
                <a:gd name="T42" fmla="*/ 37 w 187"/>
                <a:gd name="T43" fmla="*/ 98 h 116"/>
                <a:gd name="T44" fmla="*/ 13 w 187"/>
                <a:gd name="T45" fmla="*/ 95 h 116"/>
                <a:gd name="T46" fmla="*/ 71 w 187"/>
                <a:gd name="T47" fmla="*/ 8 h 116"/>
                <a:gd name="T48" fmla="*/ 67 w 187"/>
                <a:gd name="T49" fmla="*/ 5 h 116"/>
                <a:gd name="T50" fmla="*/ 66 w 187"/>
                <a:gd name="T51" fmla="*/ 10 h 116"/>
                <a:gd name="T52" fmla="*/ 67 w 187"/>
                <a:gd name="T53" fmla="*/ 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7" h="116">
                  <a:moveTo>
                    <a:pt x="67" y="5"/>
                  </a:moveTo>
                  <a:cubicBezTo>
                    <a:pt x="63" y="2"/>
                    <a:pt x="63" y="2"/>
                    <a:pt x="63" y="2"/>
                  </a:cubicBezTo>
                  <a:cubicBezTo>
                    <a:pt x="1" y="97"/>
                    <a:pt x="1" y="97"/>
                    <a:pt x="1" y="97"/>
                  </a:cubicBezTo>
                  <a:cubicBezTo>
                    <a:pt x="0" y="98"/>
                    <a:pt x="0" y="100"/>
                    <a:pt x="1" y="101"/>
                  </a:cubicBezTo>
                  <a:cubicBezTo>
                    <a:pt x="1" y="103"/>
                    <a:pt x="3" y="104"/>
                    <a:pt x="4" y="104"/>
                  </a:cubicBezTo>
                  <a:cubicBezTo>
                    <a:pt x="36" y="107"/>
                    <a:pt x="36" y="107"/>
                    <a:pt x="36" y="107"/>
                  </a:cubicBezTo>
                  <a:cubicBezTo>
                    <a:pt x="36" y="107"/>
                    <a:pt x="36" y="107"/>
                    <a:pt x="36" y="107"/>
                  </a:cubicBezTo>
                  <a:cubicBezTo>
                    <a:pt x="119" y="116"/>
                    <a:pt x="119" y="116"/>
                    <a:pt x="119" y="116"/>
                  </a:cubicBezTo>
                  <a:cubicBezTo>
                    <a:pt x="121" y="116"/>
                    <a:pt x="122" y="115"/>
                    <a:pt x="123" y="113"/>
                  </a:cubicBezTo>
                  <a:cubicBezTo>
                    <a:pt x="167" y="48"/>
                    <a:pt x="167" y="48"/>
                    <a:pt x="167" y="48"/>
                  </a:cubicBezTo>
                  <a:cubicBezTo>
                    <a:pt x="186" y="21"/>
                    <a:pt x="186" y="21"/>
                    <a:pt x="186" y="21"/>
                  </a:cubicBezTo>
                  <a:cubicBezTo>
                    <a:pt x="187" y="19"/>
                    <a:pt x="187" y="18"/>
                    <a:pt x="186" y="16"/>
                  </a:cubicBezTo>
                  <a:cubicBezTo>
                    <a:pt x="186" y="15"/>
                    <a:pt x="184" y="14"/>
                    <a:pt x="183" y="13"/>
                  </a:cubicBezTo>
                  <a:cubicBezTo>
                    <a:pt x="67" y="0"/>
                    <a:pt x="67" y="0"/>
                    <a:pt x="67" y="0"/>
                  </a:cubicBezTo>
                  <a:cubicBezTo>
                    <a:pt x="66" y="0"/>
                    <a:pt x="64" y="1"/>
                    <a:pt x="63" y="2"/>
                  </a:cubicBezTo>
                  <a:cubicBezTo>
                    <a:pt x="67" y="5"/>
                    <a:pt x="67" y="5"/>
                    <a:pt x="67" y="5"/>
                  </a:cubicBezTo>
                  <a:cubicBezTo>
                    <a:pt x="66" y="10"/>
                    <a:pt x="66" y="10"/>
                    <a:pt x="66" y="10"/>
                  </a:cubicBezTo>
                  <a:cubicBezTo>
                    <a:pt x="174" y="22"/>
                    <a:pt x="174" y="22"/>
                    <a:pt x="174" y="22"/>
                  </a:cubicBezTo>
                  <a:cubicBezTo>
                    <a:pt x="159" y="43"/>
                    <a:pt x="159" y="43"/>
                    <a:pt x="159" y="43"/>
                  </a:cubicBezTo>
                  <a:cubicBezTo>
                    <a:pt x="117" y="106"/>
                    <a:pt x="117" y="106"/>
                    <a:pt x="117" y="106"/>
                  </a:cubicBezTo>
                  <a:cubicBezTo>
                    <a:pt x="37" y="98"/>
                    <a:pt x="37" y="98"/>
                    <a:pt x="37" y="98"/>
                  </a:cubicBezTo>
                  <a:cubicBezTo>
                    <a:pt x="37" y="98"/>
                    <a:pt x="37" y="98"/>
                    <a:pt x="37" y="98"/>
                  </a:cubicBezTo>
                  <a:cubicBezTo>
                    <a:pt x="13" y="95"/>
                    <a:pt x="13" y="95"/>
                    <a:pt x="13" y="95"/>
                  </a:cubicBezTo>
                  <a:cubicBezTo>
                    <a:pt x="71" y="8"/>
                    <a:pt x="71" y="8"/>
                    <a:pt x="71" y="8"/>
                  </a:cubicBezTo>
                  <a:cubicBezTo>
                    <a:pt x="67" y="5"/>
                    <a:pt x="67" y="5"/>
                    <a:pt x="67" y="5"/>
                  </a:cubicBezTo>
                  <a:cubicBezTo>
                    <a:pt x="66" y="10"/>
                    <a:pt x="66" y="10"/>
                    <a:pt x="66" y="10"/>
                  </a:cubicBezTo>
                  <a:lnTo>
                    <a:pt x="67"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7563" y="1052513"/>
              <a:ext cx="212725" cy="311150"/>
            </a:xfrm>
            <a:custGeom>
              <a:avLst/>
              <a:gdLst>
                <a:gd name="T0" fmla="*/ 42 w 50"/>
                <a:gd name="T1" fmla="*/ 0 h 73"/>
                <a:gd name="T2" fmla="*/ 1 w 50"/>
                <a:gd name="T3" fmla="*/ 63 h 73"/>
                <a:gd name="T4" fmla="*/ 0 w 50"/>
                <a:gd name="T5" fmla="*/ 68 h 73"/>
                <a:gd name="T6" fmla="*/ 4 w 50"/>
                <a:gd name="T7" fmla="*/ 70 h 73"/>
                <a:gd name="T8" fmla="*/ 25 w 50"/>
                <a:gd name="T9" fmla="*/ 73 h 73"/>
                <a:gd name="T10" fmla="*/ 26 w 50"/>
                <a:gd name="T11" fmla="*/ 63 h 73"/>
                <a:gd name="T12" fmla="*/ 13 w 50"/>
                <a:gd name="T13" fmla="*/ 62 h 73"/>
                <a:gd name="T14" fmla="*/ 50 w 50"/>
                <a:gd name="T15" fmla="*/ 6 h 73"/>
                <a:gd name="T16" fmla="*/ 42 w 50"/>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3">
                  <a:moveTo>
                    <a:pt x="42" y="0"/>
                  </a:moveTo>
                  <a:cubicBezTo>
                    <a:pt x="1" y="63"/>
                    <a:pt x="1" y="63"/>
                    <a:pt x="1" y="63"/>
                  </a:cubicBezTo>
                  <a:cubicBezTo>
                    <a:pt x="0" y="65"/>
                    <a:pt x="0" y="66"/>
                    <a:pt x="0" y="68"/>
                  </a:cubicBezTo>
                  <a:cubicBezTo>
                    <a:pt x="1" y="69"/>
                    <a:pt x="3" y="70"/>
                    <a:pt x="4" y="70"/>
                  </a:cubicBezTo>
                  <a:cubicBezTo>
                    <a:pt x="25" y="73"/>
                    <a:pt x="25" y="73"/>
                    <a:pt x="25" y="73"/>
                  </a:cubicBezTo>
                  <a:cubicBezTo>
                    <a:pt x="26" y="63"/>
                    <a:pt x="26" y="63"/>
                    <a:pt x="26" y="63"/>
                  </a:cubicBezTo>
                  <a:cubicBezTo>
                    <a:pt x="13" y="62"/>
                    <a:pt x="13" y="62"/>
                    <a:pt x="13" y="62"/>
                  </a:cubicBezTo>
                  <a:cubicBezTo>
                    <a:pt x="50" y="6"/>
                    <a:pt x="50" y="6"/>
                    <a:pt x="50" y="6"/>
                  </a:cubicBezTo>
                  <a:cubicBezTo>
                    <a:pt x="42" y="0"/>
                    <a:pt x="42" y="0"/>
                    <a:pt x="42"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4648200" y="1176338"/>
              <a:ext cx="719138" cy="636588"/>
            </a:xfrm>
            <a:custGeom>
              <a:avLst/>
              <a:gdLst>
                <a:gd name="T0" fmla="*/ 0 w 453"/>
                <a:gd name="T1" fmla="*/ 153 h 401"/>
                <a:gd name="T2" fmla="*/ 115 w 453"/>
                <a:gd name="T3" fmla="*/ 401 h 401"/>
                <a:gd name="T4" fmla="*/ 453 w 453"/>
                <a:gd name="T5" fmla="*/ 246 h 401"/>
                <a:gd name="T6" fmla="*/ 338 w 453"/>
                <a:gd name="T7" fmla="*/ 0 h 401"/>
                <a:gd name="T8" fmla="*/ 220 w 453"/>
                <a:gd name="T9" fmla="*/ 174 h 401"/>
                <a:gd name="T10" fmla="*/ 0 w 453"/>
                <a:gd name="T11" fmla="*/ 153 h 401"/>
              </a:gdLst>
              <a:ahLst/>
              <a:cxnLst>
                <a:cxn ang="0">
                  <a:pos x="T0" y="T1"/>
                </a:cxn>
                <a:cxn ang="0">
                  <a:pos x="T2" y="T3"/>
                </a:cxn>
                <a:cxn ang="0">
                  <a:pos x="T4" y="T5"/>
                </a:cxn>
                <a:cxn ang="0">
                  <a:pos x="T6" y="T7"/>
                </a:cxn>
                <a:cxn ang="0">
                  <a:pos x="T8" y="T9"/>
                </a:cxn>
                <a:cxn ang="0">
                  <a:pos x="T10" y="T11"/>
                </a:cxn>
              </a:cxnLst>
              <a:rect l="0" t="0" r="r" b="b"/>
              <a:pathLst>
                <a:path w="453" h="401">
                  <a:moveTo>
                    <a:pt x="0" y="153"/>
                  </a:moveTo>
                  <a:lnTo>
                    <a:pt x="115" y="401"/>
                  </a:lnTo>
                  <a:lnTo>
                    <a:pt x="453" y="246"/>
                  </a:lnTo>
                  <a:lnTo>
                    <a:pt x="338" y="0"/>
                  </a:lnTo>
                  <a:lnTo>
                    <a:pt x="220" y="174"/>
                  </a:lnTo>
                  <a:lnTo>
                    <a:pt x="0" y="153"/>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4627563" y="1155701"/>
              <a:ext cx="760413" cy="679450"/>
            </a:xfrm>
            <a:custGeom>
              <a:avLst/>
              <a:gdLst>
                <a:gd name="T0" fmla="*/ 5 w 179"/>
                <a:gd name="T1" fmla="*/ 62 h 160"/>
                <a:gd name="T2" fmla="*/ 1 w 179"/>
                <a:gd name="T3" fmla="*/ 63 h 160"/>
                <a:gd name="T4" fmla="*/ 44 w 179"/>
                <a:gd name="T5" fmla="*/ 157 h 160"/>
                <a:gd name="T6" fmla="*/ 46 w 179"/>
                <a:gd name="T7" fmla="*/ 160 h 160"/>
                <a:gd name="T8" fmla="*/ 50 w 179"/>
                <a:gd name="T9" fmla="*/ 159 h 160"/>
                <a:gd name="T10" fmla="*/ 176 w 179"/>
                <a:gd name="T11" fmla="*/ 102 h 160"/>
                <a:gd name="T12" fmla="*/ 178 w 179"/>
                <a:gd name="T13" fmla="*/ 95 h 160"/>
                <a:gd name="T14" fmla="*/ 136 w 179"/>
                <a:gd name="T15" fmla="*/ 3 h 160"/>
                <a:gd name="T16" fmla="*/ 132 w 179"/>
                <a:gd name="T17" fmla="*/ 0 h 160"/>
                <a:gd name="T18" fmla="*/ 127 w 179"/>
                <a:gd name="T19" fmla="*/ 2 h 160"/>
                <a:gd name="T20" fmla="*/ 85 w 179"/>
                <a:gd name="T21" fmla="*/ 65 h 160"/>
                <a:gd name="T22" fmla="*/ 5 w 179"/>
                <a:gd name="T23" fmla="*/ 57 h 160"/>
                <a:gd name="T24" fmla="*/ 1 w 179"/>
                <a:gd name="T25" fmla="*/ 59 h 160"/>
                <a:gd name="T26" fmla="*/ 1 w 179"/>
                <a:gd name="T27" fmla="*/ 63 h 160"/>
                <a:gd name="T28" fmla="*/ 5 w 179"/>
                <a:gd name="T29" fmla="*/ 62 h 160"/>
                <a:gd name="T30" fmla="*/ 4 w 179"/>
                <a:gd name="T31" fmla="*/ 66 h 160"/>
                <a:gd name="T32" fmla="*/ 87 w 179"/>
                <a:gd name="T33" fmla="*/ 75 h 160"/>
                <a:gd name="T34" fmla="*/ 91 w 179"/>
                <a:gd name="T35" fmla="*/ 72 h 160"/>
                <a:gd name="T36" fmla="*/ 131 w 179"/>
                <a:gd name="T37" fmla="*/ 14 h 160"/>
                <a:gd name="T38" fmla="*/ 168 w 179"/>
                <a:gd name="T39" fmla="*/ 95 h 160"/>
                <a:gd name="T40" fmla="*/ 50 w 179"/>
                <a:gd name="T41" fmla="*/ 149 h 160"/>
                <a:gd name="T42" fmla="*/ 9 w 179"/>
                <a:gd name="T43" fmla="*/ 60 h 160"/>
                <a:gd name="T44" fmla="*/ 5 w 179"/>
                <a:gd name="T45" fmla="*/ 62 h 160"/>
                <a:gd name="T46" fmla="*/ 4 w 179"/>
                <a:gd name="T47" fmla="*/ 66 h 160"/>
                <a:gd name="T48" fmla="*/ 5 w 179"/>
                <a:gd name="T49" fmla="*/ 6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9" h="160">
                  <a:moveTo>
                    <a:pt x="5" y="62"/>
                  </a:moveTo>
                  <a:cubicBezTo>
                    <a:pt x="1" y="63"/>
                    <a:pt x="1" y="63"/>
                    <a:pt x="1" y="63"/>
                  </a:cubicBezTo>
                  <a:cubicBezTo>
                    <a:pt x="44" y="157"/>
                    <a:pt x="44" y="157"/>
                    <a:pt x="44" y="157"/>
                  </a:cubicBezTo>
                  <a:cubicBezTo>
                    <a:pt x="44" y="158"/>
                    <a:pt x="45" y="159"/>
                    <a:pt x="46" y="160"/>
                  </a:cubicBezTo>
                  <a:cubicBezTo>
                    <a:pt x="47" y="160"/>
                    <a:pt x="49" y="160"/>
                    <a:pt x="50" y="159"/>
                  </a:cubicBezTo>
                  <a:cubicBezTo>
                    <a:pt x="176" y="102"/>
                    <a:pt x="176" y="102"/>
                    <a:pt x="176" y="102"/>
                  </a:cubicBezTo>
                  <a:cubicBezTo>
                    <a:pt x="178" y="100"/>
                    <a:pt x="179" y="98"/>
                    <a:pt x="178" y="95"/>
                  </a:cubicBezTo>
                  <a:cubicBezTo>
                    <a:pt x="136" y="3"/>
                    <a:pt x="136" y="3"/>
                    <a:pt x="136" y="3"/>
                  </a:cubicBezTo>
                  <a:cubicBezTo>
                    <a:pt x="135" y="1"/>
                    <a:pt x="133" y="0"/>
                    <a:pt x="132" y="0"/>
                  </a:cubicBezTo>
                  <a:cubicBezTo>
                    <a:pt x="130" y="0"/>
                    <a:pt x="128" y="1"/>
                    <a:pt x="127" y="2"/>
                  </a:cubicBezTo>
                  <a:cubicBezTo>
                    <a:pt x="85" y="65"/>
                    <a:pt x="85" y="65"/>
                    <a:pt x="85" y="65"/>
                  </a:cubicBezTo>
                  <a:cubicBezTo>
                    <a:pt x="5" y="57"/>
                    <a:pt x="5" y="57"/>
                    <a:pt x="5" y="57"/>
                  </a:cubicBezTo>
                  <a:cubicBezTo>
                    <a:pt x="4" y="57"/>
                    <a:pt x="2" y="57"/>
                    <a:pt x="1" y="59"/>
                  </a:cubicBezTo>
                  <a:cubicBezTo>
                    <a:pt x="0" y="60"/>
                    <a:pt x="0" y="62"/>
                    <a:pt x="1" y="63"/>
                  </a:cubicBezTo>
                  <a:cubicBezTo>
                    <a:pt x="5" y="62"/>
                    <a:pt x="5" y="62"/>
                    <a:pt x="5" y="62"/>
                  </a:cubicBezTo>
                  <a:cubicBezTo>
                    <a:pt x="4" y="66"/>
                    <a:pt x="4" y="66"/>
                    <a:pt x="4" y="66"/>
                  </a:cubicBezTo>
                  <a:cubicBezTo>
                    <a:pt x="87" y="75"/>
                    <a:pt x="87" y="75"/>
                    <a:pt x="87" y="75"/>
                  </a:cubicBezTo>
                  <a:cubicBezTo>
                    <a:pt x="89" y="75"/>
                    <a:pt x="90" y="74"/>
                    <a:pt x="91" y="72"/>
                  </a:cubicBezTo>
                  <a:cubicBezTo>
                    <a:pt x="131" y="14"/>
                    <a:pt x="131" y="14"/>
                    <a:pt x="131" y="14"/>
                  </a:cubicBezTo>
                  <a:cubicBezTo>
                    <a:pt x="168" y="95"/>
                    <a:pt x="168" y="95"/>
                    <a:pt x="168" y="95"/>
                  </a:cubicBezTo>
                  <a:cubicBezTo>
                    <a:pt x="50" y="149"/>
                    <a:pt x="50" y="149"/>
                    <a:pt x="50" y="149"/>
                  </a:cubicBezTo>
                  <a:cubicBezTo>
                    <a:pt x="9" y="60"/>
                    <a:pt x="9" y="60"/>
                    <a:pt x="9" y="60"/>
                  </a:cubicBezTo>
                  <a:cubicBezTo>
                    <a:pt x="5" y="62"/>
                    <a:pt x="5" y="62"/>
                    <a:pt x="5" y="62"/>
                  </a:cubicBezTo>
                  <a:cubicBezTo>
                    <a:pt x="4" y="66"/>
                    <a:pt x="4" y="66"/>
                    <a:pt x="4" y="66"/>
                  </a:cubicBezTo>
                  <a:lnTo>
                    <a:pt x="5" y="6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5010150" y="1108076"/>
              <a:ext cx="344488" cy="152400"/>
            </a:xfrm>
            <a:custGeom>
              <a:avLst/>
              <a:gdLst>
                <a:gd name="T0" fmla="*/ 0 w 81"/>
                <a:gd name="T1" fmla="*/ 10 h 36"/>
                <a:gd name="T2" fmla="*/ 62 w 81"/>
                <a:gd name="T3" fmla="*/ 14 h 36"/>
                <a:gd name="T4" fmla="*/ 73 w 81"/>
                <a:gd name="T5" fmla="*/ 36 h 36"/>
                <a:gd name="T6" fmla="*/ 81 w 81"/>
                <a:gd name="T7" fmla="*/ 33 h 36"/>
                <a:gd name="T8" fmla="*/ 70 w 81"/>
                <a:gd name="T9" fmla="*/ 7 h 36"/>
                <a:gd name="T10" fmla="*/ 66 w 81"/>
                <a:gd name="T11" fmla="*/ 4 h 36"/>
                <a:gd name="T12" fmla="*/ 0 w 81"/>
                <a:gd name="T13" fmla="*/ 0 h 36"/>
                <a:gd name="T14" fmla="*/ 0 w 81"/>
                <a:gd name="T15" fmla="*/ 1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36">
                  <a:moveTo>
                    <a:pt x="0" y="10"/>
                  </a:moveTo>
                  <a:cubicBezTo>
                    <a:pt x="62" y="14"/>
                    <a:pt x="62" y="14"/>
                    <a:pt x="62" y="14"/>
                  </a:cubicBezTo>
                  <a:cubicBezTo>
                    <a:pt x="73" y="36"/>
                    <a:pt x="73" y="36"/>
                    <a:pt x="73" y="36"/>
                  </a:cubicBezTo>
                  <a:cubicBezTo>
                    <a:pt x="81" y="33"/>
                    <a:pt x="81" y="33"/>
                    <a:pt x="81" y="33"/>
                  </a:cubicBezTo>
                  <a:cubicBezTo>
                    <a:pt x="70" y="7"/>
                    <a:pt x="70" y="7"/>
                    <a:pt x="70" y="7"/>
                  </a:cubicBezTo>
                  <a:cubicBezTo>
                    <a:pt x="69" y="6"/>
                    <a:pt x="68" y="5"/>
                    <a:pt x="66" y="4"/>
                  </a:cubicBezTo>
                  <a:cubicBezTo>
                    <a:pt x="0" y="0"/>
                    <a:pt x="0" y="0"/>
                    <a:pt x="0" y="0"/>
                  </a:cubicBezTo>
                  <a:cubicBezTo>
                    <a:pt x="0" y="10"/>
                    <a:pt x="0" y="10"/>
                    <a:pt x="0" y="10"/>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5307013" y="1239838"/>
              <a:ext cx="144463" cy="207963"/>
            </a:xfrm>
            <a:custGeom>
              <a:avLst/>
              <a:gdLst>
                <a:gd name="T0" fmla="*/ 91 w 91"/>
                <a:gd name="T1" fmla="*/ 113 h 131"/>
                <a:gd name="T2" fmla="*/ 51 w 91"/>
                <a:gd name="T3" fmla="*/ 131 h 131"/>
                <a:gd name="T4" fmla="*/ 0 w 91"/>
                <a:gd name="T5" fmla="*/ 19 h 131"/>
                <a:gd name="T6" fmla="*/ 40 w 91"/>
                <a:gd name="T7" fmla="*/ 0 h 131"/>
                <a:gd name="T8" fmla="*/ 91 w 91"/>
                <a:gd name="T9" fmla="*/ 113 h 131"/>
              </a:gdLst>
              <a:ahLst/>
              <a:cxnLst>
                <a:cxn ang="0">
                  <a:pos x="T0" y="T1"/>
                </a:cxn>
                <a:cxn ang="0">
                  <a:pos x="T2" y="T3"/>
                </a:cxn>
                <a:cxn ang="0">
                  <a:pos x="T4" y="T5"/>
                </a:cxn>
                <a:cxn ang="0">
                  <a:pos x="T6" y="T7"/>
                </a:cxn>
                <a:cxn ang="0">
                  <a:pos x="T8" y="T9"/>
                </a:cxn>
              </a:cxnLst>
              <a:rect l="0" t="0" r="r" b="b"/>
              <a:pathLst>
                <a:path w="91" h="131">
                  <a:moveTo>
                    <a:pt x="91" y="113"/>
                  </a:moveTo>
                  <a:lnTo>
                    <a:pt x="51" y="131"/>
                  </a:lnTo>
                  <a:lnTo>
                    <a:pt x="0" y="19"/>
                  </a:lnTo>
                  <a:lnTo>
                    <a:pt x="40" y="0"/>
                  </a:lnTo>
                  <a:lnTo>
                    <a:pt x="91" y="113"/>
                  </a:lnTo>
                  <a:close/>
                </a:path>
              </a:pathLst>
            </a:cu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5286375" y="1219201"/>
              <a:ext cx="187325" cy="250825"/>
            </a:xfrm>
            <a:custGeom>
              <a:avLst/>
              <a:gdLst>
                <a:gd name="T0" fmla="*/ 39 w 44"/>
                <a:gd name="T1" fmla="*/ 47 h 59"/>
                <a:gd name="T2" fmla="*/ 37 w 44"/>
                <a:gd name="T3" fmla="*/ 43 h 59"/>
                <a:gd name="T4" fmla="*/ 26 w 44"/>
                <a:gd name="T5" fmla="*/ 48 h 59"/>
                <a:gd name="T6" fmla="*/ 11 w 44"/>
                <a:gd name="T7" fmla="*/ 14 h 59"/>
                <a:gd name="T8" fmla="*/ 17 w 44"/>
                <a:gd name="T9" fmla="*/ 11 h 59"/>
                <a:gd name="T10" fmla="*/ 35 w 44"/>
                <a:gd name="T11" fmla="*/ 49 h 59"/>
                <a:gd name="T12" fmla="*/ 39 w 44"/>
                <a:gd name="T13" fmla="*/ 47 h 59"/>
                <a:gd name="T14" fmla="*/ 37 w 44"/>
                <a:gd name="T15" fmla="*/ 43 h 59"/>
                <a:gd name="T16" fmla="*/ 39 w 44"/>
                <a:gd name="T17" fmla="*/ 47 h 59"/>
                <a:gd name="T18" fmla="*/ 43 w 44"/>
                <a:gd name="T19" fmla="*/ 45 h 59"/>
                <a:gd name="T20" fmla="*/ 24 w 44"/>
                <a:gd name="T21" fmla="*/ 3 h 59"/>
                <a:gd name="T22" fmla="*/ 18 w 44"/>
                <a:gd name="T23" fmla="*/ 1 h 59"/>
                <a:gd name="T24" fmla="*/ 3 w 44"/>
                <a:gd name="T25" fmla="*/ 8 h 59"/>
                <a:gd name="T26" fmla="*/ 0 w 44"/>
                <a:gd name="T27" fmla="*/ 10 h 59"/>
                <a:gd name="T28" fmla="*/ 0 w 44"/>
                <a:gd name="T29" fmla="*/ 14 h 59"/>
                <a:gd name="T30" fmla="*/ 20 w 44"/>
                <a:gd name="T31" fmla="*/ 56 h 59"/>
                <a:gd name="T32" fmla="*/ 26 w 44"/>
                <a:gd name="T33" fmla="*/ 58 h 59"/>
                <a:gd name="T34" fmla="*/ 41 w 44"/>
                <a:gd name="T35" fmla="*/ 51 h 59"/>
                <a:gd name="T36" fmla="*/ 43 w 44"/>
                <a:gd name="T37" fmla="*/ 49 h 59"/>
                <a:gd name="T38" fmla="*/ 43 w 44"/>
                <a:gd name="T39" fmla="*/ 45 h 59"/>
                <a:gd name="T40" fmla="*/ 39 w 44"/>
                <a:gd name="T41" fmla="*/ 4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59">
                  <a:moveTo>
                    <a:pt x="39" y="47"/>
                  </a:moveTo>
                  <a:cubicBezTo>
                    <a:pt x="37" y="43"/>
                    <a:pt x="37" y="43"/>
                    <a:pt x="37" y="43"/>
                  </a:cubicBezTo>
                  <a:cubicBezTo>
                    <a:pt x="26" y="48"/>
                    <a:pt x="26" y="48"/>
                    <a:pt x="26" y="48"/>
                  </a:cubicBezTo>
                  <a:cubicBezTo>
                    <a:pt x="11" y="14"/>
                    <a:pt x="11" y="14"/>
                    <a:pt x="11" y="14"/>
                  </a:cubicBezTo>
                  <a:cubicBezTo>
                    <a:pt x="17" y="11"/>
                    <a:pt x="17" y="11"/>
                    <a:pt x="17" y="11"/>
                  </a:cubicBezTo>
                  <a:cubicBezTo>
                    <a:pt x="35" y="49"/>
                    <a:pt x="35" y="49"/>
                    <a:pt x="35" y="49"/>
                  </a:cubicBezTo>
                  <a:cubicBezTo>
                    <a:pt x="39" y="47"/>
                    <a:pt x="39" y="47"/>
                    <a:pt x="39" y="47"/>
                  </a:cubicBezTo>
                  <a:cubicBezTo>
                    <a:pt x="37" y="43"/>
                    <a:pt x="37" y="43"/>
                    <a:pt x="37" y="43"/>
                  </a:cubicBezTo>
                  <a:cubicBezTo>
                    <a:pt x="39" y="47"/>
                    <a:pt x="39" y="47"/>
                    <a:pt x="39" y="47"/>
                  </a:cubicBezTo>
                  <a:cubicBezTo>
                    <a:pt x="43" y="45"/>
                    <a:pt x="43" y="45"/>
                    <a:pt x="43" y="45"/>
                  </a:cubicBezTo>
                  <a:cubicBezTo>
                    <a:pt x="24" y="3"/>
                    <a:pt x="24" y="3"/>
                    <a:pt x="24" y="3"/>
                  </a:cubicBezTo>
                  <a:cubicBezTo>
                    <a:pt x="23" y="1"/>
                    <a:pt x="20" y="0"/>
                    <a:pt x="18" y="1"/>
                  </a:cubicBezTo>
                  <a:cubicBezTo>
                    <a:pt x="3" y="8"/>
                    <a:pt x="3" y="8"/>
                    <a:pt x="3" y="8"/>
                  </a:cubicBezTo>
                  <a:cubicBezTo>
                    <a:pt x="2" y="8"/>
                    <a:pt x="1" y="9"/>
                    <a:pt x="0" y="10"/>
                  </a:cubicBezTo>
                  <a:cubicBezTo>
                    <a:pt x="0" y="11"/>
                    <a:pt x="0" y="13"/>
                    <a:pt x="0" y="14"/>
                  </a:cubicBezTo>
                  <a:cubicBezTo>
                    <a:pt x="20" y="56"/>
                    <a:pt x="20" y="56"/>
                    <a:pt x="20" y="56"/>
                  </a:cubicBezTo>
                  <a:cubicBezTo>
                    <a:pt x="21" y="58"/>
                    <a:pt x="24" y="59"/>
                    <a:pt x="26" y="58"/>
                  </a:cubicBezTo>
                  <a:cubicBezTo>
                    <a:pt x="41" y="51"/>
                    <a:pt x="41" y="51"/>
                    <a:pt x="41" y="51"/>
                  </a:cubicBezTo>
                  <a:cubicBezTo>
                    <a:pt x="42" y="51"/>
                    <a:pt x="43" y="50"/>
                    <a:pt x="43" y="49"/>
                  </a:cubicBezTo>
                  <a:cubicBezTo>
                    <a:pt x="44" y="48"/>
                    <a:pt x="44" y="46"/>
                    <a:pt x="43" y="45"/>
                  </a:cubicBezTo>
                  <a:lnTo>
                    <a:pt x="39" y="4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902325" y="461841"/>
            <a:ext cx="747713" cy="747712"/>
            <a:chOff x="5902325" y="615951"/>
            <a:chExt cx="747713" cy="747712"/>
          </a:xfrm>
        </p:grpSpPr>
        <p:sp>
          <p:nvSpPr>
            <p:cNvPr id="26" name="Freeform 24"/>
            <p:cNvSpPr/>
            <p:nvPr/>
          </p:nvSpPr>
          <p:spPr bwMode="auto">
            <a:xfrm>
              <a:off x="5924550" y="636588"/>
              <a:ext cx="704850" cy="433388"/>
            </a:xfrm>
            <a:custGeom>
              <a:avLst/>
              <a:gdLst>
                <a:gd name="T0" fmla="*/ 248 w 444"/>
                <a:gd name="T1" fmla="*/ 0 h 273"/>
                <a:gd name="T2" fmla="*/ 0 w 444"/>
                <a:gd name="T3" fmla="*/ 88 h 273"/>
                <a:gd name="T4" fmla="*/ 56 w 444"/>
                <a:gd name="T5" fmla="*/ 139 h 273"/>
                <a:gd name="T6" fmla="*/ 195 w 444"/>
                <a:gd name="T7" fmla="*/ 273 h 273"/>
                <a:gd name="T8" fmla="*/ 369 w 444"/>
                <a:gd name="T9" fmla="*/ 214 h 273"/>
                <a:gd name="T10" fmla="*/ 444 w 444"/>
                <a:gd name="T11" fmla="*/ 190 h 273"/>
                <a:gd name="T12" fmla="*/ 248 w 4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444" h="273">
                  <a:moveTo>
                    <a:pt x="248" y="0"/>
                  </a:moveTo>
                  <a:lnTo>
                    <a:pt x="0" y="88"/>
                  </a:lnTo>
                  <a:lnTo>
                    <a:pt x="56" y="139"/>
                  </a:lnTo>
                  <a:lnTo>
                    <a:pt x="195" y="273"/>
                  </a:lnTo>
                  <a:lnTo>
                    <a:pt x="369" y="214"/>
                  </a:lnTo>
                  <a:lnTo>
                    <a:pt x="444" y="190"/>
                  </a:lnTo>
                  <a:lnTo>
                    <a:pt x="248"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5902325" y="615951"/>
              <a:ext cx="747713" cy="474663"/>
            </a:xfrm>
            <a:custGeom>
              <a:avLst/>
              <a:gdLst>
                <a:gd name="T0" fmla="*/ 98 w 176"/>
                <a:gd name="T1" fmla="*/ 5 h 112"/>
                <a:gd name="T2" fmla="*/ 97 w 176"/>
                <a:gd name="T3" fmla="*/ 1 h 112"/>
                <a:gd name="T4" fmla="*/ 4 w 176"/>
                <a:gd name="T5" fmla="*/ 34 h 112"/>
                <a:gd name="T6" fmla="*/ 1 w 176"/>
                <a:gd name="T7" fmla="*/ 37 h 112"/>
                <a:gd name="T8" fmla="*/ 2 w 176"/>
                <a:gd name="T9" fmla="*/ 41 h 112"/>
                <a:gd name="T10" fmla="*/ 22 w 176"/>
                <a:gd name="T11" fmla="*/ 61 h 112"/>
                <a:gd name="T12" fmla="*/ 75 w 176"/>
                <a:gd name="T13" fmla="*/ 110 h 112"/>
                <a:gd name="T14" fmla="*/ 80 w 176"/>
                <a:gd name="T15" fmla="*/ 111 h 112"/>
                <a:gd name="T16" fmla="*/ 145 w 176"/>
                <a:gd name="T17" fmla="*/ 89 h 112"/>
                <a:gd name="T18" fmla="*/ 173 w 176"/>
                <a:gd name="T19" fmla="*/ 80 h 112"/>
                <a:gd name="T20" fmla="*/ 176 w 176"/>
                <a:gd name="T21" fmla="*/ 77 h 112"/>
                <a:gd name="T22" fmla="*/ 174 w 176"/>
                <a:gd name="T23" fmla="*/ 72 h 112"/>
                <a:gd name="T24" fmla="*/ 101 w 176"/>
                <a:gd name="T25" fmla="*/ 2 h 112"/>
                <a:gd name="T26" fmla="*/ 97 w 176"/>
                <a:gd name="T27" fmla="*/ 1 h 112"/>
                <a:gd name="T28" fmla="*/ 98 w 176"/>
                <a:gd name="T29" fmla="*/ 5 h 112"/>
                <a:gd name="T30" fmla="*/ 95 w 176"/>
                <a:gd name="T31" fmla="*/ 9 h 112"/>
                <a:gd name="T32" fmla="*/ 162 w 176"/>
                <a:gd name="T33" fmla="*/ 74 h 112"/>
                <a:gd name="T34" fmla="*/ 142 w 176"/>
                <a:gd name="T35" fmla="*/ 80 h 112"/>
                <a:gd name="T36" fmla="*/ 80 w 176"/>
                <a:gd name="T37" fmla="*/ 101 h 112"/>
                <a:gd name="T38" fmla="*/ 29 w 176"/>
                <a:gd name="T39" fmla="*/ 54 h 112"/>
                <a:gd name="T40" fmla="*/ 14 w 176"/>
                <a:gd name="T41" fmla="*/ 40 h 112"/>
                <a:gd name="T42" fmla="*/ 100 w 176"/>
                <a:gd name="T43" fmla="*/ 10 h 112"/>
                <a:gd name="T44" fmla="*/ 98 w 176"/>
                <a:gd name="T45" fmla="*/ 5 h 112"/>
                <a:gd name="T46" fmla="*/ 95 w 176"/>
                <a:gd name="T47" fmla="*/ 9 h 112"/>
                <a:gd name="T48" fmla="*/ 98 w 176"/>
                <a:gd name="T49"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12">
                  <a:moveTo>
                    <a:pt x="98" y="5"/>
                  </a:moveTo>
                  <a:cubicBezTo>
                    <a:pt x="97" y="1"/>
                    <a:pt x="97" y="1"/>
                    <a:pt x="97" y="1"/>
                  </a:cubicBezTo>
                  <a:cubicBezTo>
                    <a:pt x="4" y="34"/>
                    <a:pt x="4" y="34"/>
                    <a:pt x="4" y="34"/>
                  </a:cubicBezTo>
                  <a:cubicBezTo>
                    <a:pt x="2" y="34"/>
                    <a:pt x="1" y="35"/>
                    <a:pt x="1" y="37"/>
                  </a:cubicBezTo>
                  <a:cubicBezTo>
                    <a:pt x="0" y="39"/>
                    <a:pt x="1" y="40"/>
                    <a:pt x="2" y="41"/>
                  </a:cubicBezTo>
                  <a:cubicBezTo>
                    <a:pt x="22" y="61"/>
                    <a:pt x="22" y="61"/>
                    <a:pt x="22" y="61"/>
                  </a:cubicBezTo>
                  <a:cubicBezTo>
                    <a:pt x="75" y="110"/>
                    <a:pt x="75" y="110"/>
                    <a:pt x="75" y="110"/>
                  </a:cubicBezTo>
                  <a:cubicBezTo>
                    <a:pt x="76" y="111"/>
                    <a:pt x="78" y="112"/>
                    <a:pt x="80" y="111"/>
                  </a:cubicBezTo>
                  <a:cubicBezTo>
                    <a:pt x="145" y="89"/>
                    <a:pt x="145" y="89"/>
                    <a:pt x="145" y="89"/>
                  </a:cubicBezTo>
                  <a:cubicBezTo>
                    <a:pt x="173" y="80"/>
                    <a:pt x="173" y="80"/>
                    <a:pt x="173" y="80"/>
                  </a:cubicBezTo>
                  <a:cubicBezTo>
                    <a:pt x="174" y="80"/>
                    <a:pt x="175" y="78"/>
                    <a:pt x="176" y="77"/>
                  </a:cubicBezTo>
                  <a:cubicBezTo>
                    <a:pt x="176" y="75"/>
                    <a:pt x="176" y="73"/>
                    <a:pt x="174" y="72"/>
                  </a:cubicBezTo>
                  <a:cubicBezTo>
                    <a:pt x="101" y="2"/>
                    <a:pt x="101" y="2"/>
                    <a:pt x="101" y="2"/>
                  </a:cubicBezTo>
                  <a:cubicBezTo>
                    <a:pt x="100" y="1"/>
                    <a:pt x="98" y="0"/>
                    <a:pt x="97" y="1"/>
                  </a:cubicBezTo>
                  <a:cubicBezTo>
                    <a:pt x="98" y="5"/>
                    <a:pt x="98" y="5"/>
                    <a:pt x="98" y="5"/>
                  </a:cubicBezTo>
                  <a:cubicBezTo>
                    <a:pt x="95" y="9"/>
                    <a:pt x="95" y="9"/>
                    <a:pt x="95" y="9"/>
                  </a:cubicBezTo>
                  <a:cubicBezTo>
                    <a:pt x="162" y="74"/>
                    <a:pt x="162" y="74"/>
                    <a:pt x="162" y="74"/>
                  </a:cubicBezTo>
                  <a:cubicBezTo>
                    <a:pt x="142" y="80"/>
                    <a:pt x="142" y="80"/>
                    <a:pt x="142" y="80"/>
                  </a:cubicBezTo>
                  <a:cubicBezTo>
                    <a:pt x="80" y="101"/>
                    <a:pt x="80" y="101"/>
                    <a:pt x="80" y="101"/>
                  </a:cubicBezTo>
                  <a:cubicBezTo>
                    <a:pt x="29" y="54"/>
                    <a:pt x="29" y="54"/>
                    <a:pt x="29" y="54"/>
                  </a:cubicBezTo>
                  <a:cubicBezTo>
                    <a:pt x="14" y="40"/>
                    <a:pt x="14" y="40"/>
                    <a:pt x="14" y="40"/>
                  </a:cubicBezTo>
                  <a:cubicBezTo>
                    <a:pt x="100" y="10"/>
                    <a:pt x="100" y="10"/>
                    <a:pt x="100" y="10"/>
                  </a:cubicBezTo>
                  <a:cubicBezTo>
                    <a:pt x="98" y="5"/>
                    <a:pt x="98" y="5"/>
                    <a:pt x="98" y="5"/>
                  </a:cubicBezTo>
                  <a:cubicBezTo>
                    <a:pt x="95" y="9"/>
                    <a:pt x="95" y="9"/>
                    <a:pt x="95" y="9"/>
                  </a:cubicBezTo>
                  <a:lnTo>
                    <a:pt x="98"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6034088" y="687388"/>
              <a:ext cx="288925" cy="179388"/>
            </a:xfrm>
            <a:custGeom>
              <a:avLst/>
              <a:gdLst>
                <a:gd name="T0" fmla="*/ 65 w 68"/>
                <a:gd name="T1" fmla="*/ 0 h 42"/>
                <a:gd name="T2" fmla="*/ 3 w 68"/>
                <a:gd name="T3" fmla="*/ 22 h 42"/>
                <a:gd name="T4" fmla="*/ 0 w 68"/>
                <a:gd name="T5" fmla="*/ 25 h 42"/>
                <a:gd name="T6" fmla="*/ 2 w 68"/>
                <a:gd name="T7" fmla="*/ 30 h 42"/>
                <a:gd name="T8" fmla="*/ 15 w 68"/>
                <a:gd name="T9" fmla="*/ 42 h 42"/>
                <a:gd name="T10" fmla="*/ 22 w 68"/>
                <a:gd name="T11" fmla="*/ 36 h 42"/>
                <a:gd name="T12" fmla="*/ 14 w 68"/>
                <a:gd name="T13" fmla="*/ 28 h 42"/>
                <a:gd name="T14" fmla="*/ 68 w 68"/>
                <a:gd name="T15" fmla="*/ 9 h 42"/>
                <a:gd name="T16" fmla="*/ 65 w 68"/>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2">
                  <a:moveTo>
                    <a:pt x="65" y="0"/>
                  </a:moveTo>
                  <a:cubicBezTo>
                    <a:pt x="3" y="22"/>
                    <a:pt x="3" y="22"/>
                    <a:pt x="3" y="22"/>
                  </a:cubicBezTo>
                  <a:cubicBezTo>
                    <a:pt x="2" y="22"/>
                    <a:pt x="1" y="24"/>
                    <a:pt x="0" y="25"/>
                  </a:cubicBezTo>
                  <a:cubicBezTo>
                    <a:pt x="0" y="27"/>
                    <a:pt x="1" y="29"/>
                    <a:pt x="2" y="30"/>
                  </a:cubicBezTo>
                  <a:cubicBezTo>
                    <a:pt x="15" y="42"/>
                    <a:pt x="15" y="42"/>
                    <a:pt x="15" y="42"/>
                  </a:cubicBezTo>
                  <a:cubicBezTo>
                    <a:pt x="22" y="36"/>
                    <a:pt x="22" y="36"/>
                    <a:pt x="22" y="36"/>
                  </a:cubicBezTo>
                  <a:cubicBezTo>
                    <a:pt x="14" y="28"/>
                    <a:pt x="14" y="28"/>
                    <a:pt x="14" y="28"/>
                  </a:cubicBezTo>
                  <a:cubicBezTo>
                    <a:pt x="68" y="9"/>
                    <a:pt x="68" y="9"/>
                    <a:pt x="68" y="9"/>
                  </a:cubicBezTo>
                  <a:cubicBezTo>
                    <a:pt x="65" y="0"/>
                    <a:pt x="65" y="0"/>
                    <a:pt x="65"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5927725" y="857251"/>
              <a:ext cx="582613" cy="488950"/>
            </a:xfrm>
            <a:custGeom>
              <a:avLst/>
              <a:gdLst>
                <a:gd name="T0" fmla="*/ 54 w 367"/>
                <a:gd name="T1" fmla="*/ 0 h 308"/>
                <a:gd name="T2" fmla="*/ 0 w 367"/>
                <a:gd name="T3" fmla="*/ 236 h 308"/>
                <a:gd name="T4" fmla="*/ 316 w 367"/>
                <a:gd name="T5" fmla="*/ 308 h 308"/>
                <a:gd name="T6" fmla="*/ 367 w 367"/>
                <a:gd name="T7" fmla="*/ 75 h 308"/>
                <a:gd name="T8" fmla="*/ 193 w 367"/>
                <a:gd name="T9" fmla="*/ 134 h 308"/>
                <a:gd name="T10" fmla="*/ 54 w 367"/>
                <a:gd name="T11" fmla="*/ 0 h 308"/>
              </a:gdLst>
              <a:ahLst/>
              <a:cxnLst>
                <a:cxn ang="0">
                  <a:pos x="T0" y="T1"/>
                </a:cxn>
                <a:cxn ang="0">
                  <a:pos x="T2" y="T3"/>
                </a:cxn>
                <a:cxn ang="0">
                  <a:pos x="T4" y="T5"/>
                </a:cxn>
                <a:cxn ang="0">
                  <a:pos x="T6" y="T7"/>
                </a:cxn>
                <a:cxn ang="0">
                  <a:pos x="T8" y="T9"/>
                </a:cxn>
                <a:cxn ang="0">
                  <a:pos x="T10" y="T11"/>
                </a:cxn>
              </a:cxnLst>
              <a:rect l="0" t="0" r="r" b="b"/>
              <a:pathLst>
                <a:path w="367" h="308">
                  <a:moveTo>
                    <a:pt x="54" y="0"/>
                  </a:moveTo>
                  <a:lnTo>
                    <a:pt x="0" y="236"/>
                  </a:lnTo>
                  <a:lnTo>
                    <a:pt x="316" y="308"/>
                  </a:lnTo>
                  <a:lnTo>
                    <a:pt x="367" y="75"/>
                  </a:lnTo>
                  <a:lnTo>
                    <a:pt x="193" y="134"/>
                  </a:lnTo>
                  <a:lnTo>
                    <a:pt x="54"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907088" y="836613"/>
              <a:ext cx="623888" cy="527050"/>
            </a:xfrm>
            <a:custGeom>
              <a:avLst/>
              <a:gdLst>
                <a:gd name="T0" fmla="*/ 25 w 147"/>
                <a:gd name="T1" fmla="*/ 5 h 124"/>
                <a:gd name="T2" fmla="*/ 20 w 147"/>
                <a:gd name="T3" fmla="*/ 4 h 124"/>
                <a:gd name="T4" fmla="*/ 0 w 147"/>
                <a:gd name="T5" fmla="*/ 92 h 124"/>
                <a:gd name="T6" fmla="*/ 4 w 147"/>
                <a:gd name="T7" fmla="*/ 97 h 124"/>
                <a:gd name="T8" fmla="*/ 122 w 147"/>
                <a:gd name="T9" fmla="*/ 124 h 124"/>
                <a:gd name="T10" fmla="*/ 125 w 147"/>
                <a:gd name="T11" fmla="*/ 124 h 124"/>
                <a:gd name="T12" fmla="*/ 127 w 147"/>
                <a:gd name="T13" fmla="*/ 121 h 124"/>
                <a:gd name="T14" fmla="*/ 147 w 147"/>
                <a:gd name="T15" fmla="*/ 34 h 124"/>
                <a:gd name="T16" fmla="*/ 146 w 147"/>
                <a:gd name="T17" fmla="*/ 29 h 124"/>
                <a:gd name="T18" fmla="*/ 141 w 147"/>
                <a:gd name="T19" fmla="*/ 28 h 124"/>
                <a:gd name="T20" fmla="*/ 79 w 147"/>
                <a:gd name="T21" fmla="*/ 49 h 124"/>
                <a:gd name="T22" fmla="*/ 28 w 147"/>
                <a:gd name="T23" fmla="*/ 2 h 124"/>
                <a:gd name="T24" fmla="*/ 23 w 147"/>
                <a:gd name="T25" fmla="*/ 1 h 124"/>
                <a:gd name="T26" fmla="*/ 20 w 147"/>
                <a:gd name="T27" fmla="*/ 4 h 124"/>
                <a:gd name="T28" fmla="*/ 25 w 147"/>
                <a:gd name="T29" fmla="*/ 5 h 124"/>
                <a:gd name="T30" fmla="*/ 21 w 147"/>
                <a:gd name="T31" fmla="*/ 9 h 124"/>
                <a:gd name="T32" fmla="*/ 74 w 147"/>
                <a:gd name="T33" fmla="*/ 58 h 124"/>
                <a:gd name="T34" fmla="*/ 79 w 147"/>
                <a:gd name="T35" fmla="*/ 59 h 124"/>
                <a:gd name="T36" fmla="*/ 136 w 147"/>
                <a:gd name="T37" fmla="*/ 40 h 124"/>
                <a:gd name="T38" fmla="*/ 119 w 147"/>
                <a:gd name="T39" fmla="*/ 114 h 124"/>
                <a:gd name="T40" fmla="*/ 10 w 147"/>
                <a:gd name="T41" fmla="*/ 89 h 124"/>
                <a:gd name="T42" fmla="*/ 29 w 147"/>
                <a:gd name="T43" fmla="*/ 6 h 124"/>
                <a:gd name="T44" fmla="*/ 25 w 147"/>
                <a:gd name="T45" fmla="*/ 5 h 124"/>
                <a:gd name="T46" fmla="*/ 21 w 147"/>
                <a:gd name="T47" fmla="*/ 9 h 124"/>
                <a:gd name="T48" fmla="*/ 25 w 147"/>
                <a:gd name="T4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124">
                  <a:moveTo>
                    <a:pt x="25" y="5"/>
                  </a:moveTo>
                  <a:cubicBezTo>
                    <a:pt x="20" y="4"/>
                    <a:pt x="20" y="4"/>
                    <a:pt x="20" y="4"/>
                  </a:cubicBezTo>
                  <a:cubicBezTo>
                    <a:pt x="0" y="92"/>
                    <a:pt x="0" y="92"/>
                    <a:pt x="0" y="92"/>
                  </a:cubicBezTo>
                  <a:cubicBezTo>
                    <a:pt x="0" y="94"/>
                    <a:pt x="1" y="97"/>
                    <a:pt x="4" y="97"/>
                  </a:cubicBezTo>
                  <a:cubicBezTo>
                    <a:pt x="122" y="124"/>
                    <a:pt x="122" y="124"/>
                    <a:pt x="122" y="124"/>
                  </a:cubicBezTo>
                  <a:cubicBezTo>
                    <a:pt x="123" y="124"/>
                    <a:pt x="124" y="124"/>
                    <a:pt x="125" y="124"/>
                  </a:cubicBezTo>
                  <a:cubicBezTo>
                    <a:pt x="126" y="123"/>
                    <a:pt x="127" y="122"/>
                    <a:pt x="127" y="121"/>
                  </a:cubicBezTo>
                  <a:cubicBezTo>
                    <a:pt x="147" y="34"/>
                    <a:pt x="147" y="34"/>
                    <a:pt x="147" y="34"/>
                  </a:cubicBezTo>
                  <a:cubicBezTo>
                    <a:pt x="147" y="32"/>
                    <a:pt x="147" y="31"/>
                    <a:pt x="146" y="29"/>
                  </a:cubicBezTo>
                  <a:cubicBezTo>
                    <a:pt x="144" y="28"/>
                    <a:pt x="143" y="28"/>
                    <a:pt x="141" y="28"/>
                  </a:cubicBezTo>
                  <a:cubicBezTo>
                    <a:pt x="79" y="49"/>
                    <a:pt x="79" y="49"/>
                    <a:pt x="79" y="49"/>
                  </a:cubicBezTo>
                  <a:cubicBezTo>
                    <a:pt x="28" y="2"/>
                    <a:pt x="28" y="2"/>
                    <a:pt x="28" y="2"/>
                  </a:cubicBezTo>
                  <a:cubicBezTo>
                    <a:pt x="27" y="1"/>
                    <a:pt x="25" y="0"/>
                    <a:pt x="23" y="1"/>
                  </a:cubicBezTo>
                  <a:cubicBezTo>
                    <a:pt x="22" y="1"/>
                    <a:pt x="20" y="2"/>
                    <a:pt x="20" y="4"/>
                  </a:cubicBezTo>
                  <a:cubicBezTo>
                    <a:pt x="25" y="5"/>
                    <a:pt x="25" y="5"/>
                    <a:pt x="25" y="5"/>
                  </a:cubicBezTo>
                  <a:cubicBezTo>
                    <a:pt x="21" y="9"/>
                    <a:pt x="21" y="9"/>
                    <a:pt x="21" y="9"/>
                  </a:cubicBezTo>
                  <a:cubicBezTo>
                    <a:pt x="74" y="58"/>
                    <a:pt x="74" y="58"/>
                    <a:pt x="74" y="58"/>
                  </a:cubicBezTo>
                  <a:cubicBezTo>
                    <a:pt x="75" y="59"/>
                    <a:pt x="77" y="60"/>
                    <a:pt x="79" y="59"/>
                  </a:cubicBezTo>
                  <a:cubicBezTo>
                    <a:pt x="136" y="40"/>
                    <a:pt x="136" y="40"/>
                    <a:pt x="136" y="40"/>
                  </a:cubicBezTo>
                  <a:cubicBezTo>
                    <a:pt x="119" y="114"/>
                    <a:pt x="119" y="114"/>
                    <a:pt x="119" y="114"/>
                  </a:cubicBezTo>
                  <a:cubicBezTo>
                    <a:pt x="10" y="89"/>
                    <a:pt x="10" y="89"/>
                    <a:pt x="10" y="89"/>
                  </a:cubicBezTo>
                  <a:cubicBezTo>
                    <a:pt x="29" y="6"/>
                    <a:pt x="29" y="6"/>
                    <a:pt x="29" y="6"/>
                  </a:cubicBezTo>
                  <a:cubicBezTo>
                    <a:pt x="25" y="5"/>
                    <a:pt x="25" y="5"/>
                    <a:pt x="25" y="5"/>
                  </a:cubicBezTo>
                  <a:cubicBezTo>
                    <a:pt x="21" y="9"/>
                    <a:pt x="21" y="9"/>
                    <a:pt x="21" y="9"/>
                  </a:cubicBezTo>
                  <a:lnTo>
                    <a:pt x="25"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6403975" y="836613"/>
              <a:ext cx="217488" cy="279400"/>
            </a:xfrm>
            <a:custGeom>
              <a:avLst/>
              <a:gdLst>
                <a:gd name="T0" fmla="*/ 0 w 51"/>
                <a:gd name="T1" fmla="*/ 7 h 66"/>
                <a:gd name="T2" fmla="*/ 40 w 51"/>
                <a:gd name="T3" fmla="*/ 43 h 66"/>
                <a:gd name="T4" fmla="*/ 36 w 51"/>
                <a:gd name="T5" fmla="*/ 64 h 66"/>
                <a:gd name="T6" fmla="*/ 45 w 51"/>
                <a:gd name="T7" fmla="*/ 66 h 66"/>
                <a:gd name="T8" fmla="*/ 50 w 51"/>
                <a:gd name="T9" fmla="*/ 42 h 66"/>
                <a:gd name="T10" fmla="*/ 49 w 51"/>
                <a:gd name="T11" fmla="*/ 38 h 66"/>
                <a:gd name="T12" fmla="*/ 6 w 51"/>
                <a:gd name="T13" fmla="*/ 0 h 66"/>
                <a:gd name="T14" fmla="*/ 0 w 51"/>
                <a:gd name="T15" fmla="*/ 7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66">
                  <a:moveTo>
                    <a:pt x="0" y="7"/>
                  </a:moveTo>
                  <a:cubicBezTo>
                    <a:pt x="40" y="43"/>
                    <a:pt x="40" y="43"/>
                    <a:pt x="40" y="43"/>
                  </a:cubicBezTo>
                  <a:cubicBezTo>
                    <a:pt x="36" y="64"/>
                    <a:pt x="36" y="64"/>
                    <a:pt x="36" y="64"/>
                  </a:cubicBezTo>
                  <a:cubicBezTo>
                    <a:pt x="45" y="66"/>
                    <a:pt x="45" y="66"/>
                    <a:pt x="45" y="66"/>
                  </a:cubicBezTo>
                  <a:cubicBezTo>
                    <a:pt x="50" y="42"/>
                    <a:pt x="50" y="42"/>
                    <a:pt x="50" y="42"/>
                  </a:cubicBezTo>
                  <a:cubicBezTo>
                    <a:pt x="51" y="40"/>
                    <a:pt x="50" y="39"/>
                    <a:pt x="49" y="38"/>
                  </a:cubicBezTo>
                  <a:cubicBezTo>
                    <a:pt x="6" y="0"/>
                    <a:pt x="6" y="0"/>
                    <a:pt x="6" y="0"/>
                  </a:cubicBezTo>
                  <a:cubicBezTo>
                    <a:pt x="0" y="7"/>
                    <a:pt x="0" y="7"/>
                    <a:pt x="0" y="7"/>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6505575" y="1103313"/>
              <a:ext cx="98425" cy="184150"/>
            </a:xfrm>
            <a:custGeom>
              <a:avLst/>
              <a:gdLst>
                <a:gd name="T0" fmla="*/ 38 w 62"/>
                <a:gd name="T1" fmla="*/ 116 h 116"/>
                <a:gd name="T2" fmla="*/ 0 w 62"/>
                <a:gd name="T3" fmla="*/ 108 h 116"/>
                <a:gd name="T4" fmla="*/ 24 w 62"/>
                <a:gd name="T5" fmla="*/ 0 h 116"/>
                <a:gd name="T6" fmla="*/ 62 w 62"/>
                <a:gd name="T7" fmla="*/ 8 h 116"/>
                <a:gd name="T8" fmla="*/ 38 w 62"/>
                <a:gd name="T9" fmla="*/ 116 h 116"/>
              </a:gdLst>
              <a:ahLst/>
              <a:cxnLst>
                <a:cxn ang="0">
                  <a:pos x="T0" y="T1"/>
                </a:cxn>
                <a:cxn ang="0">
                  <a:pos x="T2" y="T3"/>
                </a:cxn>
                <a:cxn ang="0">
                  <a:pos x="T4" y="T5"/>
                </a:cxn>
                <a:cxn ang="0">
                  <a:pos x="T6" y="T7"/>
                </a:cxn>
                <a:cxn ang="0">
                  <a:pos x="T8" y="T9"/>
                </a:cxn>
              </a:cxnLst>
              <a:rect l="0" t="0" r="r" b="b"/>
              <a:pathLst>
                <a:path w="62" h="116">
                  <a:moveTo>
                    <a:pt x="38" y="116"/>
                  </a:moveTo>
                  <a:lnTo>
                    <a:pt x="0" y="108"/>
                  </a:lnTo>
                  <a:lnTo>
                    <a:pt x="24" y="0"/>
                  </a:lnTo>
                  <a:lnTo>
                    <a:pt x="62" y="8"/>
                  </a:lnTo>
                  <a:lnTo>
                    <a:pt x="38" y="116"/>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6489700" y="1082676"/>
              <a:ext cx="134938" cy="225425"/>
            </a:xfrm>
            <a:custGeom>
              <a:avLst/>
              <a:gdLst>
                <a:gd name="T0" fmla="*/ 18 w 32"/>
                <a:gd name="T1" fmla="*/ 48 h 53"/>
                <a:gd name="T2" fmla="*/ 19 w 32"/>
                <a:gd name="T3" fmla="*/ 43 h 53"/>
                <a:gd name="T4" fmla="*/ 10 w 32"/>
                <a:gd name="T5" fmla="*/ 41 h 53"/>
                <a:gd name="T6" fmla="*/ 17 w 32"/>
                <a:gd name="T7" fmla="*/ 11 h 53"/>
                <a:gd name="T8" fmla="*/ 22 w 32"/>
                <a:gd name="T9" fmla="*/ 12 h 53"/>
                <a:gd name="T10" fmla="*/ 14 w 32"/>
                <a:gd name="T11" fmla="*/ 47 h 53"/>
                <a:gd name="T12" fmla="*/ 18 w 32"/>
                <a:gd name="T13" fmla="*/ 48 h 53"/>
                <a:gd name="T14" fmla="*/ 19 w 32"/>
                <a:gd name="T15" fmla="*/ 43 h 53"/>
                <a:gd name="T16" fmla="*/ 18 w 32"/>
                <a:gd name="T17" fmla="*/ 48 h 53"/>
                <a:gd name="T18" fmla="*/ 23 w 32"/>
                <a:gd name="T19" fmla="*/ 49 h 53"/>
                <a:gd name="T20" fmla="*/ 32 w 32"/>
                <a:gd name="T21" fmla="*/ 9 h 53"/>
                <a:gd name="T22" fmla="*/ 31 w 32"/>
                <a:gd name="T23" fmla="*/ 6 h 53"/>
                <a:gd name="T24" fmla="*/ 28 w 32"/>
                <a:gd name="T25" fmla="*/ 4 h 53"/>
                <a:gd name="T26" fmla="*/ 14 w 32"/>
                <a:gd name="T27" fmla="*/ 1 h 53"/>
                <a:gd name="T28" fmla="*/ 9 w 32"/>
                <a:gd name="T29" fmla="*/ 4 h 53"/>
                <a:gd name="T30" fmla="*/ 0 w 32"/>
                <a:gd name="T31" fmla="*/ 44 h 53"/>
                <a:gd name="T32" fmla="*/ 0 w 32"/>
                <a:gd name="T33" fmla="*/ 47 h 53"/>
                <a:gd name="T34" fmla="*/ 3 w 32"/>
                <a:gd name="T35" fmla="*/ 49 h 53"/>
                <a:gd name="T36" fmla="*/ 17 w 32"/>
                <a:gd name="T37" fmla="*/ 52 h 53"/>
                <a:gd name="T38" fmla="*/ 23 w 32"/>
                <a:gd name="T39" fmla="*/ 49 h 53"/>
                <a:gd name="T40" fmla="*/ 18 w 32"/>
                <a:gd name="T41"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3">
                  <a:moveTo>
                    <a:pt x="18" y="48"/>
                  </a:moveTo>
                  <a:cubicBezTo>
                    <a:pt x="19" y="43"/>
                    <a:pt x="19" y="43"/>
                    <a:pt x="19" y="43"/>
                  </a:cubicBezTo>
                  <a:cubicBezTo>
                    <a:pt x="10" y="41"/>
                    <a:pt x="10" y="41"/>
                    <a:pt x="10" y="41"/>
                  </a:cubicBezTo>
                  <a:cubicBezTo>
                    <a:pt x="17" y="11"/>
                    <a:pt x="17" y="11"/>
                    <a:pt x="17" y="11"/>
                  </a:cubicBezTo>
                  <a:cubicBezTo>
                    <a:pt x="22" y="12"/>
                    <a:pt x="22" y="12"/>
                    <a:pt x="22" y="12"/>
                  </a:cubicBezTo>
                  <a:cubicBezTo>
                    <a:pt x="14" y="47"/>
                    <a:pt x="14" y="47"/>
                    <a:pt x="14" y="47"/>
                  </a:cubicBezTo>
                  <a:cubicBezTo>
                    <a:pt x="18" y="48"/>
                    <a:pt x="18" y="48"/>
                    <a:pt x="18" y="48"/>
                  </a:cubicBezTo>
                  <a:cubicBezTo>
                    <a:pt x="19" y="43"/>
                    <a:pt x="19" y="43"/>
                    <a:pt x="19" y="43"/>
                  </a:cubicBezTo>
                  <a:cubicBezTo>
                    <a:pt x="18" y="48"/>
                    <a:pt x="18" y="48"/>
                    <a:pt x="18" y="48"/>
                  </a:cubicBezTo>
                  <a:cubicBezTo>
                    <a:pt x="23" y="49"/>
                    <a:pt x="23" y="49"/>
                    <a:pt x="23" y="49"/>
                  </a:cubicBezTo>
                  <a:cubicBezTo>
                    <a:pt x="32" y="9"/>
                    <a:pt x="32" y="9"/>
                    <a:pt x="32" y="9"/>
                  </a:cubicBezTo>
                  <a:cubicBezTo>
                    <a:pt x="32" y="8"/>
                    <a:pt x="32" y="7"/>
                    <a:pt x="31" y="6"/>
                  </a:cubicBezTo>
                  <a:cubicBezTo>
                    <a:pt x="31" y="5"/>
                    <a:pt x="29" y="4"/>
                    <a:pt x="28" y="4"/>
                  </a:cubicBezTo>
                  <a:cubicBezTo>
                    <a:pt x="14" y="1"/>
                    <a:pt x="14" y="1"/>
                    <a:pt x="14" y="1"/>
                  </a:cubicBezTo>
                  <a:cubicBezTo>
                    <a:pt x="12" y="0"/>
                    <a:pt x="9" y="2"/>
                    <a:pt x="9" y="4"/>
                  </a:cubicBezTo>
                  <a:cubicBezTo>
                    <a:pt x="0" y="44"/>
                    <a:pt x="0" y="44"/>
                    <a:pt x="0" y="44"/>
                  </a:cubicBezTo>
                  <a:cubicBezTo>
                    <a:pt x="0" y="45"/>
                    <a:pt x="0" y="46"/>
                    <a:pt x="0" y="47"/>
                  </a:cubicBezTo>
                  <a:cubicBezTo>
                    <a:pt x="1" y="48"/>
                    <a:pt x="2" y="49"/>
                    <a:pt x="3" y="49"/>
                  </a:cubicBezTo>
                  <a:cubicBezTo>
                    <a:pt x="17" y="52"/>
                    <a:pt x="17" y="52"/>
                    <a:pt x="17" y="52"/>
                  </a:cubicBezTo>
                  <a:cubicBezTo>
                    <a:pt x="20" y="53"/>
                    <a:pt x="22" y="51"/>
                    <a:pt x="23" y="49"/>
                  </a:cubicBezTo>
                  <a:lnTo>
                    <a:pt x="18" y="4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6913563" y="1146053"/>
            <a:ext cx="787400" cy="687388"/>
            <a:chOff x="6913563" y="1300163"/>
            <a:chExt cx="787400" cy="687388"/>
          </a:xfrm>
        </p:grpSpPr>
        <p:sp>
          <p:nvSpPr>
            <p:cNvPr id="34" name="Freeform 32"/>
            <p:cNvSpPr/>
            <p:nvPr/>
          </p:nvSpPr>
          <p:spPr bwMode="auto">
            <a:xfrm>
              <a:off x="6935788" y="1320801"/>
              <a:ext cx="590550" cy="352425"/>
            </a:xfrm>
            <a:custGeom>
              <a:avLst/>
              <a:gdLst>
                <a:gd name="T0" fmla="*/ 126 w 372"/>
                <a:gd name="T1" fmla="*/ 0 h 222"/>
                <a:gd name="T2" fmla="*/ 0 w 372"/>
                <a:gd name="T3" fmla="*/ 203 h 222"/>
                <a:gd name="T4" fmla="*/ 67 w 372"/>
                <a:gd name="T5" fmla="*/ 209 h 222"/>
                <a:gd name="T6" fmla="*/ 243 w 372"/>
                <a:gd name="T7" fmla="*/ 222 h 222"/>
                <a:gd name="T8" fmla="*/ 332 w 372"/>
                <a:gd name="T9" fmla="*/ 83 h 222"/>
                <a:gd name="T10" fmla="*/ 372 w 372"/>
                <a:gd name="T11" fmla="*/ 21 h 222"/>
                <a:gd name="T12" fmla="*/ 126 w 372"/>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372" h="222">
                  <a:moveTo>
                    <a:pt x="126" y="0"/>
                  </a:moveTo>
                  <a:lnTo>
                    <a:pt x="0" y="203"/>
                  </a:lnTo>
                  <a:lnTo>
                    <a:pt x="67" y="209"/>
                  </a:lnTo>
                  <a:lnTo>
                    <a:pt x="243" y="222"/>
                  </a:lnTo>
                  <a:lnTo>
                    <a:pt x="332" y="83"/>
                  </a:lnTo>
                  <a:lnTo>
                    <a:pt x="372" y="21"/>
                  </a:lnTo>
                  <a:lnTo>
                    <a:pt x="12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6913563" y="1300163"/>
              <a:ext cx="633413" cy="395288"/>
            </a:xfrm>
            <a:custGeom>
              <a:avLst/>
              <a:gdLst>
                <a:gd name="T0" fmla="*/ 52 w 149"/>
                <a:gd name="T1" fmla="*/ 5 h 93"/>
                <a:gd name="T2" fmla="*/ 48 w 149"/>
                <a:gd name="T3" fmla="*/ 3 h 93"/>
                <a:gd name="T4" fmla="*/ 1 w 149"/>
                <a:gd name="T5" fmla="*/ 79 h 93"/>
                <a:gd name="T6" fmla="*/ 1 w 149"/>
                <a:gd name="T7" fmla="*/ 83 h 93"/>
                <a:gd name="T8" fmla="*/ 4 w 149"/>
                <a:gd name="T9" fmla="*/ 86 h 93"/>
                <a:gd name="T10" fmla="*/ 30 w 149"/>
                <a:gd name="T11" fmla="*/ 88 h 93"/>
                <a:gd name="T12" fmla="*/ 95 w 149"/>
                <a:gd name="T13" fmla="*/ 93 h 93"/>
                <a:gd name="T14" fmla="*/ 100 w 149"/>
                <a:gd name="T15" fmla="*/ 91 h 93"/>
                <a:gd name="T16" fmla="*/ 133 w 149"/>
                <a:gd name="T17" fmla="*/ 38 h 93"/>
                <a:gd name="T18" fmla="*/ 148 w 149"/>
                <a:gd name="T19" fmla="*/ 16 h 93"/>
                <a:gd name="T20" fmla="*/ 148 w 149"/>
                <a:gd name="T21" fmla="*/ 11 h 93"/>
                <a:gd name="T22" fmla="*/ 144 w 149"/>
                <a:gd name="T23" fmla="*/ 9 h 93"/>
                <a:gd name="T24" fmla="*/ 53 w 149"/>
                <a:gd name="T25" fmla="*/ 1 h 93"/>
                <a:gd name="T26" fmla="*/ 48 w 149"/>
                <a:gd name="T27" fmla="*/ 3 h 93"/>
                <a:gd name="T28" fmla="*/ 52 w 149"/>
                <a:gd name="T29" fmla="*/ 5 h 93"/>
                <a:gd name="T30" fmla="*/ 52 w 149"/>
                <a:gd name="T31" fmla="*/ 10 h 93"/>
                <a:gd name="T32" fmla="*/ 136 w 149"/>
                <a:gd name="T33" fmla="*/ 17 h 93"/>
                <a:gd name="T34" fmla="*/ 125 w 149"/>
                <a:gd name="T35" fmla="*/ 33 h 93"/>
                <a:gd name="T36" fmla="*/ 93 w 149"/>
                <a:gd name="T37" fmla="*/ 83 h 93"/>
                <a:gd name="T38" fmla="*/ 31 w 149"/>
                <a:gd name="T39" fmla="*/ 79 h 93"/>
                <a:gd name="T40" fmla="*/ 13 w 149"/>
                <a:gd name="T41" fmla="*/ 77 h 93"/>
                <a:gd name="T42" fmla="*/ 56 w 149"/>
                <a:gd name="T43" fmla="*/ 8 h 93"/>
                <a:gd name="T44" fmla="*/ 52 w 149"/>
                <a:gd name="T45" fmla="*/ 5 h 93"/>
                <a:gd name="T46" fmla="*/ 52 w 149"/>
                <a:gd name="T47" fmla="*/ 10 h 93"/>
                <a:gd name="T48" fmla="*/ 52 w 149"/>
                <a:gd name="T4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93">
                  <a:moveTo>
                    <a:pt x="52" y="5"/>
                  </a:moveTo>
                  <a:cubicBezTo>
                    <a:pt x="48" y="3"/>
                    <a:pt x="48" y="3"/>
                    <a:pt x="48" y="3"/>
                  </a:cubicBezTo>
                  <a:cubicBezTo>
                    <a:pt x="1" y="79"/>
                    <a:pt x="1" y="79"/>
                    <a:pt x="1" y="79"/>
                  </a:cubicBezTo>
                  <a:cubicBezTo>
                    <a:pt x="0" y="80"/>
                    <a:pt x="0" y="82"/>
                    <a:pt x="1" y="83"/>
                  </a:cubicBezTo>
                  <a:cubicBezTo>
                    <a:pt x="1" y="85"/>
                    <a:pt x="3" y="86"/>
                    <a:pt x="4" y="86"/>
                  </a:cubicBezTo>
                  <a:cubicBezTo>
                    <a:pt x="30" y="88"/>
                    <a:pt x="30" y="88"/>
                    <a:pt x="30" y="88"/>
                  </a:cubicBezTo>
                  <a:cubicBezTo>
                    <a:pt x="95" y="93"/>
                    <a:pt x="95" y="93"/>
                    <a:pt x="95" y="93"/>
                  </a:cubicBezTo>
                  <a:cubicBezTo>
                    <a:pt x="97" y="93"/>
                    <a:pt x="99" y="92"/>
                    <a:pt x="100" y="91"/>
                  </a:cubicBezTo>
                  <a:cubicBezTo>
                    <a:pt x="133" y="38"/>
                    <a:pt x="133" y="38"/>
                    <a:pt x="133" y="38"/>
                  </a:cubicBezTo>
                  <a:cubicBezTo>
                    <a:pt x="148" y="16"/>
                    <a:pt x="148" y="16"/>
                    <a:pt x="148" y="16"/>
                  </a:cubicBezTo>
                  <a:cubicBezTo>
                    <a:pt x="149" y="15"/>
                    <a:pt x="149" y="13"/>
                    <a:pt x="148" y="11"/>
                  </a:cubicBezTo>
                  <a:cubicBezTo>
                    <a:pt x="147" y="10"/>
                    <a:pt x="146" y="9"/>
                    <a:pt x="144" y="9"/>
                  </a:cubicBezTo>
                  <a:cubicBezTo>
                    <a:pt x="53" y="1"/>
                    <a:pt x="53" y="1"/>
                    <a:pt x="53" y="1"/>
                  </a:cubicBezTo>
                  <a:cubicBezTo>
                    <a:pt x="51" y="0"/>
                    <a:pt x="49" y="1"/>
                    <a:pt x="48" y="3"/>
                  </a:cubicBezTo>
                  <a:cubicBezTo>
                    <a:pt x="52" y="5"/>
                    <a:pt x="52" y="5"/>
                    <a:pt x="52" y="5"/>
                  </a:cubicBezTo>
                  <a:cubicBezTo>
                    <a:pt x="52" y="10"/>
                    <a:pt x="52" y="10"/>
                    <a:pt x="52" y="10"/>
                  </a:cubicBezTo>
                  <a:cubicBezTo>
                    <a:pt x="136" y="17"/>
                    <a:pt x="136" y="17"/>
                    <a:pt x="136" y="17"/>
                  </a:cubicBezTo>
                  <a:cubicBezTo>
                    <a:pt x="125" y="33"/>
                    <a:pt x="125" y="33"/>
                    <a:pt x="125" y="33"/>
                  </a:cubicBezTo>
                  <a:cubicBezTo>
                    <a:pt x="93" y="83"/>
                    <a:pt x="93" y="83"/>
                    <a:pt x="93" y="83"/>
                  </a:cubicBezTo>
                  <a:cubicBezTo>
                    <a:pt x="31" y="79"/>
                    <a:pt x="31" y="79"/>
                    <a:pt x="31" y="79"/>
                  </a:cubicBezTo>
                  <a:cubicBezTo>
                    <a:pt x="13" y="77"/>
                    <a:pt x="13" y="77"/>
                    <a:pt x="13" y="77"/>
                  </a:cubicBezTo>
                  <a:cubicBezTo>
                    <a:pt x="56" y="8"/>
                    <a:pt x="56" y="8"/>
                    <a:pt x="56" y="8"/>
                  </a:cubicBezTo>
                  <a:cubicBezTo>
                    <a:pt x="52" y="5"/>
                    <a:pt x="52" y="5"/>
                    <a:pt x="52" y="5"/>
                  </a:cubicBezTo>
                  <a:cubicBezTo>
                    <a:pt x="52" y="10"/>
                    <a:pt x="52" y="10"/>
                    <a:pt x="52" y="10"/>
                  </a:cubicBezTo>
                  <a:lnTo>
                    <a:pt x="52"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7019925" y="1358901"/>
              <a:ext cx="169863" cy="255588"/>
            </a:xfrm>
            <a:custGeom>
              <a:avLst/>
              <a:gdLst>
                <a:gd name="T0" fmla="*/ 32 w 40"/>
                <a:gd name="T1" fmla="*/ 0 h 60"/>
                <a:gd name="T2" fmla="*/ 1 w 40"/>
                <a:gd name="T3" fmla="*/ 51 h 60"/>
                <a:gd name="T4" fmla="*/ 0 w 40"/>
                <a:gd name="T5" fmla="*/ 56 h 60"/>
                <a:gd name="T6" fmla="*/ 4 w 40"/>
                <a:gd name="T7" fmla="*/ 58 h 60"/>
                <a:gd name="T8" fmla="*/ 21 w 40"/>
                <a:gd name="T9" fmla="*/ 60 h 60"/>
                <a:gd name="T10" fmla="*/ 22 w 40"/>
                <a:gd name="T11" fmla="*/ 50 h 60"/>
                <a:gd name="T12" fmla="*/ 13 w 40"/>
                <a:gd name="T13" fmla="*/ 49 h 60"/>
                <a:gd name="T14" fmla="*/ 40 w 40"/>
                <a:gd name="T15" fmla="*/ 5 h 60"/>
                <a:gd name="T16" fmla="*/ 32 w 4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0">
                  <a:moveTo>
                    <a:pt x="32" y="0"/>
                  </a:moveTo>
                  <a:cubicBezTo>
                    <a:pt x="1" y="51"/>
                    <a:pt x="1" y="51"/>
                    <a:pt x="1" y="51"/>
                  </a:cubicBezTo>
                  <a:cubicBezTo>
                    <a:pt x="0" y="52"/>
                    <a:pt x="0" y="54"/>
                    <a:pt x="0" y="56"/>
                  </a:cubicBezTo>
                  <a:cubicBezTo>
                    <a:pt x="1" y="57"/>
                    <a:pt x="3" y="58"/>
                    <a:pt x="4" y="58"/>
                  </a:cubicBezTo>
                  <a:cubicBezTo>
                    <a:pt x="21" y="60"/>
                    <a:pt x="21" y="60"/>
                    <a:pt x="21" y="60"/>
                  </a:cubicBezTo>
                  <a:cubicBezTo>
                    <a:pt x="22" y="50"/>
                    <a:pt x="22" y="50"/>
                    <a:pt x="22" y="50"/>
                  </a:cubicBezTo>
                  <a:cubicBezTo>
                    <a:pt x="13" y="49"/>
                    <a:pt x="13" y="49"/>
                    <a:pt x="13" y="49"/>
                  </a:cubicBezTo>
                  <a:cubicBezTo>
                    <a:pt x="40" y="5"/>
                    <a:pt x="40" y="5"/>
                    <a:pt x="40" y="5"/>
                  </a:cubicBezTo>
                  <a:cubicBezTo>
                    <a:pt x="32" y="0"/>
                    <a:pt x="32" y="0"/>
                    <a:pt x="32"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7042150" y="1452563"/>
              <a:ext cx="573088" cy="514350"/>
            </a:xfrm>
            <a:custGeom>
              <a:avLst/>
              <a:gdLst>
                <a:gd name="T0" fmla="*/ 0 w 361"/>
                <a:gd name="T1" fmla="*/ 126 h 324"/>
                <a:gd name="T2" fmla="*/ 96 w 361"/>
                <a:gd name="T3" fmla="*/ 324 h 324"/>
                <a:gd name="T4" fmla="*/ 361 w 361"/>
                <a:gd name="T5" fmla="*/ 193 h 324"/>
                <a:gd name="T6" fmla="*/ 265 w 361"/>
                <a:gd name="T7" fmla="*/ 0 h 324"/>
                <a:gd name="T8" fmla="*/ 176 w 361"/>
                <a:gd name="T9" fmla="*/ 139 h 324"/>
                <a:gd name="T10" fmla="*/ 0 w 361"/>
                <a:gd name="T11" fmla="*/ 126 h 324"/>
              </a:gdLst>
              <a:ahLst/>
              <a:cxnLst>
                <a:cxn ang="0">
                  <a:pos x="T0" y="T1"/>
                </a:cxn>
                <a:cxn ang="0">
                  <a:pos x="T2" y="T3"/>
                </a:cxn>
                <a:cxn ang="0">
                  <a:pos x="T4" y="T5"/>
                </a:cxn>
                <a:cxn ang="0">
                  <a:pos x="T6" y="T7"/>
                </a:cxn>
                <a:cxn ang="0">
                  <a:pos x="T8" y="T9"/>
                </a:cxn>
                <a:cxn ang="0">
                  <a:pos x="T10" y="T11"/>
                </a:cxn>
              </a:cxnLst>
              <a:rect l="0" t="0" r="r" b="b"/>
              <a:pathLst>
                <a:path w="361" h="324">
                  <a:moveTo>
                    <a:pt x="0" y="126"/>
                  </a:moveTo>
                  <a:lnTo>
                    <a:pt x="96" y="324"/>
                  </a:lnTo>
                  <a:lnTo>
                    <a:pt x="361" y="193"/>
                  </a:lnTo>
                  <a:lnTo>
                    <a:pt x="265" y="0"/>
                  </a:lnTo>
                  <a:lnTo>
                    <a:pt x="176" y="139"/>
                  </a:lnTo>
                  <a:lnTo>
                    <a:pt x="0" y="126"/>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7019925" y="1431926"/>
              <a:ext cx="615950" cy="555625"/>
            </a:xfrm>
            <a:custGeom>
              <a:avLst/>
              <a:gdLst>
                <a:gd name="T0" fmla="*/ 5 w 145"/>
                <a:gd name="T1" fmla="*/ 52 h 131"/>
                <a:gd name="T2" fmla="*/ 1 w 145"/>
                <a:gd name="T3" fmla="*/ 54 h 131"/>
                <a:gd name="T4" fmla="*/ 37 w 145"/>
                <a:gd name="T5" fmla="*/ 128 h 131"/>
                <a:gd name="T6" fmla="*/ 39 w 145"/>
                <a:gd name="T7" fmla="*/ 130 h 131"/>
                <a:gd name="T8" fmla="*/ 43 w 145"/>
                <a:gd name="T9" fmla="*/ 130 h 131"/>
                <a:gd name="T10" fmla="*/ 142 w 145"/>
                <a:gd name="T11" fmla="*/ 82 h 131"/>
                <a:gd name="T12" fmla="*/ 144 w 145"/>
                <a:gd name="T13" fmla="*/ 79 h 131"/>
                <a:gd name="T14" fmla="*/ 144 w 145"/>
                <a:gd name="T15" fmla="*/ 75 h 131"/>
                <a:gd name="T16" fmla="*/ 109 w 145"/>
                <a:gd name="T17" fmla="*/ 3 h 131"/>
                <a:gd name="T18" fmla="*/ 105 w 145"/>
                <a:gd name="T19" fmla="*/ 0 h 131"/>
                <a:gd name="T20" fmla="*/ 100 w 145"/>
                <a:gd name="T21" fmla="*/ 2 h 131"/>
                <a:gd name="T22" fmla="*/ 68 w 145"/>
                <a:gd name="T23" fmla="*/ 52 h 131"/>
                <a:gd name="T24" fmla="*/ 6 w 145"/>
                <a:gd name="T25" fmla="*/ 48 h 131"/>
                <a:gd name="T26" fmla="*/ 1 w 145"/>
                <a:gd name="T27" fmla="*/ 50 h 131"/>
                <a:gd name="T28" fmla="*/ 1 w 145"/>
                <a:gd name="T29" fmla="*/ 54 h 131"/>
                <a:gd name="T30" fmla="*/ 5 w 145"/>
                <a:gd name="T31" fmla="*/ 52 h 131"/>
                <a:gd name="T32" fmla="*/ 5 w 145"/>
                <a:gd name="T33" fmla="*/ 57 h 131"/>
                <a:gd name="T34" fmla="*/ 70 w 145"/>
                <a:gd name="T35" fmla="*/ 62 h 131"/>
                <a:gd name="T36" fmla="*/ 75 w 145"/>
                <a:gd name="T37" fmla="*/ 60 h 131"/>
                <a:gd name="T38" fmla="*/ 104 w 145"/>
                <a:gd name="T39" fmla="*/ 14 h 131"/>
                <a:gd name="T40" fmla="*/ 134 w 145"/>
                <a:gd name="T41" fmla="*/ 75 h 131"/>
                <a:gd name="T42" fmla="*/ 43 w 145"/>
                <a:gd name="T43" fmla="*/ 119 h 131"/>
                <a:gd name="T44" fmla="*/ 9 w 145"/>
                <a:gd name="T45" fmla="*/ 50 h 131"/>
                <a:gd name="T46" fmla="*/ 5 w 145"/>
                <a:gd name="T47" fmla="*/ 52 h 131"/>
                <a:gd name="T48" fmla="*/ 5 w 145"/>
                <a:gd name="T49" fmla="*/ 57 h 131"/>
                <a:gd name="T50" fmla="*/ 5 w 145"/>
                <a:gd name="T51"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31">
                  <a:moveTo>
                    <a:pt x="5" y="52"/>
                  </a:moveTo>
                  <a:cubicBezTo>
                    <a:pt x="1" y="54"/>
                    <a:pt x="1" y="54"/>
                    <a:pt x="1" y="54"/>
                  </a:cubicBezTo>
                  <a:cubicBezTo>
                    <a:pt x="37" y="128"/>
                    <a:pt x="37" y="128"/>
                    <a:pt x="37" y="128"/>
                  </a:cubicBezTo>
                  <a:cubicBezTo>
                    <a:pt x="37" y="129"/>
                    <a:pt x="38" y="130"/>
                    <a:pt x="39" y="130"/>
                  </a:cubicBezTo>
                  <a:cubicBezTo>
                    <a:pt x="41" y="131"/>
                    <a:pt x="42" y="130"/>
                    <a:pt x="43" y="130"/>
                  </a:cubicBezTo>
                  <a:cubicBezTo>
                    <a:pt x="142" y="82"/>
                    <a:pt x="142" y="82"/>
                    <a:pt x="142" y="82"/>
                  </a:cubicBezTo>
                  <a:cubicBezTo>
                    <a:pt x="143" y="81"/>
                    <a:pt x="144" y="80"/>
                    <a:pt x="144" y="79"/>
                  </a:cubicBezTo>
                  <a:cubicBezTo>
                    <a:pt x="145" y="78"/>
                    <a:pt x="145" y="76"/>
                    <a:pt x="144" y="75"/>
                  </a:cubicBezTo>
                  <a:cubicBezTo>
                    <a:pt x="109" y="3"/>
                    <a:pt x="109" y="3"/>
                    <a:pt x="109" y="3"/>
                  </a:cubicBezTo>
                  <a:cubicBezTo>
                    <a:pt x="108" y="1"/>
                    <a:pt x="106" y="0"/>
                    <a:pt x="105" y="0"/>
                  </a:cubicBezTo>
                  <a:cubicBezTo>
                    <a:pt x="103" y="0"/>
                    <a:pt x="101" y="1"/>
                    <a:pt x="100" y="2"/>
                  </a:cubicBezTo>
                  <a:cubicBezTo>
                    <a:pt x="68" y="52"/>
                    <a:pt x="68" y="52"/>
                    <a:pt x="68" y="52"/>
                  </a:cubicBezTo>
                  <a:cubicBezTo>
                    <a:pt x="6" y="48"/>
                    <a:pt x="6" y="48"/>
                    <a:pt x="6" y="48"/>
                  </a:cubicBezTo>
                  <a:cubicBezTo>
                    <a:pt x="4" y="47"/>
                    <a:pt x="2" y="48"/>
                    <a:pt x="1" y="50"/>
                  </a:cubicBezTo>
                  <a:cubicBezTo>
                    <a:pt x="0" y="51"/>
                    <a:pt x="0" y="53"/>
                    <a:pt x="1" y="54"/>
                  </a:cubicBezTo>
                  <a:cubicBezTo>
                    <a:pt x="5" y="52"/>
                    <a:pt x="5" y="52"/>
                    <a:pt x="5" y="52"/>
                  </a:cubicBezTo>
                  <a:cubicBezTo>
                    <a:pt x="5" y="57"/>
                    <a:pt x="5" y="57"/>
                    <a:pt x="5" y="57"/>
                  </a:cubicBezTo>
                  <a:cubicBezTo>
                    <a:pt x="70" y="62"/>
                    <a:pt x="70" y="62"/>
                    <a:pt x="70" y="62"/>
                  </a:cubicBezTo>
                  <a:cubicBezTo>
                    <a:pt x="72" y="62"/>
                    <a:pt x="74" y="61"/>
                    <a:pt x="75" y="60"/>
                  </a:cubicBezTo>
                  <a:cubicBezTo>
                    <a:pt x="104" y="14"/>
                    <a:pt x="104" y="14"/>
                    <a:pt x="104" y="14"/>
                  </a:cubicBezTo>
                  <a:cubicBezTo>
                    <a:pt x="134" y="75"/>
                    <a:pt x="134" y="75"/>
                    <a:pt x="134" y="75"/>
                  </a:cubicBezTo>
                  <a:cubicBezTo>
                    <a:pt x="43" y="119"/>
                    <a:pt x="43" y="119"/>
                    <a:pt x="43" y="119"/>
                  </a:cubicBezTo>
                  <a:cubicBezTo>
                    <a:pt x="9" y="50"/>
                    <a:pt x="9" y="50"/>
                    <a:pt x="9" y="50"/>
                  </a:cubicBezTo>
                  <a:cubicBezTo>
                    <a:pt x="5" y="52"/>
                    <a:pt x="5" y="52"/>
                    <a:pt x="5" y="52"/>
                  </a:cubicBezTo>
                  <a:cubicBezTo>
                    <a:pt x="5" y="57"/>
                    <a:pt x="5" y="57"/>
                    <a:pt x="5" y="57"/>
                  </a:cubicBezTo>
                  <a:lnTo>
                    <a:pt x="5"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7321550" y="1397001"/>
              <a:ext cx="280988" cy="123825"/>
            </a:xfrm>
            <a:custGeom>
              <a:avLst/>
              <a:gdLst>
                <a:gd name="T0" fmla="*/ 0 w 66"/>
                <a:gd name="T1" fmla="*/ 10 h 29"/>
                <a:gd name="T2" fmla="*/ 49 w 66"/>
                <a:gd name="T3" fmla="*/ 12 h 29"/>
                <a:gd name="T4" fmla="*/ 58 w 66"/>
                <a:gd name="T5" fmla="*/ 29 h 29"/>
                <a:gd name="T6" fmla="*/ 66 w 66"/>
                <a:gd name="T7" fmla="*/ 25 h 29"/>
                <a:gd name="T8" fmla="*/ 57 w 66"/>
                <a:gd name="T9" fmla="*/ 5 h 29"/>
                <a:gd name="T10" fmla="*/ 53 w 66"/>
                <a:gd name="T11" fmla="*/ 2 h 29"/>
                <a:gd name="T12" fmla="*/ 1 w 66"/>
                <a:gd name="T13" fmla="*/ 0 h 29"/>
                <a:gd name="T14" fmla="*/ 0 w 66"/>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29">
                  <a:moveTo>
                    <a:pt x="0" y="10"/>
                  </a:moveTo>
                  <a:cubicBezTo>
                    <a:pt x="49" y="12"/>
                    <a:pt x="49" y="12"/>
                    <a:pt x="49" y="12"/>
                  </a:cubicBezTo>
                  <a:cubicBezTo>
                    <a:pt x="58" y="29"/>
                    <a:pt x="58" y="29"/>
                    <a:pt x="58" y="29"/>
                  </a:cubicBezTo>
                  <a:cubicBezTo>
                    <a:pt x="66" y="25"/>
                    <a:pt x="66" y="25"/>
                    <a:pt x="66" y="25"/>
                  </a:cubicBezTo>
                  <a:cubicBezTo>
                    <a:pt x="57" y="5"/>
                    <a:pt x="57" y="5"/>
                    <a:pt x="57" y="5"/>
                  </a:cubicBezTo>
                  <a:cubicBezTo>
                    <a:pt x="56" y="3"/>
                    <a:pt x="54" y="2"/>
                    <a:pt x="53" y="2"/>
                  </a:cubicBezTo>
                  <a:cubicBezTo>
                    <a:pt x="1" y="0"/>
                    <a:pt x="1" y="0"/>
                    <a:pt x="1" y="0"/>
                  </a:cubicBezTo>
                  <a:cubicBezTo>
                    <a:pt x="0" y="10"/>
                    <a:pt x="0" y="10"/>
                    <a:pt x="0" y="10"/>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7559675" y="1498601"/>
              <a:ext cx="119063" cy="166688"/>
            </a:xfrm>
            <a:custGeom>
              <a:avLst/>
              <a:gdLst>
                <a:gd name="T0" fmla="*/ 75 w 75"/>
                <a:gd name="T1" fmla="*/ 89 h 105"/>
                <a:gd name="T2" fmla="*/ 43 w 75"/>
                <a:gd name="T3" fmla="*/ 105 h 105"/>
                <a:gd name="T4" fmla="*/ 0 w 75"/>
                <a:gd name="T5" fmla="*/ 16 h 105"/>
                <a:gd name="T6" fmla="*/ 32 w 75"/>
                <a:gd name="T7" fmla="*/ 0 h 105"/>
                <a:gd name="T8" fmla="*/ 75 w 75"/>
                <a:gd name="T9" fmla="*/ 89 h 105"/>
              </a:gdLst>
              <a:ahLst/>
              <a:cxnLst>
                <a:cxn ang="0">
                  <a:pos x="T0" y="T1"/>
                </a:cxn>
                <a:cxn ang="0">
                  <a:pos x="T2" y="T3"/>
                </a:cxn>
                <a:cxn ang="0">
                  <a:pos x="T4" y="T5"/>
                </a:cxn>
                <a:cxn ang="0">
                  <a:pos x="T6" y="T7"/>
                </a:cxn>
                <a:cxn ang="0">
                  <a:pos x="T8" y="T9"/>
                </a:cxn>
              </a:cxnLst>
              <a:rect l="0" t="0" r="r" b="b"/>
              <a:pathLst>
                <a:path w="75" h="105">
                  <a:moveTo>
                    <a:pt x="75" y="89"/>
                  </a:moveTo>
                  <a:lnTo>
                    <a:pt x="43" y="105"/>
                  </a:lnTo>
                  <a:lnTo>
                    <a:pt x="0" y="16"/>
                  </a:lnTo>
                  <a:lnTo>
                    <a:pt x="32" y="0"/>
                  </a:lnTo>
                  <a:lnTo>
                    <a:pt x="75" y="89"/>
                  </a:lnTo>
                  <a:close/>
                </a:path>
              </a:pathLst>
            </a:cu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p:nvPr/>
          </p:nvSpPr>
          <p:spPr bwMode="auto">
            <a:xfrm>
              <a:off x="7543800" y="1477963"/>
              <a:ext cx="157163" cy="207963"/>
            </a:xfrm>
            <a:custGeom>
              <a:avLst/>
              <a:gdLst>
                <a:gd name="T0" fmla="*/ 32 w 37"/>
                <a:gd name="T1" fmla="*/ 38 h 49"/>
                <a:gd name="T2" fmla="*/ 30 w 37"/>
                <a:gd name="T3" fmla="*/ 34 h 49"/>
                <a:gd name="T4" fmla="*/ 23 w 37"/>
                <a:gd name="T5" fmla="*/ 38 h 49"/>
                <a:gd name="T6" fmla="*/ 11 w 37"/>
                <a:gd name="T7" fmla="*/ 13 h 49"/>
                <a:gd name="T8" fmla="*/ 14 w 37"/>
                <a:gd name="T9" fmla="*/ 11 h 49"/>
                <a:gd name="T10" fmla="*/ 28 w 37"/>
                <a:gd name="T11" fmla="*/ 40 h 49"/>
                <a:gd name="T12" fmla="*/ 32 w 37"/>
                <a:gd name="T13" fmla="*/ 38 h 49"/>
                <a:gd name="T14" fmla="*/ 30 w 37"/>
                <a:gd name="T15" fmla="*/ 34 h 49"/>
                <a:gd name="T16" fmla="*/ 32 w 37"/>
                <a:gd name="T17" fmla="*/ 38 h 49"/>
                <a:gd name="T18" fmla="*/ 36 w 37"/>
                <a:gd name="T19" fmla="*/ 36 h 49"/>
                <a:gd name="T20" fmla="*/ 20 w 37"/>
                <a:gd name="T21" fmla="*/ 3 h 49"/>
                <a:gd name="T22" fmla="*/ 14 w 37"/>
                <a:gd name="T23" fmla="*/ 1 h 49"/>
                <a:gd name="T24" fmla="*/ 2 w 37"/>
                <a:gd name="T25" fmla="*/ 7 h 49"/>
                <a:gd name="T26" fmla="*/ 0 w 37"/>
                <a:gd name="T27" fmla="*/ 9 h 49"/>
                <a:gd name="T28" fmla="*/ 0 w 37"/>
                <a:gd name="T29" fmla="*/ 13 h 49"/>
                <a:gd name="T30" fmla="*/ 16 w 37"/>
                <a:gd name="T31" fmla="*/ 46 h 49"/>
                <a:gd name="T32" fmla="*/ 23 w 37"/>
                <a:gd name="T33" fmla="*/ 48 h 49"/>
                <a:gd name="T34" fmla="*/ 34 w 37"/>
                <a:gd name="T35" fmla="*/ 42 h 49"/>
                <a:gd name="T36" fmla="*/ 37 w 37"/>
                <a:gd name="T37" fmla="*/ 40 h 49"/>
                <a:gd name="T38" fmla="*/ 36 w 37"/>
                <a:gd name="T39" fmla="*/ 36 h 49"/>
                <a:gd name="T40" fmla="*/ 32 w 37"/>
                <a:gd name="T41"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9">
                  <a:moveTo>
                    <a:pt x="32" y="38"/>
                  </a:moveTo>
                  <a:cubicBezTo>
                    <a:pt x="30" y="34"/>
                    <a:pt x="30" y="34"/>
                    <a:pt x="30" y="34"/>
                  </a:cubicBezTo>
                  <a:cubicBezTo>
                    <a:pt x="23" y="38"/>
                    <a:pt x="23" y="38"/>
                    <a:pt x="23" y="38"/>
                  </a:cubicBezTo>
                  <a:cubicBezTo>
                    <a:pt x="11" y="13"/>
                    <a:pt x="11" y="13"/>
                    <a:pt x="11" y="13"/>
                  </a:cubicBezTo>
                  <a:cubicBezTo>
                    <a:pt x="14" y="11"/>
                    <a:pt x="14" y="11"/>
                    <a:pt x="14" y="11"/>
                  </a:cubicBezTo>
                  <a:cubicBezTo>
                    <a:pt x="28" y="40"/>
                    <a:pt x="28" y="40"/>
                    <a:pt x="28" y="40"/>
                  </a:cubicBezTo>
                  <a:cubicBezTo>
                    <a:pt x="32" y="38"/>
                    <a:pt x="32" y="38"/>
                    <a:pt x="32" y="38"/>
                  </a:cubicBezTo>
                  <a:cubicBezTo>
                    <a:pt x="30" y="34"/>
                    <a:pt x="30" y="34"/>
                    <a:pt x="30" y="34"/>
                  </a:cubicBezTo>
                  <a:cubicBezTo>
                    <a:pt x="32" y="38"/>
                    <a:pt x="32" y="38"/>
                    <a:pt x="32" y="38"/>
                  </a:cubicBezTo>
                  <a:cubicBezTo>
                    <a:pt x="36" y="36"/>
                    <a:pt x="36" y="36"/>
                    <a:pt x="36" y="36"/>
                  </a:cubicBezTo>
                  <a:cubicBezTo>
                    <a:pt x="20" y="3"/>
                    <a:pt x="20" y="3"/>
                    <a:pt x="20" y="3"/>
                  </a:cubicBezTo>
                  <a:cubicBezTo>
                    <a:pt x="19" y="1"/>
                    <a:pt x="16" y="0"/>
                    <a:pt x="14" y="1"/>
                  </a:cubicBezTo>
                  <a:cubicBezTo>
                    <a:pt x="2" y="7"/>
                    <a:pt x="2" y="7"/>
                    <a:pt x="2" y="7"/>
                  </a:cubicBezTo>
                  <a:cubicBezTo>
                    <a:pt x="1" y="7"/>
                    <a:pt x="0" y="8"/>
                    <a:pt x="0" y="9"/>
                  </a:cubicBezTo>
                  <a:cubicBezTo>
                    <a:pt x="0" y="10"/>
                    <a:pt x="0" y="12"/>
                    <a:pt x="0" y="13"/>
                  </a:cubicBezTo>
                  <a:cubicBezTo>
                    <a:pt x="16" y="46"/>
                    <a:pt x="16" y="46"/>
                    <a:pt x="16" y="46"/>
                  </a:cubicBezTo>
                  <a:cubicBezTo>
                    <a:pt x="17" y="48"/>
                    <a:pt x="20" y="49"/>
                    <a:pt x="23" y="48"/>
                  </a:cubicBezTo>
                  <a:cubicBezTo>
                    <a:pt x="34" y="42"/>
                    <a:pt x="34" y="42"/>
                    <a:pt x="34" y="42"/>
                  </a:cubicBezTo>
                  <a:cubicBezTo>
                    <a:pt x="35" y="42"/>
                    <a:pt x="36" y="41"/>
                    <a:pt x="37" y="40"/>
                  </a:cubicBezTo>
                  <a:cubicBezTo>
                    <a:pt x="37" y="38"/>
                    <a:pt x="37" y="37"/>
                    <a:pt x="36" y="36"/>
                  </a:cubicBezTo>
                  <a:lnTo>
                    <a:pt x="32" y="3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6" name="矩形 471"/>
          <p:cNvSpPr>
            <a:spLocks noChangeArrowheads="1"/>
          </p:cNvSpPr>
          <p:nvPr/>
        </p:nvSpPr>
        <p:spPr bwMode="auto">
          <a:xfrm>
            <a:off x="3123197" y="5650146"/>
            <a:ext cx="59042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Group Member: </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胡曦  白旻浩 刘子源 张帆</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it-IT"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124069" y="5578499"/>
            <a:ext cx="594878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8" name="文本框 44"/>
          <p:cNvSpPr txBox="1"/>
          <p:nvPr/>
        </p:nvSpPr>
        <p:spPr>
          <a:xfrm>
            <a:off x="167714" y="4302586"/>
            <a:ext cx="11985811" cy="1077218"/>
          </a:xfrm>
          <a:prstGeom prst="rect">
            <a:avLst/>
          </a:prstGeom>
          <a:noFill/>
        </p:spPr>
        <p:txBody>
          <a:bodyPr wrap="square" rtlCol="0">
            <a:spAutoFit/>
          </a:bodyPr>
          <a:lstStyle/>
          <a:p>
            <a:pPr algn="ctr"/>
            <a:r>
              <a:rPr lang="en-US" altLang="zh-CN" sz="3200" spc="3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Learning Robust Features using Deep Learning </a:t>
            </a:r>
          </a:p>
          <a:p>
            <a:pPr algn="ctr"/>
            <a:r>
              <a:rPr lang="en-US" altLang="zh-CN" sz="3200" spc="3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For Automatic Seizure Detection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30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6" presetClass="entr" presetSubtype="37" fill="hold" nodeType="withEffect">
                                  <p:stCondLst>
                                    <p:cond delay="1500"/>
                                  </p:stCondLst>
                                  <p:childTnLst>
                                    <p:set>
                                      <p:cBhvr>
                                        <p:cTn id="9" dur="1" fill="hold">
                                          <p:stCondLst>
                                            <p:cond delay="0"/>
                                          </p:stCondLst>
                                        </p:cTn>
                                        <p:tgtEl>
                                          <p:spTgt spid="47"/>
                                        </p:tgtEl>
                                        <p:attrNameLst>
                                          <p:attrName>style.visibility</p:attrName>
                                        </p:attrNameLst>
                                      </p:cBhvr>
                                      <p:to>
                                        <p:strVal val="visible"/>
                                      </p:to>
                                    </p:set>
                                    <p:animEffect transition="in" filter="barn(outVertical)">
                                      <p:cBhvr>
                                        <p:cTn id="10" dur="500"/>
                                        <p:tgtEl>
                                          <p:spTgt spid="47"/>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1428750" y="245745"/>
            <a:ext cx="9973945"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Evaluation Metrics of Offline Seizure Detection</a:t>
            </a: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025900" y="795933"/>
            <a:ext cx="4154344" cy="337185"/>
          </a:xfrm>
          <a:prstGeom prst="rect">
            <a:avLst/>
          </a:prstGeom>
        </p:spPr>
        <p:txBody>
          <a:bodyPr wrap="square">
            <a:spAutoFit/>
          </a:bodyPr>
          <a:lstStyle/>
          <a:p>
            <a:pPr algn="ctr">
              <a:buClrTx/>
              <a:buSzTx/>
              <a:buFontTx/>
            </a:pPr>
            <a:r>
              <a:rPr lang="en-US" altLang="zh-CN" sz="1600" dirty="0">
                <a:solidFill>
                  <a:schemeClr val="tx1">
                    <a:lumMod val="75000"/>
                    <a:lumOff val="25000"/>
                  </a:schemeClr>
                </a:solidFill>
              </a:rPr>
              <a:t>Sensitivity &amp; False Detection Rate</a:t>
            </a:r>
          </a:p>
        </p:txBody>
      </p: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7" name="Rectangle 177"/>
          <p:cNvSpPr>
            <a:spLocks noChangeArrowheads="1"/>
          </p:cNvSpPr>
          <p:nvPr/>
        </p:nvSpPr>
        <p:spPr bwMode="auto">
          <a:xfrm>
            <a:off x="4403091" y="4142018"/>
            <a:ext cx="5514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100" b="0" i="0" u="none" strike="noStrike" cap="none" normalizeH="0" baseline="0" dirty="0">
                <a:ln>
                  <a:noFill/>
                </a:ln>
                <a:solidFill>
                  <a:srgbClr val="FFFFFF"/>
                </a:solidFill>
                <a:effectLst/>
                <a:latin typeface="Myriad Pro" panose="020B0503030403020204" pitchFamily="34" charset="0"/>
              </a:rPr>
              <a:t>201</a:t>
            </a:r>
            <a:r>
              <a:rPr kumimoji="0" lang="en-US" altLang="zh-CN" sz="2100" b="0" i="0" u="none" strike="noStrike" cap="none" normalizeH="0" baseline="0" dirty="0">
                <a:ln>
                  <a:noFill/>
                </a:ln>
                <a:solidFill>
                  <a:srgbClr val="FFFFFF"/>
                </a:solidFill>
                <a:effectLst/>
                <a:latin typeface="Myriad Pro" panose="020B0503030403020204" pitchFamily="34" charset="0"/>
              </a:rPr>
              <a:t>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250"/>
          <p:cNvSpPr>
            <a:spLocks noChangeArrowheads="1"/>
          </p:cNvSpPr>
          <p:nvPr/>
        </p:nvSpPr>
        <p:spPr bwMode="auto">
          <a:xfrm>
            <a:off x="1459865" y="3144457"/>
            <a:ext cx="9286875" cy="85725"/>
          </a:xfrm>
          <a:prstGeom prst="rect">
            <a:avLst/>
          </a:prstGeom>
          <a:solidFill>
            <a:srgbClr val="DC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 name="Freeform 259"/>
          <p:cNvSpPr>
            <a:spLocks noEditPoints="1"/>
          </p:cNvSpPr>
          <p:nvPr/>
        </p:nvSpPr>
        <p:spPr bwMode="auto">
          <a:xfrm>
            <a:off x="2563178" y="4030282"/>
            <a:ext cx="506413" cy="731838"/>
          </a:xfrm>
          <a:custGeom>
            <a:avLst/>
            <a:gdLst>
              <a:gd name="T0" fmla="*/ 126 w 153"/>
              <a:gd name="T1" fmla="*/ 123 h 221"/>
              <a:gd name="T2" fmla="*/ 133 w 153"/>
              <a:gd name="T3" fmla="*/ 100 h 221"/>
              <a:gd name="T4" fmla="*/ 133 w 153"/>
              <a:gd name="T5" fmla="*/ 39 h 221"/>
              <a:gd name="T6" fmla="*/ 94 w 153"/>
              <a:gd name="T7" fmla="*/ 0 h 221"/>
              <a:gd name="T8" fmla="*/ 59 w 153"/>
              <a:gd name="T9" fmla="*/ 0 h 221"/>
              <a:gd name="T10" fmla="*/ 20 w 153"/>
              <a:gd name="T11" fmla="*/ 39 h 221"/>
              <a:gd name="T12" fmla="*/ 20 w 153"/>
              <a:gd name="T13" fmla="*/ 100 h 221"/>
              <a:gd name="T14" fmla="*/ 28 w 153"/>
              <a:gd name="T15" fmla="*/ 123 h 221"/>
              <a:gd name="T16" fmla="*/ 0 w 153"/>
              <a:gd name="T17" fmla="*/ 162 h 221"/>
              <a:gd name="T18" fmla="*/ 0 w 153"/>
              <a:gd name="T19" fmla="*/ 217 h 221"/>
              <a:gd name="T20" fmla="*/ 5 w 153"/>
              <a:gd name="T21" fmla="*/ 221 h 221"/>
              <a:gd name="T22" fmla="*/ 148 w 153"/>
              <a:gd name="T23" fmla="*/ 221 h 221"/>
              <a:gd name="T24" fmla="*/ 153 w 153"/>
              <a:gd name="T25" fmla="*/ 217 h 221"/>
              <a:gd name="T26" fmla="*/ 153 w 153"/>
              <a:gd name="T27" fmla="*/ 162 h 221"/>
              <a:gd name="T28" fmla="*/ 126 w 153"/>
              <a:gd name="T29" fmla="*/ 123 h 221"/>
              <a:gd name="T30" fmla="*/ 144 w 153"/>
              <a:gd name="T31" fmla="*/ 212 h 221"/>
              <a:gd name="T32" fmla="*/ 9 w 153"/>
              <a:gd name="T33" fmla="*/ 212 h 221"/>
              <a:gd name="T34" fmla="*/ 9 w 153"/>
              <a:gd name="T35" fmla="*/ 162 h 221"/>
              <a:gd name="T36" fmla="*/ 32 w 153"/>
              <a:gd name="T37" fmla="*/ 131 h 221"/>
              <a:gd name="T38" fmla="*/ 37 w 153"/>
              <a:gd name="T39" fmla="*/ 131 h 221"/>
              <a:gd name="T40" fmla="*/ 41 w 153"/>
              <a:gd name="T41" fmla="*/ 128 h 221"/>
              <a:gd name="T42" fmla="*/ 40 w 153"/>
              <a:gd name="T43" fmla="*/ 124 h 221"/>
              <a:gd name="T44" fmla="*/ 29 w 153"/>
              <a:gd name="T45" fmla="*/ 100 h 221"/>
              <a:gd name="T46" fmla="*/ 29 w 153"/>
              <a:gd name="T47" fmla="*/ 39 h 221"/>
              <a:gd name="T48" fmla="*/ 59 w 153"/>
              <a:gd name="T49" fmla="*/ 9 h 221"/>
              <a:gd name="T50" fmla="*/ 94 w 153"/>
              <a:gd name="T51" fmla="*/ 9 h 221"/>
              <a:gd name="T52" fmla="*/ 124 w 153"/>
              <a:gd name="T53" fmla="*/ 39 h 221"/>
              <a:gd name="T54" fmla="*/ 124 w 153"/>
              <a:gd name="T55" fmla="*/ 100 h 221"/>
              <a:gd name="T56" fmla="*/ 113 w 153"/>
              <a:gd name="T57" fmla="*/ 124 h 221"/>
              <a:gd name="T58" fmla="*/ 112 w 153"/>
              <a:gd name="T59" fmla="*/ 128 h 221"/>
              <a:gd name="T60" fmla="*/ 116 w 153"/>
              <a:gd name="T61" fmla="*/ 131 h 221"/>
              <a:gd name="T62" fmla="*/ 121 w 153"/>
              <a:gd name="T63" fmla="*/ 131 h 221"/>
              <a:gd name="T64" fmla="*/ 144 w 153"/>
              <a:gd name="T65" fmla="*/ 162 h 221"/>
              <a:gd name="T66" fmla="*/ 144 w 153"/>
              <a:gd name="T67" fmla="*/ 21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221">
                <a:moveTo>
                  <a:pt x="126" y="123"/>
                </a:moveTo>
                <a:cubicBezTo>
                  <a:pt x="130" y="116"/>
                  <a:pt x="133" y="108"/>
                  <a:pt x="133" y="100"/>
                </a:cubicBezTo>
                <a:cubicBezTo>
                  <a:pt x="133" y="39"/>
                  <a:pt x="133" y="39"/>
                  <a:pt x="133" y="39"/>
                </a:cubicBezTo>
                <a:cubicBezTo>
                  <a:pt x="133" y="18"/>
                  <a:pt x="115" y="0"/>
                  <a:pt x="94" y="0"/>
                </a:cubicBezTo>
                <a:cubicBezTo>
                  <a:pt x="59" y="0"/>
                  <a:pt x="59" y="0"/>
                  <a:pt x="59" y="0"/>
                </a:cubicBezTo>
                <a:cubicBezTo>
                  <a:pt x="38" y="0"/>
                  <a:pt x="20" y="18"/>
                  <a:pt x="20" y="39"/>
                </a:cubicBezTo>
                <a:cubicBezTo>
                  <a:pt x="20" y="100"/>
                  <a:pt x="20" y="100"/>
                  <a:pt x="20" y="100"/>
                </a:cubicBezTo>
                <a:cubicBezTo>
                  <a:pt x="20" y="108"/>
                  <a:pt x="23" y="116"/>
                  <a:pt x="28" y="123"/>
                </a:cubicBezTo>
                <a:cubicBezTo>
                  <a:pt x="12" y="126"/>
                  <a:pt x="0" y="142"/>
                  <a:pt x="0" y="162"/>
                </a:cubicBezTo>
                <a:cubicBezTo>
                  <a:pt x="0" y="217"/>
                  <a:pt x="0" y="217"/>
                  <a:pt x="0" y="217"/>
                </a:cubicBezTo>
                <a:cubicBezTo>
                  <a:pt x="0" y="219"/>
                  <a:pt x="2" y="221"/>
                  <a:pt x="5" y="221"/>
                </a:cubicBezTo>
                <a:cubicBezTo>
                  <a:pt x="148" y="221"/>
                  <a:pt x="148" y="221"/>
                  <a:pt x="148" y="221"/>
                </a:cubicBezTo>
                <a:cubicBezTo>
                  <a:pt x="151" y="221"/>
                  <a:pt x="153" y="219"/>
                  <a:pt x="153" y="217"/>
                </a:cubicBezTo>
                <a:cubicBezTo>
                  <a:pt x="153" y="162"/>
                  <a:pt x="153" y="162"/>
                  <a:pt x="153" y="162"/>
                </a:cubicBezTo>
                <a:cubicBezTo>
                  <a:pt x="153" y="142"/>
                  <a:pt x="141" y="126"/>
                  <a:pt x="126" y="123"/>
                </a:cubicBezTo>
                <a:close/>
                <a:moveTo>
                  <a:pt x="144" y="212"/>
                </a:moveTo>
                <a:cubicBezTo>
                  <a:pt x="9" y="212"/>
                  <a:pt x="9" y="212"/>
                  <a:pt x="9" y="212"/>
                </a:cubicBezTo>
                <a:cubicBezTo>
                  <a:pt x="9" y="162"/>
                  <a:pt x="9" y="162"/>
                  <a:pt x="9" y="162"/>
                </a:cubicBezTo>
                <a:cubicBezTo>
                  <a:pt x="9" y="145"/>
                  <a:pt x="19" y="131"/>
                  <a:pt x="32" y="131"/>
                </a:cubicBezTo>
                <a:cubicBezTo>
                  <a:pt x="37" y="131"/>
                  <a:pt x="37" y="131"/>
                  <a:pt x="37" y="131"/>
                </a:cubicBezTo>
                <a:cubicBezTo>
                  <a:pt x="39" y="131"/>
                  <a:pt x="41" y="130"/>
                  <a:pt x="41" y="128"/>
                </a:cubicBezTo>
                <a:cubicBezTo>
                  <a:pt x="42" y="127"/>
                  <a:pt x="41" y="125"/>
                  <a:pt x="40" y="124"/>
                </a:cubicBezTo>
                <a:cubicBezTo>
                  <a:pt x="33" y="118"/>
                  <a:pt x="29" y="109"/>
                  <a:pt x="29" y="100"/>
                </a:cubicBezTo>
                <a:cubicBezTo>
                  <a:pt x="29" y="39"/>
                  <a:pt x="29" y="39"/>
                  <a:pt x="29" y="39"/>
                </a:cubicBezTo>
                <a:cubicBezTo>
                  <a:pt x="29" y="23"/>
                  <a:pt x="42" y="9"/>
                  <a:pt x="59" y="9"/>
                </a:cubicBezTo>
                <a:cubicBezTo>
                  <a:pt x="94" y="9"/>
                  <a:pt x="94" y="9"/>
                  <a:pt x="94" y="9"/>
                </a:cubicBezTo>
                <a:cubicBezTo>
                  <a:pt x="111" y="9"/>
                  <a:pt x="124" y="23"/>
                  <a:pt x="124" y="39"/>
                </a:cubicBezTo>
                <a:cubicBezTo>
                  <a:pt x="124" y="100"/>
                  <a:pt x="124" y="100"/>
                  <a:pt x="124" y="100"/>
                </a:cubicBezTo>
                <a:cubicBezTo>
                  <a:pt x="124" y="109"/>
                  <a:pt x="120" y="118"/>
                  <a:pt x="113" y="124"/>
                </a:cubicBezTo>
                <a:cubicBezTo>
                  <a:pt x="112" y="125"/>
                  <a:pt x="111" y="127"/>
                  <a:pt x="112" y="128"/>
                </a:cubicBezTo>
                <a:cubicBezTo>
                  <a:pt x="113" y="130"/>
                  <a:pt x="114" y="131"/>
                  <a:pt x="116" y="131"/>
                </a:cubicBezTo>
                <a:cubicBezTo>
                  <a:pt x="121" y="131"/>
                  <a:pt x="121" y="131"/>
                  <a:pt x="121" y="131"/>
                </a:cubicBezTo>
                <a:cubicBezTo>
                  <a:pt x="134" y="131"/>
                  <a:pt x="144" y="145"/>
                  <a:pt x="144" y="162"/>
                </a:cubicBezTo>
                <a:lnTo>
                  <a:pt x="144" y="2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61"/>
          <p:cNvSpPr>
            <a:spLocks noEditPoints="1"/>
          </p:cNvSpPr>
          <p:nvPr/>
        </p:nvSpPr>
        <p:spPr bwMode="auto">
          <a:xfrm>
            <a:off x="7292340" y="4109657"/>
            <a:ext cx="454025" cy="738188"/>
          </a:xfrm>
          <a:custGeom>
            <a:avLst/>
            <a:gdLst>
              <a:gd name="T0" fmla="*/ 6 w 137"/>
              <a:gd name="T1" fmla="*/ 0 h 223"/>
              <a:gd name="T2" fmla="*/ 2 w 137"/>
              <a:gd name="T3" fmla="*/ 2 h 223"/>
              <a:gd name="T4" fmla="*/ 0 w 137"/>
              <a:gd name="T5" fmla="*/ 6 h 223"/>
              <a:gd name="T6" fmla="*/ 0 w 137"/>
              <a:gd name="T7" fmla="*/ 126 h 223"/>
              <a:gd name="T8" fmla="*/ 2 w 137"/>
              <a:gd name="T9" fmla="*/ 131 h 223"/>
              <a:gd name="T10" fmla="*/ 93 w 137"/>
              <a:gd name="T11" fmla="*/ 222 h 223"/>
              <a:gd name="T12" fmla="*/ 97 w 137"/>
              <a:gd name="T13" fmla="*/ 223 h 223"/>
              <a:gd name="T14" fmla="*/ 97 w 137"/>
              <a:gd name="T15" fmla="*/ 223 h 223"/>
              <a:gd name="T16" fmla="*/ 101 w 137"/>
              <a:gd name="T17" fmla="*/ 221 h 223"/>
              <a:gd name="T18" fmla="*/ 137 w 137"/>
              <a:gd name="T19" fmla="*/ 131 h 223"/>
              <a:gd name="T20" fmla="*/ 6 w 137"/>
              <a:gd name="T21" fmla="*/ 0 h 223"/>
              <a:gd name="T22" fmla="*/ 97 w 137"/>
              <a:gd name="T23" fmla="*/ 209 h 223"/>
              <a:gd name="T24" fmla="*/ 12 w 137"/>
              <a:gd name="T25" fmla="*/ 124 h 223"/>
              <a:gd name="T26" fmla="*/ 12 w 137"/>
              <a:gd name="T27" fmla="*/ 13 h 223"/>
              <a:gd name="T28" fmla="*/ 125 w 137"/>
              <a:gd name="T29" fmla="*/ 131 h 223"/>
              <a:gd name="T30" fmla="*/ 97 w 137"/>
              <a:gd name="T31" fmla="*/ 20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23">
                <a:moveTo>
                  <a:pt x="6" y="0"/>
                </a:moveTo>
                <a:cubicBezTo>
                  <a:pt x="4" y="0"/>
                  <a:pt x="3" y="1"/>
                  <a:pt x="2" y="2"/>
                </a:cubicBezTo>
                <a:cubicBezTo>
                  <a:pt x="1" y="3"/>
                  <a:pt x="0" y="5"/>
                  <a:pt x="0" y="6"/>
                </a:cubicBezTo>
                <a:cubicBezTo>
                  <a:pt x="0" y="126"/>
                  <a:pt x="0" y="126"/>
                  <a:pt x="0" y="126"/>
                </a:cubicBezTo>
                <a:cubicBezTo>
                  <a:pt x="0" y="128"/>
                  <a:pt x="1" y="130"/>
                  <a:pt x="2" y="131"/>
                </a:cubicBezTo>
                <a:cubicBezTo>
                  <a:pt x="93" y="222"/>
                  <a:pt x="93" y="222"/>
                  <a:pt x="93" y="222"/>
                </a:cubicBezTo>
                <a:cubicBezTo>
                  <a:pt x="94" y="223"/>
                  <a:pt x="95" y="223"/>
                  <a:pt x="97" y="223"/>
                </a:cubicBezTo>
                <a:cubicBezTo>
                  <a:pt x="97" y="223"/>
                  <a:pt x="97" y="223"/>
                  <a:pt x="97" y="223"/>
                </a:cubicBezTo>
                <a:cubicBezTo>
                  <a:pt x="99" y="223"/>
                  <a:pt x="100" y="223"/>
                  <a:pt x="101" y="221"/>
                </a:cubicBezTo>
                <a:cubicBezTo>
                  <a:pt x="124" y="197"/>
                  <a:pt x="137" y="165"/>
                  <a:pt x="137" y="131"/>
                </a:cubicBezTo>
                <a:cubicBezTo>
                  <a:pt x="137" y="59"/>
                  <a:pt x="78" y="0"/>
                  <a:pt x="6" y="0"/>
                </a:cubicBezTo>
                <a:close/>
                <a:moveTo>
                  <a:pt x="97" y="209"/>
                </a:moveTo>
                <a:cubicBezTo>
                  <a:pt x="12" y="124"/>
                  <a:pt x="12" y="124"/>
                  <a:pt x="12" y="124"/>
                </a:cubicBezTo>
                <a:cubicBezTo>
                  <a:pt x="12" y="13"/>
                  <a:pt x="12" y="13"/>
                  <a:pt x="12" y="13"/>
                </a:cubicBezTo>
                <a:cubicBezTo>
                  <a:pt x="75" y="16"/>
                  <a:pt x="125" y="68"/>
                  <a:pt x="125" y="131"/>
                </a:cubicBezTo>
                <a:cubicBezTo>
                  <a:pt x="125" y="160"/>
                  <a:pt x="115" y="187"/>
                  <a:pt x="97" y="20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62"/>
          <p:cNvSpPr>
            <a:spLocks noEditPoints="1"/>
          </p:cNvSpPr>
          <p:nvPr/>
        </p:nvSpPr>
        <p:spPr bwMode="auto">
          <a:xfrm>
            <a:off x="6781165" y="3977894"/>
            <a:ext cx="752475" cy="866775"/>
          </a:xfrm>
          <a:custGeom>
            <a:avLst/>
            <a:gdLst>
              <a:gd name="T0" fmla="*/ 137 w 228"/>
              <a:gd name="T1" fmla="*/ 124 h 262"/>
              <a:gd name="T2" fmla="*/ 137 w 228"/>
              <a:gd name="T3" fmla="*/ 6 h 262"/>
              <a:gd name="T4" fmla="*/ 131 w 228"/>
              <a:gd name="T5" fmla="*/ 0 h 262"/>
              <a:gd name="T6" fmla="*/ 0 w 228"/>
              <a:gd name="T7" fmla="*/ 131 h 262"/>
              <a:gd name="T8" fmla="*/ 131 w 228"/>
              <a:gd name="T9" fmla="*/ 262 h 262"/>
              <a:gd name="T10" fmla="*/ 226 w 228"/>
              <a:gd name="T11" fmla="*/ 221 h 262"/>
              <a:gd name="T12" fmla="*/ 226 w 228"/>
              <a:gd name="T13" fmla="*/ 213 h 262"/>
              <a:gd name="T14" fmla="*/ 137 w 228"/>
              <a:gd name="T15" fmla="*/ 124 h 262"/>
              <a:gd name="T16" fmla="*/ 125 w 228"/>
              <a:gd name="T17" fmla="*/ 126 h 262"/>
              <a:gd name="T18" fmla="*/ 125 w 228"/>
              <a:gd name="T19" fmla="*/ 250 h 262"/>
              <a:gd name="T20" fmla="*/ 12 w 228"/>
              <a:gd name="T21" fmla="*/ 131 h 262"/>
              <a:gd name="T22" fmla="*/ 125 w 228"/>
              <a:gd name="T23" fmla="*/ 13 h 262"/>
              <a:gd name="T24" fmla="*/ 125 w 228"/>
              <a:gd name="T25" fmla="*/ 126 h 262"/>
              <a:gd name="T26" fmla="*/ 137 w 228"/>
              <a:gd name="T27" fmla="*/ 250 h 262"/>
              <a:gd name="T28" fmla="*/ 137 w 228"/>
              <a:gd name="T29" fmla="*/ 141 h 262"/>
              <a:gd name="T30" fmla="*/ 213 w 228"/>
              <a:gd name="T31" fmla="*/ 217 h 262"/>
              <a:gd name="T32" fmla="*/ 137 w 228"/>
              <a:gd name="T33" fmla="*/ 25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262">
                <a:moveTo>
                  <a:pt x="137" y="124"/>
                </a:moveTo>
                <a:cubicBezTo>
                  <a:pt x="137" y="6"/>
                  <a:pt x="137" y="6"/>
                  <a:pt x="137" y="6"/>
                </a:cubicBezTo>
                <a:cubicBezTo>
                  <a:pt x="137" y="3"/>
                  <a:pt x="134" y="0"/>
                  <a:pt x="131" y="0"/>
                </a:cubicBezTo>
                <a:cubicBezTo>
                  <a:pt x="58" y="0"/>
                  <a:pt x="0" y="59"/>
                  <a:pt x="0" y="131"/>
                </a:cubicBezTo>
                <a:cubicBezTo>
                  <a:pt x="0" y="204"/>
                  <a:pt x="58" y="262"/>
                  <a:pt x="131" y="262"/>
                </a:cubicBezTo>
                <a:cubicBezTo>
                  <a:pt x="167" y="262"/>
                  <a:pt x="201" y="248"/>
                  <a:pt x="226" y="221"/>
                </a:cubicBezTo>
                <a:cubicBezTo>
                  <a:pt x="228" y="219"/>
                  <a:pt x="228" y="215"/>
                  <a:pt x="226" y="213"/>
                </a:cubicBezTo>
                <a:lnTo>
                  <a:pt x="137" y="124"/>
                </a:lnTo>
                <a:close/>
                <a:moveTo>
                  <a:pt x="125" y="126"/>
                </a:moveTo>
                <a:cubicBezTo>
                  <a:pt x="125" y="250"/>
                  <a:pt x="125" y="250"/>
                  <a:pt x="125" y="250"/>
                </a:cubicBezTo>
                <a:cubicBezTo>
                  <a:pt x="62" y="247"/>
                  <a:pt x="12" y="195"/>
                  <a:pt x="12" y="131"/>
                </a:cubicBezTo>
                <a:cubicBezTo>
                  <a:pt x="12" y="68"/>
                  <a:pt x="62" y="16"/>
                  <a:pt x="125" y="13"/>
                </a:cubicBezTo>
                <a:lnTo>
                  <a:pt x="125" y="126"/>
                </a:lnTo>
                <a:close/>
                <a:moveTo>
                  <a:pt x="137" y="250"/>
                </a:moveTo>
                <a:cubicBezTo>
                  <a:pt x="137" y="141"/>
                  <a:pt x="137" y="141"/>
                  <a:pt x="137" y="141"/>
                </a:cubicBezTo>
                <a:cubicBezTo>
                  <a:pt x="213" y="217"/>
                  <a:pt x="213" y="217"/>
                  <a:pt x="213" y="217"/>
                </a:cubicBezTo>
                <a:cubicBezTo>
                  <a:pt x="192" y="237"/>
                  <a:pt x="165" y="249"/>
                  <a:pt x="137" y="25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文本框 37"/>
          <p:cNvSpPr txBox="1"/>
          <p:nvPr/>
        </p:nvSpPr>
        <p:spPr>
          <a:xfrm>
            <a:off x="6290310" y="2016760"/>
            <a:ext cx="4775200" cy="706755"/>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Measure the proportion of real seizures  correctly identified by a classifier.</a:t>
            </a:r>
          </a:p>
        </p:txBody>
      </p:sp>
      <p:sp>
        <p:nvSpPr>
          <p:cNvPr id="39" name="文本框 38"/>
          <p:cNvSpPr txBox="1"/>
          <p:nvPr/>
        </p:nvSpPr>
        <p:spPr>
          <a:xfrm>
            <a:off x="2761437" y="2123236"/>
            <a:ext cx="1753870" cy="459105"/>
          </a:xfrm>
          <a:prstGeom prst="rect">
            <a:avLst/>
          </a:prstGeom>
          <a:noFill/>
        </p:spPr>
        <p:txBody>
          <a:bodyPr wrap="none" lIns="91436" tIns="45718" rIns="91436" bIns="45718" rtlCol="0">
            <a:spAutoFit/>
          </a:bodyPr>
          <a:lstStyle/>
          <a:p>
            <a:pPr defTabSz="457200"/>
            <a:r>
              <a:rPr kumimoji="1" lang="en-US" altLang="zh-CN" sz="2400" b="1" dirty="0">
                <a:solidFill>
                  <a:schemeClr val="accent3"/>
                </a:solidFill>
                <a:latin typeface="Century Gothic" panose="020B0502020202020204" pitchFamily="34" charset="0"/>
                <a:ea typeface="微软雅黑" panose="020B0503020204020204" pitchFamily="34" charset="-122"/>
                <a:cs typeface="Impact" panose="020B0806030902050204"/>
              </a:rPr>
              <a:t>Sensitivity↑</a:t>
            </a:r>
          </a:p>
        </p:txBody>
      </p:sp>
      <p:sp>
        <p:nvSpPr>
          <p:cNvPr id="40" name="文本框 39"/>
          <p:cNvSpPr txBox="1"/>
          <p:nvPr/>
        </p:nvSpPr>
        <p:spPr>
          <a:xfrm>
            <a:off x="6287770" y="3758565"/>
            <a:ext cx="4775200" cy="706755"/>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Indicate the number of false alarms raised by a detector per hour of recording</a:t>
            </a:r>
          </a:p>
        </p:txBody>
      </p:sp>
      <p:sp>
        <p:nvSpPr>
          <p:cNvPr id="41" name="文本框 40"/>
          <p:cNvSpPr txBox="1"/>
          <p:nvPr/>
        </p:nvSpPr>
        <p:spPr>
          <a:xfrm>
            <a:off x="1963877" y="3883456"/>
            <a:ext cx="3349625" cy="459105"/>
          </a:xfrm>
          <a:prstGeom prst="rect">
            <a:avLst/>
          </a:prstGeom>
          <a:noFill/>
        </p:spPr>
        <p:txBody>
          <a:bodyPr wrap="none" lIns="91436" tIns="45718" rIns="91436" bIns="45718" rtlCol="0">
            <a:spAutoFit/>
          </a:bodyPr>
          <a:lstStyle/>
          <a:p>
            <a:pPr defTabSz="457200"/>
            <a:r>
              <a:rPr kumimoji="1" lang="en-US" altLang="zh-CN" sz="2400" b="1" dirty="0">
                <a:solidFill>
                  <a:srgbClr val="FFD641"/>
                </a:solidFill>
                <a:latin typeface="Century Gothic" panose="020B0502020202020204" pitchFamily="34" charset="0"/>
                <a:ea typeface="微软雅黑" panose="020B0503020204020204" pitchFamily="34" charset="-122"/>
                <a:cs typeface="Impact" panose="020B0806030902050204"/>
              </a:rPr>
              <a:t>False Detection Rate↓</a:t>
            </a:r>
          </a:p>
        </p:txBody>
      </p:sp>
      <p:sp>
        <p:nvSpPr>
          <p:cNvPr id="42" name="Rectangle 250"/>
          <p:cNvSpPr>
            <a:spLocks noChangeArrowheads="1"/>
          </p:cNvSpPr>
          <p:nvPr/>
        </p:nvSpPr>
        <p:spPr bwMode="auto">
          <a:xfrm>
            <a:off x="1459865" y="3244152"/>
            <a:ext cx="9286875" cy="85725"/>
          </a:xfrm>
          <a:prstGeom prst="rect">
            <a:avLst/>
          </a:prstGeom>
          <a:solidFill>
            <a:srgbClr val="FFD6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7"/>
          <p:cNvSpPr>
            <a:spLocks noChangeArrowheads="1"/>
          </p:cNvSpPr>
          <p:nvPr/>
        </p:nvSpPr>
        <p:spPr bwMode="auto">
          <a:xfrm flipH="1">
            <a:off x="6057900" y="1858645"/>
            <a:ext cx="76200" cy="2985770"/>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文本框 43"/>
          <p:cNvSpPr txBox="1"/>
          <p:nvPr/>
        </p:nvSpPr>
        <p:spPr>
          <a:xfrm>
            <a:off x="3392170" y="5502275"/>
            <a:ext cx="5407025" cy="368300"/>
          </a:xfrm>
          <a:prstGeom prst="rect">
            <a:avLst/>
          </a:prstGeom>
          <a:noFill/>
        </p:spPr>
        <p:txBody>
          <a:bodyPr wrap="none" rtlCol="0">
            <a:spAutoFit/>
          </a:bodyPr>
          <a:lstStyle/>
          <a:p>
            <a:pPr algn="l"/>
            <a:r>
              <a:rPr lang="zh-CN" altLang="en-US"/>
              <a:t>A </a:t>
            </a:r>
            <a:r>
              <a:rPr lang="zh-CN" altLang="en-US" b="1"/>
              <a:t>balance</a:t>
            </a:r>
            <a:r>
              <a:rPr lang="zh-CN" altLang="en-US"/>
              <a:t> between these 2 metrics must be attained</a:t>
            </a:r>
            <a:r>
              <a:rPr lang="en-US" altLang="zh-CN"/>
              <a:t>.</a:t>
            </a:r>
          </a:p>
        </p:txBody>
      </p:sp>
      <p:sp>
        <p:nvSpPr>
          <p:cNvPr id="45" name="Rectangle 165"/>
          <p:cNvSpPr>
            <a:spLocks noChangeArrowheads="1"/>
          </p:cNvSpPr>
          <p:nvPr/>
        </p:nvSpPr>
        <p:spPr bwMode="auto">
          <a:xfrm>
            <a:off x="1306830" y="5167495"/>
            <a:ext cx="9577388" cy="142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46" name="Rectangle 165"/>
          <p:cNvSpPr>
            <a:spLocks noChangeArrowheads="1"/>
          </p:cNvSpPr>
          <p:nvPr/>
        </p:nvSpPr>
        <p:spPr bwMode="auto">
          <a:xfrm>
            <a:off x="1242060" y="1520690"/>
            <a:ext cx="9577388" cy="142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par>
                                <p:cTn id="53" presetID="22" presetClass="entr" presetSubtype="2" fill="hold" grpId="0" nodeType="withEffect">
                                  <p:stCondLst>
                                    <p:cond delay="200"/>
                                  </p:stCondLst>
                                  <p:childTnLst>
                                    <p:set>
                                      <p:cBhvr>
                                        <p:cTn id="54" dur="1" fill="hold">
                                          <p:stCondLst>
                                            <p:cond delay="0"/>
                                          </p:stCondLst>
                                        </p:cTn>
                                        <p:tgtEl>
                                          <p:spTgt spid="45"/>
                                        </p:tgtEl>
                                        <p:attrNameLst>
                                          <p:attrName>style.visibility</p:attrName>
                                        </p:attrNameLst>
                                      </p:cBhvr>
                                      <p:to>
                                        <p:strVal val="visible"/>
                                      </p:to>
                                    </p:set>
                                    <p:animEffect transition="in" filter="wipe(right)">
                                      <p:cBhvr>
                                        <p:cTn id="55" dur="500"/>
                                        <p:tgtEl>
                                          <p:spTgt spid="45"/>
                                        </p:tgtEl>
                                      </p:cBhvr>
                                    </p:animEffect>
                                  </p:childTnLst>
                                </p:cTn>
                              </p:par>
                              <p:par>
                                <p:cTn id="56" presetID="22" presetClass="entr" presetSubtype="2" fill="hold" grpId="0" nodeType="withEffect">
                                  <p:stCondLst>
                                    <p:cond delay="200"/>
                                  </p:stCondLst>
                                  <p:childTnLst>
                                    <p:set>
                                      <p:cBhvr>
                                        <p:cTn id="57" dur="1" fill="hold">
                                          <p:stCondLst>
                                            <p:cond delay="0"/>
                                          </p:stCondLst>
                                        </p:cTn>
                                        <p:tgtEl>
                                          <p:spTgt spid="46"/>
                                        </p:tgtEl>
                                        <p:attrNameLst>
                                          <p:attrName>style.visibility</p:attrName>
                                        </p:attrNameLst>
                                      </p:cBhvr>
                                      <p:to>
                                        <p:strVal val="visible"/>
                                      </p:to>
                                    </p:set>
                                    <p:animEffect transition="in" filter="wipe(right)">
                                      <p:cBhvr>
                                        <p:cTn id="5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17" grpId="0"/>
      <p:bldP spid="2" grpId="0" bldLvl="0" animBg="1"/>
      <p:bldP spid="3" grpId="0" bldLvl="0" animBg="1"/>
      <p:bldP spid="36" grpId="0" bldLvl="0" animBg="1"/>
      <p:bldP spid="37" grpId="0" bldLvl="0" animBg="1"/>
      <p:bldP spid="38" grpId="0"/>
      <p:bldP spid="39" grpId="0"/>
      <p:bldP spid="40" grpId="0"/>
      <p:bldP spid="41" grpId="0"/>
      <p:bldP spid="42" grpId="0" bldLvl="0" animBg="1"/>
      <p:bldP spid="43" grpId="0" bldLvl="0" animBg="1"/>
      <p:bldP spid="45" grpId="0" bldLvl="0" animBg="1"/>
      <p:bldP spid="4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1428750" y="245745"/>
            <a:ext cx="9973945"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a:solidFill>
                  <a:schemeClr val="tx1">
                    <a:lumMod val="75000"/>
                    <a:lumOff val="25000"/>
                  </a:schemeClr>
                </a:solidFill>
                <a:latin typeface="微软雅黑" panose="020B0503020204020204" pitchFamily="34" charset="-122"/>
                <a:ea typeface="微软雅黑" panose="020B0503020204020204" pitchFamily="34" charset="-122"/>
              </a:rPr>
              <a:t>Detector Scenarios </a:t>
            </a:r>
            <a:endPar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53820" y="859790"/>
            <a:ext cx="9576435" cy="337185"/>
          </a:xfrm>
          <a:prstGeom prst="rect">
            <a:avLst/>
          </a:prstGeom>
        </p:spPr>
        <p:txBody>
          <a:bodyPr wrap="square">
            <a:spAutoFit/>
          </a:bodyPr>
          <a:lstStyle/>
          <a:p>
            <a:pPr algn="ctr">
              <a:buClrTx/>
              <a:buSzTx/>
              <a:buFontTx/>
            </a:pPr>
            <a:r>
              <a:rPr lang="en-US" altLang="zh-CN" sz="1600" dirty="0">
                <a:solidFill>
                  <a:schemeClr val="tx1">
                    <a:lumMod val="75000"/>
                    <a:lumOff val="25000"/>
                  </a:schemeClr>
                </a:solidFill>
              </a:rPr>
              <a:t>Patient specific detectors &amp; Cross patient detectors</a:t>
            </a:r>
          </a:p>
        </p:txBody>
      </p: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7" name="Rectangle 177"/>
          <p:cNvSpPr>
            <a:spLocks noChangeArrowheads="1"/>
          </p:cNvSpPr>
          <p:nvPr/>
        </p:nvSpPr>
        <p:spPr bwMode="auto">
          <a:xfrm>
            <a:off x="4403091" y="4142018"/>
            <a:ext cx="5514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100" b="0" i="0" u="none" strike="noStrike" cap="none" normalizeH="0" baseline="0" dirty="0">
                <a:ln>
                  <a:noFill/>
                </a:ln>
                <a:solidFill>
                  <a:srgbClr val="FFFFFF"/>
                </a:solidFill>
                <a:effectLst/>
                <a:latin typeface="Myriad Pro" panose="020B0503030403020204" pitchFamily="34" charset="0"/>
              </a:rPr>
              <a:t>201</a:t>
            </a:r>
            <a:r>
              <a:rPr kumimoji="0" lang="en-US" altLang="zh-CN" sz="2100" b="0" i="0" u="none" strike="noStrike" cap="none" normalizeH="0" baseline="0" dirty="0">
                <a:ln>
                  <a:noFill/>
                </a:ln>
                <a:solidFill>
                  <a:srgbClr val="FFFFFF"/>
                </a:solidFill>
                <a:effectLst/>
                <a:latin typeface="Myriad Pro" panose="020B0503030403020204" pitchFamily="34" charset="0"/>
              </a:rPr>
              <a:t>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250"/>
          <p:cNvSpPr>
            <a:spLocks noChangeArrowheads="1"/>
          </p:cNvSpPr>
          <p:nvPr/>
        </p:nvSpPr>
        <p:spPr bwMode="auto">
          <a:xfrm>
            <a:off x="1459865" y="3144457"/>
            <a:ext cx="9286875" cy="85725"/>
          </a:xfrm>
          <a:prstGeom prst="rect">
            <a:avLst/>
          </a:prstGeom>
          <a:solidFill>
            <a:srgbClr val="DC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 name="Freeform 259"/>
          <p:cNvSpPr>
            <a:spLocks noEditPoints="1"/>
          </p:cNvSpPr>
          <p:nvPr/>
        </p:nvSpPr>
        <p:spPr bwMode="auto">
          <a:xfrm>
            <a:off x="2563178" y="4030282"/>
            <a:ext cx="506413" cy="731838"/>
          </a:xfrm>
          <a:custGeom>
            <a:avLst/>
            <a:gdLst>
              <a:gd name="T0" fmla="*/ 126 w 153"/>
              <a:gd name="T1" fmla="*/ 123 h 221"/>
              <a:gd name="T2" fmla="*/ 133 w 153"/>
              <a:gd name="T3" fmla="*/ 100 h 221"/>
              <a:gd name="T4" fmla="*/ 133 w 153"/>
              <a:gd name="T5" fmla="*/ 39 h 221"/>
              <a:gd name="T6" fmla="*/ 94 w 153"/>
              <a:gd name="T7" fmla="*/ 0 h 221"/>
              <a:gd name="T8" fmla="*/ 59 w 153"/>
              <a:gd name="T9" fmla="*/ 0 h 221"/>
              <a:gd name="T10" fmla="*/ 20 w 153"/>
              <a:gd name="T11" fmla="*/ 39 h 221"/>
              <a:gd name="T12" fmla="*/ 20 w 153"/>
              <a:gd name="T13" fmla="*/ 100 h 221"/>
              <a:gd name="T14" fmla="*/ 28 w 153"/>
              <a:gd name="T15" fmla="*/ 123 h 221"/>
              <a:gd name="T16" fmla="*/ 0 w 153"/>
              <a:gd name="T17" fmla="*/ 162 h 221"/>
              <a:gd name="T18" fmla="*/ 0 w 153"/>
              <a:gd name="T19" fmla="*/ 217 h 221"/>
              <a:gd name="T20" fmla="*/ 5 w 153"/>
              <a:gd name="T21" fmla="*/ 221 h 221"/>
              <a:gd name="T22" fmla="*/ 148 w 153"/>
              <a:gd name="T23" fmla="*/ 221 h 221"/>
              <a:gd name="T24" fmla="*/ 153 w 153"/>
              <a:gd name="T25" fmla="*/ 217 h 221"/>
              <a:gd name="T26" fmla="*/ 153 w 153"/>
              <a:gd name="T27" fmla="*/ 162 h 221"/>
              <a:gd name="T28" fmla="*/ 126 w 153"/>
              <a:gd name="T29" fmla="*/ 123 h 221"/>
              <a:gd name="T30" fmla="*/ 144 w 153"/>
              <a:gd name="T31" fmla="*/ 212 h 221"/>
              <a:gd name="T32" fmla="*/ 9 w 153"/>
              <a:gd name="T33" fmla="*/ 212 h 221"/>
              <a:gd name="T34" fmla="*/ 9 w 153"/>
              <a:gd name="T35" fmla="*/ 162 h 221"/>
              <a:gd name="T36" fmla="*/ 32 w 153"/>
              <a:gd name="T37" fmla="*/ 131 h 221"/>
              <a:gd name="T38" fmla="*/ 37 w 153"/>
              <a:gd name="T39" fmla="*/ 131 h 221"/>
              <a:gd name="T40" fmla="*/ 41 w 153"/>
              <a:gd name="T41" fmla="*/ 128 h 221"/>
              <a:gd name="T42" fmla="*/ 40 w 153"/>
              <a:gd name="T43" fmla="*/ 124 h 221"/>
              <a:gd name="T44" fmla="*/ 29 w 153"/>
              <a:gd name="T45" fmla="*/ 100 h 221"/>
              <a:gd name="T46" fmla="*/ 29 w 153"/>
              <a:gd name="T47" fmla="*/ 39 h 221"/>
              <a:gd name="T48" fmla="*/ 59 w 153"/>
              <a:gd name="T49" fmla="*/ 9 h 221"/>
              <a:gd name="T50" fmla="*/ 94 w 153"/>
              <a:gd name="T51" fmla="*/ 9 h 221"/>
              <a:gd name="T52" fmla="*/ 124 w 153"/>
              <a:gd name="T53" fmla="*/ 39 h 221"/>
              <a:gd name="T54" fmla="*/ 124 w 153"/>
              <a:gd name="T55" fmla="*/ 100 h 221"/>
              <a:gd name="T56" fmla="*/ 113 w 153"/>
              <a:gd name="T57" fmla="*/ 124 h 221"/>
              <a:gd name="T58" fmla="*/ 112 w 153"/>
              <a:gd name="T59" fmla="*/ 128 h 221"/>
              <a:gd name="T60" fmla="*/ 116 w 153"/>
              <a:gd name="T61" fmla="*/ 131 h 221"/>
              <a:gd name="T62" fmla="*/ 121 w 153"/>
              <a:gd name="T63" fmla="*/ 131 h 221"/>
              <a:gd name="T64" fmla="*/ 144 w 153"/>
              <a:gd name="T65" fmla="*/ 162 h 221"/>
              <a:gd name="T66" fmla="*/ 144 w 153"/>
              <a:gd name="T67" fmla="*/ 21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221">
                <a:moveTo>
                  <a:pt x="126" y="123"/>
                </a:moveTo>
                <a:cubicBezTo>
                  <a:pt x="130" y="116"/>
                  <a:pt x="133" y="108"/>
                  <a:pt x="133" y="100"/>
                </a:cubicBezTo>
                <a:cubicBezTo>
                  <a:pt x="133" y="39"/>
                  <a:pt x="133" y="39"/>
                  <a:pt x="133" y="39"/>
                </a:cubicBezTo>
                <a:cubicBezTo>
                  <a:pt x="133" y="18"/>
                  <a:pt x="115" y="0"/>
                  <a:pt x="94" y="0"/>
                </a:cubicBezTo>
                <a:cubicBezTo>
                  <a:pt x="59" y="0"/>
                  <a:pt x="59" y="0"/>
                  <a:pt x="59" y="0"/>
                </a:cubicBezTo>
                <a:cubicBezTo>
                  <a:pt x="38" y="0"/>
                  <a:pt x="20" y="18"/>
                  <a:pt x="20" y="39"/>
                </a:cubicBezTo>
                <a:cubicBezTo>
                  <a:pt x="20" y="100"/>
                  <a:pt x="20" y="100"/>
                  <a:pt x="20" y="100"/>
                </a:cubicBezTo>
                <a:cubicBezTo>
                  <a:pt x="20" y="108"/>
                  <a:pt x="23" y="116"/>
                  <a:pt x="28" y="123"/>
                </a:cubicBezTo>
                <a:cubicBezTo>
                  <a:pt x="12" y="126"/>
                  <a:pt x="0" y="142"/>
                  <a:pt x="0" y="162"/>
                </a:cubicBezTo>
                <a:cubicBezTo>
                  <a:pt x="0" y="217"/>
                  <a:pt x="0" y="217"/>
                  <a:pt x="0" y="217"/>
                </a:cubicBezTo>
                <a:cubicBezTo>
                  <a:pt x="0" y="219"/>
                  <a:pt x="2" y="221"/>
                  <a:pt x="5" y="221"/>
                </a:cubicBezTo>
                <a:cubicBezTo>
                  <a:pt x="148" y="221"/>
                  <a:pt x="148" y="221"/>
                  <a:pt x="148" y="221"/>
                </a:cubicBezTo>
                <a:cubicBezTo>
                  <a:pt x="151" y="221"/>
                  <a:pt x="153" y="219"/>
                  <a:pt x="153" y="217"/>
                </a:cubicBezTo>
                <a:cubicBezTo>
                  <a:pt x="153" y="162"/>
                  <a:pt x="153" y="162"/>
                  <a:pt x="153" y="162"/>
                </a:cubicBezTo>
                <a:cubicBezTo>
                  <a:pt x="153" y="142"/>
                  <a:pt x="141" y="126"/>
                  <a:pt x="126" y="123"/>
                </a:cubicBezTo>
                <a:close/>
                <a:moveTo>
                  <a:pt x="144" y="212"/>
                </a:moveTo>
                <a:cubicBezTo>
                  <a:pt x="9" y="212"/>
                  <a:pt x="9" y="212"/>
                  <a:pt x="9" y="212"/>
                </a:cubicBezTo>
                <a:cubicBezTo>
                  <a:pt x="9" y="162"/>
                  <a:pt x="9" y="162"/>
                  <a:pt x="9" y="162"/>
                </a:cubicBezTo>
                <a:cubicBezTo>
                  <a:pt x="9" y="145"/>
                  <a:pt x="19" y="131"/>
                  <a:pt x="32" y="131"/>
                </a:cubicBezTo>
                <a:cubicBezTo>
                  <a:pt x="37" y="131"/>
                  <a:pt x="37" y="131"/>
                  <a:pt x="37" y="131"/>
                </a:cubicBezTo>
                <a:cubicBezTo>
                  <a:pt x="39" y="131"/>
                  <a:pt x="41" y="130"/>
                  <a:pt x="41" y="128"/>
                </a:cubicBezTo>
                <a:cubicBezTo>
                  <a:pt x="42" y="127"/>
                  <a:pt x="41" y="125"/>
                  <a:pt x="40" y="124"/>
                </a:cubicBezTo>
                <a:cubicBezTo>
                  <a:pt x="33" y="118"/>
                  <a:pt x="29" y="109"/>
                  <a:pt x="29" y="100"/>
                </a:cubicBezTo>
                <a:cubicBezTo>
                  <a:pt x="29" y="39"/>
                  <a:pt x="29" y="39"/>
                  <a:pt x="29" y="39"/>
                </a:cubicBezTo>
                <a:cubicBezTo>
                  <a:pt x="29" y="23"/>
                  <a:pt x="42" y="9"/>
                  <a:pt x="59" y="9"/>
                </a:cubicBezTo>
                <a:cubicBezTo>
                  <a:pt x="94" y="9"/>
                  <a:pt x="94" y="9"/>
                  <a:pt x="94" y="9"/>
                </a:cubicBezTo>
                <a:cubicBezTo>
                  <a:pt x="111" y="9"/>
                  <a:pt x="124" y="23"/>
                  <a:pt x="124" y="39"/>
                </a:cubicBezTo>
                <a:cubicBezTo>
                  <a:pt x="124" y="100"/>
                  <a:pt x="124" y="100"/>
                  <a:pt x="124" y="100"/>
                </a:cubicBezTo>
                <a:cubicBezTo>
                  <a:pt x="124" y="109"/>
                  <a:pt x="120" y="118"/>
                  <a:pt x="113" y="124"/>
                </a:cubicBezTo>
                <a:cubicBezTo>
                  <a:pt x="112" y="125"/>
                  <a:pt x="111" y="127"/>
                  <a:pt x="112" y="128"/>
                </a:cubicBezTo>
                <a:cubicBezTo>
                  <a:pt x="113" y="130"/>
                  <a:pt x="114" y="131"/>
                  <a:pt x="116" y="131"/>
                </a:cubicBezTo>
                <a:cubicBezTo>
                  <a:pt x="121" y="131"/>
                  <a:pt x="121" y="131"/>
                  <a:pt x="121" y="131"/>
                </a:cubicBezTo>
                <a:cubicBezTo>
                  <a:pt x="134" y="131"/>
                  <a:pt x="144" y="145"/>
                  <a:pt x="144" y="162"/>
                </a:cubicBezTo>
                <a:lnTo>
                  <a:pt x="144" y="2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61"/>
          <p:cNvSpPr>
            <a:spLocks noEditPoints="1"/>
          </p:cNvSpPr>
          <p:nvPr/>
        </p:nvSpPr>
        <p:spPr bwMode="auto">
          <a:xfrm>
            <a:off x="7292340" y="4109657"/>
            <a:ext cx="454025" cy="738188"/>
          </a:xfrm>
          <a:custGeom>
            <a:avLst/>
            <a:gdLst>
              <a:gd name="T0" fmla="*/ 6 w 137"/>
              <a:gd name="T1" fmla="*/ 0 h 223"/>
              <a:gd name="T2" fmla="*/ 2 w 137"/>
              <a:gd name="T3" fmla="*/ 2 h 223"/>
              <a:gd name="T4" fmla="*/ 0 w 137"/>
              <a:gd name="T5" fmla="*/ 6 h 223"/>
              <a:gd name="T6" fmla="*/ 0 w 137"/>
              <a:gd name="T7" fmla="*/ 126 h 223"/>
              <a:gd name="T8" fmla="*/ 2 w 137"/>
              <a:gd name="T9" fmla="*/ 131 h 223"/>
              <a:gd name="T10" fmla="*/ 93 w 137"/>
              <a:gd name="T11" fmla="*/ 222 h 223"/>
              <a:gd name="T12" fmla="*/ 97 w 137"/>
              <a:gd name="T13" fmla="*/ 223 h 223"/>
              <a:gd name="T14" fmla="*/ 97 w 137"/>
              <a:gd name="T15" fmla="*/ 223 h 223"/>
              <a:gd name="T16" fmla="*/ 101 w 137"/>
              <a:gd name="T17" fmla="*/ 221 h 223"/>
              <a:gd name="T18" fmla="*/ 137 w 137"/>
              <a:gd name="T19" fmla="*/ 131 h 223"/>
              <a:gd name="T20" fmla="*/ 6 w 137"/>
              <a:gd name="T21" fmla="*/ 0 h 223"/>
              <a:gd name="T22" fmla="*/ 97 w 137"/>
              <a:gd name="T23" fmla="*/ 209 h 223"/>
              <a:gd name="T24" fmla="*/ 12 w 137"/>
              <a:gd name="T25" fmla="*/ 124 h 223"/>
              <a:gd name="T26" fmla="*/ 12 w 137"/>
              <a:gd name="T27" fmla="*/ 13 h 223"/>
              <a:gd name="T28" fmla="*/ 125 w 137"/>
              <a:gd name="T29" fmla="*/ 131 h 223"/>
              <a:gd name="T30" fmla="*/ 97 w 137"/>
              <a:gd name="T31" fmla="*/ 20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23">
                <a:moveTo>
                  <a:pt x="6" y="0"/>
                </a:moveTo>
                <a:cubicBezTo>
                  <a:pt x="4" y="0"/>
                  <a:pt x="3" y="1"/>
                  <a:pt x="2" y="2"/>
                </a:cubicBezTo>
                <a:cubicBezTo>
                  <a:pt x="1" y="3"/>
                  <a:pt x="0" y="5"/>
                  <a:pt x="0" y="6"/>
                </a:cubicBezTo>
                <a:cubicBezTo>
                  <a:pt x="0" y="126"/>
                  <a:pt x="0" y="126"/>
                  <a:pt x="0" y="126"/>
                </a:cubicBezTo>
                <a:cubicBezTo>
                  <a:pt x="0" y="128"/>
                  <a:pt x="1" y="130"/>
                  <a:pt x="2" y="131"/>
                </a:cubicBezTo>
                <a:cubicBezTo>
                  <a:pt x="93" y="222"/>
                  <a:pt x="93" y="222"/>
                  <a:pt x="93" y="222"/>
                </a:cubicBezTo>
                <a:cubicBezTo>
                  <a:pt x="94" y="223"/>
                  <a:pt x="95" y="223"/>
                  <a:pt x="97" y="223"/>
                </a:cubicBezTo>
                <a:cubicBezTo>
                  <a:pt x="97" y="223"/>
                  <a:pt x="97" y="223"/>
                  <a:pt x="97" y="223"/>
                </a:cubicBezTo>
                <a:cubicBezTo>
                  <a:pt x="99" y="223"/>
                  <a:pt x="100" y="223"/>
                  <a:pt x="101" y="221"/>
                </a:cubicBezTo>
                <a:cubicBezTo>
                  <a:pt x="124" y="197"/>
                  <a:pt x="137" y="165"/>
                  <a:pt x="137" y="131"/>
                </a:cubicBezTo>
                <a:cubicBezTo>
                  <a:pt x="137" y="59"/>
                  <a:pt x="78" y="0"/>
                  <a:pt x="6" y="0"/>
                </a:cubicBezTo>
                <a:close/>
                <a:moveTo>
                  <a:pt x="97" y="209"/>
                </a:moveTo>
                <a:cubicBezTo>
                  <a:pt x="12" y="124"/>
                  <a:pt x="12" y="124"/>
                  <a:pt x="12" y="124"/>
                </a:cubicBezTo>
                <a:cubicBezTo>
                  <a:pt x="12" y="13"/>
                  <a:pt x="12" y="13"/>
                  <a:pt x="12" y="13"/>
                </a:cubicBezTo>
                <a:cubicBezTo>
                  <a:pt x="75" y="16"/>
                  <a:pt x="125" y="68"/>
                  <a:pt x="125" y="131"/>
                </a:cubicBezTo>
                <a:cubicBezTo>
                  <a:pt x="125" y="160"/>
                  <a:pt x="115" y="187"/>
                  <a:pt x="97" y="20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62"/>
          <p:cNvSpPr>
            <a:spLocks noEditPoints="1"/>
          </p:cNvSpPr>
          <p:nvPr/>
        </p:nvSpPr>
        <p:spPr bwMode="auto">
          <a:xfrm>
            <a:off x="6781165" y="3977894"/>
            <a:ext cx="752475" cy="866775"/>
          </a:xfrm>
          <a:custGeom>
            <a:avLst/>
            <a:gdLst>
              <a:gd name="T0" fmla="*/ 137 w 228"/>
              <a:gd name="T1" fmla="*/ 124 h 262"/>
              <a:gd name="T2" fmla="*/ 137 w 228"/>
              <a:gd name="T3" fmla="*/ 6 h 262"/>
              <a:gd name="T4" fmla="*/ 131 w 228"/>
              <a:gd name="T5" fmla="*/ 0 h 262"/>
              <a:gd name="T6" fmla="*/ 0 w 228"/>
              <a:gd name="T7" fmla="*/ 131 h 262"/>
              <a:gd name="T8" fmla="*/ 131 w 228"/>
              <a:gd name="T9" fmla="*/ 262 h 262"/>
              <a:gd name="T10" fmla="*/ 226 w 228"/>
              <a:gd name="T11" fmla="*/ 221 h 262"/>
              <a:gd name="T12" fmla="*/ 226 w 228"/>
              <a:gd name="T13" fmla="*/ 213 h 262"/>
              <a:gd name="T14" fmla="*/ 137 w 228"/>
              <a:gd name="T15" fmla="*/ 124 h 262"/>
              <a:gd name="T16" fmla="*/ 125 w 228"/>
              <a:gd name="T17" fmla="*/ 126 h 262"/>
              <a:gd name="T18" fmla="*/ 125 w 228"/>
              <a:gd name="T19" fmla="*/ 250 h 262"/>
              <a:gd name="T20" fmla="*/ 12 w 228"/>
              <a:gd name="T21" fmla="*/ 131 h 262"/>
              <a:gd name="T22" fmla="*/ 125 w 228"/>
              <a:gd name="T23" fmla="*/ 13 h 262"/>
              <a:gd name="T24" fmla="*/ 125 w 228"/>
              <a:gd name="T25" fmla="*/ 126 h 262"/>
              <a:gd name="T26" fmla="*/ 137 w 228"/>
              <a:gd name="T27" fmla="*/ 250 h 262"/>
              <a:gd name="T28" fmla="*/ 137 w 228"/>
              <a:gd name="T29" fmla="*/ 141 h 262"/>
              <a:gd name="T30" fmla="*/ 213 w 228"/>
              <a:gd name="T31" fmla="*/ 217 h 262"/>
              <a:gd name="T32" fmla="*/ 137 w 228"/>
              <a:gd name="T33" fmla="*/ 25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262">
                <a:moveTo>
                  <a:pt x="137" y="124"/>
                </a:moveTo>
                <a:cubicBezTo>
                  <a:pt x="137" y="6"/>
                  <a:pt x="137" y="6"/>
                  <a:pt x="137" y="6"/>
                </a:cubicBezTo>
                <a:cubicBezTo>
                  <a:pt x="137" y="3"/>
                  <a:pt x="134" y="0"/>
                  <a:pt x="131" y="0"/>
                </a:cubicBezTo>
                <a:cubicBezTo>
                  <a:pt x="58" y="0"/>
                  <a:pt x="0" y="59"/>
                  <a:pt x="0" y="131"/>
                </a:cubicBezTo>
                <a:cubicBezTo>
                  <a:pt x="0" y="204"/>
                  <a:pt x="58" y="262"/>
                  <a:pt x="131" y="262"/>
                </a:cubicBezTo>
                <a:cubicBezTo>
                  <a:pt x="167" y="262"/>
                  <a:pt x="201" y="248"/>
                  <a:pt x="226" y="221"/>
                </a:cubicBezTo>
                <a:cubicBezTo>
                  <a:pt x="228" y="219"/>
                  <a:pt x="228" y="215"/>
                  <a:pt x="226" y="213"/>
                </a:cubicBezTo>
                <a:lnTo>
                  <a:pt x="137" y="124"/>
                </a:lnTo>
                <a:close/>
                <a:moveTo>
                  <a:pt x="125" y="126"/>
                </a:moveTo>
                <a:cubicBezTo>
                  <a:pt x="125" y="250"/>
                  <a:pt x="125" y="250"/>
                  <a:pt x="125" y="250"/>
                </a:cubicBezTo>
                <a:cubicBezTo>
                  <a:pt x="62" y="247"/>
                  <a:pt x="12" y="195"/>
                  <a:pt x="12" y="131"/>
                </a:cubicBezTo>
                <a:cubicBezTo>
                  <a:pt x="12" y="68"/>
                  <a:pt x="62" y="16"/>
                  <a:pt x="125" y="13"/>
                </a:cubicBezTo>
                <a:lnTo>
                  <a:pt x="125" y="126"/>
                </a:lnTo>
                <a:close/>
                <a:moveTo>
                  <a:pt x="137" y="250"/>
                </a:moveTo>
                <a:cubicBezTo>
                  <a:pt x="137" y="141"/>
                  <a:pt x="137" y="141"/>
                  <a:pt x="137" y="141"/>
                </a:cubicBezTo>
                <a:cubicBezTo>
                  <a:pt x="213" y="217"/>
                  <a:pt x="213" y="217"/>
                  <a:pt x="213" y="217"/>
                </a:cubicBezTo>
                <a:cubicBezTo>
                  <a:pt x="192" y="237"/>
                  <a:pt x="165" y="249"/>
                  <a:pt x="137" y="25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文本框 37"/>
          <p:cNvSpPr txBox="1"/>
          <p:nvPr/>
        </p:nvSpPr>
        <p:spPr>
          <a:xfrm>
            <a:off x="6290310" y="2016760"/>
            <a:ext cx="4775200" cy="1014730"/>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Collect recordings from specific patient.</a:t>
            </a:r>
          </a:p>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Analyze recordings with Machine learning based classifiers.</a:t>
            </a:r>
          </a:p>
        </p:txBody>
      </p:sp>
      <p:sp>
        <p:nvSpPr>
          <p:cNvPr id="39" name="文本框 38"/>
          <p:cNvSpPr txBox="1"/>
          <p:nvPr/>
        </p:nvSpPr>
        <p:spPr>
          <a:xfrm>
            <a:off x="1667967" y="2264841"/>
            <a:ext cx="3941445" cy="459105"/>
          </a:xfrm>
          <a:prstGeom prst="rect">
            <a:avLst/>
          </a:prstGeom>
          <a:noFill/>
        </p:spPr>
        <p:txBody>
          <a:bodyPr wrap="none" lIns="91436" tIns="45718" rIns="91436" bIns="45718" rtlCol="0">
            <a:spAutoFit/>
          </a:bodyPr>
          <a:lstStyle/>
          <a:p>
            <a:pPr defTabSz="457200"/>
            <a:r>
              <a:rPr kumimoji="1" lang="en-US" altLang="zh-CN" sz="2400" b="1" dirty="0">
                <a:solidFill>
                  <a:schemeClr val="accent3"/>
                </a:solidFill>
                <a:latin typeface="Century Gothic" panose="020B0502020202020204" pitchFamily="34" charset="0"/>
                <a:ea typeface="微软雅黑" panose="020B0503020204020204" pitchFamily="34" charset="-122"/>
                <a:cs typeface="Impact" panose="020B0806030902050204"/>
              </a:rPr>
              <a:t>Patient Specific Detectors</a:t>
            </a:r>
          </a:p>
        </p:txBody>
      </p:sp>
      <p:sp>
        <p:nvSpPr>
          <p:cNvPr id="40" name="文本框 39"/>
          <p:cNvSpPr txBox="1"/>
          <p:nvPr/>
        </p:nvSpPr>
        <p:spPr>
          <a:xfrm>
            <a:off x="6287770" y="3650615"/>
            <a:ext cx="4775200" cy="1014730"/>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Analyze recordings from diffrent patients.</a:t>
            </a:r>
          </a:p>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Design a detector that might be useful for all patients.</a:t>
            </a:r>
          </a:p>
        </p:txBody>
      </p:sp>
      <p:sp>
        <p:nvSpPr>
          <p:cNvPr id="41" name="文本框 40"/>
          <p:cNvSpPr txBox="1"/>
          <p:nvPr/>
        </p:nvSpPr>
        <p:spPr>
          <a:xfrm>
            <a:off x="1847037" y="3849801"/>
            <a:ext cx="3563620" cy="459105"/>
          </a:xfrm>
          <a:prstGeom prst="rect">
            <a:avLst/>
          </a:prstGeom>
          <a:noFill/>
        </p:spPr>
        <p:txBody>
          <a:bodyPr wrap="none" lIns="91436" tIns="45718" rIns="91436" bIns="45718" rtlCol="0">
            <a:spAutoFit/>
          </a:bodyPr>
          <a:lstStyle/>
          <a:p>
            <a:pPr defTabSz="457200"/>
            <a:r>
              <a:rPr kumimoji="1" lang="en-US" altLang="zh-CN" sz="2400" b="1" dirty="0">
                <a:solidFill>
                  <a:srgbClr val="FFD641"/>
                </a:solidFill>
                <a:latin typeface="Century Gothic" panose="020B0502020202020204" pitchFamily="34" charset="0"/>
                <a:ea typeface="微软雅黑" panose="020B0503020204020204" pitchFamily="34" charset="-122"/>
                <a:cs typeface="Impact" panose="020B0806030902050204"/>
              </a:rPr>
              <a:t>Cross Patient Detectors</a:t>
            </a:r>
          </a:p>
        </p:txBody>
      </p:sp>
      <p:sp>
        <p:nvSpPr>
          <p:cNvPr id="42" name="Rectangle 250"/>
          <p:cNvSpPr>
            <a:spLocks noChangeArrowheads="1"/>
          </p:cNvSpPr>
          <p:nvPr/>
        </p:nvSpPr>
        <p:spPr bwMode="auto">
          <a:xfrm>
            <a:off x="1459865" y="3244152"/>
            <a:ext cx="9286875" cy="85725"/>
          </a:xfrm>
          <a:prstGeom prst="rect">
            <a:avLst/>
          </a:prstGeom>
          <a:solidFill>
            <a:srgbClr val="FFD6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7"/>
          <p:cNvSpPr>
            <a:spLocks noChangeArrowheads="1"/>
          </p:cNvSpPr>
          <p:nvPr/>
        </p:nvSpPr>
        <p:spPr bwMode="auto">
          <a:xfrm flipH="1">
            <a:off x="6057900" y="1858645"/>
            <a:ext cx="76200" cy="2985770"/>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文本框 43"/>
          <p:cNvSpPr txBox="1"/>
          <p:nvPr/>
        </p:nvSpPr>
        <p:spPr>
          <a:xfrm>
            <a:off x="1943100" y="5504815"/>
            <a:ext cx="8448040" cy="368300"/>
          </a:xfrm>
          <a:prstGeom prst="rect">
            <a:avLst/>
          </a:prstGeom>
          <a:noFill/>
        </p:spPr>
        <p:txBody>
          <a:bodyPr wrap="none" rtlCol="0">
            <a:spAutoFit/>
          </a:bodyPr>
          <a:lstStyle/>
          <a:p>
            <a:pPr algn="l"/>
            <a:r>
              <a:rPr lang="en-US" altLang="zh-CN"/>
              <a:t>Previous work tries to design a detector by using machine learning based classifiers. </a:t>
            </a:r>
          </a:p>
        </p:txBody>
      </p:sp>
      <p:sp>
        <p:nvSpPr>
          <p:cNvPr id="45" name="Rectangle 165"/>
          <p:cNvSpPr>
            <a:spLocks noChangeArrowheads="1"/>
          </p:cNvSpPr>
          <p:nvPr/>
        </p:nvSpPr>
        <p:spPr bwMode="auto">
          <a:xfrm>
            <a:off x="1306830" y="5167495"/>
            <a:ext cx="9577388" cy="142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46" name="Rectangle 165"/>
          <p:cNvSpPr>
            <a:spLocks noChangeArrowheads="1"/>
          </p:cNvSpPr>
          <p:nvPr/>
        </p:nvSpPr>
        <p:spPr bwMode="auto">
          <a:xfrm>
            <a:off x="1242060" y="1520690"/>
            <a:ext cx="9577388" cy="142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par>
                                <p:cTn id="53" presetID="22" presetClass="entr" presetSubtype="2" fill="hold" grpId="0" nodeType="withEffect">
                                  <p:stCondLst>
                                    <p:cond delay="200"/>
                                  </p:stCondLst>
                                  <p:childTnLst>
                                    <p:set>
                                      <p:cBhvr>
                                        <p:cTn id="54" dur="1" fill="hold">
                                          <p:stCondLst>
                                            <p:cond delay="0"/>
                                          </p:stCondLst>
                                        </p:cTn>
                                        <p:tgtEl>
                                          <p:spTgt spid="45"/>
                                        </p:tgtEl>
                                        <p:attrNameLst>
                                          <p:attrName>style.visibility</p:attrName>
                                        </p:attrNameLst>
                                      </p:cBhvr>
                                      <p:to>
                                        <p:strVal val="visible"/>
                                      </p:to>
                                    </p:set>
                                    <p:animEffect transition="in" filter="wipe(right)">
                                      <p:cBhvr>
                                        <p:cTn id="55" dur="500"/>
                                        <p:tgtEl>
                                          <p:spTgt spid="45"/>
                                        </p:tgtEl>
                                      </p:cBhvr>
                                    </p:animEffect>
                                  </p:childTnLst>
                                </p:cTn>
                              </p:par>
                              <p:par>
                                <p:cTn id="56" presetID="22" presetClass="entr" presetSubtype="2" fill="hold" grpId="0" nodeType="withEffect">
                                  <p:stCondLst>
                                    <p:cond delay="200"/>
                                  </p:stCondLst>
                                  <p:childTnLst>
                                    <p:set>
                                      <p:cBhvr>
                                        <p:cTn id="57" dur="1" fill="hold">
                                          <p:stCondLst>
                                            <p:cond delay="0"/>
                                          </p:stCondLst>
                                        </p:cTn>
                                        <p:tgtEl>
                                          <p:spTgt spid="46"/>
                                        </p:tgtEl>
                                        <p:attrNameLst>
                                          <p:attrName>style.visibility</p:attrName>
                                        </p:attrNameLst>
                                      </p:cBhvr>
                                      <p:to>
                                        <p:strVal val="visible"/>
                                      </p:to>
                                    </p:set>
                                    <p:animEffect transition="in" filter="wipe(right)">
                                      <p:cBhvr>
                                        <p:cTn id="5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17" grpId="0"/>
      <p:bldP spid="2" grpId="0" bldLvl="0" animBg="1"/>
      <p:bldP spid="3" grpId="0" bldLvl="0" animBg="1"/>
      <p:bldP spid="36" grpId="0" bldLvl="0" animBg="1"/>
      <p:bldP spid="37" grpId="0" bldLvl="0" animBg="1"/>
      <p:bldP spid="38" grpId="0"/>
      <p:bldP spid="39" grpId="0"/>
      <p:bldP spid="40" grpId="0"/>
      <p:bldP spid="41" grpId="0"/>
      <p:bldP spid="42" grpId="0" bldLvl="0" animBg="1"/>
      <p:bldP spid="43" grpId="0" bldLvl="0" animBg="1"/>
      <p:bldP spid="45" grpId="0" bldLvl="0" animBg="1"/>
      <p:bldP spid="4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1885950" y="4010025"/>
            <a:ext cx="8419465"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Response to the literature review</a:t>
            </a: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8396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614106" y="282826"/>
            <a:ext cx="696378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Response to the literature review</a:t>
            </a: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38C7A538-9E7F-F648-1BD5-E95E78479D71}"/>
              </a:ext>
            </a:extLst>
          </p:cNvPr>
          <p:cNvGrpSpPr/>
          <p:nvPr/>
        </p:nvGrpSpPr>
        <p:grpSpPr>
          <a:xfrm>
            <a:off x="1194423" y="2588398"/>
            <a:ext cx="9372600" cy="3467100"/>
            <a:chOff x="1194423" y="1844824"/>
            <a:chExt cx="9372600" cy="3467100"/>
          </a:xfrm>
        </p:grpSpPr>
        <p:cxnSp>
          <p:nvCxnSpPr>
            <p:cNvPr id="8" name="直接连接符 7"/>
            <p:cNvCxnSpPr/>
            <p:nvPr/>
          </p:nvCxnSpPr>
          <p:spPr>
            <a:xfrm>
              <a:off x="1194423" y="3584724"/>
              <a:ext cx="9372600" cy="127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2461248" y="3578374"/>
              <a:ext cx="34671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5844211" y="3578374"/>
              <a:ext cx="34671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KSO_Shape"/>
            <p:cNvSpPr/>
            <p:nvPr/>
          </p:nvSpPr>
          <p:spPr bwMode="auto">
            <a:xfrm>
              <a:off x="1194423" y="2463949"/>
              <a:ext cx="538162" cy="45402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2" name="KSO_Shape"/>
            <p:cNvSpPr/>
            <p:nvPr/>
          </p:nvSpPr>
          <p:spPr>
            <a:xfrm>
              <a:off x="4458324" y="2463949"/>
              <a:ext cx="576263" cy="53498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7873035" y="2463949"/>
              <a:ext cx="538163" cy="442913"/>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accent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4" name="KSO_Shape"/>
            <p:cNvSpPr/>
            <p:nvPr/>
          </p:nvSpPr>
          <p:spPr bwMode="auto">
            <a:xfrm>
              <a:off x="1200773" y="4149873"/>
              <a:ext cx="539750" cy="387350"/>
            </a:xfrm>
            <a:custGeom>
              <a:avLst/>
              <a:gdLst>
                <a:gd name="T0" fmla="*/ 1846857 w 5832"/>
                <a:gd name="T1" fmla="*/ 173247 h 4173"/>
                <a:gd name="T2" fmla="*/ 1897814 w 5832"/>
                <a:gd name="T3" fmla="*/ 235354 h 4173"/>
                <a:gd name="T4" fmla="*/ 1901080 w 5832"/>
                <a:gd name="T5" fmla="*/ 1273201 h 4173"/>
                <a:gd name="T6" fmla="*/ 1856330 w 5832"/>
                <a:gd name="T7" fmla="*/ 1339558 h 4173"/>
                <a:gd name="T8" fmla="*/ 120859 w 5832"/>
                <a:gd name="T9" fmla="*/ 1364074 h 4173"/>
                <a:gd name="T10" fmla="*/ 48344 w 5832"/>
                <a:gd name="T11" fmla="*/ 1339558 h 4173"/>
                <a:gd name="T12" fmla="*/ 3593 w 5832"/>
                <a:gd name="T13" fmla="*/ 1273201 h 4173"/>
                <a:gd name="T14" fmla="*/ 7186 w 5832"/>
                <a:gd name="T15" fmla="*/ 235354 h 4173"/>
                <a:gd name="T16" fmla="*/ 58143 w 5832"/>
                <a:gd name="T17" fmla="*/ 173247 h 4173"/>
                <a:gd name="T18" fmla="*/ 556278 w 5832"/>
                <a:gd name="T19" fmla="*/ 0 h 4173"/>
                <a:gd name="T20" fmla="*/ 1221656 w 5832"/>
                <a:gd name="T21" fmla="*/ 582502 h 4173"/>
                <a:gd name="T22" fmla="*/ 1118436 w 5832"/>
                <a:gd name="T23" fmla="*/ 667491 h 4173"/>
                <a:gd name="T24" fmla="*/ 1078912 w 5832"/>
                <a:gd name="T25" fmla="*/ 810665 h 4173"/>
                <a:gd name="T26" fmla="*/ 1139342 w 5832"/>
                <a:gd name="T27" fmla="*/ 955800 h 4173"/>
                <a:gd name="T28" fmla="*/ 1254321 w 5832"/>
                <a:gd name="T29" fmla="*/ 1025425 h 4173"/>
                <a:gd name="T30" fmla="*/ 1403925 w 5832"/>
                <a:gd name="T31" fmla="*/ 1014638 h 4173"/>
                <a:gd name="T32" fmla="*/ 1507145 w 5832"/>
                <a:gd name="T33" fmla="*/ 929322 h 4173"/>
                <a:gd name="T34" fmla="*/ 1546996 w 5832"/>
                <a:gd name="T35" fmla="*/ 786475 h 4173"/>
                <a:gd name="T36" fmla="*/ 1486240 w 5832"/>
                <a:gd name="T37" fmla="*/ 640687 h 4173"/>
                <a:gd name="T38" fmla="*/ 1371260 w 5832"/>
                <a:gd name="T39" fmla="*/ 571061 h 4173"/>
                <a:gd name="T40" fmla="*/ 601355 w 5832"/>
                <a:gd name="T41" fmla="*/ 411870 h 4173"/>
                <a:gd name="T42" fmla="*/ 1217737 w 5832"/>
                <a:gd name="T43" fmla="*/ 337668 h 4173"/>
                <a:gd name="T44" fmla="*/ 1069113 w 5832"/>
                <a:gd name="T45" fmla="*/ 395853 h 4173"/>
                <a:gd name="T46" fmla="*/ 957073 w 5832"/>
                <a:gd name="T47" fmla="*/ 490648 h 4173"/>
                <a:gd name="T48" fmla="*/ 875085 w 5832"/>
                <a:gd name="T49" fmla="*/ 625977 h 4173"/>
                <a:gd name="T50" fmla="*/ 842747 w 5832"/>
                <a:gd name="T51" fmla="*/ 786149 h 4173"/>
                <a:gd name="T52" fmla="*/ 863652 w 5832"/>
                <a:gd name="T53" fmla="*/ 938475 h 4173"/>
                <a:gd name="T54" fmla="*/ 936168 w 5832"/>
                <a:gd name="T55" fmla="*/ 1080341 h 4173"/>
                <a:gd name="T56" fmla="*/ 1040694 w 5832"/>
                <a:gd name="T57" fmla="*/ 1182328 h 4173"/>
                <a:gd name="T58" fmla="*/ 1184092 w 5832"/>
                <a:gd name="T59" fmla="*/ 1250973 h 4173"/>
                <a:gd name="T60" fmla="*/ 1336962 w 5832"/>
                <a:gd name="T61" fmla="*/ 1268625 h 4173"/>
                <a:gd name="T62" fmla="*/ 1495712 w 5832"/>
                <a:gd name="T63" fmla="*/ 1232014 h 4173"/>
                <a:gd name="T64" fmla="*/ 1628984 w 5832"/>
                <a:gd name="T65" fmla="*/ 1146698 h 4173"/>
                <a:gd name="T66" fmla="*/ 1720772 w 5832"/>
                <a:gd name="T67" fmla="*/ 1032944 h 4173"/>
                <a:gd name="T68" fmla="*/ 1775648 w 5832"/>
                <a:gd name="T69" fmla="*/ 881598 h 4173"/>
                <a:gd name="T70" fmla="*/ 1777608 w 5832"/>
                <a:gd name="T71" fmla="*/ 726656 h 4173"/>
                <a:gd name="T72" fmla="*/ 1726325 w 5832"/>
                <a:gd name="T73" fmla="*/ 574003 h 4173"/>
                <a:gd name="T74" fmla="*/ 1637477 w 5832"/>
                <a:gd name="T75" fmla="*/ 457960 h 4173"/>
                <a:gd name="T76" fmla="*/ 1506165 w 5832"/>
                <a:gd name="T77" fmla="*/ 369375 h 4173"/>
                <a:gd name="T78" fmla="*/ 1349048 w 5832"/>
                <a:gd name="T79" fmla="*/ 329169 h 4173"/>
                <a:gd name="T80" fmla="*/ 1436590 w 5832"/>
                <a:gd name="T81" fmla="*/ 505358 h 4173"/>
                <a:gd name="T82" fmla="*/ 1233089 w 5832"/>
                <a:gd name="T83" fmla="*/ 490321 h 4173"/>
                <a:gd name="T84" fmla="*/ 1067153 w 5832"/>
                <a:gd name="T85" fmla="*/ 595904 h 4173"/>
                <a:gd name="T86" fmla="*/ 994637 w 5832"/>
                <a:gd name="T87" fmla="*/ 798570 h 4173"/>
                <a:gd name="T88" fmla="*/ 1058007 w 5832"/>
                <a:gd name="T89" fmla="*/ 989142 h 4173"/>
                <a:gd name="T90" fmla="*/ 1218390 w 5832"/>
                <a:gd name="T91" fmla="*/ 1102569 h 4173"/>
                <a:gd name="T92" fmla="*/ 1422217 w 5832"/>
                <a:gd name="T93" fmla="*/ 1097666 h 4173"/>
                <a:gd name="T94" fmla="*/ 1576394 w 5832"/>
                <a:gd name="T95" fmla="*/ 976393 h 4173"/>
                <a:gd name="T96" fmla="*/ 1630291 w 5832"/>
                <a:gd name="T97" fmla="*/ 782226 h 4173"/>
                <a:gd name="T98" fmla="*/ 1548302 w 5832"/>
                <a:gd name="T99" fmla="*/ 584463 h 4173"/>
                <a:gd name="T100" fmla="*/ 1359828 w 5832"/>
                <a:gd name="T101" fmla="*/ 647224 h 4173"/>
                <a:gd name="T102" fmla="*/ 1258241 w 5832"/>
                <a:gd name="T103" fmla="*/ 649512 h 4173"/>
                <a:gd name="T104" fmla="*/ 1181479 w 5832"/>
                <a:gd name="T105" fmla="*/ 709985 h 4173"/>
                <a:gd name="T106" fmla="*/ 1154367 w 5832"/>
                <a:gd name="T107" fmla="*/ 806415 h 4173"/>
                <a:gd name="T108" fmla="*/ 1195525 w 5832"/>
                <a:gd name="T109" fmla="*/ 904806 h 4173"/>
                <a:gd name="T110" fmla="*/ 1280779 w 5832"/>
                <a:gd name="T111" fmla="*/ 953838 h 4173"/>
                <a:gd name="T112" fmla="*/ 1381386 w 5832"/>
                <a:gd name="T113" fmla="*/ 941417 h 4173"/>
                <a:gd name="T114" fmla="*/ 1451942 w 5832"/>
                <a:gd name="T115" fmla="*/ 874080 h 4173"/>
                <a:gd name="T116" fmla="*/ 1469581 w 5832"/>
                <a:gd name="T117" fmla="*/ 774381 h 4173"/>
                <a:gd name="T118" fmla="*/ 1424830 w 5832"/>
                <a:gd name="T119" fmla="*/ 686450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accent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KSO_Shape"/>
            <p:cNvSpPr/>
            <p:nvPr/>
          </p:nvSpPr>
          <p:spPr bwMode="auto">
            <a:xfrm>
              <a:off x="4480548" y="4176862"/>
              <a:ext cx="547688" cy="379412"/>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6" name="KSO_Shape"/>
            <p:cNvSpPr/>
            <p:nvPr/>
          </p:nvSpPr>
          <p:spPr bwMode="auto">
            <a:xfrm>
              <a:off x="7860335" y="4122887"/>
              <a:ext cx="517525" cy="509587"/>
            </a:xfrm>
            <a:custGeom>
              <a:avLst/>
              <a:gdLst>
                <a:gd name="T0" fmla="*/ 2147483646 w 6140"/>
                <a:gd name="T1" fmla="*/ 2147483646 h 6040"/>
                <a:gd name="T2" fmla="*/ 2147483646 w 6140"/>
                <a:gd name="T3" fmla="*/ 2147483646 h 6040"/>
                <a:gd name="T4" fmla="*/ 2147483646 w 6140"/>
                <a:gd name="T5" fmla="*/ 2147483646 h 6040"/>
                <a:gd name="T6" fmla="*/ 2147483646 w 6140"/>
                <a:gd name="T7" fmla="*/ 2147483646 h 6040"/>
                <a:gd name="T8" fmla="*/ 2147483646 w 6140"/>
                <a:gd name="T9" fmla="*/ 2147483646 h 6040"/>
                <a:gd name="T10" fmla="*/ 2147483646 w 6140"/>
                <a:gd name="T11" fmla="*/ 2147483646 h 6040"/>
                <a:gd name="T12" fmla="*/ 2147483646 w 6140"/>
                <a:gd name="T13" fmla="*/ 2147483646 h 6040"/>
                <a:gd name="T14" fmla="*/ 2147483646 w 6140"/>
                <a:gd name="T15" fmla="*/ 2147483646 h 6040"/>
                <a:gd name="T16" fmla="*/ 2147483646 w 6140"/>
                <a:gd name="T17" fmla="*/ 2147483646 h 6040"/>
                <a:gd name="T18" fmla="*/ 2147483646 w 6140"/>
                <a:gd name="T19" fmla="*/ 2147483646 h 6040"/>
                <a:gd name="T20" fmla="*/ 2147483646 w 6140"/>
                <a:gd name="T21" fmla="*/ 2147483646 h 6040"/>
                <a:gd name="T22" fmla="*/ 2147483646 w 6140"/>
                <a:gd name="T23" fmla="*/ 2147483646 h 6040"/>
                <a:gd name="T24" fmla="*/ 2147483646 w 6140"/>
                <a:gd name="T25" fmla="*/ 2147483646 h 6040"/>
                <a:gd name="T26" fmla="*/ 2147483646 w 6140"/>
                <a:gd name="T27" fmla="*/ 2147483646 h 6040"/>
                <a:gd name="T28" fmla="*/ 298699967 w 6140"/>
                <a:gd name="T29" fmla="*/ 2147483646 h 6040"/>
                <a:gd name="T30" fmla="*/ 836224881 w 6140"/>
                <a:gd name="T31" fmla="*/ 2147483646 h 6040"/>
                <a:gd name="T32" fmla="*/ 2147483646 w 6140"/>
                <a:gd name="T33" fmla="*/ 89854040 h 6040"/>
                <a:gd name="T34" fmla="*/ 2147483646 w 6140"/>
                <a:gd name="T35" fmla="*/ 1707904638 h 6040"/>
                <a:gd name="T36" fmla="*/ 2147483646 w 6140"/>
                <a:gd name="T37" fmla="*/ 2147483646 h 6040"/>
                <a:gd name="T38" fmla="*/ 2147483646 w 6140"/>
                <a:gd name="T39" fmla="*/ 2147483646 h 6040"/>
                <a:gd name="T40" fmla="*/ 2147483646 w 6140"/>
                <a:gd name="T41" fmla="*/ 2147483646 h 6040"/>
                <a:gd name="T42" fmla="*/ 2147483646 w 6140"/>
                <a:gd name="T43" fmla="*/ 2147483646 h 6040"/>
                <a:gd name="T44" fmla="*/ 2147483646 w 6140"/>
                <a:gd name="T45" fmla="*/ 2147483646 h 6040"/>
                <a:gd name="T46" fmla="*/ 2147483646 w 6140"/>
                <a:gd name="T47" fmla="*/ 2147483646 h 6040"/>
                <a:gd name="T48" fmla="*/ 2147483646 w 6140"/>
                <a:gd name="T49" fmla="*/ 2147483646 h 6040"/>
                <a:gd name="T50" fmla="*/ 2147483646 w 6140"/>
                <a:gd name="T51" fmla="*/ 2147483646 h 6040"/>
                <a:gd name="T52" fmla="*/ 2147483646 w 6140"/>
                <a:gd name="T53" fmla="*/ 2147483646 h 6040"/>
                <a:gd name="T54" fmla="*/ 2147483646 w 6140"/>
                <a:gd name="T55" fmla="*/ 2147483646 h 6040"/>
                <a:gd name="T56" fmla="*/ 2147483646 w 6140"/>
                <a:gd name="T57" fmla="*/ 2147483646 h 6040"/>
                <a:gd name="T58" fmla="*/ 2147483646 w 6140"/>
                <a:gd name="T59" fmla="*/ 2147483646 h 6040"/>
                <a:gd name="T60" fmla="*/ 2147483646 w 6140"/>
                <a:gd name="T61" fmla="*/ 2147483646 h 6040"/>
                <a:gd name="T62" fmla="*/ 2147483646 w 6140"/>
                <a:gd name="T63" fmla="*/ 2147483646 h 6040"/>
                <a:gd name="T64" fmla="*/ 2147483646 w 6140"/>
                <a:gd name="T65" fmla="*/ 2147483646 h 6040"/>
                <a:gd name="T66" fmla="*/ 2147483646 w 6140"/>
                <a:gd name="T67" fmla="*/ 2147483646 h 6040"/>
                <a:gd name="T68" fmla="*/ 2147483646 w 6140"/>
                <a:gd name="T69" fmla="*/ 2147483646 h 6040"/>
                <a:gd name="T70" fmla="*/ 2147483646 w 6140"/>
                <a:gd name="T71" fmla="*/ 2147483646 h 6040"/>
                <a:gd name="T72" fmla="*/ 2147483646 w 6140"/>
                <a:gd name="T73" fmla="*/ 2147483646 h 6040"/>
                <a:gd name="T74" fmla="*/ 2147483646 w 6140"/>
                <a:gd name="T75" fmla="*/ 2147483646 h 6040"/>
                <a:gd name="T76" fmla="*/ 2147483646 w 6140"/>
                <a:gd name="T77" fmla="*/ 2147483646 h 6040"/>
                <a:gd name="T78" fmla="*/ 2147483646 w 6140"/>
                <a:gd name="T79" fmla="*/ 2147483646 h 6040"/>
                <a:gd name="T80" fmla="*/ 2147483646 w 6140"/>
                <a:gd name="T81" fmla="*/ 2147483646 h 6040"/>
                <a:gd name="T82" fmla="*/ 2147483646 w 6140"/>
                <a:gd name="T83" fmla="*/ 2147483646 h 6040"/>
                <a:gd name="T84" fmla="*/ 2147483646 w 6140"/>
                <a:gd name="T85" fmla="*/ 2147483646 h 6040"/>
                <a:gd name="T86" fmla="*/ 2147483646 w 6140"/>
                <a:gd name="T87" fmla="*/ 2147483646 h 6040"/>
                <a:gd name="T88" fmla="*/ 2147483646 w 6140"/>
                <a:gd name="T89" fmla="*/ 2147483646 h 6040"/>
                <a:gd name="T90" fmla="*/ 2147483646 w 6140"/>
                <a:gd name="T91" fmla="*/ 2147483646 h 6040"/>
                <a:gd name="T92" fmla="*/ 2147483646 w 6140"/>
                <a:gd name="T93" fmla="*/ 2147483646 h 6040"/>
                <a:gd name="T94" fmla="*/ 2147483646 w 6140"/>
                <a:gd name="T95" fmla="*/ 2147483646 h 6040"/>
                <a:gd name="T96" fmla="*/ 2147483646 w 6140"/>
                <a:gd name="T97" fmla="*/ 2147483646 h 6040"/>
                <a:gd name="T98" fmla="*/ 2147483646 w 6140"/>
                <a:gd name="T99" fmla="*/ 2147483646 h 6040"/>
                <a:gd name="T100" fmla="*/ 2147483646 w 6140"/>
                <a:gd name="T101" fmla="*/ 2147483646 h 6040"/>
                <a:gd name="T102" fmla="*/ 2147483646 w 6140"/>
                <a:gd name="T103" fmla="*/ 2147483646 h 6040"/>
                <a:gd name="T104" fmla="*/ 2147483646 w 6140"/>
                <a:gd name="T105" fmla="*/ 2147483646 h 6040"/>
                <a:gd name="T106" fmla="*/ 2147483646 w 6140"/>
                <a:gd name="T107" fmla="*/ 2147483646 h 6040"/>
                <a:gd name="T108" fmla="*/ 2147483646 w 6140"/>
                <a:gd name="T109" fmla="*/ 2147483646 h 6040"/>
                <a:gd name="T110" fmla="*/ 2147483646 w 6140"/>
                <a:gd name="T111" fmla="*/ 2147483646 h 6040"/>
                <a:gd name="T112" fmla="*/ 2147483646 w 6140"/>
                <a:gd name="T113" fmla="*/ 2147483646 h 6040"/>
                <a:gd name="T114" fmla="*/ 2147483646 w 6140"/>
                <a:gd name="T115" fmla="*/ 2147483646 h 6040"/>
                <a:gd name="T116" fmla="*/ 2147483646 w 6140"/>
                <a:gd name="T117" fmla="*/ 2147483646 h 6040"/>
                <a:gd name="T118" fmla="*/ 2147483646 w 6140"/>
                <a:gd name="T119" fmla="*/ 2147483646 h 6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140" h="6040">
                  <a:moveTo>
                    <a:pt x="3011" y="554"/>
                  </a:moveTo>
                  <a:lnTo>
                    <a:pt x="5433" y="554"/>
                  </a:lnTo>
                  <a:lnTo>
                    <a:pt x="5469" y="555"/>
                  </a:lnTo>
                  <a:lnTo>
                    <a:pt x="5505" y="557"/>
                  </a:lnTo>
                  <a:lnTo>
                    <a:pt x="5540" y="562"/>
                  </a:lnTo>
                  <a:lnTo>
                    <a:pt x="5575" y="567"/>
                  </a:lnTo>
                  <a:lnTo>
                    <a:pt x="5608" y="576"/>
                  </a:lnTo>
                  <a:lnTo>
                    <a:pt x="5642" y="586"/>
                  </a:lnTo>
                  <a:lnTo>
                    <a:pt x="5676" y="597"/>
                  </a:lnTo>
                  <a:lnTo>
                    <a:pt x="5707" y="609"/>
                  </a:lnTo>
                  <a:lnTo>
                    <a:pt x="5738" y="623"/>
                  </a:lnTo>
                  <a:lnTo>
                    <a:pt x="5768" y="639"/>
                  </a:lnTo>
                  <a:lnTo>
                    <a:pt x="5799" y="656"/>
                  </a:lnTo>
                  <a:lnTo>
                    <a:pt x="5828" y="674"/>
                  </a:lnTo>
                  <a:lnTo>
                    <a:pt x="5854" y="694"/>
                  </a:lnTo>
                  <a:lnTo>
                    <a:pt x="5881" y="716"/>
                  </a:lnTo>
                  <a:lnTo>
                    <a:pt x="5908" y="738"/>
                  </a:lnTo>
                  <a:lnTo>
                    <a:pt x="5932" y="761"/>
                  </a:lnTo>
                  <a:lnTo>
                    <a:pt x="5955" y="786"/>
                  </a:lnTo>
                  <a:lnTo>
                    <a:pt x="5977" y="811"/>
                  </a:lnTo>
                  <a:lnTo>
                    <a:pt x="5998" y="838"/>
                  </a:lnTo>
                  <a:lnTo>
                    <a:pt x="6018" y="866"/>
                  </a:lnTo>
                  <a:lnTo>
                    <a:pt x="6037" y="895"/>
                  </a:lnTo>
                  <a:lnTo>
                    <a:pt x="6054" y="924"/>
                  </a:lnTo>
                  <a:lnTo>
                    <a:pt x="6069" y="955"/>
                  </a:lnTo>
                  <a:lnTo>
                    <a:pt x="6084" y="987"/>
                  </a:lnTo>
                  <a:lnTo>
                    <a:pt x="6097" y="1018"/>
                  </a:lnTo>
                  <a:lnTo>
                    <a:pt x="6107" y="1051"/>
                  </a:lnTo>
                  <a:lnTo>
                    <a:pt x="6117" y="1084"/>
                  </a:lnTo>
                  <a:lnTo>
                    <a:pt x="6125" y="1119"/>
                  </a:lnTo>
                  <a:lnTo>
                    <a:pt x="6132" y="1154"/>
                  </a:lnTo>
                  <a:lnTo>
                    <a:pt x="6136" y="1189"/>
                  </a:lnTo>
                  <a:lnTo>
                    <a:pt x="6139" y="1225"/>
                  </a:lnTo>
                  <a:lnTo>
                    <a:pt x="6140" y="1261"/>
                  </a:lnTo>
                  <a:lnTo>
                    <a:pt x="6140" y="5331"/>
                  </a:lnTo>
                  <a:lnTo>
                    <a:pt x="6139" y="5369"/>
                  </a:lnTo>
                  <a:lnTo>
                    <a:pt x="6136" y="5405"/>
                  </a:lnTo>
                  <a:lnTo>
                    <a:pt x="6132" y="5439"/>
                  </a:lnTo>
                  <a:lnTo>
                    <a:pt x="6125" y="5474"/>
                  </a:lnTo>
                  <a:lnTo>
                    <a:pt x="6117" y="5508"/>
                  </a:lnTo>
                  <a:lnTo>
                    <a:pt x="6107" y="5542"/>
                  </a:lnTo>
                  <a:lnTo>
                    <a:pt x="6097" y="5574"/>
                  </a:lnTo>
                  <a:lnTo>
                    <a:pt x="6084" y="5607"/>
                  </a:lnTo>
                  <a:lnTo>
                    <a:pt x="6069" y="5638"/>
                  </a:lnTo>
                  <a:lnTo>
                    <a:pt x="6054" y="5668"/>
                  </a:lnTo>
                  <a:lnTo>
                    <a:pt x="6037" y="5698"/>
                  </a:lnTo>
                  <a:lnTo>
                    <a:pt x="6018" y="5726"/>
                  </a:lnTo>
                  <a:lnTo>
                    <a:pt x="5998" y="5754"/>
                  </a:lnTo>
                  <a:lnTo>
                    <a:pt x="5977" y="5781"/>
                  </a:lnTo>
                  <a:lnTo>
                    <a:pt x="5955" y="5806"/>
                  </a:lnTo>
                  <a:lnTo>
                    <a:pt x="5932" y="5832"/>
                  </a:lnTo>
                  <a:lnTo>
                    <a:pt x="5908" y="5855"/>
                  </a:lnTo>
                  <a:lnTo>
                    <a:pt x="5881" y="5877"/>
                  </a:lnTo>
                  <a:lnTo>
                    <a:pt x="5854" y="5898"/>
                  </a:lnTo>
                  <a:lnTo>
                    <a:pt x="5828" y="5918"/>
                  </a:lnTo>
                  <a:lnTo>
                    <a:pt x="5799" y="5936"/>
                  </a:lnTo>
                  <a:lnTo>
                    <a:pt x="5768" y="5954"/>
                  </a:lnTo>
                  <a:lnTo>
                    <a:pt x="5738" y="5969"/>
                  </a:lnTo>
                  <a:lnTo>
                    <a:pt x="5707" y="5983"/>
                  </a:lnTo>
                  <a:lnTo>
                    <a:pt x="5676" y="5996"/>
                  </a:lnTo>
                  <a:lnTo>
                    <a:pt x="5642" y="6007"/>
                  </a:lnTo>
                  <a:lnTo>
                    <a:pt x="5608" y="6016"/>
                  </a:lnTo>
                  <a:lnTo>
                    <a:pt x="5575" y="6025"/>
                  </a:lnTo>
                  <a:lnTo>
                    <a:pt x="5540" y="6030"/>
                  </a:lnTo>
                  <a:lnTo>
                    <a:pt x="5505" y="6035"/>
                  </a:lnTo>
                  <a:lnTo>
                    <a:pt x="5469" y="6039"/>
                  </a:lnTo>
                  <a:lnTo>
                    <a:pt x="5433" y="6040"/>
                  </a:lnTo>
                  <a:lnTo>
                    <a:pt x="3011" y="6040"/>
                  </a:lnTo>
                  <a:lnTo>
                    <a:pt x="2981" y="6039"/>
                  </a:lnTo>
                  <a:lnTo>
                    <a:pt x="2951" y="6036"/>
                  </a:lnTo>
                  <a:lnTo>
                    <a:pt x="2921" y="6033"/>
                  </a:lnTo>
                  <a:lnTo>
                    <a:pt x="2892" y="6029"/>
                  </a:lnTo>
                  <a:lnTo>
                    <a:pt x="2863" y="6023"/>
                  </a:lnTo>
                  <a:lnTo>
                    <a:pt x="2834" y="6016"/>
                  </a:lnTo>
                  <a:lnTo>
                    <a:pt x="2806" y="6008"/>
                  </a:lnTo>
                  <a:lnTo>
                    <a:pt x="2778" y="5999"/>
                  </a:lnTo>
                  <a:lnTo>
                    <a:pt x="2750" y="5989"/>
                  </a:lnTo>
                  <a:lnTo>
                    <a:pt x="2723" y="5978"/>
                  </a:lnTo>
                  <a:lnTo>
                    <a:pt x="2698" y="5965"/>
                  </a:lnTo>
                  <a:lnTo>
                    <a:pt x="2672" y="5951"/>
                  </a:lnTo>
                  <a:lnTo>
                    <a:pt x="2647" y="5938"/>
                  </a:lnTo>
                  <a:lnTo>
                    <a:pt x="2623" y="5922"/>
                  </a:lnTo>
                  <a:lnTo>
                    <a:pt x="2599" y="5906"/>
                  </a:lnTo>
                  <a:lnTo>
                    <a:pt x="2577" y="5889"/>
                  </a:lnTo>
                  <a:lnTo>
                    <a:pt x="2554" y="5870"/>
                  </a:lnTo>
                  <a:lnTo>
                    <a:pt x="2533" y="5852"/>
                  </a:lnTo>
                  <a:lnTo>
                    <a:pt x="2512" y="5832"/>
                  </a:lnTo>
                  <a:lnTo>
                    <a:pt x="2492" y="5811"/>
                  </a:lnTo>
                  <a:lnTo>
                    <a:pt x="2474" y="5790"/>
                  </a:lnTo>
                  <a:lnTo>
                    <a:pt x="2455" y="5768"/>
                  </a:lnTo>
                  <a:lnTo>
                    <a:pt x="2438" y="5745"/>
                  </a:lnTo>
                  <a:lnTo>
                    <a:pt x="2421" y="5722"/>
                  </a:lnTo>
                  <a:lnTo>
                    <a:pt x="2406" y="5697"/>
                  </a:lnTo>
                  <a:lnTo>
                    <a:pt x="2392" y="5672"/>
                  </a:lnTo>
                  <a:lnTo>
                    <a:pt x="2378" y="5646"/>
                  </a:lnTo>
                  <a:lnTo>
                    <a:pt x="2366" y="5621"/>
                  </a:lnTo>
                  <a:lnTo>
                    <a:pt x="2355" y="5594"/>
                  </a:lnTo>
                  <a:lnTo>
                    <a:pt x="2345" y="5567"/>
                  </a:lnTo>
                  <a:lnTo>
                    <a:pt x="2336" y="5539"/>
                  </a:lnTo>
                  <a:lnTo>
                    <a:pt x="2327" y="5510"/>
                  </a:lnTo>
                  <a:lnTo>
                    <a:pt x="2315" y="5509"/>
                  </a:lnTo>
                  <a:lnTo>
                    <a:pt x="2259" y="5501"/>
                  </a:lnTo>
                  <a:lnTo>
                    <a:pt x="2203" y="5493"/>
                  </a:lnTo>
                  <a:lnTo>
                    <a:pt x="2147" y="5484"/>
                  </a:lnTo>
                  <a:lnTo>
                    <a:pt x="2092" y="5474"/>
                  </a:lnTo>
                  <a:lnTo>
                    <a:pt x="2037" y="5463"/>
                  </a:lnTo>
                  <a:lnTo>
                    <a:pt x="1983" y="5451"/>
                  </a:lnTo>
                  <a:lnTo>
                    <a:pt x="1929" y="5439"/>
                  </a:lnTo>
                  <a:lnTo>
                    <a:pt x="1876" y="5427"/>
                  </a:lnTo>
                  <a:lnTo>
                    <a:pt x="1824" y="5413"/>
                  </a:lnTo>
                  <a:lnTo>
                    <a:pt x="1771" y="5398"/>
                  </a:lnTo>
                  <a:lnTo>
                    <a:pt x="1719" y="5383"/>
                  </a:lnTo>
                  <a:lnTo>
                    <a:pt x="1668" y="5366"/>
                  </a:lnTo>
                  <a:lnTo>
                    <a:pt x="1618" y="5350"/>
                  </a:lnTo>
                  <a:lnTo>
                    <a:pt x="1568" y="5333"/>
                  </a:lnTo>
                  <a:lnTo>
                    <a:pt x="1519" y="5314"/>
                  </a:lnTo>
                  <a:lnTo>
                    <a:pt x="1471" y="5295"/>
                  </a:lnTo>
                  <a:lnTo>
                    <a:pt x="1423" y="5276"/>
                  </a:lnTo>
                  <a:lnTo>
                    <a:pt x="1375" y="5255"/>
                  </a:lnTo>
                  <a:lnTo>
                    <a:pt x="1329" y="5234"/>
                  </a:lnTo>
                  <a:lnTo>
                    <a:pt x="1283" y="5213"/>
                  </a:lnTo>
                  <a:lnTo>
                    <a:pt x="1237" y="5190"/>
                  </a:lnTo>
                  <a:lnTo>
                    <a:pt x="1193" y="5167"/>
                  </a:lnTo>
                  <a:lnTo>
                    <a:pt x="1150" y="5143"/>
                  </a:lnTo>
                  <a:lnTo>
                    <a:pt x="1107" y="5119"/>
                  </a:lnTo>
                  <a:lnTo>
                    <a:pt x="1064" y="5093"/>
                  </a:lnTo>
                  <a:lnTo>
                    <a:pt x="1024" y="5067"/>
                  </a:lnTo>
                  <a:lnTo>
                    <a:pt x="983" y="5041"/>
                  </a:lnTo>
                  <a:lnTo>
                    <a:pt x="944" y="5013"/>
                  </a:lnTo>
                  <a:lnTo>
                    <a:pt x="905" y="4985"/>
                  </a:lnTo>
                  <a:lnTo>
                    <a:pt x="867" y="4956"/>
                  </a:lnTo>
                  <a:lnTo>
                    <a:pt x="830" y="4927"/>
                  </a:lnTo>
                  <a:lnTo>
                    <a:pt x="794" y="4897"/>
                  </a:lnTo>
                  <a:lnTo>
                    <a:pt x="757" y="4866"/>
                  </a:lnTo>
                  <a:lnTo>
                    <a:pt x="721" y="4832"/>
                  </a:lnTo>
                  <a:lnTo>
                    <a:pt x="686" y="4800"/>
                  </a:lnTo>
                  <a:lnTo>
                    <a:pt x="652" y="4765"/>
                  </a:lnTo>
                  <a:lnTo>
                    <a:pt x="620" y="4730"/>
                  </a:lnTo>
                  <a:lnTo>
                    <a:pt x="588" y="4695"/>
                  </a:lnTo>
                  <a:lnTo>
                    <a:pt x="557" y="4658"/>
                  </a:lnTo>
                  <a:lnTo>
                    <a:pt x="528" y="4622"/>
                  </a:lnTo>
                  <a:lnTo>
                    <a:pt x="500" y="4584"/>
                  </a:lnTo>
                  <a:lnTo>
                    <a:pt x="472" y="4547"/>
                  </a:lnTo>
                  <a:lnTo>
                    <a:pt x="447" y="4507"/>
                  </a:lnTo>
                  <a:lnTo>
                    <a:pt x="422" y="4468"/>
                  </a:lnTo>
                  <a:lnTo>
                    <a:pt x="398" y="4428"/>
                  </a:lnTo>
                  <a:lnTo>
                    <a:pt x="376" y="4386"/>
                  </a:lnTo>
                  <a:lnTo>
                    <a:pt x="355" y="4346"/>
                  </a:lnTo>
                  <a:lnTo>
                    <a:pt x="335" y="4304"/>
                  </a:lnTo>
                  <a:lnTo>
                    <a:pt x="317" y="4261"/>
                  </a:lnTo>
                  <a:lnTo>
                    <a:pt x="299" y="4218"/>
                  </a:lnTo>
                  <a:lnTo>
                    <a:pt x="283" y="4174"/>
                  </a:lnTo>
                  <a:lnTo>
                    <a:pt x="269" y="4130"/>
                  </a:lnTo>
                  <a:lnTo>
                    <a:pt x="255" y="4084"/>
                  </a:lnTo>
                  <a:lnTo>
                    <a:pt x="243" y="4038"/>
                  </a:lnTo>
                  <a:lnTo>
                    <a:pt x="233" y="3993"/>
                  </a:lnTo>
                  <a:lnTo>
                    <a:pt x="224" y="3945"/>
                  </a:lnTo>
                  <a:lnTo>
                    <a:pt x="217" y="3897"/>
                  </a:lnTo>
                  <a:lnTo>
                    <a:pt x="210" y="3850"/>
                  </a:lnTo>
                  <a:lnTo>
                    <a:pt x="205" y="3801"/>
                  </a:lnTo>
                  <a:lnTo>
                    <a:pt x="203" y="3752"/>
                  </a:lnTo>
                  <a:lnTo>
                    <a:pt x="201" y="3702"/>
                  </a:lnTo>
                  <a:lnTo>
                    <a:pt x="201" y="3651"/>
                  </a:lnTo>
                  <a:lnTo>
                    <a:pt x="202" y="3601"/>
                  </a:lnTo>
                  <a:lnTo>
                    <a:pt x="204" y="3549"/>
                  </a:lnTo>
                  <a:lnTo>
                    <a:pt x="209" y="3500"/>
                  </a:lnTo>
                  <a:lnTo>
                    <a:pt x="216" y="3445"/>
                  </a:lnTo>
                  <a:lnTo>
                    <a:pt x="221" y="3403"/>
                  </a:lnTo>
                  <a:lnTo>
                    <a:pt x="228" y="3360"/>
                  </a:lnTo>
                  <a:lnTo>
                    <a:pt x="235" y="3317"/>
                  </a:lnTo>
                  <a:lnTo>
                    <a:pt x="245" y="3274"/>
                  </a:lnTo>
                  <a:lnTo>
                    <a:pt x="255" y="3231"/>
                  </a:lnTo>
                  <a:lnTo>
                    <a:pt x="267" y="3187"/>
                  </a:lnTo>
                  <a:lnTo>
                    <a:pt x="278" y="3143"/>
                  </a:lnTo>
                  <a:lnTo>
                    <a:pt x="292" y="3099"/>
                  </a:lnTo>
                  <a:lnTo>
                    <a:pt x="306" y="3053"/>
                  </a:lnTo>
                  <a:lnTo>
                    <a:pt x="322" y="3009"/>
                  </a:lnTo>
                  <a:lnTo>
                    <a:pt x="339" y="2964"/>
                  </a:lnTo>
                  <a:lnTo>
                    <a:pt x="356" y="2919"/>
                  </a:lnTo>
                  <a:lnTo>
                    <a:pt x="376" y="2872"/>
                  </a:lnTo>
                  <a:lnTo>
                    <a:pt x="396" y="2826"/>
                  </a:lnTo>
                  <a:lnTo>
                    <a:pt x="416" y="2779"/>
                  </a:lnTo>
                  <a:lnTo>
                    <a:pt x="440" y="2733"/>
                  </a:lnTo>
                  <a:lnTo>
                    <a:pt x="398" y="2695"/>
                  </a:lnTo>
                  <a:lnTo>
                    <a:pt x="357" y="2654"/>
                  </a:lnTo>
                  <a:lnTo>
                    <a:pt x="319" y="2614"/>
                  </a:lnTo>
                  <a:lnTo>
                    <a:pt x="282" y="2573"/>
                  </a:lnTo>
                  <a:lnTo>
                    <a:pt x="247" y="2531"/>
                  </a:lnTo>
                  <a:lnTo>
                    <a:pt x="214" y="2489"/>
                  </a:lnTo>
                  <a:lnTo>
                    <a:pt x="184" y="2445"/>
                  </a:lnTo>
                  <a:lnTo>
                    <a:pt x="155" y="2401"/>
                  </a:lnTo>
                  <a:lnTo>
                    <a:pt x="129" y="2356"/>
                  </a:lnTo>
                  <a:lnTo>
                    <a:pt x="104" y="2310"/>
                  </a:lnTo>
                  <a:lnTo>
                    <a:pt x="82" y="2263"/>
                  </a:lnTo>
                  <a:lnTo>
                    <a:pt x="62" y="2215"/>
                  </a:lnTo>
                  <a:lnTo>
                    <a:pt x="46" y="2165"/>
                  </a:lnTo>
                  <a:lnTo>
                    <a:pt x="38" y="2141"/>
                  </a:lnTo>
                  <a:lnTo>
                    <a:pt x="31" y="2115"/>
                  </a:lnTo>
                  <a:lnTo>
                    <a:pt x="25" y="2090"/>
                  </a:lnTo>
                  <a:lnTo>
                    <a:pt x="19" y="2064"/>
                  </a:lnTo>
                  <a:lnTo>
                    <a:pt x="14" y="2037"/>
                  </a:lnTo>
                  <a:lnTo>
                    <a:pt x="10" y="2011"/>
                  </a:lnTo>
                  <a:lnTo>
                    <a:pt x="7" y="1984"/>
                  </a:lnTo>
                  <a:lnTo>
                    <a:pt x="3" y="1957"/>
                  </a:lnTo>
                  <a:lnTo>
                    <a:pt x="1" y="1929"/>
                  </a:lnTo>
                  <a:lnTo>
                    <a:pt x="0" y="1902"/>
                  </a:lnTo>
                  <a:lnTo>
                    <a:pt x="0" y="1874"/>
                  </a:lnTo>
                  <a:lnTo>
                    <a:pt x="0" y="1846"/>
                  </a:lnTo>
                  <a:lnTo>
                    <a:pt x="0" y="1817"/>
                  </a:lnTo>
                  <a:lnTo>
                    <a:pt x="2" y="1788"/>
                  </a:lnTo>
                  <a:lnTo>
                    <a:pt x="4" y="1758"/>
                  </a:lnTo>
                  <a:lnTo>
                    <a:pt x="7" y="1729"/>
                  </a:lnTo>
                  <a:lnTo>
                    <a:pt x="11" y="1698"/>
                  </a:lnTo>
                  <a:lnTo>
                    <a:pt x="16" y="1667"/>
                  </a:lnTo>
                  <a:lnTo>
                    <a:pt x="21" y="1637"/>
                  </a:lnTo>
                  <a:lnTo>
                    <a:pt x="28" y="1606"/>
                  </a:lnTo>
                  <a:lnTo>
                    <a:pt x="35" y="1573"/>
                  </a:lnTo>
                  <a:lnTo>
                    <a:pt x="43" y="1542"/>
                  </a:lnTo>
                  <a:lnTo>
                    <a:pt x="51" y="1509"/>
                  </a:lnTo>
                  <a:lnTo>
                    <a:pt x="61" y="1475"/>
                  </a:lnTo>
                  <a:lnTo>
                    <a:pt x="72" y="1443"/>
                  </a:lnTo>
                  <a:lnTo>
                    <a:pt x="83" y="1409"/>
                  </a:lnTo>
                  <a:lnTo>
                    <a:pt x="109" y="1340"/>
                  </a:lnTo>
                  <a:lnTo>
                    <a:pt x="138" y="1270"/>
                  </a:lnTo>
                  <a:lnTo>
                    <a:pt x="170" y="1198"/>
                  </a:lnTo>
                  <a:lnTo>
                    <a:pt x="207" y="1124"/>
                  </a:lnTo>
                  <a:lnTo>
                    <a:pt x="247" y="1048"/>
                  </a:lnTo>
                  <a:lnTo>
                    <a:pt x="291" y="970"/>
                  </a:lnTo>
                  <a:lnTo>
                    <a:pt x="232" y="930"/>
                  </a:lnTo>
                  <a:lnTo>
                    <a:pt x="966" y="3"/>
                  </a:lnTo>
                  <a:lnTo>
                    <a:pt x="977" y="2"/>
                  </a:lnTo>
                  <a:lnTo>
                    <a:pt x="1011" y="1"/>
                  </a:lnTo>
                  <a:lnTo>
                    <a:pt x="1062" y="0"/>
                  </a:lnTo>
                  <a:lnTo>
                    <a:pt x="1092" y="1"/>
                  </a:lnTo>
                  <a:lnTo>
                    <a:pt x="1126" y="2"/>
                  </a:lnTo>
                  <a:lnTo>
                    <a:pt x="1161" y="4"/>
                  </a:lnTo>
                  <a:lnTo>
                    <a:pt x="1198" y="9"/>
                  </a:lnTo>
                  <a:lnTo>
                    <a:pt x="1236" y="14"/>
                  </a:lnTo>
                  <a:lnTo>
                    <a:pt x="1276" y="22"/>
                  </a:lnTo>
                  <a:lnTo>
                    <a:pt x="1314" y="31"/>
                  </a:lnTo>
                  <a:lnTo>
                    <a:pt x="1352" y="43"/>
                  </a:lnTo>
                  <a:lnTo>
                    <a:pt x="1372" y="48"/>
                  </a:lnTo>
                  <a:lnTo>
                    <a:pt x="1390" y="57"/>
                  </a:lnTo>
                  <a:lnTo>
                    <a:pt x="1408" y="65"/>
                  </a:lnTo>
                  <a:lnTo>
                    <a:pt x="1426" y="73"/>
                  </a:lnTo>
                  <a:lnTo>
                    <a:pt x="1461" y="93"/>
                  </a:lnTo>
                  <a:lnTo>
                    <a:pt x="1495" y="114"/>
                  </a:lnTo>
                  <a:lnTo>
                    <a:pt x="1527" y="136"/>
                  </a:lnTo>
                  <a:lnTo>
                    <a:pt x="1559" y="159"/>
                  </a:lnTo>
                  <a:lnTo>
                    <a:pt x="1588" y="182"/>
                  </a:lnTo>
                  <a:lnTo>
                    <a:pt x="1616" y="205"/>
                  </a:lnTo>
                  <a:lnTo>
                    <a:pt x="1642" y="230"/>
                  </a:lnTo>
                  <a:lnTo>
                    <a:pt x="1666" y="252"/>
                  </a:lnTo>
                  <a:lnTo>
                    <a:pt x="1707" y="293"/>
                  </a:lnTo>
                  <a:lnTo>
                    <a:pt x="1739" y="327"/>
                  </a:lnTo>
                  <a:lnTo>
                    <a:pt x="1759" y="350"/>
                  </a:lnTo>
                  <a:lnTo>
                    <a:pt x="1765" y="359"/>
                  </a:lnTo>
                  <a:lnTo>
                    <a:pt x="1153" y="1011"/>
                  </a:lnTo>
                  <a:lnTo>
                    <a:pt x="985" y="843"/>
                  </a:lnTo>
                  <a:lnTo>
                    <a:pt x="714" y="1251"/>
                  </a:lnTo>
                  <a:lnTo>
                    <a:pt x="630" y="1196"/>
                  </a:lnTo>
                  <a:lnTo>
                    <a:pt x="603" y="1246"/>
                  </a:lnTo>
                  <a:lnTo>
                    <a:pt x="578" y="1294"/>
                  </a:lnTo>
                  <a:lnTo>
                    <a:pt x="556" y="1342"/>
                  </a:lnTo>
                  <a:lnTo>
                    <a:pt x="535" y="1390"/>
                  </a:lnTo>
                  <a:lnTo>
                    <a:pt x="516" y="1435"/>
                  </a:lnTo>
                  <a:lnTo>
                    <a:pt x="500" y="1480"/>
                  </a:lnTo>
                  <a:lnTo>
                    <a:pt x="485" y="1524"/>
                  </a:lnTo>
                  <a:lnTo>
                    <a:pt x="472" y="1567"/>
                  </a:lnTo>
                  <a:lnTo>
                    <a:pt x="462" y="1609"/>
                  </a:lnTo>
                  <a:lnTo>
                    <a:pt x="452" y="1650"/>
                  </a:lnTo>
                  <a:lnTo>
                    <a:pt x="445" y="1690"/>
                  </a:lnTo>
                  <a:lnTo>
                    <a:pt x="440" y="1729"/>
                  </a:lnTo>
                  <a:lnTo>
                    <a:pt x="436" y="1768"/>
                  </a:lnTo>
                  <a:lnTo>
                    <a:pt x="435" y="1805"/>
                  </a:lnTo>
                  <a:lnTo>
                    <a:pt x="434" y="1842"/>
                  </a:lnTo>
                  <a:lnTo>
                    <a:pt x="436" y="1878"/>
                  </a:lnTo>
                  <a:lnTo>
                    <a:pt x="439" y="1913"/>
                  </a:lnTo>
                  <a:lnTo>
                    <a:pt x="443" y="1948"/>
                  </a:lnTo>
                  <a:lnTo>
                    <a:pt x="450" y="1982"/>
                  </a:lnTo>
                  <a:lnTo>
                    <a:pt x="457" y="2014"/>
                  </a:lnTo>
                  <a:lnTo>
                    <a:pt x="466" y="2047"/>
                  </a:lnTo>
                  <a:lnTo>
                    <a:pt x="477" y="2079"/>
                  </a:lnTo>
                  <a:lnTo>
                    <a:pt x="488" y="2111"/>
                  </a:lnTo>
                  <a:lnTo>
                    <a:pt x="502" y="2141"/>
                  </a:lnTo>
                  <a:lnTo>
                    <a:pt x="516" y="2171"/>
                  </a:lnTo>
                  <a:lnTo>
                    <a:pt x="533" y="2200"/>
                  </a:lnTo>
                  <a:lnTo>
                    <a:pt x="550" y="2229"/>
                  </a:lnTo>
                  <a:lnTo>
                    <a:pt x="569" y="2257"/>
                  </a:lnTo>
                  <a:lnTo>
                    <a:pt x="587" y="2285"/>
                  </a:lnTo>
                  <a:lnTo>
                    <a:pt x="608" y="2313"/>
                  </a:lnTo>
                  <a:lnTo>
                    <a:pt x="630" y="2339"/>
                  </a:lnTo>
                  <a:lnTo>
                    <a:pt x="652" y="2366"/>
                  </a:lnTo>
                  <a:lnTo>
                    <a:pt x="682" y="2322"/>
                  </a:lnTo>
                  <a:lnTo>
                    <a:pt x="713" y="2278"/>
                  </a:lnTo>
                  <a:lnTo>
                    <a:pt x="745" y="2234"/>
                  </a:lnTo>
                  <a:lnTo>
                    <a:pt x="778" y="2188"/>
                  </a:lnTo>
                  <a:lnTo>
                    <a:pt x="811" y="2144"/>
                  </a:lnTo>
                  <a:lnTo>
                    <a:pt x="846" y="2099"/>
                  </a:lnTo>
                  <a:lnTo>
                    <a:pt x="883" y="2054"/>
                  </a:lnTo>
                  <a:lnTo>
                    <a:pt x="920" y="2007"/>
                  </a:lnTo>
                  <a:lnTo>
                    <a:pt x="957" y="1962"/>
                  </a:lnTo>
                  <a:lnTo>
                    <a:pt x="997" y="1916"/>
                  </a:lnTo>
                  <a:lnTo>
                    <a:pt x="1038" y="1870"/>
                  </a:lnTo>
                  <a:lnTo>
                    <a:pt x="1079" y="1824"/>
                  </a:lnTo>
                  <a:lnTo>
                    <a:pt x="1166" y="1730"/>
                  </a:lnTo>
                  <a:lnTo>
                    <a:pt x="1257" y="1636"/>
                  </a:lnTo>
                  <a:lnTo>
                    <a:pt x="1247" y="1611"/>
                  </a:lnTo>
                  <a:lnTo>
                    <a:pt x="1237" y="1586"/>
                  </a:lnTo>
                  <a:lnTo>
                    <a:pt x="1230" y="1560"/>
                  </a:lnTo>
                  <a:lnTo>
                    <a:pt x="1223" y="1534"/>
                  </a:lnTo>
                  <a:lnTo>
                    <a:pt x="1219" y="1507"/>
                  </a:lnTo>
                  <a:lnTo>
                    <a:pt x="1215" y="1479"/>
                  </a:lnTo>
                  <a:lnTo>
                    <a:pt x="1213" y="1451"/>
                  </a:lnTo>
                  <a:lnTo>
                    <a:pt x="1212" y="1423"/>
                  </a:lnTo>
                  <a:lnTo>
                    <a:pt x="1213" y="1397"/>
                  </a:lnTo>
                  <a:lnTo>
                    <a:pt x="1214" y="1370"/>
                  </a:lnTo>
                  <a:lnTo>
                    <a:pt x="1218" y="1344"/>
                  </a:lnTo>
                  <a:lnTo>
                    <a:pt x="1222" y="1319"/>
                  </a:lnTo>
                  <a:lnTo>
                    <a:pt x="1228" y="1293"/>
                  </a:lnTo>
                  <a:lnTo>
                    <a:pt x="1235" y="1269"/>
                  </a:lnTo>
                  <a:lnTo>
                    <a:pt x="1243" y="1244"/>
                  </a:lnTo>
                  <a:lnTo>
                    <a:pt x="1252" y="1221"/>
                  </a:lnTo>
                  <a:lnTo>
                    <a:pt x="1263" y="1198"/>
                  </a:lnTo>
                  <a:lnTo>
                    <a:pt x="1274" y="1175"/>
                  </a:lnTo>
                  <a:lnTo>
                    <a:pt x="1287" y="1154"/>
                  </a:lnTo>
                  <a:lnTo>
                    <a:pt x="1301" y="1132"/>
                  </a:lnTo>
                  <a:lnTo>
                    <a:pt x="1315" y="1112"/>
                  </a:lnTo>
                  <a:lnTo>
                    <a:pt x="1331" y="1092"/>
                  </a:lnTo>
                  <a:lnTo>
                    <a:pt x="1348" y="1073"/>
                  </a:lnTo>
                  <a:lnTo>
                    <a:pt x="1365" y="1055"/>
                  </a:lnTo>
                  <a:lnTo>
                    <a:pt x="1365" y="1054"/>
                  </a:lnTo>
                  <a:lnTo>
                    <a:pt x="1384" y="1037"/>
                  </a:lnTo>
                  <a:lnTo>
                    <a:pt x="1402" y="1020"/>
                  </a:lnTo>
                  <a:lnTo>
                    <a:pt x="1422" y="1005"/>
                  </a:lnTo>
                  <a:lnTo>
                    <a:pt x="1443" y="990"/>
                  </a:lnTo>
                  <a:lnTo>
                    <a:pt x="1464" y="977"/>
                  </a:lnTo>
                  <a:lnTo>
                    <a:pt x="1486" y="965"/>
                  </a:lnTo>
                  <a:lnTo>
                    <a:pt x="1508" y="953"/>
                  </a:lnTo>
                  <a:lnTo>
                    <a:pt x="1531" y="943"/>
                  </a:lnTo>
                  <a:lnTo>
                    <a:pt x="1554" y="933"/>
                  </a:lnTo>
                  <a:lnTo>
                    <a:pt x="1579" y="925"/>
                  </a:lnTo>
                  <a:lnTo>
                    <a:pt x="1603" y="918"/>
                  </a:lnTo>
                  <a:lnTo>
                    <a:pt x="1628" y="912"/>
                  </a:lnTo>
                  <a:lnTo>
                    <a:pt x="1654" y="908"/>
                  </a:lnTo>
                  <a:lnTo>
                    <a:pt x="1681" y="904"/>
                  </a:lnTo>
                  <a:lnTo>
                    <a:pt x="1706" y="902"/>
                  </a:lnTo>
                  <a:lnTo>
                    <a:pt x="1733" y="902"/>
                  </a:lnTo>
                  <a:lnTo>
                    <a:pt x="1760" y="902"/>
                  </a:lnTo>
                  <a:lnTo>
                    <a:pt x="1786" y="904"/>
                  </a:lnTo>
                  <a:lnTo>
                    <a:pt x="1813" y="908"/>
                  </a:lnTo>
                  <a:lnTo>
                    <a:pt x="1839" y="912"/>
                  </a:lnTo>
                  <a:lnTo>
                    <a:pt x="1863" y="918"/>
                  </a:lnTo>
                  <a:lnTo>
                    <a:pt x="1889" y="925"/>
                  </a:lnTo>
                  <a:lnTo>
                    <a:pt x="1913" y="933"/>
                  </a:lnTo>
                  <a:lnTo>
                    <a:pt x="1936" y="943"/>
                  </a:lnTo>
                  <a:lnTo>
                    <a:pt x="1959" y="953"/>
                  </a:lnTo>
                  <a:lnTo>
                    <a:pt x="1981" y="965"/>
                  </a:lnTo>
                  <a:lnTo>
                    <a:pt x="2003" y="977"/>
                  </a:lnTo>
                  <a:lnTo>
                    <a:pt x="2024" y="990"/>
                  </a:lnTo>
                  <a:lnTo>
                    <a:pt x="2045" y="1005"/>
                  </a:lnTo>
                  <a:lnTo>
                    <a:pt x="2065" y="1020"/>
                  </a:lnTo>
                  <a:lnTo>
                    <a:pt x="2084" y="1037"/>
                  </a:lnTo>
                  <a:lnTo>
                    <a:pt x="2102" y="1054"/>
                  </a:lnTo>
                  <a:lnTo>
                    <a:pt x="2102" y="1055"/>
                  </a:lnTo>
                  <a:lnTo>
                    <a:pt x="2118" y="1073"/>
                  </a:lnTo>
                  <a:lnTo>
                    <a:pt x="2136" y="1091"/>
                  </a:lnTo>
                  <a:lnTo>
                    <a:pt x="2151" y="1111"/>
                  </a:lnTo>
                  <a:lnTo>
                    <a:pt x="2165" y="1132"/>
                  </a:lnTo>
                  <a:lnTo>
                    <a:pt x="2179" y="1153"/>
                  </a:lnTo>
                  <a:lnTo>
                    <a:pt x="2192" y="1175"/>
                  </a:lnTo>
                  <a:lnTo>
                    <a:pt x="2203" y="1197"/>
                  </a:lnTo>
                  <a:lnTo>
                    <a:pt x="2214" y="1220"/>
                  </a:lnTo>
                  <a:lnTo>
                    <a:pt x="2223" y="1244"/>
                  </a:lnTo>
                  <a:lnTo>
                    <a:pt x="2231" y="1269"/>
                  </a:lnTo>
                  <a:lnTo>
                    <a:pt x="2238" y="1293"/>
                  </a:lnTo>
                  <a:lnTo>
                    <a:pt x="2244" y="1319"/>
                  </a:lnTo>
                  <a:lnTo>
                    <a:pt x="2248" y="1344"/>
                  </a:lnTo>
                  <a:lnTo>
                    <a:pt x="2252" y="1370"/>
                  </a:lnTo>
                  <a:lnTo>
                    <a:pt x="2254" y="1397"/>
                  </a:lnTo>
                  <a:lnTo>
                    <a:pt x="2254" y="1423"/>
                  </a:lnTo>
                  <a:lnTo>
                    <a:pt x="2254" y="1450"/>
                  </a:lnTo>
                  <a:lnTo>
                    <a:pt x="2252" y="1477"/>
                  </a:lnTo>
                  <a:lnTo>
                    <a:pt x="2248" y="1502"/>
                  </a:lnTo>
                  <a:lnTo>
                    <a:pt x="2244" y="1528"/>
                  </a:lnTo>
                  <a:lnTo>
                    <a:pt x="2238" y="1553"/>
                  </a:lnTo>
                  <a:lnTo>
                    <a:pt x="2231" y="1578"/>
                  </a:lnTo>
                  <a:lnTo>
                    <a:pt x="2223" y="1602"/>
                  </a:lnTo>
                  <a:lnTo>
                    <a:pt x="2214" y="1626"/>
                  </a:lnTo>
                  <a:lnTo>
                    <a:pt x="2203" y="1648"/>
                  </a:lnTo>
                  <a:lnTo>
                    <a:pt x="2192" y="1672"/>
                  </a:lnTo>
                  <a:lnTo>
                    <a:pt x="2179" y="1694"/>
                  </a:lnTo>
                  <a:lnTo>
                    <a:pt x="2166" y="1715"/>
                  </a:lnTo>
                  <a:lnTo>
                    <a:pt x="2151" y="1734"/>
                  </a:lnTo>
                  <a:lnTo>
                    <a:pt x="2136" y="1754"/>
                  </a:lnTo>
                  <a:lnTo>
                    <a:pt x="2120" y="1774"/>
                  </a:lnTo>
                  <a:lnTo>
                    <a:pt x="2102" y="1791"/>
                  </a:lnTo>
                  <a:lnTo>
                    <a:pt x="2084" y="1809"/>
                  </a:lnTo>
                  <a:lnTo>
                    <a:pt x="2065" y="1825"/>
                  </a:lnTo>
                  <a:lnTo>
                    <a:pt x="2045" y="1841"/>
                  </a:lnTo>
                  <a:lnTo>
                    <a:pt x="2024" y="1855"/>
                  </a:lnTo>
                  <a:lnTo>
                    <a:pt x="2003" y="1869"/>
                  </a:lnTo>
                  <a:lnTo>
                    <a:pt x="1981" y="1882"/>
                  </a:lnTo>
                  <a:lnTo>
                    <a:pt x="1959" y="1893"/>
                  </a:lnTo>
                  <a:lnTo>
                    <a:pt x="1936" y="1904"/>
                  </a:lnTo>
                  <a:lnTo>
                    <a:pt x="1913" y="1913"/>
                  </a:lnTo>
                  <a:lnTo>
                    <a:pt x="1889" y="1921"/>
                  </a:lnTo>
                  <a:lnTo>
                    <a:pt x="1863" y="1928"/>
                  </a:lnTo>
                  <a:lnTo>
                    <a:pt x="1839" y="1934"/>
                  </a:lnTo>
                  <a:lnTo>
                    <a:pt x="1813" y="1939"/>
                  </a:lnTo>
                  <a:lnTo>
                    <a:pt x="1786" y="1942"/>
                  </a:lnTo>
                  <a:lnTo>
                    <a:pt x="1760" y="1943"/>
                  </a:lnTo>
                  <a:lnTo>
                    <a:pt x="1733" y="1945"/>
                  </a:lnTo>
                  <a:lnTo>
                    <a:pt x="1710" y="1943"/>
                  </a:lnTo>
                  <a:lnTo>
                    <a:pt x="1685" y="1942"/>
                  </a:lnTo>
                  <a:lnTo>
                    <a:pt x="1662" y="1940"/>
                  </a:lnTo>
                  <a:lnTo>
                    <a:pt x="1640" y="1936"/>
                  </a:lnTo>
                  <a:lnTo>
                    <a:pt x="1617" y="1932"/>
                  </a:lnTo>
                  <a:lnTo>
                    <a:pt x="1595" y="1926"/>
                  </a:lnTo>
                  <a:lnTo>
                    <a:pt x="1573" y="1919"/>
                  </a:lnTo>
                  <a:lnTo>
                    <a:pt x="1552" y="1912"/>
                  </a:lnTo>
                  <a:lnTo>
                    <a:pt x="1465" y="2000"/>
                  </a:lnTo>
                  <a:lnTo>
                    <a:pt x="1384" y="2089"/>
                  </a:lnTo>
                  <a:lnTo>
                    <a:pt x="1306" y="2177"/>
                  </a:lnTo>
                  <a:lnTo>
                    <a:pt x="1233" y="2263"/>
                  </a:lnTo>
                  <a:lnTo>
                    <a:pt x="1164" y="2349"/>
                  </a:lnTo>
                  <a:lnTo>
                    <a:pt x="1099" y="2433"/>
                  </a:lnTo>
                  <a:lnTo>
                    <a:pt x="1069" y="2475"/>
                  </a:lnTo>
                  <a:lnTo>
                    <a:pt x="1039" y="2517"/>
                  </a:lnTo>
                  <a:lnTo>
                    <a:pt x="1011" y="2558"/>
                  </a:lnTo>
                  <a:lnTo>
                    <a:pt x="983" y="2599"/>
                  </a:lnTo>
                  <a:lnTo>
                    <a:pt x="961" y="2633"/>
                  </a:lnTo>
                  <a:lnTo>
                    <a:pt x="1020" y="2674"/>
                  </a:lnTo>
                  <a:lnTo>
                    <a:pt x="1081" y="2714"/>
                  </a:lnTo>
                  <a:lnTo>
                    <a:pt x="1143" y="2755"/>
                  </a:lnTo>
                  <a:lnTo>
                    <a:pt x="1207" y="2796"/>
                  </a:lnTo>
                  <a:lnTo>
                    <a:pt x="1341" y="2878"/>
                  </a:lnTo>
                  <a:lnTo>
                    <a:pt x="1479" y="2962"/>
                  </a:lnTo>
                  <a:lnTo>
                    <a:pt x="1583" y="3026"/>
                  </a:lnTo>
                  <a:lnTo>
                    <a:pt x="1689" y="3089"/>
                  </a:lnTo>
                  <a:lnTo>
                    <a:pt x="1795" y="3156"/>
                  </a:lnTo>
                  <a:lnTo>
                    <a:pt x="1900" y="3223"/>
                  </a:lnTo>
                  <a:lnTo>
                    <a:pt x="2003" y="3293"/>
                  </a:lnTo>
                  <a:lnTo>
                    <a:pt x="2056" y="3329"/>
                  </a:lnTo>
                  <a:lnTo>
                    <a:pt x="2107" y="3365"/>
                  </a:lnTo>
                  <a:lnTo>
                    <a:pt x="2157" y="3402"/>
                  </a:lnTo>
                  <a:lnTo>
                    <a:pt x="2207" y="3439"/>
                  </a:lnTo>
                  <a:lnTo>
                    <a:pt x="2255" y="3477"/>
                  </a:lnTo>
                  <a:lnTo>
                    <a:pt x="2304" y="3517"/>
                  </a:lnTo>
                  <a:lnTo>
                    <a:pt x="2304" y="1261"/>
                  </a:lnTo>
                  <a:lnTo>
                    <a:pt x="2305" y="1225"/>
                  </a:lnTo>
                  <a:lnTo>
                    <a:pt x="2308" y="1189"/>
                  </a:lnTo>
                  <a:lnTo>
                    <a:pt x="2312" y="1154"/>
                  </a:lnTo>
                  <a:lnTo>
                    <a:pt x="2319" y="1119"/>
                  </a:lnTo>
                  <a:lnTo>
                    <a:pt x="2326" y="1084"/>
                  </a:lnTo>
                  <a:lnTo>
                    <a:pt x="2337" y="1051"/>
                  </a:lnTo>
                  <a:lnTo>
                    <a:pt x="2347" y="1018"/>
                  </a:lnTo>
                  <a:lnTo>
                    <a:pt x="2360" y="987"/>
                  </a:lnTo>
                  <a:lnTo>
                    <a:pt x="2374" y="955"/>
                  </a:lnTo>
                  <a:lnTo>
                    <a:pt x="2390" y="924"/>
                  </a:lnTo>
                  <a:lnTo>
                    <a:pt x="2407" y="895"/>
                  </a:lnTo>
                  <a:lnTo>
                    <a:pt x="2425" y="866"/>
                  </a:lnTo>
                  <a:lnTo>
                    <a:pt x="2445" y="838"/>
                  </a:lnTo>
                  <a:lnTo>
                    <a:pt x="2467" y="811"/>
                  </a:lnTo>
                  <a:lnTo>
                    <a:pt x="2489" y="786"/>
                  </a:lnTo>
                  <a:lnTo>
                    <a:pt x="2512" y="761"/>
                  </a:lnTo>
                  <a:lnTo>
                    <a:pt x="2536" y="738"/>
                  </a:lnTo>
                  <a:lnTo>
                    <a:pt x="2562" y="716"/>
                  </a:lnTo>
                  <a:lnTo>
                    <a:pt x="2589" y="694"/>
                  </a:lnTo>
                  <a:lnTo>
                    <a:pt x="2616" y="674"/>
                  </a:lnTo>
                  <a:lnTo>
                    <a:pt x="2645" y="656"/>
                  </a:lnTo>
                  <a:lnTo>
                    <a:pt x="2674" y="639"/>
                  </a:lnTo>
                  <a:lnTo>
                    <a:pt x="2706" y="623"/>
                  </a:lnTo>
                  <a:lnTo>
                    <a:pt x="2737" y="609"/>
                  </a:lnTo>
                  <a:lnTo>
                    <a:pt x="2769" y="597"/>
                  </a:lnTo>
                  <a:lnTo>
                    <a:pt x="2802" y="586"/>
                  </a:lnTo>
                  <a:lnTo>
                    <a:pt x="2835" y="576"/>
                  </a:lnTo>
                  <a:lnTo>
                    <a:pt x="2870" y="567"/>
                  </a:lnTo>
                  <a:lnTo>
                    <a:pt x="2904" y="562"/>
                  </a:lnTo>
                  <a:lnTo>
                    <a:pt x="2939" y="557"/>
                  </a:lnTo>
                  <a:lnTo>
                    <a:pt x="2975" y="555"/>
                  </a:lnTo>
                  <a:lnTo>
                    <a:pt x="3011" y="554"/>
                  </a:lnTo>
                  <a:close/>
                  <a:moveTo>
                    <a:pt x="1887" y="1269"/>
                  </a:moveTo>
                  <a:lnTo>
                    <a:pt x="1887" y="1269"/>
                  </a:lnTo>
                  <a:lnTo>
                    <a:pt x="1871" y="1255"/>
                  </a:lnTo>
                  <a:lnTo>
                    <a:pt x="1855" y="1242"/>
                  </a:lnTo>
                  <a:lnTo>
                    <a:pt x="1837" y="1232"/>
                  </a:lnTo>
                  <a:lnTo>
                    <a:pt x="1818" y="1222"/>
                  </a:lnTo>
                  <a:lnTo>
                    <a:pt x="1798" y="1215"/>
                  </a:lnTo>
                  <a:lnTo>
                    <a:pt x="1777" y="1210"/>
                  </a:lnTo>
                  <a:lnTo>
                    <a:pt x="1755" y="1206"/>
                  </a:lnTo>
                  <a:lnTo>
                    <a:pt x="1733" y="1205"/>
                  </a:lnTo>
                  <a:lnTo>
                    <a:pt x="1711" y="1206"/>
                  </a:lnTo>
                  <a:lnTo>
                    <a:pt x="1689" y="1210"/>
                  </a:lnTo>
                  <a:lnTo>
                    <a:pt x="1668" y="1215"/>
                  </a:lnTo>
                  <a:lnTo>
                    <a:pt x="1648" y="1222"/>
                  </a:lnTo>
                  <a:lnTo>
                    <a:pt x="1630" y="1232"/>
                  </a:lnTo>
                  <a:lnTo>
                    <a:pt x="1611" y="1242"/>
                  </a:lnTo>
                  <a:lnTo>
                    <a:pt x="1595" y="1255"/>
                  </a:lnTo>
                  <a:lnTo>
                    <a:pt x="1580" y="1269"/>
                  </a:lnTo>
                  <a:lnTo>
                    <a:pt x="1579" y="1269"/>
                  </a:lnTo>
                  <a:lnTo>
                    <a:pt x="1565" y="1284"/>
                  </a:lnTo>
                  <a:lnTo>
                    <a:pt x="1552" y="1301"/>
                  </a:lnTo>
                  <a:lnTo>
                    <a:pt x="1541" y="1319"/>
                  </a:lnTo>
                  <a:lnTo>
                    <a:pt x="1532" y="1338"/>
                  </a:lnTo>
                  <a:lnTo>
                    <a:pt x="1525" y="1358"/>
                  </a:lnTo>
                  <a:lnTo>
                    <a:pt x="1519" y="1379"/>
                  </a:lnTo>
                  <a:lnTo>
                    <a:pt x="1517" y="1401"/>
                  </a:lnTo>
                  <a:lnTo>
                    <a:pt x="1516" y="1423"/>
                  </a:lnTo>
                  <a:lnTo>
                    <a:pt x="1517" y="1445"/>
                  </a:lnTo>
                  <a:lnTo>
                    <a:pt x="1519" y="1467"/>
                  </a:lnTo>
                  <a:lnTo>
                    <a:pt x="1525" y="1488"/>
                  </a:lnTo>
                  <a:lnTo>
                    <a:pt x="1532" y="1508"/>
                  </a:lnTo>
                  <a:lnTo>
                    <a:pt x="1541" y="1527"/>
                  </a:lnTo>
                  <a:lnTo>
                    <a:pt x="1553" y="1545"/>
                  </a:lnTo>
                  <a:lnTo>
                    <a:pt x="1565" y="1561"/>
                  </a:lnTo>
                  <a:lnTo>
                    <a:pt x="1580" y="1576"/>
                  </a:lnTo>
                  <a:lnTo>
                    <a:pt x="1580" y="1578"/>
                  </a:lnTo>
                  <a:lnTo>
                    <a:pt x="1595" y="1592"/>
                  </a:lnTo>
                  <a:lnTo>
                    <a:pt x="1611" y="1604"/>
                  </a:lnTo>
                  <a:lnTo>
                    <a:pt x="1630" y="1615"/>
                  </a:lnTo>
                  <a:lnTo>
                    <a:pt x="1648" y="1624"/>
                  </a:lnTo>
                  <a:lnTo>
                    <a:pt x="1668" y="1631"/>
                  </a:lnTo>
                  <a:lnTo>
                    <a:pt x="1689" y="1637"/>
                  </a:lnTo>
                  <a:lnTo>
                    <a:pt x="1711" y="1639"/>
                  </a:lnTo>
                  <a:lnTo>
                    <a:pt x="1733" y="1640"/>
                  </a:lnTo>
                  <a:lnTo>
                    <a:pt x="1755" y="1639"/>
                  </a:lnTo>
                  <a:lnTo>
                    <a:pt x="1777" y="1637"/>
                  </a:lnTo>
                  <a:lnTo>
                    <a:pt x="1798" y="1631"/>
                  </a:lnTo>
                  <a:lnTo>
                    <a:pt x="1818" y="1624"/>
                  </a:lnTo>
                  <a:lnTo>
                    <a:pt x="1837" y="1615"/>
                  </a:lnTo>
                  <a:lnTo>
                    <a:pt x="1855" y="1603"/>
                  </a:lnTo>
                  <a:lnTo>
                    <a:pt x="1871" y="1592"/>
                  </a:lnTo>
                  <a:lnTo>
                    <a:pt x="1887" y="1576"/>
                  </a:lnTo>
                  <a:lnTo>
                    <a:pt x="1901" y="1561"/>
                  </a:lnTo>
                  <a:lnTo>
                    <a:pt x="1914" y="1545"/>
                  </a:lnTo>
                  <a:lnTo>
                    <a:pt x="1925" y="1527"/>
                  </a:lnTo>
                  <a:lnTo>
                    <a:pt x="1934" y="1508"/>
                  </a:lnTo>
                  <a:lnTo>
                    <a:pt x="1941" y="1488"/>
                  </a:lnTo>
                  <a:lnTo>
                    <a:pt x="1947" y="1467"/>
                  </a:lnTo>
                  <a:lnTo>
                    <a:pt x="1950" y="1445"/>
                  </a:lnTo>
                  <a:lnTo>
                    <a:pt x="1951" y="1423"/>
                  </a:lnTo>
                  <a:lnTo>
                    <a:pt x="1950" y="1401"/>
                  </a:lnTo>
                  <a:lnTo>
                    <a:pt x="1947" y="1379"/>
                  </a:lnTo>
                  <a:lnTo>
                    <a:pt x="1941" y="1358"/>
                  </a:lnTo>
                  <a:lnTo>
                    <a:pt x="1934" y="1338"/>
                  </a:lnTo>
                  <a:lnTo>
                    <a:pt x="1925" y="1319"/>
                  </a:lnTo>
                  <a:lnTo>
                    <a:pt x="1914" y="1301"/>
                  </a:lnTo>
                  <a:lnTo>
                    <a:pt x="1901" y="1284"/>
                  </a:lnTo>
                  <a:lnTo>
                    <a:pt x="1887" y="1269"/>
                  </a:lnTo>
                  <a:close/>
                  <a:moveTo>
                    <a:pt x="2304" y="5100"/>
                  </a:moveTo>
                  <a:lnTo>
                    <a:pt x="2304" y="4074"/>
                  </a:lnTo>
                  <a:lnTo>
                    <a:pt x="2277" y="4045"/>
                  </a:lnTo>
                  <a:lnTo>
                    <a:pt x="2251" y="4017"/>
                  </a:lnTo>
                  <a:lnTo>
                    <a:pt x="2224" y="3989"/>
                  </a:lnTo>
                  <a:lnTo>
                    <a:pt x="2195" y="3961"/>
                  </a:lnTo>
                  <a:lnTo>
                    <a:pt x="2138" y="3908"/>
                  </a:lnTo>
                  <a:lnTo>
                    <a:pt x="2078" y="3856"/>
                  </a:lnTo>
                  <a:lnTo>
                    <a:pt x="2016" y="3805"/>
                  </a:lnTo>
                  <a:lnTo>
                    <a:pt x="1952" y="3755"/>
                  </a:lnTo>
                  <a:lnTo>
                    <a:pt x="1887" y="3706"/>
                  </a:lnTo>
                  <a:lnTo>
                    <a:pt x="1821" y="3659"/>
                  </a:lnTo>
                  <a:lnTo>
                    <a:pt x="1754" y="3613"/>
                  </a:lnTo>
                  <a:lnTo>
                    <a:pt x="1687" y="3567"/>
                  </a:lnTo>
                  <a:lnTo>
                    <a:pt x="1617" y="3522"/>
                  </a:lnTo>
                  <a:lnTo>
                    <a:pt x="1548" y="3478"/>
                  </a:lnTo>
                  <a:lnTo>
                    <a:pt x="1409" y="3392"/>
                  </a:lnTo>
                  <a:lnTo>
                    <a:pt x="1270" y="3308"/>
                  </a:lnTo>
                  <a:lnTo>
                    <a:pt x="1140" y="3230"/>
                  </a:lnTo>
                  <a:lnTo>
                    <a:pt x="1012" y="3151"/>
                  </a:lnTo>
                  <a:lnTo>
                    <a:pt x="949" y="3111"/>
                  </a:lnTo>
                  <a:lnTo>
                    <a:pt x="888" y="3071"/>
                  </a:lnTo>
                  <a:lnTo>
                    <a:pt x="826" y="3030"/>
                  </a:lnTo>
                  <a:lnTo>
                    <a:pt x="765" y="2988"/>
                  </a:lnTo>
                  <a:lnTo>
                    <a:pt x="737" y="3056"/>
                  </a:lnTo>
                  <a:lnTo>
                    <a:pt x="710" y="3122"/>
                  </a:lnTo>
                  <a:lnTo>
                    <a:pt x="687" y="3186"/>
                  </a:lnTo>
                  <a:lnTo>
                    <a:pt x="667" y="3250"/>
                  </a:lnTo>
                  <a:lnTo>
                    <a:pt x="650" y="3313"/>
                  </a:lnTo>
                  <a:lnTo>
                    <a:pt x="636" y="3375"/>
                  </a:lnTo>
                  <a:lnTo>
                    <a:pt x="624" y="3435"/>
                  </a:lnTo>
                  <a:lnTo>
                    <a:pt x="615" y="3496"/>
                  </a:lnTo>
                  <a:lnTo>
                    <a:pt x="612" y="3533"/>
                  </a:lnTo>
                  <a:lnTo>
                    <a:pt x="608" y="3577"/>
                  </a:lnTo>
                  <a:lnTo>
                    <a:pt x="606" y="3615"/>
                  </a:lnTo>
                  <a:lnTo>
                    <a:pt x="605" y="3652"/>
                  </a:lnTo>
                  <a:lnTo>
                    <a:pt x="605" y="3691"/>
                  </a:lnTo>
                  <a:lnTo>
                    <a:pt x="606" y="3728"/>
                  </a:lnTo>
                  <a:lnTo>
                    <a:pt x="609" y="3765"/>
                  </a:lnTo>
                  <a:lnTo>
                    <a:pt x="613" y="3801"/>
                  </a:lnTo>
                  <a:lnTo>
                    <a:pt x="617" y="3837"/>
                  </a:lnTo>
                  <a:lnTo>
                    <a:pt x="623" y="3873"/>
                  </a:lnTo>
                  <a:lnTo>
                    <a:pt x="630" y="3908"/>
                  </a:lnTo>
                  <a:lnTo>
                    <a:pt x="638" y="3943"/>
                  </a:lnTo>
                  <a:lnTo>
                    <a:pt x="646" y="3976"/>
                  </a:lnTo>
                  <a:lnTo>
                    <a:pt x="657" y="4010"/>
                  </a:lnTo>
                  <a:lnTo>
                    <a:pt x="668" y="4044"/>
                  </a:lnTo>
                  <a:lnTo>
                    <a:pt x="680" y="4076"/>
                  </a:lnTo>
                  <a:lnTo>
                    <a:pt x="693" y="4109"/>
                  </a:lnTo>
                  <a:lnTo>
                    <a:pt x="707" y="4141"/>
                  </a:lnTo>
                  <a:lnTo>
                    <a:pt x="722" y="4173"/>
                  </a:lnTo>
                  <a:lnTo>
                    <a:pt x="738" y="4204"/>
                  </a:lnTo>
                  <a:lnTo>
                    <a:pt x="755" y="4234"/>
                  </a:lnTo>
                  <a:lnTo>
                    <a:pt x="773" y="4264"/>
                  </a:lnTo>
                  <a:lnTo>
                    <a:pt x="791" y="4295"/>
                  </a:lnTo>
                  <a:lnTo>
                    <a:pt x="811" y="4324"/>
                  </a:lnTo>
                  <a:lnTo>
                    <a:pt x="832" y="4353"/>
                  </a:lnTo>
                  <a:lnTo>
                    <a:pt x="853" y="4380"/>
                  </a:lnTo>
                  <a:lnTo>
                    <a:pt x="875" y="4408"/>
                  </a:lnTo>
                  <a:lnTo>
                    <a:pt x="898" y="4436"/>
                  </a:lnTo>
                  <a:lnTo>
                    <a:pt x="923" y="4463"/>
                  </a:lnTo>
                  <a:lnTo>
                    <a:pt x="947" y="4488"/>
                  </a:lnTo>
                  <a:lnTo>
                    <a:pt x="973" y="4515"/>
                  </a:lnTo>
                  <a:lnTo>
                    <a:pt x="999" y="4540"/>
                  </a:lnTo>
                  <a:lnTo>
                    <a:pt x="1027" y="4565"/>
                  </a:lnTo>
                  <a:lnTo>
                    <a:pt x="1055" y="4589"/>
                  </a:lnTo>
                  <a:lnTo>
                    <a:pt x="1084" y="4614"/>
                  </a:lnTo>
                  <a:lnTo>
                    <a:pt x="1114" y="4637"/>
                  </a:lnTo>
                  <a:lnTo>
                    <a:pt x="1144" y="4660"/>
                  </a:lnTo>
                  <a:lnTo>
                    <a:pt x="1176" y="4684"/>
                  </a:lnTo>
                  <a:lnTo>
                    <a:pt x="1208" y="4706"/>
                  </a:lnTo>
                  <a:lnTo>
                    <a:pt x="1242" y="4728"/>
                  </a:lnTo>
                  <a:lnTo>
                    <a:pt x="1276" y="4749"/>
                  </a:lnTo>
                  <a:lnTo>
                    <a:pt x="1309" y="4769"/>
                  </a:lnTo>
                  <a:lnTo>
                    <a:pt x="1344" y="4789"/>
                  </a:lnTo>
                  <a:lnTo>
                    <a:pt x="1380" y="4809"/>
                  </a:lnTo>
                  <a:lnTo>
                    <a:pt x="1416" y="4829"/>
                  </a:lnTo>
                  <a:lnTo>
                    <a:pt x="1453" y="4847"/>
                  </a:lnTo>
                  <a:lnTo>
                    <a:pt x="1490" y="4865"/>
                  </a:lnTo>
                  <a:lnTo>
                    <a:pt x="1529" y="4882"/>
                  </a:lnTo>
                  <a:lnTo>
                    <a:pt x="1568" y="4899"/>
                  </a:lnTo>
                  <a:lnTo>
                    <a:pt x="1608" y="4916"/>
                  </a:lnTo>
                  <a:lnTo>
                    <a:pt x="1647" y="4931"/>
                  </a:lnTo>
                  <a:lnTo>
                    <a:pt x="1688" y="4947"/>
                  </a:lnTo>
                  <a:lnTo>
                    <a:pt x="1728" y="4961"/>
                  </a:lnTo>
                  <a:lnTo>
                    <a:pt x="1770" y="4975"/>
                  </a:lnTo>
                  <a:lnTo>
                    <a:pt x="1855" y="5002"/>
                  </a:lnTo>
                  <a:lnTo>
                    <a:pt x="1941" y="5026"/>
                  </a:lnTo>
                  <a:lnTo>
                    <a:pt x="2029" y="5048"/>
                  </a:lnTo>
                  <a:lnTo>
                    <a:pt x="2120" y="5068"/>
                  </a:lnTo>
                  <a:lnTo>
                    <a:pt x="2211" y="5085"/>
                  </a:lnTo>
                  <a:lnTo>
                    <a:pt x="2304" y="5100"/>
                  </a:lnTo>
                  <a:close/>
                  <a:moveTo>
                    <a:pt x="2991" y="1292"/>
                  </a:moveTo>
                  <a:lnTo>
                    <a:pt x="2991" y="3627"/>
                  </a:lnTo>
                  <a:lnTo>
                    <a:pt x="5477" y="3627"/>
                  </a:lnTo>
                  <a:lnTo>
                    <a:pt x="5477" y="1292"/>
                  </a:lnTo>
                  <a:lnTo>
                    <a:pt x="2991" y="1292"/>
                  </a:lnTo>
                  <a:close/>
                  <a:moveTo>
                    <a:pt x="4212" y="3997"/>
                  </a:moveTo>
                  <a:lnTo>
                    <a:pt x="4212" y="3997"/>
                  </a:lnTo>
                  <a:lnTo>
                    <a:pt x="4181" y="3998"/>
                  </a:lnTo>
                  <a:lnTo>
                    <a:pt x="4150" y="4000"/>
                  </a:lnTo>
                  <a:lnTo>
                    <a:pt x="4120" y="4003"/>
                  </a:lnTo>
                  <a:lnTo>
                    <a:pt x="4090" y="4007"/>
                  </a:lnTo>
                  <a:lnTo>
                    <a:pt x="4060" y="4012"/>
                  </a:lnTo>
                  <a:lnTo>
                    <a:pt x="4030" y="4018"/>
                  </a:lnTo>
                  <a:lnTo>
                    <a:pt x="4001" y="4026"/>
                  </a:lnTo>
                  <a:lnTo>
                    <a:pt x="3974" y="4034"/>
                  </a:lnTo>
                  <a:lnTo>
                    <a:pt x="3946" y="4044"/>
                  </a:lnTo>
                  <a:lnTo>
                    <a:pt x="3918" y="4054"/>
                  </a:lnTo>
                  <a:lnTo>
                    <a:pt x="3891" y="4066"/>
                  </a:lnTo>
                  <a:lnTo>
                    <a:pt x="3864" y="4079"/>
                  </a:lnTo>
                  <a:lnTo>
                    <a:pt x="3839" y="4091"/>
                  </a:lnTo>
                  <a:lnTo>
                    <a:pt x="3813" y="4105"/>
                  </a:lnTo>
                  <a:lnTo>
                    <a:pt x="3789" y="4120"/>
                  </a:lnTo>
                  <a:lnTo>
                    <a:pt x="3765" y="4137"/>
                  </a:lnTo>
                  <a:lnTo>
                    <a:pt x="4227" y="4599"/>
                  </a:lnTo>
                  <a:lnTo>
                    <a:pt x="4676" y="4149"/>
                  </a:lnTo>
                  <a:lnTo>
                    <a:pt x="4652" y="4132"/>
                  </a:lnTo>
                  <a:lnTo>
                    <a:pt x="4626" y="4116"/>
                  </a:lnTo>
                  <a:lnTo>
                    <a:pt x="4599" y="4100"/>
                  </a:lnTo>
                  <a:lnTo>
                    <a:pt x="4573" y="4086"/>
                  </a:lnTo>
                  <a:lnTo>
                    <a:pt x="4546" y="4072"/>
                  </a:lnTo>
                  <a:lnTo>
                    <a:pt x="4518" y="4059"/>
                  </a:lnTo>
                  <a:lnTo>
                    <a:pt x="4489" y="4048"/>
                  </a:lnTo>
                  <a:lnTo>
                    <a:pt x="4460" y="4038"/>
                  </a:lnTo>
                  <a:lnTo>
                    <a:pt x="4431" y="4029"/>
                  </a:lnTo>
                  <a:lnTo>
                    <a:pt x="4401" y="4021"/>
                  </a:lnTo>
                  <a:lnTo>
                    <a:pt x="4371" y="4014"/>
                  </a:lnTo>
                  <a:lnTo>
                    <a:pt x="4339" y="4008"/>
                  </a:lnTo>
                  <a:lnTo>
                    <a:pt x="4308" y="4003"/>
                  </a:lnTo>
                  <a:lnTo>
                    <a:pt x="4277" y="4000"/>
                  </a:lnTo>
                  <a:lnTo>
                    <a:pt x="4244" y="3998"/>
                  </a:lnTo>
                  <a:lnTo>
                    <a:pt x="4212" y="3997"/>
                  </a:lnTo>
                  <a:close/>
                  <a:moveTo>
                    <a:pt x="4858" y="4335"/>
                  </a:moveTo>
                  <a:lnTo>
                    <a:pt x="4411" y="4783"/>
                  </a:lnTo>
                  <a:lnTo>
                    <a:pt x="4859" y="5233"/>
                  </a:lnTo>
                  <a:lnTo>
                    <a:pt x="4876" y="5208"/>
                  </a:lnTo>
                  <a:lnTo>
                    <a:pt x="4891" y="5184"/>
                  </a:lnTo>
                  <a:lnTo>
                    <a:pt x="4906" y="5158"/>
                  </a:lnTo>
                  <a:lnTo>
                    <a:pt x="4919" y="5133"/>
                  </a:lnTo>
                  <a:lnTo>
                    <a:pt x="4931" y="5106"/>
                  </a:lnTo>
                  <a:lnTo>
                    <a:pt x="4943" y="5079"/>
                  </a:lnTo>
                  <a:lnTo>
                    <a:pt x="4953" y="5052"/>
                  </a:lnTo>
                  <a:lnTo>
                    <a:pt x="4963" y="5024"/>
                  </a:lnTo>
                  <a:lnTo>
                    <a:pt x="4971" y="4995"/>
                  </a:lnTo>
                  <a:lnTo>
                    <a:pt x="4978" y="4967"/>
                  </a:lnTo>
                  <a:lnTo>
                    <a:pt x="4985" y="4937"/>
                  </a:lnTo>
                  <a:lnTo>
                    <a:pt x="4989" y="4908"/>
                  </a:lnTo>
                  <a:lnTo>
                    <a:pt x="4994" y="4877"/>
                  </a:lnTo>
                  <a:lnTo>
                    <a:pt x="4996" y="4847"/>
                  </a:lnTo>
                  <a:lnTo>
                    <a:pt x="4999" y="4816"/>
                  </a:lnTo>
                  <a:lnTo>
                    <a:pt x="5000" y="4786"/>
                  </a:lnTo>
                  <a:lnTo>
                    <a:pt x="4999" y="4754"/>
                  </a:lnTo>
                  <a:lnTo>
                    <a:pt x="4996" y="4723"/>
                  </a:lnTo>
                  <a:lnTo>
                    <a:pt x="4994" y="4693"/>
                  </a:lnTo>
                  <a:lnTo>
                    <a:pt x="4989" y="4663"/>
                  </a:lnTo>
                  <a:lnTo>
                    <a:pt x="4985" y="4632"/>
                  </a:lnTo>
                  <a:lnTo>
                    <a:pt x="4978" y="4603"/>
                  </a:lnTo>
                  <a:lnTo>
                    <a:pt x="4971" y="4574"/>
                  </a:lnTo>
                  <a:lnTo>
                    <a:pt x="4963" y="4545"/>
                  </a:lnTo>
                  <a:lnTo>
                    <a:pt x="4952" y="4517"/>
                  </a:lnTo>
                  <a:lnTo>
                    <a:pt x="4942" y="4490"/>
                  </a:lnTo>
                  <a:lnTo>
                    <a:pt x="4930" y="4463"/>
                  </a:lnTo>
                  <a:lnTo>
                    <a:pt x="4917" y="4436"/>
                  </a:lnTo>
                  <a:lnTo>
                    <a:pt x="4905" y="4411"/>
                  </a:lnTo>
                  <a:lnTo>
                    <a:pt x="4890" y="4385"/>
                  </a:lnTo>
                  <a:lnTo>
                    <a:pt x="4874" y="4360"/>
                  </a:lnTo>
                  <a:lnTo>
                    <a:pt x="4858" y="4335"/>
                  </a:lnTo>
                  <a:close/>
                  <a:moveTo>
                    <a:pt x="4678" y="5420"/>
                  </a:moveTo>
                  <a:lnTo>
                    <a:pt x="4227" y="4968"/>
                  </a:lnTo>
                  <a:lnTo>
                    <a:pt x="3762" y="5431"/>
                  </a:lnTo>
                  <a:lnTo>
                    <a:pt x="3787" y="5448"/>
                  </a:lnTo>
                  <a:lnTo>
                    <a:pt x="3811" y="5464"/>
                  </a:lnTo>
                  <a:lnTo>
                    <a:pt x="3837" y="5478"/>
                  </a:lnTo>
                  <a:lnTo>
                    <a:pt x="3863" y="5492"/>
                  </a:lnTo>
                  <a:lnTo>
                    <a:pt x="3890" y="5503"/>
                  </a:lnTo>
                  <a:lnTo>
                    <a:pt x="3917" y="5515"/>
                  </a:lnTo>
                  <a:lnTo>
                    <a:pt x="3945" y="5526"/>
                  </a:lnTo>
                  <a:lnTo>
                    <a:pt x="3972" y="5536"/>
                  </a:lnTo>
                  <a:lnTo>
                    <a:pt x="4000" y="5544"/>
                  </a:lnTo>
                  <a:lnTo>
                    <a:pt x="4029" y="5552"/>
                  </a:lnTo>
                  <a:lnTo>
                    <a:pt x="4060" y="5558"/>
                  </a:lnTo>
                  <a:lnTo>
                    <a:pt x="4089" y="5564"/>
                  </a:lnTo>
                  <a:lnTo>
                    <a:pt x="4119" y="5567"/>
                  </a:lnTo>
                  <a:lnTo>
                    <a:pt x="4150" y="5571"/>
                  </a:lnTo>
                  <a:lnTo>
                    <a:pt x="4180" y="5572"/>
                  </a:lnTo>
                  <a:lnTo>
                    <a:pt x="4212" y="5573"/>
                  </a:lnTo>
                  <a:lnTo>
                    <a:pt x="4244" y="5572"/>
                  </a:lnTo>
                  <a:lnTo>
                    <a:pt x="4277" y="5569"/>
                  </a:lnTo>
                  <a:lnTo>
                    <a:pt x="4308" y="5567"/>
                  </a:lnTo>
                  <a:lnTo>
                    <a:pt x="4340" y="5562"/>
                  </a:lnTo>
                  <a:lnTo>
                    <a:pt x="4371" y="5557"/>
                  </a:lnTo>
                  <a:lnTo>
                    <a:pt x="4402" y="5550"/>
                  </a:lnTo>
                  <a:lnTo>
                    <a:pt x="4432" y="5542"/>
                  </a:lnTo>
                  <a:lnTo>
                    <a:pt x="4461" y="5532"/>
                  </a:lnTo>
                  <a:lnTo>
                    <a:pt x="4490" y="5522"/>
                  </a:lnTo>
                  <a:lnTo>
                    <a:pt x="4519" y="5510"/>
                  </a:lnTo>
                  <a:lnTo>
                    <a:pt x="4547" y="5497"/>
                  </a:lnTo>
                  <a:lnTo>
                    <a:pt x="4575" y="5485"/>
                  </a:lnTo>
                  <a:lnTo>
                    <a:pt x="4602" y="5470"/>
                  </a:lnTo>
                  <a:lnTo>
                    <a:pt x="4627" y="5454"/>
                  </a:lnTo>
                  <a:lnTo>
                    <a:pt x="4653" y="5437"/>
                  </a:lnTo>
                  <a:lnTo>
                    <a:pt x="4678" y="5420"/>
                  </a:lnTo>
                  <a:close/>
                  <a:moveTo>
                    <a:pt x="3575" y="5249"/>
                  </a:moveTo>
                  <a:lnTo>
                    <a:pt x="4042" y="4783"/>
                  </a:lnTo>
                  <a:lnTo>
                    <a:pt x="3578" y="4319"/>
                  </a:lnTo>
                  <a:lnTo>
                    <a:pt x="3560" y="4343"/>
                  </a:lnTo>
                  <a:lnTo>
                    <a:pt x="3543" y="4369"/>
                  </a:lnTo>
                  <a:lnTo>
                    <a:pt x="3528" y="4396"/>
                  </a:lnTo>
                  <a:lnTo>
                    <a:pt x="3513" y="4422"/>
                  </a:lnTo>
                  <a:lnTo>
                    <a:pt x="3499" y="4450"/>
                  </a:lnTo>
                  <a:lnTo>
                    <a:pt x="3487" y="4478"/>
                  </a:lnTo>
                  <a:lnTo>
                    <a:pt x="3476" y="4506"/>
                  </a:lnTo>
                  <a:lnTo>
                    <a:pt x="3465" y="4536"/>
                  </a:lnTo>
                  <a:lnTo>
                    <a:pt x="3456" y="4565"/>
                  </a:lnTo>
                  <a:lnTo>
                    <a:pt x="3448" y="4595"/>
                  </a:lnTo>
                  <a:lnTo>
                    <a:pt x="3441" y="4625"/>
                  </a:lnTo>
                  <a:lnTo>
                    <a:pt x="3435" y="4657"/>
                  </a:lnTo>
                  <a:lnTo>
                    <a:pt x="3430" y="4688"/>
                  </a:lnTo>
                  <a:lnTo>
                    <a:pt x="3427" y="4721"/>
                  </a:lnTo>
                  <a:lnTo>
                    <a:pt x="3426" y="4752"/>
                  </a:lnTo>
                  <a:lnTo>
                    <a:pt x="3424" y="4786"/>
                  </a:lnTo>
                  <a:lnTo>
                    <a:pt x="3426" y="4817"/>
                  </a:lnTo>
                  <a:lnTo>
                    <a:pt x="3427" y="4850"/>
                  </a:lnTo>
                  <a:lnTo>
                    <a:pt x="3430" y="4881"/>
                  </a:lnTo>
                  <a:lnTo>
                    <a:pt x="3435" y="4912"/>
                  </a:lnTo>
                  <a:lnTo>
                    <a:pt x="3441" y="4944"/>
                  </a:lnTo>
                  <a:lnTo>
                    <a:pt x="3448" y="4974"/>
                  </a:lnTo>
                  <a:lnTo>
                    <a:pt x="3456" y="5004"/>
                  </a:lnTo>
                  <a:lnTo>
                    <a:pt x="3464" y="5033"/>
                  </a:lnTo>
                  <a:lnTo>
                    <a:pt x="3474" y="5062"/>
                  </a:lnTo>
                  <a:lnTo>
                    <a:pt x="3486" y="5091"/>
                  </a:lnTo>
                  <a:lnTo>
                    <a:pt x="3499" y="5119"/>
                  </a:lnTo>
                  <a:lnTo>
                    <a:pt x="3512" y="5147"/>
                  </a:lnTo>
                  <a:lnTo>
                    <a:pt x="3527" y="5174"/>
                  </a:lnTo>
                  <a:lnTo>
                    <a:pt x="3542" y="5199"/>
                  </a:lnTo>
                  <a:lnTo>
                    <a:pt x="3558" y="5225"/>
                  </a:lnTo>
                  <a:lnTo>
                    <a:pt x="3575" y="5249"/>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7" name="矩形 16"/>
            <p:cNvSpPr/>
            <p:nvPr/>
          </p:nvSpPr>
          <p:spPr>
            <a:xfrm>
              <a:off x="1940695" y="2411217"/>
              <a:ext cx="2176431" cy="707886"/>
            </a:xfrm>
            <a:prstGeom prst="rect">
              <a:avLst/>
            </a:prstGeom>
            <a:noFill/>
          </p:spPr>
          <p:txBody>
            <a:bodyPr wrap="square">
              <a:spAutoFit/>
            </a:body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Online seizure prediction</a:t>
              </a:r>
              <a:endParaRPr lang="zh-CN" altLang="en-US"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 name="文本框 2">
            <a:extLst>
              <a:ext uri="{FF2B5EF4-FFF2-40B4-BE49-F238E27FC236}">
                <a16:creationId xmlns:a16="http://schemas.microsoft.com/office/drawing/2014/main" id="{B058DC6B-FCB1-4A04-C767-2C71C3D7D124}"/>
              </a:ext>
            </a:extLst>
          </p:cNvPr>
          <p:cNvSpPr txBox="1"/>
          <p:nvPr/>
        </p:nvSpPr>
        <p:spPr>
          <a:xfrm>
            <a:off x="219511" y="1062753"/>
            <a:ext cx="4985535"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Contents and Structure</a:t>
            </a:r>
            <a:endParaRPr lang="zh-CN" altLang="en-US" sz="3200" b="1"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28BDAB54-C946-9E4B-C223-3F472393F17A}"/>
              </a:ext>
            </a:extLst>
          </p:cNvPr>
          <p:cNvSpPr txBox="1"/>
          <p:nvPr/>
        </p:nvSpPr>
        <p:spPr>
          <a:xfrm>
            <a:off x="1307820" y="1909209"/>
            <a:ext cx="2612571" cy="400110"/>
          </a:xfrm>
          <a:prstGeom prst="rect">
            <a:avLst/>
          </a:prstGeom>
          <a:noFill/>
        </p:spPr>
        <p:txBody>
          <a:bodyPr wrap="square" rtlCol="0">
            <a:spAutoFit/>
          </a:bodyPr>
          <a:lstStyle/>
          <a:p>
            <a:r>
              <a:rPr lang="en-US" altLang="zh-CN" sz="2000" b="1" dirty="0">
                <a:solidFill>
                  <a:schemeClr val="accent1">
                    <a:lumMod val="50000"/>
                  </a:schemeClr>
                </a:solidFill>
                <a:latin typeface="Times New Roman" panose="02020603050405020304" pitchFamily="18" charset="0"/>
                <a:cs typeface="Times New Roman" panose="02020603050405020304" pitchFamily="18" charset="0"/>
              </a:rPr>
              <a:t>Two kinds of problem</a:t>
            </a:r>
            <a:endParaRPr lang="zh-CN" altLang="en-US"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65D36A5A-79DC-1BCF-5A16-CF0AC53627A9}"/>
              </a:ext>
            </a:extLst>
          </p:cNvPr>
          <p:cNvSpPr txBox="1"/>
          <p:nvPr/>
        </p:nvSpPr>
        <p:spPr>
          <a:xfrm>
            <a:off x="4468371" y="1909209"/>
            <a:ext cx="3062070" cy="400110"/>
          </a:xfrm>
          <a:prstGeom prst="rect">
            <a:avLst/>
          </a:prstGeom>
          <a:noFill/>
        </p:spPr>
        <p:txBody>
          <a:bodyPr wrap="square" rtlCol="0">
            <a:spAutoFit/>
          </a:bodyPr>
          <a:lstStyle/>
          <a:p>
            <a:r>
              <a:rPr lang="en-US" altLang="zh-CN" sz="2000" b="1" dirty="0">
                <a:solidFill>
                  <a:schemeClr val="accent1">
                    <a:lumMod val="50000"/>
                  </a:schemeClr>
                </a:solidFill>
                <a:latin typeface="Times New Roman" panose="02020603050405020304" pitchFamily="18" charset="0"/>
                <a:cs typeface="Times New Roman" panose="02020603050405020304" pitchFamily="18" charset="0"/>
              </a:rPr>
              <a:t>Two evaluation methods</a:t>
            </a:r>
            <a:endParaRPr lang="zh-CN" altLang="en-US"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62D05ADE-B223-E1DE-4E62-1170CA921DCE}"/>
              </a:ext>
            </a:extLst>
          </p:cNvPr>
          <p:cNvSpPr txBox="1"/>
          <p:nvPr/>
        </p:nvSpPr>
        <p:spPr>
          <a:xfrm>
            <a:off x="8119097" y="1909209"/>
            <a:ext cx="3062070" cy="400110"/>
          </a:xfrm>
          <a:prstGeom prst="rect">
            <a:avLst/>
          </a:prstGeom>
          <a:noFill/>
        </p:spPr>
        <p:txBody>
          <a:bodyPr wrap="square" rtlCol="0">
            <a:spAutoFit/>
          </a:bodyPr>
          <a:lstStyle/>
          <a:p>
            <a:r>
              <a:rPr lang="en-US" altLang="zh-CN" sz="2000" b="1" dirty="0">
                <a:solidFill>
                  <a:schemeClr val="accent1">
                    <a:lumMod val="50000"/>
                  </a:schemeClr>
                </a:solidFill>
                <a:latin typeface="Times New Roman" panose="02020603050405020304" pitchFamily="18" charset="0"/>
                <a:cs typeface="Times New Roman" panose="02020603050405020304" pitchFamily="18" charset="0"/>
              </a:rPr>
              <a:t>Two common scenarios</a:t>
            </a:r>
            <a:endParaRPr lang="zh-CN" altLang="en-US"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16E70894-04A3-5129-D359-182482785430}"/>
              </a:ext>
            </a:extLst>
          </p:cNvPr>
          <p:cNvSpPr/>
          <p:nvPr/>
        </p:nvSpPr>
        <p:spPr>
          <a:xfrm>
            <a:off x="1930528" y="4817754"/>
            <a:ext cx="2176431" cy="707886"/>
          </a:xfrm>
          <a:prstGeom prst="rect">
            <a:avLst/>
          </a:prstGeom>
          <a:noFill/>
        </p:spPr>
        <p:txBody>
          <a:bodyPr wrap="square">
            <a:spAutoFit/>
          </a:body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Offline seizure prediction</a:t>
            </a:r>
            <a:endParaRPr lang="zh-CN" altLang="en-US"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946F83FD-1927-46BC-E1F8-DC825767EBED}"/>
              </a:ext>
            </a:extLst>
          </p:cNvPr>
          <p:cNvSpPr/>
          <p:nvPr/>
        </p:nvSpPr>
        <p:spPr>
          <a:xfrm>
            <a:off x="5329860" y="3206564"/>
            <a:ext cx="2176431" cy="400110"/>
          </a:xfrm>
          <a:prstGeom prst="rect">
            <a:avLst/>
          </a:prstGeom>
          <a:noFill/>
        </p:spPr>
        <p:txBody>
          <a:bodyPr wrap="square">
            <a:spAutoFit/>
          </a:body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Sensitivity</a:t>
            </a:r>
            <a:endParaRPr lang="zh-CN" altLang="en-US"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04BB8056-B1BB-DFCB-7429-D0DB80C8D44A}"/>
              </a:ext>
            </a:extLst>
          </p:cNvPr>
          <p:cNvSpPr/>
          <p:nvPr/>
        </p:nvSpPr>
        <p:spPr>
          <a:xfrm>
            <a:off x="8706471" y="3199832"/>
            <a:ext cx="2176431" cy="707886"/>
          </a:xfrm>
          <a:prstGeom prst="rect">
            <a:avLst/>
          </a:prstGeom>
          <a:noFill/>
        </p:spPr>
        <p:txBody>
          <a:bodyPr wrap="square">
            <a:spAutoFit/>
          </a:body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Patient specific detectors</a:t>
            </a:r>
            <a:endParaRPr lang="zh-CN" altLang="en-US"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B60AA8E6-5E19-BCDB-A96D-26CF86E540BD}"/>
              </a:ext>
            </a:extLst>
          </p:cNvPr>
          <p:cNvSpPr/>
          <p:nvPr/>
        </p:nvSpPr>
        <p:spPr>
          <a:xfrm>
            <a:off x="5310809" y="4866461"/>
            <a:ext cx="2176431" cy="400110"/>
          </a:xfrm>
          <a:prstGeom prst="rect">
            <a:avLst/>
          </a:prstGeom>
          <a:noFill/>
        </p:spPr>
        <p:txBody>
          <a:bodyPr wrap="square">
            <a:spAutoFit/>
          </a:body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False detection rate</a:t>
            </a:r>
            <a:endParaRPr lang="zh-CN" altLang="en-US"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15ECDF2C-2755-4EF1-097B-A4647FB60D10}"/>
              </a:ext>
            </a:extLst>
          </p:cNvPr>
          <p:cNvSpPr/>
          <p:nvPr/>
        </p:nvSpPr>
        <p:spPr>
          <a:xfrm>
            <a:off x="8767505" y="4822260"/>
            <a:ext cx="2176431" cy="707886"/>
          </a:xfrm>
          <a:prstGeom prst="rect">
            <a:avLst/>
          </a:prstGeom>
          <a:noFill/>
        </p:spPr>
        <p:txBody>
          <a:bodyPr wrap="square">
            <a:spAutoFit/>
          </a:body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Cross patient detectors</a:t>
            </a:r>
            <a:endParaRPr lang="zh-CN" altLang="en-US" sz="20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椭圆 30">
            <a:extLst>
              <a:ext uri="{FF2B5EF4-FFF2-40B4-BE49-F238E27FC236}">
                <a16:creationId xmlns:a16="http://schemas.microsoft.com/office/drawing/2014/main" id="{1166A8CD-432F-6FB0-4D55-F61B63F46323}"/>
              </a:ext>
            </a:extLst>
          </p:cNvPr>
          <p:cNvSpPr/>
          <p:nvPr/>
        </p:nvSpPr>
        <p:spPr>
          <a:xfrm>
            <a:off x="1779019" y="4730449"/>
            <a:ext cx="2072568" cy="93559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椭圆 31">
            <a:extLst>
              <a:ext uri="{FF2B5EF4-FFF2-40B4-BE49-F238E27FC236}">
                <a16:creationId xmlns:a16="http://schemas.microsoft.com/office/drawing/2014/main" id="{8CFE627F-BE76-F2B8-D7BE-B20B9666167E}"/>
              </a:ext>
            </a:extLst>
          </p:cNvPr>
          <p:cNvSpPr/>
          <p:nvPr/>
        </p:nvSpPr>
        <p:spPr>
          <a:xfrm>
            <a:off x="5106057" y="2707665"/>
            <a:ext cx="2471703" cy="301380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椭圆 32">
            <a:extLst>
              <a:ext uri="{FF2B5EF4-FFF2-40B4-BE49-F238E27FC236}">
                <a16:creationId xmlns:a16="http://schemas.microsoft.com/office/drawing/2014/main" id="{E4BC36A4-BE22-5602-0B97-73C45DBC354C}"/>
              </a:ext>
            </a:extLst>
          </p:cNvPr>
          <p:cNvSpPr/>
          <p:nvPr/>
        </p:nvSpPr>
        <p:spPr>
          <a:xfrm>
            <a:off x="2340717" y="5759384"/>
            <a:ext cx="7927755" cy="10578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Refine the topic.</a:t>
            </a:r>
          </a:p>
          <a:p>
            <a:pPr algn="ctr"/>
            <a:r>
              <a:rPr lang="en-US" altLang="zh-CN" sz="2400" b="1" dirty="0"/>
              <a:t>The problem is more clear for readers.</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730445" y="236201"/>
            <a:ext cx="6823110"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Response to the literature review</a:t>
            </a: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0641" y="1601648"/>
            <a:ext cx="6354480" cy="2037492"/>
            <a:chOff x="0" y="908050"/>
            <a:chExt cx="5722938" cy="1584325"/>
          </a:xfrm>
        </p:grpSpPr>
        <p:sp>
          <p:nvSpPr>
            <p:cNvPr id="9" name="Rectangle 21"/>
            <p:cNvSpPr>
              <a:spLocks noChangeArrowheads="1"/>
            </p:cNvSpPr>
            <p:nvPr/>
          </p:nvSpPr>
          <p:spPr bwMode="auto">
            <a:xfrm>
              <a:off x="4445000" y="1700213"/>
              <a:ext cx="0" cy="1587"/>
            </a:xfrm>
            <a:prstGeom prst="rect">
              <a:avLst/>
            </a:prstGeom>
            <a:solidFill>
              <a:srgbClr val="F9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100"/>
            </a:p>
          </p:txBody>
        </p:sp>
        <p:sp>
          <p:nvSpPr>
            <p:cNvPr id="10" name="Freeform 22"/>
            <p:cNvSpPr/>
            <p:nvPr/>
          </p:nvSpPr>
          <p:spPr bwMode="auto">
            <a:xfrm>
              <a:off x="4478338" y="908050"/>
              <a:ext cx="1244600" cy="1584325"/>
            </a:xfrm>
            <a:custGeom>
              <a:avLst/>
              <a:gdLst>
                <a:gd name="T0" fmla="*/ 1245380 w 598"/>
                <a:gd name="T1" fmla="*/ 785543 h 760"/>
                <a:gd name="T2" fmla="*/ 1237050 w 598"/>
                <a:gd name="T3" fmla="*/ 779292 h 760"/>
                <a:gd name="T4" fmla="*/ 1234967 w 598"/>
                <a:gd name="T5" fmla="*/ 779292 h 760"/>
                <a:gd name="T6" fmla="*/ 1224554 w 598"/>
                <a:gd name="T7" fmla="*/ 773041 h 760"/>
                <a:gd name="T8" fmla="*/ 1218307 w 598"/>
                <a:gd name="T9" fmla="*/ 775125 h 760"/>
                <a:gd name="T10" fmla="*/ 1212059 w 598"/>
                <a:gd name="T11" fmla="*/ 768874 h 760"/>
                <a:gd name="T12" fmla="*/ 1232885 w 598"/>
                <a:gd name="T13" fmla="*/ 666774 h 760"/>
                <a:gd name="T14" fmla="*/ 1184985 w 598"/>
                <a:gd name="T15" fmla="*/ 641770 h 760"/>
                <a:gd name="T16" fmla="*/ 1178738 w 598"/>
                <a:gd name="T17" fmla="*/ 750121 h 760"/>
                <a:gd name="T18" fmla="*/ 1168325 w 598"/>
                <a:gd name="T19" fmla="*/ 752204 h 760"/>
                <a:gd name="T20" fmla="*/ 1139169 w 598"/>
                <a:gd name="T21" fmla="*/ 689694 h 760"/>
                <a:gd name="T22" fmla="*/ 928829 w 598"/>
                <a:gd name="T23" fmla="*/ 691778 h 760"/>
                <a:gd name="T24" fmla="*/ 926746 w 598"/>
                <a:gd name="T25" fmla="*/ 677192 h 760"/>
                <a:gd name="T26" fmla="*/ 947572 w 598"/>
                <a:gd name="T27" fmla="*/ 658439 h 760"/>
                <a:gd name="T28" fmla="*/ 978810 w 598"/>
                <a:gd name="T29" fmla="*/ 658439 h 760"/>
                <a:gd name="T30" fmla="*/ 1024627 w 598"/>
                <a:gd name="T31" fmla="*/ 633435 h 760"/>
                <a:gd name="T32" fmla="*/ 972563 w 598"/>
                <a:gd name="T33" fmla="*/ 616766 h 760"/>
                <a:gd name="T34" fmla="*/ 924663 w 598"/>
                <a:gd name="T35" fmla="*/ 620933 h 760"/>
                <a:gd name="T36" fmla="*/ 891342 w 598"/>
                <a:gd name="T37" fmla="*/ 16669 h 760"/>
                <a:gd name="T38" fmla="*/ 722654 w 598"/>
                <a:gd name="T39" fmla="*/ 8335 h 760"/>
                <a:gd name="T40" fmla="*/ 691415 w 598"/>
                <a:gd name="T41" fmla="*/ 97932 h 760"/>
                <a:gd name="T42" fmla="*/ 712241 w 598"/>
                <a:gd name="T43" fmla="*/ 97932 h 760"/>
                <a:gd name="T44" fmla="*/ 701828 w 598"/>
                <a:gd name="T45" fmla="*/ 200032 h 760"/>
                <a:gd name="T46" fmla="*/ 674754 w 598"/>
                <a:gd name="T47" fmla="*/ 218785 h 760"/>
                <a:gd name="T48" fmla="*/ 597699 w 598"/>
                <a:gd name="T49" fmla="*/ 710531 h 760"/>
                <a:gd name="T50" fmla="*/ 443589 w 598"/>
                <a:gd name="T51" fmla="*/ 731368 h 760"/>
                <a:gd name="T52" fmla="*/ 177019 w 598"/>
                <a:gd name="T53" fmla="*/ 766790 h 760"/>
                <a:gd name="T54" fmla="*/ 133285 w 598"/>
                <a:gd name="T55" fmla="*/ 502164 h 760"/>
                <a:gd name="T56" fmla="*/ 18743 w 598"/>
                <a:gd name="T57" fmla="*/ 502164 h 760"/>
                <a:gd name="T58" fmla="*/ 0 w 598"/>
                <a:gd name="T59" fmla="*/ 783459 h 760"/>
                <a:gd name="T60" fmla="*/ 8330 w 598"/>
                <a:gd name="T61" fmla="*/ 785543 h 760"/>
                <a:gd name="T62" fmla="*/ 8330 w 598"/>
                <a:gd name="T63" fmla="*/ 795961 h 760"/>
                <a:gd name="T64" fmla="*/ 0 w 598"/>
                <a:gd name="T65" fmla="*/ 800129 h 760"/>
                <a:gd name="T66" fmla="*/ 18743 w 598"/>
                <a:gd name="T67" fmla="*/ 1079340 h 760"/>
                <a:gd name="T68" fmla="*/ 133285 w 598"/>
                <a:gd name="T69" fmla="*/ 1079340 h 760"/>
                <a:gd name="T70" fmla="*/ 177019 w 598"/>
                <a:gd name="T71" fmla="*/ 814714 h 760"/>
                <a:gd name="T72" fmla="*/ 443589 w 598"/>
                <a:gd name="T73" fmla="*/ 850137 h 760"/>
                <a:gd name="T74" fmla="*/ 597699 w 598"/>
                <a:gd name="T75" fmla="*/ 870973 h 760"/>
                <a:gd name="T76" fmla="*/ 674754 w 598"/>
                <a:gd name="T77" fmla="*/ 1362719 h 760"/>
                <a:gd name="T78" fmla="*/ 701828 w 598"/>
                <a:gd name="T79" fmla="*/ 1381472 h 760"/>
                <a:gd name="T80" fmla="*/ 712241 w 598"/>
                <a:gd name="T81" fmla="*/ 1483572 h 760"/>
                <a:gd name="T82" fmla="*/ 691415 w 598"/>
                <a:gd name="T83" fmla="*/ 1483572 h 760"/>
                <a:gd name="T84" fmla="*/ 722654 w 598"/>
                <a:gd name="T85" fmla="*/ 1573170 h 760"/>
                <a:gd name="T86" fmla="*/ 891342 w 598"/>
                <a:gd name="T87" fmla="*/ 1566919 h 760"/>
                <a:gd name="T88" fmla="*/ 924663 w 598"/>
                <a:gd name="T89" fmla="*/ 960571 h 760"/>
                <a:gd name="T90" fmla="*/ 972563 w 598"/>
                <a:gd name="T91" fmla="*/ 964738 h 760"/>
                <a:gd name="T92" fmla="*/ 1024627 w 598"/>
                <a:gd name="T93" fmla="*/ 948069 h 760"/>
                <a:gd name="T94" fmla="*/ 978810 w 598"/>
                <a:gd name="T95" fmla="*/ 923065 h 760"/>
                <a:gd name="T96" fmla="*/ 947572 w 598"/>
                <a:gd name="T97" fmla="*/ 923065 h 760"/>
                <a:gd name="T98" fmla="*/ 926746 w 598"/>
                <a:gd name="T99" fmla="*/ 904312 h 760"/>
                <a:gd name="T100" fmla="*/ 928829 w 598"/>
                <a:gd name="T101" fmla="*/ 889726 h 760"/>
                <a:gd name="T102" fmla="*/ 1139169 w 598"/>
                <a:gd name="T103" fmla="*/ 893894 h 760"/>
                <a:gd name="T104" fmla="*/ 1168325 w 598"/>
                <a:gd name="T105" fmla="*/ 829300 h 760"/>
                <a:gd name="T106" fmla="*/ 1178738 w 598"/>
                <a:gd name="T107" fmla="*/ 833467 h 760"/>
                <a:gd name="T108" fmla="*/ 1184985 w 598"/>
                <a:gd name="T109" fmla="*/ 941818 h 760"/>
                <a:gd name="T110" fmla="*/ 1232885 w 598"/>
                <a:gd name="T111" fmla="*/ 914730 h 760"/>
                <a:gd name="T112" fmla="*/ 1212059 w 598"/>
                <a:gd name="T113" fmla="*/ 812631 h 760"/>
                <a:gd name="T114" fmla="*/ 1218307 w 598"/>
                <a:gd name="T115" fmla="*/ 806380 h 760"/>
                <a:gd name="T116" fmla="*/ 1224554 w 598"/>
                <a:gd name="T117" fmla="*/ 808463 h 760"/>
                <a:gd name="T118" fmla="*/ 1234967 w 598"/>
                <a:gd name="T119" fmla="*/ 802212 h 760"/>
                <a:gd name="T120" fmla="*/ 1237050 w 598"/>
                <a:gd name="T121" fmla="*/ 802212 h 760"/>
                <a:gd name="T122" fmla="*/ 1245380 w 598"/>
                <a:gd name="T123" fmla="*/ 795961 h 760"/>
                <a:gd name="T124" fmla="*/ 1245380 w 598"/>
                <a:gd name="T125" fmla="*/ 785543 h 7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55" y="316"/>
                    <a:pt x="462"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chemeClr val="accent3"/>
            </a:solidFill>
            <a:ln>
              <a:noFill/>
            </a:ln>
          </p:spPr>
          <p:txBody>
            <a:bodyPr/>
            <a:lstStyle/>
            <a:p>
              <a:endParaRPr lang="zh-CN" altLang="en-US"/>
            </a:p>
          </p:txBody>
        </p:sp>
        <p:sp>
          <p:nvSpPr>
            <p:cNvPr id="11" name="Freeform 23"/>
            <p:cNvSpPr/>
            <p:nvPr/>
          </p:nvSpPr>
          <p:spPr bwMode="auto">
            <a:xfrm>
              <a:off x="0" y="1127125"/>
              <a:ext cx="4608513" cy="1092200"/>
            </a:xfrm>
            <a:custGeom>
              <a:avLst/>
              <a:gdLst>
                <a:gd name="T0" fmla="*/ 4608962 w 5233"/>
                <a:gd name="T1" fmla="*/ 442136 h 1240"/>
                <a:gd name="T2" fmla="*/ 4602797 w 5233"/>
                <a:gd name="T3" fmla="*/ 435971 h 1240"/>
                <a:gd name="T4" fmla="*/ 4294534 w 5233"/>
                <a:gd name="T5" fmla="*/ 539899 h 1240"/>
                <a:gd name="T6" fmla="*/ 3909647 w 5233"/>
                <a:gd name="T7" fmla="*/ 0 h 1240"/>
                <a:gd name="T8" fmla="*/ 0 w 5233"/>
                <a:gd name="T9" fmla="*/ 0 h 1240"/>
                <a:gd name="T10" fmla="*/ 0 w 5233"/>
                <a:gd name="T11" fmla="*/ 1092129 h 1240"/>
                <a:gd name="T12" fmla="*/ 3909647 w 5233"/>
                <a:gd name="T13" fmla="*/ 1092129 h 1240"/>
                <a:gd name="T14" fmla="*/ 4294534 w 5233"/>
                <a:gd name="T15" fmla="*/ 552230 h 1240"/>
                <a:gd name="T16" fmla="*/ 4602797 w 5233"/>
                <a:gd name="T17" fmla="*/ 656158 h 1240"/>
                <a:gd name="T18" fmla="*/ 4608962 w 5233"/>
                <a:gd name="T19" fmla="*/ 649993 h 1240"/>
                <a:gd name="T20" fmla="*/ 4300700 w 5233"/>
                <a:gd name="T21" fmla="*/ 546065 h 1240"/>
                <a:gd name="T22" fmla="*/ 4608962 w 5233"/>
                <a:gd name="T23" fmla="*/ 442136 h 1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233" h="1240">
                  <a:moveTo>
                    <a:pt x="5233" y="502"/>
                  </a:moveTo>
                  <a:lnTo>
                    <a:pt x="5226" y="495"/>
                  </a:lnTo>
                  <a:lnTo>
                    <a:pt x="4876" y="613"/>
                  </a:lnTo>
                  <a:lnTo>
                    <a:pt x="4439" y="0"/>
                  </a:lnTo>
                  <a:lnTo>
                    <a:pt x="0" y="0"/>
                  </a:lnTo>
                  <a:lnTo>
                    <a:pt x="0" y="1240"/>
                  </a:lnTo>
                  <a:lnTo>
                    <a:pt x="4439" y="1240"/>
                  </a:lnTo>
                  <a:lnTo>
                    <a:pt x="4876" y="627"/>
                  </a:lnTo>
                  <a:lnTo>
                    <a:pt x="5226" y="745"/>
                  </a:lnTo>
                  <a:lnTo>
                    <a:pt x="5233" y="738"/>
                  </a:lnTo>
                  <a:lnTo>
                    <a:pt x="4883" y="620"/>
                  </a:lnTo>
                  <a:lnTo>
                    <a:pt x="5233" y="502"/>
                  </a:lnTo>
                  <a:close/>
                </a:path>
              </a:pathLst>
            </a:custGeom>
            <a:solidFill>
              <a:schemeClr val="accent3"/>
            </a:solidFill>
            <a:ln>
              <a:noFill/>
            </a:ln>
          </p:spPr>
          <p:txBody>
            <a:bodyPr/>
            <a:lstStyle/>
            <a:p>
              <a:endParaRPr lang="zh-CN" altLang="en-US"/>
            </a:p>
          </p:txBody>
        </p:sp>
        <p:sp>
          <p:nvSpPr>
            <p:cNvPr id="12" name="Oval 24"/>
            <p:cNvSpPr>
              <a:spLocks noChangeArrowheads="1"/>
            </p:cNvSpPr>
            <p:nvPr/>
          </p:nvSpPr>
          <p:spPr bwMode="auto">
            <a:xfrm>
              <a:off x="5100638" y="1565275"/>
              <a:ext cx="268287" cy="2682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100"/>
            </a:p>
          </p:txBody>
        </p:sp>
        <p:sp>
          <p:nvSpPr>
            <p:cNvPr id="13" name="Rectangle 25"/>
            <p:cNvSpPr>
              <a:spLocks noChangeArrowheads="1"/>
            </p:cNvSpPr>
            <p:nvPr/>
          </p:nvSpPr>
          <p:spPr bwMode="auto">
            <a:xfrm>
              <a:off x="5178425" y="1563688"/>
              <a:ext cx="117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zh-CN" dirty="0">
                  <a:solidFill>
                    <a:schemeClr val="accent3"/>
                  </a:solidFill>
                  <a:latin typeface="Myriad Pro" panose="020B0503030403020204" pitchFamily="34" charset="0"/>
                </a:rPr>
                <a:t>1</a:t>
              </a:r>
              <a:endParaRPr lang="zh-CN" altLang="zh-CN" sz="1100" dirty="0">
                <a:solidFill>
                  <a:schemeClr val="accent3"/>
                </a:solidFill>
              </a:endParaRPr>
            </a:p>
          </p:txBody>
        </p:sp>
        <p:sp>
          <p:nvSpPr>
            <p:cNvPr id="14" name="MH_SubTitle_4"/>
            <p:cNvSpPr>
              <a:spLocks noChangeArrowheads="1"/>
            </p:cNvSpPr>
            <p:nvPr/>
          </p:nvSpPr>
          <p:spPr bwMode="auto">
            <a:xfrm>
              <a:off x="111918" y="1249363"/>
              <a:ext cx="3052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Patient specific detectors:</a:t>
              </a:r>
            </a:p>
            <a:p>
              <a:pPr lvl="1"/>
              <a:r>
                <a:rPr lang="en-US" altLang="zh-CN" sz="2000" dirty="0" err="1">
                  <a:solidFill>
                    <a:srgbClr val="000000"/>
                  </a:solidFill>
                  <a:latin typeface="Times New Roman" panose="02020603050405020304" pitchFamily="18" charset="0"/>
                  <a:cs typeface="Times New Roman" panose="02020603050405020304" pitchFamily="18" charset="0"/>
                </a:rPr>
                <a:t>Shoeb</a:t>
              </a:r>
              <a:r>
                <a:rPr lang="en-US" altLang="zh-CN" sz="2000" dirty="0">
                  <a:solidFill>
                    <a:srgbClr val="000000"/>
                  </a:solidFill>
                  <a:latin typeface="Times New Roman" panose="02020603050405020304" pitchFamily="18" charset="0"/>
                  <a:cs typeface="Times New Roman" panose="02020603050405020304" pitchFamily="18" charset="0"/>
                </a:rPr>
                <a:t>, 2009</a:t>
              </a:r>
            </a:p>
            <a:p>
              <a:pPr lvl="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Fotiadis, 2016</a:t>
              </a:r>
            </a:p>
            <a:p>
              <a:pPr eaLnBrk="1" hangingPunct="1"/>
              <a:endParaRPr lang="zh-CN" altLang="en-US" sz="16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2" name="组合 21"/>
          <p:cNvGrpSpPr/>
          <p:nvPr/>
        </p:nvGrpSpPr>
        <p:grpSpPr>
          <a:xfrm>
            <a:off x="0" y="4292468"/>
            <a:ext cx="6333839" cy="2037493"/>
            <a:chOff x="0" y="4429125"/>
            <a:chExt cx="6378575" cy="1584325"/>
          </a:xfrm>
        </p:grpSpPr>
        <p:sp>
          <p:nvSpPr>
            <p:cNvPr id="23" name="Rectangle 31"/>
            <p:cNvSpPr>
              <a:spLocks noChangeArrowheads="1"/>
            </p:cNvSpPr>
            <p:nvPr/>
          </p:nvSpPr>
          <p:spPr bwMode="auto">
            <a:xfrm>
              <a:off x="5100638" y="5221288"/>
              <a:ext cx="0" cy="0"/>
            </a:xfrm>
            <a:prstGeom prst="rect">
              <a:avLst/>
            </a:prstGeom>
            <a:solidFill>
              <a:srgbClr val="EA51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100"/>
            </a:p>
          </p:txBody>
        </p:sp>
        <p:sp>
          <p:nvSpPr>
            <p:cNvPr id="24" name="Freeform 32"/>
            <p:cNvSpPr/>
            <p:nvPr/>
          </p:nvSpPr>
          <p:spPr bwMode="auto">
            <a:xfrm>
              <a:off x="5132388" y="4429125"/>
              <a:ext cx="1246187" cy="1584325"/>
            </a:xfrm>
            <a:custGeom>
              <a:avLst/>
              <a:gdLst>
                <a:gd name="T0" fmla="*/ 1245059 w 599"/>
                <a:gd name="T1" fmla="*/ 787627 h 760"/>
                <a:gd name="T2" fmla="*/ 1238813 w 599"/>
                <a:gd name="T3" fmla="*/ 781376 h 760"/>
                <a:gd name="T4" fmla="*/ 1234649 w 599"/>
                <a:gd name="T5" fmla="*/ 781376 h 760"/>
                <a:gd name="T6" fmla="*/ 1226321 w 599"/>
                <a:gd name="T7" fmla="*/ 775125 h 760"/>
                <a:gd name="T8" fmla="*/ 1217992 w 599"/>
                <a:gd name="T9" fmla="*/ 777208 h 760"/>
                <a:gd name="T10" fmla="*/ 1213828 w 599"/>
                <a:gd name="T11" fmla="*/ 770957 h 760"/>
                <a:gd name="T12" fmla="*/ 1234649 w 599"/>
                <a:gd name="T13" fmla="*/ 668858 h 760"/>
                <a:gd name="T14" fmla="*/ 1186762 w 599"/>
                <a:gd name="T15" fmla="*/ 641770 h 760"/>
                <a:gd name="T16" fmla="*/ 1180516 w 599"/>
                <a:gd name="T17" fmla="*/ 750121 h 760"/>
                <a:gd name="T18" fmla="*/ 1170106 w 599"/>
                <a:gd name="T19" fmla="*/ 754288 h 760"/>
                <a:gd name="T20" fmla="*/ 1138875 w 599"/>
                <a:gd name="T21" fmla="*/ 689694 h 760"/>
                <a:gd name="T22" fmla="*/ 928589 w 599"/>
                <a:gd name="T23" fmla="*/ 693862 h 760"/>
                <a:gd name="T24" fmla="*/ 928589 w 599"/>
                <a:gd name="T25" fmla="*/ 679276 h 760"/>
                <a:gd name="T26" fmla="*/ 947327 w 599"/>
                <a:gd name="T27" fmla="*/ 660523 h 760"/>
                <a:gd name="T28" fmla="*/ 980640 w 599"/>
                <a:gd name="T29" fmla="*/ 660523 h 760"/>
                <a:gd name="T30" fmla="*/ 1026445 w 599"/>
                <a:gd name="T31" fmla="*/ 635519 h 760"/>
                <a:gd name="T32" fmla="*/ 974394 w 599"/>
                <a:gd name="T33" fmla="*/ 618850 h 760"/>
                <a:gd name="T34" fmla="*/ 926507 w 599"/>
                <a:gd name="T35" fmla="*/ 623017 h 760"/>
                <a:gd name="T36" fmla="*/ 891112 w 599"/>
                <a:gd name="T37" fmla="*/ 16669 h 760"/>
                <a:gd name="T38" fmla="*/ 724549 w 599"/>
                <a:gd name="T39" fmla="*/ 10418 h 760"/>
                <a:gd name="T40" fmla="*/ 693319 w 599"/>
                <a:gd name="T41" fmla="*/ 100016 h 760"/>
                <a:gd name="T42" fmla="*/ 714139 w 599"/>
                <a:gd name="T43" fmla="*/ 100016 h 760"/>
                <a:gd name="T44" fmla="*/ 701647 w 599"/>
                <a:gd name="T45" fmla="*/ 202116 h 760"/>
                <a:gd name="T46" fmla="*/ 674580 w 599"/>
                <a:gd name="T47" fmla="*/ 220869 h 760"/>
                <a:gd name="T48" fmla="*/ 597545 w 599"/>
                <a:gd name="T49" fmla="*/ 712615 h 760"/>
                <a:gd name="T50" fmla="*/ 445556 w 599"/>
                <a:gd name="T51" fmla="*/ 733451 h 760"/>
                <a:gd name="T52" fmla="*/ 176973 w 599"/>
                <a:gd name="T53" fmla="*/ 768874 h 760"/>
                <a:gd name="T54" fmla="*/ 135332 w 599"/>
                <a:gd name="T55" fmla="*/ 504248 h 760"/>
                <a:gd name="T56" fmla="*/ 18738 w 599"/>
                <a:gd name="T57" fmla="*/ 504248 h 760"/>
                <a:gd name="T58" fmla="*/ 0 w 599"/>
                <a:gd name="T59" fmla="*/ 783459 h 760"/>
                <a:gd name="T60" fmla="*/ 10410 w 599"/>
                <a:gd name="T61" fmla="*/ 787627 h 760"/>
                <a:gd name="T62" fmla="*/ 10410 w 599"/>
                <a:gd name="T63" fmla="*/ 798045 h 760"/>
                <a:gd name="T64" fmla="*/ 0 w 599"/>
                <a:gd name="T65" fmla="*/ 800129 h 760"/>
                <a:gd name="T66" fmla="*/ 18738 w 599"/>
                <a:gd name="T67" fmla="*/ 1081424 h 760"/>
                <a:gd name="T68" fmla="*/ 135332 w 599"/>
                <a:gd name="T69" fmla="*/ 1081424 h 760"/>
                <a:gd name="T70" fmla="*/ 176973 w 599"/>
                <a:gd name="T71" fmla="*/ 816798 h 760"/>
                <a:gd name="T72" fmla="*/ 445556 w 599"/>
                <a:gd name="T73" fmla="*/ 852220 h 760"/>
                <a:gd name="T74" fmla="*/ 597545 w 599"/>
                <a:gd name="T75" fmla="*/ 873057 h 760"/>
                <a:gd name="T76" fmla="*/ 674580 w 599"/>
                <a:gd name="T77" fmla="*/ 1364803 h 760"/>
                <a:gd name="T78" fmla="*/ 701647 w 599"/>
                <a:gd name="T79" fmla="*/ 1383556 h 760"/>
                <a:gd name="T80" fmla="*/ 714139 w 599"/>
                <a:gd name="T81" fmla="*/ 1485656 h 760"/>
                <a:gd name="T82" fmla="*/ 693319 w 599"/>
                <a:gd name="T83" fmla="*/ 1485656 h 760"/>
                <a:gd name="T84" fmla="*/ 724549 w 599"/>
                <a:gd name="T85" fmla="*/ 1575253 h 760"/>
                <a:gd name="T86" fmla="*/ 891112 w 599"/>
                <a:gd name="T87" fmla="*/ 1566919 h 760"/>
                <a:gd name="T88" fmla="*/ 926507 w 599"/>
                <a:gd name="T89" fmla="*/ 962655 h 760"/>
                <a:gd name="T90" fmla="*/ 974394 w 599"/>
                <a:gd name="T91" fmla="*/ 966822 h 760"/>
                <a:gd name="T92" fmla="*/ 1026445 w 599"/>
                <a:gd name="T93" fmla="*/ 950153 h 760"/>
                <a:gd name="T94" fmla="*/ 980640 w 599"/>
                <a:gd name="T95" fmla="*/ 925149 h 760"/>
                <a:gd name="T96" fmla="*/ 947327 w 599"/>
                <a:gd name="T97" fmla="*/ 925149 h 760"/>
                <a:gd name="T98" fmla="*/ 928589 w 599"/>
                <a:gd name="T99" fmla="*/ 906396 h 760"/>
                <a:gd name="T100" fmla="*/ 928589 w 599"/>
                <a:gd name="T101" fmla="*/ 891810 h 760"/>
                <a:gd name="T102" fmla="*/ 1138875 w 599"/>
                <a:gd name="T103" fmla="*/ 893894 h 760"/>
                <a:gd name="T104" fmla="*/ 1170106 w 599"/>
                <a:gd name="T105" fmla="*/ 831384 h 760"/>
                <a:gd name="T106" fmla="*/ 1180516 w 599"/>
                <a:gd name="T107" fmla="*/ 833467 h 760"/>
                <a:gd name="T108" fmla="*/ 1186762 w 599"/>
                <a:gd name="T109" fmla="*/ 941818 h 760"/>
                <a:gd name="T110" fmla="*/ 1234649 w 599"/>
                <a:gd name="T111" fmla="*/ 916814 h 760"/>
                <a:gd name="T112" fmla="*/ 1213828 w 599"/>
                <a:gd name="T113" fmla="*/ 814714 h 760"/>
                <a:gd name="T114" fmla="*/ 1217992 w 599"/>
                <a:gd name="T115" fmla="*/ 808463 h 760"/>
                <a:gd name="T116" fmla="*/ 1226321 w 599"/>
                <a:gd name="T117" fmla="*/ 810547 h 760"/>
                <a:gd name="T118" fmla="*/ 1234649 w 599"/>
                <a:gd name="T119" fmla="*/ 804296 h 760"/>
                <a:gd name="T120" fmla="*/ 1238813 w 599"/>
                <a:gd name="T121" fmla="*/ 804296 h 760"/>
                <a:gd name="T122" fmla="*/ 1245059 w 599"/>
                <a:gd name="T123" fmla="*/ 798045 h 760"/>
                <a:gd name="T124" fmla="*/ 1245059 w 599"/>
                <a:gd name="T125" fmla="*/ 787627 h 7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55" y="317"/>
                    <a:pt x="463"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chemeClr val="accent1"/>
            </a:solidFill>
            <a:ln>
              <a:noFill/>
            </a:ln>
          </p:spPr>
          <p:txBody>
            <a:bodyPr/>
            <a:lstStyle/>
            <a:p>
              <a:endParaRPr lang="zh-CN" altLang="en-US"/>
            </a:p>
          </p:txBody>
        </p:sp>
        <p:sp>
          <p:nvSpPr>
            <p:cNvPr id="25" name="Freeform 33"/>
            <p:cNvSpPr/>
            <p:nvPr/>
          </p:nvSpPr>
          <p:spPr bwMode="auto">
            <a:xfrm>
              <a:off x="0" y="4675188"/>
              <a:ext cx="5157788" cy="1092200"/>
            </a:xfrm>
            <a:custGeom>
              <a:avLst/>
              <a:gdLst>
                <a:gd name="T0" fmla="*/ 5158550 w 5857"/>
                <a:gd name="T1" fmla="*/ 443898 h 1240"/>
                <a:gd name="T2" fmla="*/ 5155027 w 5857"/>
                <a:gd name="T3" fmla="*/ 435971 h 1240"/>
                <a:gd name="T4" fmla="*/ 4863499 w 5857"/>
                <a:gd name="T5" fmla="*/ 539899 h 1240"/>
                <a:gd name="T6" fmla="*/ 4496226 w 5857"/>
                <a:gd name="T7" fmla="*/ 0 h 1240"/>
                <a:gd name="T8" fmla="*/ 0 w 5857"/>
                <a:gd name="T9" fmla="*/ 0 h 1240"/>
                <a:gd name="T10" fmla="*/ 0 w 5857"/>
                <a:gd name="T11" fmla="*/ 1092129 h 1240"/>
                <a:gd name="T12" fmla="*/ 4496226 w 5857"/>
                <a:gd name="T13" fmla="*/ 1092129 h 1240"/>
                <a:gd name="T14" fmla="*/ 4863499 w 5857"/>
                <a:gd name="T15" fmla="*/ 553991 h 1240"/>
                <a:gd name="T16" fmla="*/ 5155027 w 5857"/>
                <a:gd name="T17" fmla="*/ 658800 h 1240"/>
                <a:gd name="T18" fmla="*/ 5158550 w 5857"/>
                <a:gd name="T19" fmla="*/ 649993 h 1240"/>
                <a:gd name="T20" fmla="*/ 4869664 w 5857"/>
                <a:gd name="T21" fmla="*/ 546065 h 1240"/>
                <a:gd name="T22" fmla="*/ 5158550 w 5857"/>
                <a:gd name="T23" fmla="*/ 443898 h 1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57" h="1240">
                  <a:moveTo>
                    <a:pt x="5857" y="504"/>
                  </a:moveTo>
                  <a:lnTo>
                    <a:pt x="5853" y="495"/>
                  </a:lnTo>
                  <a:lnTo>
                    <a:pt x="5522" y="613"/>
                  </a:lnTo>
                  <a:lnTo>
                    <a:pt x="5105" y="0"/>
                  </a:lnTo>
                  <a:lnTo>
                    <a:pt x="0" y="0"/>
                  </a:lnTo>
                  <a:lnTo>
                    <a:pt x="0" y="1240"/>
                  </a:lnTo>
                  <a:lnTo>
                    <a:pt x="5105" y="1240"/>
                  </a:lnTo>
                  <a:lnTo>
                    <a:pt x="5522" y="629"/>
                  </a:lnTo>
                  <a:lnTo>
                    <a:pt x="5853" y="748"/>
                  </a:lnTo>
                  <a:lnTo>
                    <a:pt x="5857" y="738"/>
                  </a:lnTo>
                  <a:lnTo>
                    <a:pt x="5529" y="620"/>
                  </a:lnTo>
                  <a:lnTo>
                    <a:pt x="5857" y="504"/>
                  </a:lnTo>
                  <a:close/>
                </a:path>
              </a:pathLst>
            </a:custGeom>
            <a:solidFill>
              <a:schemeClr val="accent1"/>
            </a:solidFill>
            <a:ln>
              <a:noFill/>
            </a:ln>
          </p:spPr>
          <p:txBody>
            <a:bodyPr/>
            <a:lstStyle/>
            <a:p>
              <a:endParaRPr lang="zh-CN" altLang="en-US"/>
            </a:p>
          </p:txBody>
        </p:sp>
        <p:sp>
          <p:nvSpPr>
            <p:cNvPr id="26" name="Oval 34"/>
            <p:cNvSpPr>
              <a:spLocks noChangeArrowheads="1"/>
            </p:cNvSpPr>
            <p:nvPr/>
          </p:nvSpPr>
          <p:spPr bwMode="auto">
            <a:xfrm>
              <a:off x="5722938" y="5084763"/>
              <a:ext cx="269875" cy="26828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100"/>
            </a:p>
          </p:txBody>
        </p:sp>
        <p:sp>
          <p:nvSpPr>
            <p:cNvPr id="27" name="Rectangle 35"/>
            <p:cNvSpPr>
              <a:spLocks noChangeArrowheads="1"/>
            </p:cNvSpPr>
            <p:nvPr/>
          </p:nvSpPr>
          <p:spPr bwMode="auto">
            <a:xfrm>
              <a:off x="5800725" y="5064420"/>
              <a:ext cx="1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en-US" altLang="zh-CN" sz="2000" dirty="0">
                  <a:solidFill>
                    <a:schemeClr val="accent1"/>
                  </a:solidFill>
                </a:rPr>
                <a:t>2</a:t>
              </a:r>
              <a:endParaRPr lang="zh-CN" altLang="zh-CN" sz="2000" dirty="0">
                <a:solidFill>
                  <a:schemeClr val="accent1"/>
                </a:solidFill>
              </a:endParaRPr>
            </a:p>
          </p:txBody>
        </p:sp>
        <p:sp>
          <p:nvSpPr>
            <p:cNvPr id="28" name="MH_SubTitle_4"/>
            <p:cNvSpPr>
              <a:spLocks noChangeArrowheads="1"/>
            </p:cNvSpPr>
            <p:nvPr/>
          </p:nvSpPr>
          <p:spPr bwMode="auto">
            <a:xfrm>
              <a:off x="141288" y="4811963"/>
              <a:ext cx="434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Cross patient detectors:</a:t>
              </a:r>
            </a:p>
            <a:p>
              <a:pPr lvl="1"/>
              <a:r>
                <a:rPr lang="en-US" altLang="zh-CN" sz="2000" dirty="0" err="1">
                  <a:solidFill>
                    <a:srgbClr val="000000"/>
                  </a:solidFill>
                  <a:latin typeface="Times New Roman" panose="02020603050405020304" pitchFamily="18" charset="0"/>
                  <a:cs typeface="Times New Roman" panose="02020603050405020304" pitchFamily="18" charset="0"/>
                </a:rPr>
                <a:t>Furbass</a:t>
              </a:r>
              <a:r>
                <a:rPr lang="en-US" altLang="zh-CN" sz="2000" dirty="0">
                  <a:solidFill>
                    <a:srgbClr val="000000"/>
                  </a:solidFill>
                  <a:latin typeface="Times New Roman" panose="02020603050405020304" pitchFamily="18" charset="0"/>
                  <a:cs typeface="Times New Roman" panose="02020603050405020304" pitchFamily="18" charset="0"/>
                </a:rPr>
                <a:t> et al., 2014</a:t>
              </a:r>
            </a:p>
            <a:p>
              <a:pPr lvl="1"/>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Wilson et al., 2004</a:t>
              </a:r>
            </a:p>
          </p:txBody>
        </p:sp>
      </p:grpSp>
      <p:sp>
        <p:nvSpPr>
          <p:cNvPr id="29" name="矩形 51"/>
          <p:cNvSpPr>
            <a:spLocks noChangeArrowheads="1"/>
          </p:cNvSpPr>
          <p:nvPr/>
        </p:nvSpPr>
        <p:spPr bwMode="auto">
          <a:xfrm>
            <a:off x="7318327" y="1947303"/>
            <a:ext cx="42659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Analyse</a:t>
            </a:r>
            <a:r>
              <a:rPr lang="en-US" altLang="zh-CN" sz="3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3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Synthesise</a:t>
            </a:r>
            <a:endParaRPr lang="zh-CN" altLang="en-US" sz="3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1" name="直接连接符 30"/>
          <p:cNvCxnSpPr/>
          <p:nvPr/>
        </p:nvCxnSpPr>
        <p:spPr>
          <a:xfrm>
            <a:off x="7436325" y="2544616"/>
            <a:ext cx="2525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椭圆 1">
            <a:extLst>
              <a:ext uri="{FF2B5EF4-FFF2-40B4-BE49-F238E27FC236}">
                <a16:creationId xmlns:a16="http://schemas.microsoft.com/office/drawing/2014/main" id="{BBFE76A8-BCFE-BE27-BBBA-4E0F698135AE}"/>
              </a:ext>
            </a:extLst>
          </p:cNvPr>
          <p:cNvSpPr/>
          <p:nvPr/>
        </p:nvSpPr>
        <p:spPr>
          <a:xfrm>
            <a:off x="6333839" y="2787144"/>
            <a:ext cx="5754328" cy="12416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Literature with </a:t>
            </a:r>
            <a:r>
              <a:rPr lang="en-US" altLang="zh-CN" sz="2400" b="1" dirty="0">
                <a:solidFill>
                  <a:srgbClr val="C00000"/>
                </a:solidFill>
              </a:rPr>
              <a:t>specific</a:t>
            </a:r>
            <a:r>
              <a:rPr lang="en-US" altLang="zh-CN" sz="2400" b="1" dirty="0"/>
              <a:t> and </a:t>
            </a:r>
            <a:r>
              <a:rPr lang="en-US" altLang="zh-CN" sz="2400" b="1" dirty="0">
                <a:solidFill>
                  <a:srgbClr val="C00000"/>
                </a:solidFill>
              </a:rPr>
              <a:t>accredited</a:t>
            </a:r>
            <a:r>
              <a:rPr lang="en-US" altLang="zh-CN" sz="2400" b="1" dirty="0"/>
              <a:t> experimental results</a:t>
            </a:r>
            <a:endParaRPr lang="zh-CN" altLang="en-US" sz="2400" b="1" dirty="0"/>
          </a:p>
        </p:txBody>
      </p:sp>
      <p:sp>
        <p:nvSpPr>
          <p:cNvPr id="3" name="椭圆 2">
            <a:extLst>
              <a:ext uri="{FF2B5EF4-FFF2-40B4-BE49-F238E27FC236}">
                <a16:creationId xmlns:a16="http://schemas.microsoft.com/office/drawing/2014/main" id="{0621C51E-94A8-D692-5176-93F4094E5FB9}"/>
              </a:ext>
            </a:extLst>
          </p:cNvPr>
          <p:cNvSpPr/>
          <p:nvPr/>
        </p:nvSpPr>
        <p:spPr>
          <a:xfrm>
            <a:off x="6374443" y="4464284"/>
            <a:ext cx="5754328" cy="12416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Only provide the results.</a:t>
            </a:r>
          </a:p>
          <a:p>
            <a:pPr algn="ctr"/>
            <a:r>
              <a:rPr lang="en-US" altLang="zh-CN" sz="2400" b="1" dirty="0"/>
              <a:t>Not mention the </a:t>
            </a:r>
            <a:r>
              <a:rPr lang="en-US" altLang="zh-CN" sz="2400" b="1" dirty="0">
                <a:solidFill>
                  <a:srgbClr val="C00000"/>
                </a:solidFill>
              </a:rPr>
              <a:t>methods</a:t>
            </a:r>
            <a:r>
              <a:rPr lang="en-US" altLang="zh-CN" sz="2400" b="1" dirty="0"/>
              <a:t> and </a:t>
            </a:r>
            <a:r>
              <a:rPr lang="en-US" altLang="zh-CN" sz="2400" b="1" dirty="0">
                <a:solidFill>
                  <a:srgbClr val="C00000"/>
                </a:solidFill>
              </a:rPr>
              <a:t>limitations</a:t>
            </a:r>
            <a:r>
              <a:rPr lang="en-US" altLang="zh-CN" sz="2400" b="1" dirty="0"/>
              <a:t>.</a:t>
            </a:r>
            <a:endParaRPr lang="zh-CN" altLang="en-US" sz="2400" b="1" dirty="0"/>
          </a:p>
        </p:txBody>
      </p:sp>
      <p:sp>
        <p:nvSpPr>
          <p:cNvPr id="32" name="椭圆 31">
            <a:extLst>
              <a:ext uri="{FF2B5EF4-FFF2-40B4-BE49-F238E27FC236}">
                <a16:creationId xmlns:a16="http://schemas.microsoft.com/office/drawing/2014/main" id="{F8433BF9-F65A-D0EF-711B-56D59610AFDA}"/>
              </a:ext>
            </a:extLst>
          </p:cNvPr>
          <p:cNvSpPr/>
          <p:nvPr/>
        </p:nvSpPr>
        <p:spPr>
          <a:xfrm>
            <a:off x="762165" y="2342323"/>
            <a:ext cx="2072568" cy="4051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6A9C914-98EE-2762-E20C-9725F2D52921}"/>
              </a:ext>
            </a:extLst>
          </p:cNvPr>
          <p:cNvSpPr/>
          <p:nvPr/>
        </p:nvSpPr>
        <p:spPr>
          <a:xfrm>
            <a:off x="884420" y="5447364"/>
            <a:ext cx="2150182" cy="4051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0-#ppt_w/2"/>
                                          </p:val>
                                        </p:tav>
                                        <p:tav tm="100000">
                                          <p:val>
                                            <p:strVal val="#ppt_x"/>
                                          </p:val>
                                        </p:tav>
                                      </p:tavLst>
                                    </p:anim>
                                    <p:anim calcmode="lin" valueType="num">
                                      <p:cBhvr additive="base">
                                        <p:cTn id="23" dur="500" fill="hold"/>
                                        <p:tgtEl>
                                          <p:spTgt spid="2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730445" y="236201"/>
            <a:ext cx="6823110"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Response to the literature review</a:t>
            </a: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9" name="矩形 51"/>
          <p:cNvSpPr>
            <a:spLocks noChangeArrowheads="1"/>
          </p:cNvSpPr>
          <p:nvPr/>
        </p:nvSpPr>
        <p:spPr bwMode="auto">
          <a:xfrm>
            <a:off x="254335" y="960714"/>
            <a:ext cx="1885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400" b="1" dirty="0">
                <a:solidFill>
                  <a:srgbClr val="000000"/>
                </a:solidFill>
                <a:latin typeface="微软雅黑" panose="020B0503020204020204" pitchFamily="34" charset="-122"/>
                <a:ea typeface="微软雅黑" panose="020B0503020204020204" pitchFamily="34" charset="-122"/>
              </a:rPr>
              <a:t>Conclusion</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54335" y="1422379"/>
            <a:ext cx="2525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652FE2E9-8CBE-DE33-EA92-AD8CBD2EC5AC}"/>
              </a:ext>
            </a:extLst>
          </p:cNvPr>
          <p:cNvGrpSpPr/>
          <p:nvPr/>
        </p:nvGrpSpPr>
        <p:grpSpPr>
          <a:xfrm>
            <a:off x="254335" y="2335936"/>
            <a:ext cx="5794932" cy="2918834"/>
            <a:chOff x="6333839" y="2787144"/>
            <a:chExt cx="5794932" cy="2918834"/>
          </a:xfrm>
        </p:grpSpPr>
        <p:sp>
          <p:nvSpPr>
            <p:cNvPr id="2" name="椭圆 1">
              <a:extLst>
                <a:ext uri="{FF2B5EF4-FFF2-40B4-BE49-F238E27FC236}">
                  <a16:creationId xmlns:a16="http://schemas.microsoft.com/office/drawing/2014/main" id="{BBFE76A8-BCFE-BE27-BBBA-4E0F698135AE}"/>
                </a:ext>
              </a:extLst>
            </p:cNvPr>
            <p:cNvSpPr/>
            <p:nvPr/>
          </p:nvSpPr>
          <p:spPr>
            <a:xfrm>
              <a:off x="6333839" y="2787144"/>
              <a:ext cx="5754328" cy="12416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The </a:t>
              </a:r>
              <a:r>
                <a:rPr lang="en-US" altLang="zh-CN" sz="2400" b="1" dirty="0">
                  <a:solidFill>
                    <a:srgbClr val="C00000"/>
                  </a:solidFill>
                </a:rPr>
                <a:t>necessity</a:t>
              </a:r>
              <a:r>
                <a:rPr lang="en-US" altLang="zh-CN" sz="2400" b="1" dirty="0"/>
                <a:t> of the research should be added.</a:t>
              </a:r>
            </a:p>
          </p:txBody>
        </p:sp>
        <p:sp>
          <p:nvSpPr>
            <p:cNvPr id="3" name="椭圆 2">
              <a:extLst>
                <a:ext uri="{FF2B5EF4-FFF2-40B4-BE49-F238E27FC236}">
                  <a16:creationId xmlns:a16="http://schemas.microsoft.com/office/drawing/2014/main" id="{0621C51E-94A8-D692-5176-93F4094E5FB9}"/>
                </a:ext>
              </a:extLst>
            </p:cNvPr>
            <p:cNvSpPr/>
            <p:nvPr/>
          </p:nvSpPr>
          <p:spPr>
            <a:xfrm>
              <a:off x="6374443" y="4464284"/>
              <a:ext cx="5754328" cy="12416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It cannot </a:t>
              </a:r>
              <a:r>
                <a:rPr lang="en-US" altLang="zh-CN" sz="2400" b="1" dirty="0">
                  <a:solidFill>
                    <a:srgbClr val="C00000"/>
                  </a:solidFill>
                </a:rPr>
                <a:t>lead into </a:t>
              </a:r>
              <a:r>
                <a:rPr lang="en-US" altLang="zh-CN" sz="2400" b="1" dirty="0"/>
                <a:t>the rest of the paper </a:t>
              </a:r>
              <a:r>
                <a:rPr lang="en-US" altLang="zh-CN" sz="2400" b="1" dirty="0">
                  <a:solidFill>
                    <a:srgbClr val="C00000"/>
                  </a:solidFill>
                </a:rPr>
                <a:t>naturally</a:t>
              </a:r>
              <a:r>
                <a:rPr lang="en-US" altLang="zh-CN" sz="2400" b="1" dirty="0">
                  <a:solidFill>
                    <a:schemeClr val="bg1"/>
                  </a:solidFill>
                </a:rPr>
                <a:t>.</a:t>
              </a:r>
              <a:endParaRPr lang="zh-CN" altLang="en-US" sz="2400" b="1" dirty="0">
                <a:solidFill>
                  <a:schemeClr val="bg1"/>
                </a:solidFill>
              </a:endParaRPr>
            </a:p>
          </p:txBody>
        </p:sp>
      </p:grpSp>
      <p:grpSp>
        <p:nvGrpSpPr>
          <p:cNvPr id="35" name="组合 34">
            <a:extLst>
              <a:ext uri="{FF2B5EF4-FFF2-40B4-BE49-F238E27FC236}">
                <a16:creationId xmlns:a16="http://schemas.microsoft.com/office/drawing/2014/main" id="{0BF7B39B-895D-CE48-DF78-3BAF57146782}"/>
              </a:ext>
            </a:extLst>
          </p:cNvPr>
          <p:cNvGrpSpPr/>
          <p:nvPr/>
        </p:nvGrpSpPr>
        <p:grpSpPr>
          <a:xfrm>
            <a:off x="6400801" y="1757676"/>
            <a:ext cx="6735920" cy="4592156"/>
            <a:chOff x="954595" y="1950761"/>
            <a:chExt cx="6735920" cy="4592156"/>
          </a:xfrm>
        </p:grpSpPr>
        <p:sp>
          <p:nvSpPr>
            <p:cNvPr id="18" name="文本框 17">
              <a:extLst>
                <a:ext uri="{FF2B5EF4-FFF2-40B4-BE49-F238E27FC236}">
                  <a16:creationId xmlns:a16="http://schemas.microsoft.com/office/drawing/2014/main" id="{43CF4F74-A167-025A-C9D8-D100622BAB64}"/>
                </a:ext>
              </a:extLst>
            </p:cNvPr>
            <p:cNvSpPr txBox="1"/>
            <p:nvPr/>
          </p:nvSpPr>
          <p:spPr>
            <a:xfrm>
              <a:off x="1376922" y="2271386"/>
              <a:ext cx="6094324" cy="830997"/>
            </a:xfrm>
            <a:prstGeom prst="rect">
              <a:avLst/>
            </a:prstGeom>
            <a:noFill/>
          </p:spPr>
          <p:txBody>
            <a:bodyPr wrap="square">
              <a:spAutoFit/>
            </a:bodyPr>
            <a:lstStyle/>
            <a:p>
              <a:r>
                <a:rPr lang="en-US" altLang="zh-CN" sz="2400" b="1" dirty="0">
                  <a:effectLst/>
                  <a:latin typeface="等线" panose="02010600030101010101" pitchFamily="2" charset="-122"/>
                  <a:cs typeface="Times New Roman" panose="02020603050405020304" pitchFamily="18" charset="0"/>
                </a:rPr>
                <a:t>Sensitive to </a:t>
              </a:r>
            </a:p>
            <a:p>
              <a:r>
                <a:rPr lang="en-US" altLang="zh-CN" sz="2400" b="1" dirty="0">
                  <a:effectLst/>
                  <a:latin typeface="等线" panose="02010600030101010101" pitchFamily="2" charset="-122"/>
                  <a:cs typeface="Times New Roman" panose="02020603050405020304" pitchFamily="18" charset="0"/>
                </a:rPr>
                <a:t>missing channels</a:t>
              </a:r>
              <a:endParaRPr lang="zh-CN" altLang="en-US" sz="2400" b="1" dirty="0"/>
            </a:p>
          </p:txBody>
        </p:sp>
        <p:sp>
          <p:nvSpPr>
            <p:cNvPr id="20" name="文本框 19">
              <a:extLst>
                <a:ext uri="{FF2B5EF4-FFF2-40B4-BE49-F238E27FC236}">
                  <a16:creationId xmlns:a16="http://schemas.microsoft.com/office/drawing/2014/main" id="{33860358-955C-9ACD-2E4A-9BD15FA54450}"/>
                </a:ext>
              </a:extLst>
            </p:cNvPr>
            <p:cNvSpPr txBox="1"/>
            <p:nvPr/>
          </p:nvSpPr>
          <p:spPr>
            <a:xfrm>
              <a:off x="1596191" y="5343604"/>
              <a:ext cx="6094324" cy="830997"/>
            </a:xfrm>
            <a:prstGeom prst="rect">
              <a:avLst/>
            </a:prstGeom>
            <a:noFill/>
          </p:spPr>
          <p:txBody>
            <a:bodyPr wrap="square">
              <a:spAutoFit/>
            </a:bodyPr>
            <a:lstStyle/>
            <a:p>
              <a:r>
                <a:rPr lang="en-US" altLang="zh-CN" sz="2400" b="1" dirty="0">
                  <a:latin typeface="等线" panose="02010600030101010101" pitchFamily="2" charset="-122"/>
                  <a:cs typeface="Times New Roman" panose="02020603050405020304" pitchFamily="18" charset="0"/>
                </a:rPr>
                <a:t>R</a:t>
              </a:r>
              <a:r>
                <a:rPr lang="en-US" altLang="zh-CN" sz="2400" b="1" dirty="0">
                  <a:effectLst/>
                  <a:latin typeface="等线" panose="02010600030101010101" pitchFamily="2" charset="-122"/>
                  <a:cs typeface="Times New Roman" panose="02020603050405020304" pitchFamily="18" charset="0"/>
                </a:rPr>
                <a:t>obust to</a:t>
              </a:r>
            </a:p>
            <a:p>
              <a:r>
                <a:rPr lang="en-US" altLang="zh-CN" sz="2400" b="1" dirty="0">
                  <a:effectLst/>
                  <a:latin typeface="等线" panose="02010600030101010101" pitchFamily="2" charset="-122"/>
                  <a:cs typeface="Times New Roman" panose="02020603050405020304" pitchFamily="18" charset="0"/>
                </a:rPr>
                <a:t>missing channels</a:t>
              </a:r>
              <a:endParaRPr lang="zh-CN" altLang="en-US" sz="2400" b="1" dirty="0"/>
            </a:p>
          </p:txBody>
        </p:sp>
        <p:grpSp>
          <p:nvGrpSpPr>
            <p:cNvPr id="34" name="组合 33">
              <a:extLst>
                <a:ext uri="{FF2B5EF4-FFF2-40B4-BE49-F238E27FC236}">
                  <a16:creationId xmlns:a16="http://schemas.microsoft.com/office/drawing/2014/main" id="{DD1F76E2-5C42-0E58-1E03-F8046F67593D}"/>
                </a:ext>
              </a:extLst>
            </p:cNvPr>
            <p:cNvGrpSpPr/>
            <p:nvPr/>
          </p:nvGrpSpPr>
          <p:grpSpPr>
            <a:xfrm>
              <a:off x="954595" y="1950761"/>
              <a:ext cx="5379244" cy="4592156"/>
              <a:chOff x="954595" y="1950761"/>
              <a:chExt cx="5379244" cy="4592156"/>
            </a:xfrm>
          </p:grpSpPr>
          <p:sp>
            <p:nvSpPr>
              <p:cNvPr id="6" name="椭圆 5">
                <a:extLst>
                  <a:ext uri="{FF2B5EF4-FFF2-40B4-BE49-F238E27FC236}">
                    <a16:creationId xmlns:a16="http://schemas.microsoft.com/office/drawing/2014/main" id="{E784D8FD-03CC-04F0-DD8D-4869D1D8F535}"/>
                  </a:ext>
                </a:extLst>
              </p:cNvPr>
              <p:cNvSpPr/>
              <p:nvPr/>
            </p:nvSpPr>
            <p:spPr>
              <a:xfrm>
                <a:off x="954595" y="1950761"/>
                <a:ext cx="3152754" cy="14629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5CC7BF0E-9D85-E19F-2784-779D137509F9}"/>
                  </a:ext>
                </a:extLst>
              </p:cNvPr>
              <p:cNvSpPr/>
              <p:nvPr/>
            </p:nvSpPr>
            <p:spPr>
              <a:xfrm>
                <a:off x="2405554" y="3654171"/>
                <a:ext cx="331596" cy="1241694"/>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F235C00-A6BA-C38F-8D27-ED55EC65724E}"/>
                  </a:ext>
                </a:extLst>
              </p:cNvPr>
              <p:cNvSpPr/>
              <p:nvPr/>
            </p:nvSpPr>
            <p:spPr>
              <a:xfrm>
                <a:off x="1097699" y="4975290"/>
                <a:ext cx="3152754" cy="15676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云形 20">
                <a:extLst>
                  <a:ext uri="{FF2B5EF4-FFF2-40B4-BE49-F238E27FC236}">
                    <a16:creationId xmlns:a16="http://schemas.microsoft.com/office/drawing/2014/main" id="{E016D302-4444-1705-B631-9BCA5E78E479}"/>
                  </a:ext>
                </a:extLst>
              </p:cNvPr>
              <p:cNvSpPr/>
              <p:nvPr/>
            </p:nvSpPr>
            <p:spPr>
              <a:xfrm>
                <a:off x="2952868" y="3448454"/>
                <a:ext cx="3380971" cy="156762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BRIDGE THE GAP</a:t>
                </a:r>
              </a:p>
              <a:p>
                <a:pPr algn="ctr"/>
                <a:endParaRPr lang="en-US" altLang="zh-CN" b="1" dirty="0">
                  <a:latin typeface="Times New Roman" panose="02020603050405020304" pitchFamily="18" charset="0"/>
                  <a:cs typeface="Times New Roman" panose="02020603050405020304" pitchFamily="18" charset="0"/>
                </a:endParaRPr>
              </a:p>
              <a:p>
                <a:pPr algn="ctr"/>
                <a:r>
                  <a:rPr lang="en-US" altLang="zh-CN" b="1" dirty="0">
                    <a:latin typeface="Times New Roman" panose="02020603050405020304" pitchFamily="18" charset="0"/>
                    <a:cs typeface="Times New Roman" panose="02020603050405020304" pitchFamily="18" charset="0"/>
                  </a:rPr>
                  <a:t>NECESSARY</a:t>
                </a:r>
                <a:endParaRPr lang="zh-CN" altLang="en-US" b="1"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27816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s_1"/>
          <p:cNvSpPr txBox="1"/>
          <p:nvPr>
            <p:custDataLst>
              <p:tags r:id="rId1"/>
            </p:custDataLst>
          </p:nvPr>
        </p:nvSpPr>
        <p:spPr>
          <a:xfrm>
            <a:off x="5283728" y="1470273"/>
            <a:ext cx="2660967" cy="550494"/>
          </a:xfrm>
          <a:prstGeom prst="rect">
            <a:avLst/>
          </a:prstGeom>
          <a:noFill/>
        </p:spPr>
        <p:txBody>
          <a:bodyPr wrap="none">
            <a:noAutofit/>
          </a:bodyPr>
          <a:lstStyle/>
          <a:p>
            <a:pPr algn="ctr">
              <a:defRPr/>
            </a:pPr>
            <a:r>
              <a:rPr lang="en-US" altLang="zh-CN" sz="4400" spc="400"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4400" spc="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F1CC5EF8-B627-C572-82CB-4F3821AABDE3}"/>
              </a:ext>
            </a:extLst>
          </p:cNvPr>
          <p:cNvGrpSpPr/>
          <p:nvPr/>
        </p:nvGrpSpPr>
        <p:grpSpPr>
          <a:xfrm>
            <a:off x="1990332" y="3330151"/>
            <a:ext cx="10237570" cy="2064240"/>
            <a:chOff x="834772" y="3336417"/>
            <a:chExt cx="10237570" cy="2064240"/>
          </a:xfrm>
        </p:grpSpPr>
        <p:sp>
          <p:nvSpPr>
            <p:cNvPr id="4" name="Freeform 31"/>
            <p:cNvSpPr/>
            <p:nvPr/>
          </p:nvSpPr>
          <p:spPr bwMode="auto">
            <a:xfrm>
              <a:off x="3601690" y="3336417"/>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sz="1600"/>
            </a:p>
          </p:txBody>
        </p:sp>
        <p:sp>
          <p:nvSpPr>
            <p:cNvPr id="5" name="Freeform 31"/>
            <p:cNvSpPr/>
            <p:nvPr/>
          </p:nvSpPr>
          <p:spPr bwMode="auto">
            <a:xfrm>
              <a:off x="6459369" y="3336417"/>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sz="1600"/>
            </a:p>
          </p:txBody>
        </p:sp>
        <p:sp>
          <p:nvSpPr>
            <p:cNvPr id="7" name="Freeform 31"/>
            <p:cNvSpPr/>
            <p:nvPr/>
          </p:nvSpPr>
          <p:spPr bwMode="auto">
            <a:xfrm>
              <a:off x="940524" y="3336417"/>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sz="1600"/>
            </a:p>
          </p:txBody>
        </p:sp>
        <p:sp>
          <p:nvSpPr>
            <p:cNvPr id="9" name="MH_Entry_1"/>
            <p:cNvSpPr/>
            <p:nvPr>
              <p:custDataLst>
                <p:tags r:id="rId2"/>
              </p:custDataLst>
            </p:nvPr>
          </p:nvSpPr>
          <p:spPr>
            <a:xfrm>
              <a:off x="834772" y="4238003"/>
              <a:ext cx="234257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600" spc="200" dirty="0">
                  <a:solidFill>
                    <a:schemeClr val="tx1">
                      <a:lumMod val="75000"/>
                      <a:lumOff val="25000"/>
                    </a:schemeClr>
                  </a:solidFill>
                  <a:latin typeface="微软雅黑" panose="020B0503020204020204" pitchFamily="34" charset="-122"/>
                  <a:ea typeface="微软雅黑" panose="020B0503020204020204" pitchFamily="34" charset="-122"/>
                </a:rPr>
                <a:t>Background</a:t>
              </a:r>
              <a:endParaRPr lang="zh-CN" altLang="en-US" sz="16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MH_Number_1"/>
            <p:cNvSpPr/>
            <p:nvPr>
              <p:custDataLst>
                <p:tags r:id="rId3"/>
              </p:custDataLst>
            </p:nvPr>
          </p:nvSpPr>
          <p:spPr>
            <a:xfrm>
              <a:off x="1600902"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6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连接符 10"/>
            <p:cNvCxnSpPr/>
            <p:nvPr/>
          </p:nvCxnSpPr>
          <p:spPr>
            <a:xfrm>
              <a:off x="1027215" y="4620770"/>
              <a:ext cx="18975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52312" y="4642196"/>
              <a:ext cx="2047359" cy="338554"/>
            </a:xfrm>
            <a:prstGeom prst="rect">
              <a:avLst/>
            </a:prstGeom>
          </p:spPr>
          <p:txBody>
            <a:bodyPr wrap="square">
              <a:spAutoFit/>
            </a:bodyP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dirty="0"/>
            </a:p>
          </p:txBody>
        </p:sp>
        <p:sp>
          <p:nvSpPr>
            <p:cNvPr id="13" name="MH_Entry_1"/>
            <p:cNvSpPr/>
            <p:nvPr>
              <p:custDataLst>
                <p:tags r:id="rId4"/>
              </p:custDataLst>
            </p:nvPr>
          </p:nvSpPr>
          <p:spPr>
            <a:xfrm>
              <a:off x="3472033" y="4206625"/>
              <a:ext cx="234257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600" spc="200" dirty="0">
                  <a:solidFill>
                    <a:schemeClr val="tx1">
                      <a:lumMod val="75000"/>
                      <a:lumOff val="25000"/>
                    </a:schemeClr>
                  </a:solidFill>
                  <a:latin typeface="微软雅黑" panose="020B0503020204020204" pitchFamily="34" charset="-122"/>
                  <a:ea typeface="微软雅黑" panose="020B0503020204020204" pitchFamily="34" charset="-122"/>
                </a:rPr>
                <a:t>Literature Review</a:t>
              </a:r>
              <a:endParaRPr lang="zh-CN" altLang="en-US" sz="16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MH_Number_1"/>
            <p:cNvSpPr/>
            <p:nvPr>
              <p:custDataLst>
                <p:tags r:id="rId5"/>
              </p:custDataLst>
            </p:nvPr>
          </p:nvSpPr>
          <p:spPr>
            <a:xfrm>
              <a:off x="4268232"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16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3694545" y="4620770"/>
              <a:ext cx="18975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MH_Entry_1"/>
            <p:cNvSpPr/>
            <p:nvPr>
              <p:custDataLst>
                <p:tags r:id="rId6"/>
              </p:custDataLst>
            </p:nvPr>
          </p:nvSpPr>
          <p:spPr>
            <a:xfrm>
              <a:off x="6336200" y="4206625"/>
              <a:ext cx="234257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600" spc="200" dirty="0">
                  <a:solidFill>
                    <a:schemeClr val="tx1">
                      <a:lumMod val="75000"/>
                      <a:lumOff val="25000"/>
                    </a:schemeClr>
                  </a:solidFill>
                  <a:latin typeface="微软雅黑" panose="020B0503020204020204" pitchFamily="34" charset="-122"/>
                  <a:ea typeface="微软雅黑" panose="020B0503020204020204" pitchFamily="34" charset="-122"/>
                </a:rPr>
                <a:t>Response</a:t>
              </a:r>
              <a:endParaRPr lang="zh-CN" altLang="en-US" sz="16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MH_Number_1"/>
            <p:cNvSpPr/>
            <p:nvPr>
              <p:custDataLst>
                <p:tags r:id="rId7"/>
              </p:custDataLst>
            </p:nvPr>
          </p:nvSpPr>
          <p:spPr>
            <a:xfrm>
              <a:off x="7132399"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16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9" name="直接连接符 18"/>
            <p:cNvCxnSpPr/>
            <p:nvPr/>
          </p:nvCxnSpPr>
          <p:spPr>
            <a:xfrm>
              <a:off x="6558712" y="4620770"/>
              <a:ext cx="18975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MH_Number_1"/>
            <p:cNvSpPr/>
            <p:nvPr>
              <p:custDataLst>
                <p:tags r:id="rId8"/>
              </p:custDataLst>
            </p:nvPr>
          </p:nvSpPr>
          <p:spPr>
            <a:xfrm>
              <a:off x="9748476"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3" name="直接连接符 22"/>
            <p:cNvCxnSpPr/>
            <p:nvPr/>
          </p:nvCxnSpPr>
          <p:spPr>
            <a:xfrm>
              <a:off x="9174789" y="4620770"/>
              <a:ext cx="18975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a:cxnSpLocks/>
          </p:cNvCxnSpPr>
          <p:nvPr/>
        </p:nvCxnSpPr>
        <p:spPr>
          <a:xfrm flipV="1">
            <a:off x="3912016" y="2196197"/>
            <a:ext cx="4355881" cy="9849"/>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3149865" y="913242"/>
            <a:ext cx="1619696" cy="1560028"/>
            <a:chOff x="831851" y="-312738"/>
            <a:chExt cx="3275013" cy="3154364"/>
          </a:xfrm>
        </p:grpSpPr>
        <p:sp>
          <p:nvSpPr>
            <p:cNvPr id="29" name="Oval 5"/>
            <p:cNvSpPr>
              <a:spLocks noChangeArrowheads="1"/>
            </p:cNvSpPr>
            <p:nvPr/>
          </p:nvSpPr>
          <p:spPr bwMode="auto">
            <a:xfrm>
              <a:off x="1200151" y="-312738"/>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6"/>
            <p:cNvSpPr>
              <a:spLocks noChangeArrowheads="1"/>
            </p:cNvSpPr>
            <p:nvPr/>
          </p:nvSpPr>
          <p:spPr bwMode="auto">
            <a:xfrm>
              <a:off x="2730501" y="1919288"/>
              <a:ext cx="322263"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7"/>
            <p:cNvSpPr>
              <a:spLocks noChangeArrowheads="1"/>
            </p:cNvSpPr>
            <p:nvPr/>
          </p:nvSpPr>
          <p:spPr bwMode="auto">
            <a:xfrm>
              <a:off x="2730501" y="1919288"/>
              <a:ext cx="322263"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514601" y="1919288"/>
              <a:ext cx="12700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9"/>
            <p:cNvSpPr>
              <a:spLocks noChangeArrowheads="1"/>
            </p:cNvSpPr>
            <p:nvPr/>
          </p:nvSpPr>
          <p:spPr bwMode="auto">
            <a:xfrm>
              <a:off x="2514601" y="1919288"/>
              <a:ext cx="12700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10"/>
            <p:cNvSpPr>
              <a:spLocks noChangeArrowheads="1"/>
            </p:cNvSpPr>
            <p:nvPr/>
          </p:nvSpPr>
          <p:spPr bwMode="auto">
            <a:xfrm>
              <a:off x="3321051" y="893762"/>
              <a:ext cx="73183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11"/>
            <p:cNvSpPr>
              <a:spLocks noChangeArrowheads="1"/>
            </p:cNvSpPr>
            <p:nvPr/>
          </p:nvSpPr>
          <p:spPr bwMode="auto">
            <a:xfrm>
              <a:off x="3321051" y="893762"/>
              <a:ext cx="73183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0826" y="-109538"/>
              <a:ext cx="696913" cy="60325"/>
            </a:xfrm>
            <a:custGeom>
              <a:avLst/>
              <a:gdLst>
                <a:gd name="T0" fmla="*/ 142 w 164"/>
                <a:gd name="T1" fmla="*/ 0 h 14"/>
                <a:gd name="T2" fmla="*/ 0 w 164"/>
                <a:gd name="T3" fmla="*/ 0 h 14"/>
                <a:gd name="T4" fmla="*/ 0 w 164"/>
                <a:gd name="T5" fmla="*/ 14 h 14"/>
                <a:gd name="T6" fmla="*/ 164 w 164"/>
                <a:gd name="T7" fmla="*/ 14 h 14"/>
                <a:gd name="T8" fmla="*/ 142 w 164"/>
                <a:gd name="T9" fmla="*/ 0 h 14"/>
              </a:gdLst>
              <a:ahLst/>
              <a:cxnLst>
                <a:cxn ang="0">
                  <a:pos x="T0" y="T1"/>
                </a:cxn>
                <a:cxn ang="0">
                  <a:pos x="T2" y="T3"/>
                </a:cxn>
                <a:cxn ang="0">
                  <a:pos x="T4" y="T5"/>
                </a:cxn>
                <a:cxn ang="0">
                  <a:pos x="T6" y="T7"/>
                </a:cxn>
                <a:cxn ang="0">
                  <a:pos x="T8" y="T9"/>
                </a:cxn>
              </a:cxnLst>
              <a:rect l="0" t="0" r="r" b="b"/>
              <a:pathLst>
                <a:path w="164" h="14">
                  <a:moveTo>
                    <a:pt x="142" y="0"/>
                  </a:moveTo>
                  <a:cubicBezTo>
                    <a:pt x="0" y="0"/>
                    <a:pt x="0" y="0"/>
                    <a:pt x="0" y="0"/>
                  </a:cubicBezTo>
                  <a:cubicBezTo>
                    <a:pt x="0" y="14"/>
                    <a:pt x="0" y="14"/>
                    <a:pt x="0" y="14"/>
                  </a:cubicBezTo>
                  <a:cubicBezTo>
                    <a:pt x="164" y="14"/>
                    <a:pt x="164" y="14"/>
                    <a:pt x="164" y="14"/>
                  </a:cubicBezTo>
                  <a:cubicBezTo>
                    <a:pt x="157" y="9"/>
                    <a:pt x="150" y="4"/>
                    <a:pt x="14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894138" y="690562"/>
              <a:ext cx="161925" cy="58738"/>
            </a:xfrm>
            <a:custGeom>
              <a:avLst/>
              <a:gdLst>
                <a:gd name="T0" fmla="*/ 33 w 38"/>
                <a:gd name="T1" fmla="*/ 0 h 14"/>
                <a:gd name="T2" fmla="*/ 0 w 38"/>
                <a:gd name="T3" fmla="*/ 0 h 14"/>
                <a:gd name="T4" fmla="*/ 0 w 38"/>
                <a:gd name="T5" fmla="*/ 14 h 14"/>
                <a:gd name="T6" fmla="*/ 38 w 38"/>
                <a:gd name="T7" fmla="*/ 14 h 14"/>
                <a:gd name="T8" fmla="*/ 33 w 38"/>
                <a:gd name="T9" fmla="*/ 0 h 14"/>
              </a:gdLst>
              <a:ahLst/>
              <a:cxnLst>
                <a:cxn ang="0">
                  <a:pos x="T0" y="T1"/>
                </a:cxn>
                <a:cxn ang="0">
                  <a:pos x="T2" y="T3"/>
                </a:cxn>
                <a:cxn ang="0">
                  <a:pos x="T4" y="T5"/>
                </a:cxn>
                <a:cxn ang="0">
                  <a:pos x="T6" y="T7"/>
                </a:cxn>
                <a:cxn ang="0">
                  <a:pos x="T8" y="T9"/>
                </a:cxn>
              </a:cxnLst>
              <a:rect l="0" t="0" r="r" b="b"/>
              <a:pathLst>
                <a:path w="38" h="14">
                  <a:moveTo>
                    <a:pt x="33" y="0"/>
                  </a:moveTo>
                  <a:cubicBezTo>
                    <a:pt x="0" y="0"/>
                    <a:pt x="0" y="0"/>
                    <a:pt x="0" y="0"/>
                  </a:cubicBezTo>
                  <a:cubicBezTo>
                    <a:pt x="0" y="14"/>
                    <a:pt x="0" y="14"/>
                    <a:pt x="0" y="14"/>
                  </a:cubicBezTo>
                  <a:cubicBezTo>
                    <a:pt x="38" y="14"/>
                    <a:pt x="38" y="14"/>
                    <a:pt x="38" y="14"/>
                  </a:cubicBezTo>
                  <a:cubicBezTo>
                    <a:pt x="36" y="9"/>
                    <a:pt x="35" y="5"/>
                    <a:pt x="33"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576638" y="1489075"/>
              <a:ext cx="215900"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15"/>
            <p:cNvSpPr>
              <a:spLocks noChangeArrowheads="1"/>
            </p:cNvSpPr>
            <p:nvPr/>
          </p:nvSpPr>
          <p:spPr bwMode="auto">
            <a:xfrm>
              <a:off x="3576638" y="1489075"/>
              <a:ext cx="21590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16"/>
            <p:cNvSpPr>
              <a:spLocks noChangeArrowheads="1"/>
            </p:cNvSpPr>
            <p:nvPr/>
          </p:nvSpPr>
          <p:spPr bwMode="auto">
            <a:xfrm>
              <a:off x="1489076" y="893762"/>
              <a:ext cx="493713"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Rectangle 17"/>
            <p:cNvSpPr>
              <a:spLocks noChangeArrowheads="1"/>
            </p:cNvSpPr>
            <p:nvPr/>
          </p:nvSpPr>
          <p:spPr bwMode="auto">
            <a:xfrm>
              <a:off x="1489076" y="893762"/>
              <a:ext cx="49371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18"/>
            <p:cNvSpPr>
              <a:spLocks noChangeArrowheads="1"/>
            </p:cNvSpPr>
            <p:nvPr/>
          </p:nvSpPr>
          <p:spPr bwMode="auto">
            <a:xfrm>
              <a:off x="2330451" y="65087"/>
              <a:ext cx="111125"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9"/>
            <p:cNvSpPr>
              <a:spLocks noChangeArrowheads="1"/>
            </p:cNvSpPr>
            <p:nvPr/>
          </p:nvSpPr>
          <p:spPr bwMode="auto">
            <a:xfrm>
              <a:off x="2330451" y="65087"/>
              <a:ext cx="11112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20"/>
            <p:cNvSpPr>
              <a:spLocks noChangeArrowheads="1"/>
            </p:cNvSpPr>
            <p:nvPr/>
          </p:nvSpPr>
          <p:spPr bwMode="auto">
            <a:xfrm>
              <a:off x="2459038" y="1004887"/>
              <a:ext cx="31750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21"/>
            <p:cNvSpPr>
              <a:spLocks noChangeArrowheads="1"/>
            </p:cNvSpPr>
            <p:nvPr/>
          </p:nvSpPr>
          <p:spPr bwMode="auto">
            <a:xfrm>
              <a:off x="2459038" y="1004887"/>
              <a:ext cx="31750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22"/>
            <p:cNvSpPr>
              <a:spLocks noChangeArrowheads="1"/>
            </p:cNvSpPr>
            <p:nvPr/>
          </p:nvSpPr>
          <p:spPr bwMode="auto">
            <a:xfrm>
              <a:off x="2170113" y="358775"/>
              <a:ext cx="317500" cy="63500"/>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23"/>
            <p:cNvSpPr>
              <a:spLocks noChangeArrowheads="1"/>
            </p:cNvSpPr>
            <p:nvPr/>
          </p:nvSpPr>
          <p:spPr bwMode="auto">
            <a:xfrm>
              <a:off x="2170113" y="358775"/>
              <a:ext cx="3175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24"/>
            <p:cNvSpPr>
              <a:spLocks noChangeArrowheads="1"/>
            </p:cNvSpPr>
            <p:nvPr/>
          </p:nvSpPr>
          <p:spPr bwMode="auto">
            <a:xfrm>
              <a:off x="2751138" y="536575"/>
              <a:ext cx="31908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5"/>
            <p:cNvSpPr>
              <a:spLocks noChangeArrowheads="1"/>
            </p:cNvSpPr>
            <p:nvPr/>
          </p:nvSpPr>
          <p:spPr bwMode="auto">
            <a:xfrm>
              <a:off x="2751138" y="536575"/>
              <a:ext cx="3190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1387476" y="371475"/>
              <a:ext cx="263525" cy="58738"/>
            </a:xfrm>
            <a:custGeom>
              <a:avLst/>
              <a:gdLst>
                <a:gd name="T0" fmla="*/ 62 w 62"/>
                <a:gd name="T1" fmla="*/ 0 h 14"/>
                <a:gd name="T2" fmla="*/ 8 w 62"/>
                <a:gd name="T3" fmla="*/ 0 h 14"/>
                <a:gd name="T4" fmla="*/ 0 w 62"/>
                <a:gd name="T5" fmla="*/ 14 h 14"/>
                <a:gd name="T6" fmla="*/ 62 w 62"/>
                <a:gd name="T7" fmla="*/ 14 h 14"/>
                <a:gd name="T8" fmla="*/ 62 w 62"/>
                <a:gd name="T9" fmla="*/ 0 h 14"/>
              </a:gdLst>
              <a:ahLst/>
              <a:cxnLst>
                <a:cxn ang="0">
                  <a:pos x="T0" y="T1"/>
                </a:cxn>
                <a:cxn ang="0">
                  <a:pos x="T2" y="T3"/>
                </a:cxn>
                <a:cxn ang="0">
                  <a:pos x="T4" y="T5"/>
                </a:cxn>
                <a:cxn ang="0">
                  <a:pos x="T6" y="T7"/>
                </a:cxn>
                <a:cxn ang="0">
                  <a:pos x="T8" y="T9"/>
                </a:cxn>
              </a:cxnLst>
              <a:rect l="0" t="0" r="r" b="b"/>
              <a:pathLst>
                <a:path w="62" h="14">
                  <a:moveTo>
                    <a:pt x="62" y="0"/>
                  </a:moveTo>
                  <a:cubicBezTo>
                    <a:pt x="8" y="0"/>
                    <a:pt x="8" y="0"/>
                    <a:pt x="8" y="0"/>
                  </a:cubicBezTo>
                  <a:cubicBezTo>
                    <a:pt x="5" y="4"/>
                    <a:pt x="2" y="9"/>
                    <a:pt x="0" y="14"/>
                  </a:cubicBezTo>
                  <a:cubicBezTo>
                    <a:pt x="62" y="14"/>
                    <a:pt x="62" y="14"/>
                    <a:pt x="62" y="14"/>
                  </a:cubicBezTo>
                  <a:cubicBezTo>
                    <a:pt x="62" y="0"/>
                    <a:pt x="62" y="0"/>
                    <a:pt x="6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Rectangle 27"/>
            <p:cNvSpPr>
              <a:spLocks noChangeArrowheads="1"/>
            </p:cNvSpPr>
            <p:nvPr/>
          </p:nvSpPr>
          <p:spPr bwMode="auto">
            <a:xfrm>
              <a:off x="2811463" y="1289050"/>
              <a:ext cx="233363" cy="60325"/>
            </a:xfrm>
            <a:prstGeom prst="rect">
              <a:avLst/>
            </a:prstGeom>
            <a:solidFill>
              <a:srgbClr val="F5E6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28"/>
            <p:cNvSpPr>
              <a:spLocks noChangeArrowheads="1"/>
            </p:cNvSpPr>
            <p:nvPr/>
          </p:nvSpPr>
          <p:spPr bwMode="auto">
            <a:xfrm>
              <a:off x="2811463" y="1289050"/>
              <a:ext cx="23336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860426" y="800100"/>
              <a:ext cx="2974975" cy="2011363"/>
            </a:xfrm>
            <a:custGeom>
              <a:avLst/>
              <a:gdLst>
                <a:gd name="T0" fmla="*/ 629 w 700"/>
                <a:gd name="T1" fmla="*/ 314 h 473"/>
                <a:gd name="T2" fmla="*/ 629 w 700"/>
                <a:gd name="T3" fmla="*/ 314 h 473"/>
                <a:gd name="T4" fmla="*/ 567 w 700"/>
                <a:gd name="T5" fmla="*/ 252 h 473"/>
                <a:gd name="T6" fmla="*/ 523 w 700"/>
                <a:gd name="T7" fmla="*/ 271 h 473"/>
                <a:gd name="T8" fmla="*/ 462 w 700"/>
                <a:gd name="T9" fmla="*/ 219 h 473"/>
                <a:gd name="T10" fmla="*/ 414 w 700"/>
                <a:gd name="T11" fmla="*/ 242 h 473"/>
                <a:gd name="T12" fmla="*/ 378 w 700"/>
                <a:gd name="T13" fmla="*/ 207 h 473"/>
                <a:gd name="T14" fmla="*/ 412 w 700"/>
                <a:gd name="T15" fmla="*/ 140 h 473"/>
                <a:gd name="T16" fmla="*/ 358 w 700"/>
                <a:gd name="T17" fmla="*/ 86 h 473"/>
                <a:gd name="T18" fmla="*/ 283 w 700"/>
                <a:gd name="T19" fmla="*/ 111 h 473"/>
                <a:gd name="T20" fmla="*/ 247 w 700"/>
                <a:gd name="T21" fmla="*/ 73 h 473"/>
                <a:gd name="T22" fmla="*/ 247 w 700"/>
                <a:gd name="T23" fmla="*/ 68 h 473"/>
                <a:gd name="T24" fmla="*/ 186 w 700"/>
                <a:gd name="T25" fmla="*/ 6 h 473"/>
                <a:gd name="T26" fmla="*/ 139 w 700"/>
                <a:gd name="T27" fmla="*/ 27 h 473"/>
                <a:gd name="T28" fmla="*/ 80 w 700"/>
                <a:gd name="T29" fmla="*/ 0 h 473"/>
                <a:gd name="T30" fmla="*/ 0 w 700"/>
                <a:gd name="T31" fmla="*/ 80 h 473"/>
                <a:gd name="T32" fmla="*/ 58 w 700"/>
                <a:gd name="T33" fmla="*/ 157 h 473"/>
                <a:gd name="T34" fmla="*/ 38 w 700"/>
                <a:gd name="T35" fmla="*/ 208 h 473"/>
                <a:gd name="T36" fmla="*/ 112 w 700"/>
                <a:gd name="T37" fmla="*/ 282 h 473"/>
                <a:gd name="T38" fmla="*/ 180 w 700"/>
                <a:gd name="T39" fmla="*/ 361 h 473"/>
                <a:gd name="T40" fmla="*/ 247 w 700"/>
                <a:gd name="T41" fmla="*/ 427 h 473"/>
                <a:gd name="T42" fmla="*/ 293 w 700"/>
                <a:gd name="T43" fmla="*/ 409 h 473"/>
                <a:gd name="T44" fmla="*/ 358 w 700"/>
                <a:gd name="T45" fmla="*/ 460 h 473"/>
                <a:gd name="T46" fmla="*/ 481 w 700"/>
                <a:gd name="T47" fmla="*/ 440 h 473"/>
                <a:gd name="T48" fmla="*/ 543 w 700"/>
                <a:gd name="T49" fmla="*/ 412 h 473"/>
                <a:gd name="T50" fmla="*/ 620 w 700"/>
                <a:gd name="T51" fmla="*/ 473 h 473"/>
                <a:gd name="T52" fmla="*/ 700 w 700"/>
                <a:gd name="T53" fmla="*/ 393 h 473"/>
                <a:gd name="T54" fmla="*/ 629 w 700"/>
                <a:gd name="T55" fmla="*/ 31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0" h="473">
                  <a:moveTo>
                    <a:pt x="629" y="314"/>
                  </a:moveTo>
                  <a:cubicBezTo>
                    <a:pt x="629" y="314"/>
                    <a:pt x="629" y="314"/>
                    <a:pt x="629" y="314"/>
                  </a:cubicBezTo>
                  <a:cubicBezTo>
                    <a:pt x="629" y="280"/>
                    <a:pt x="601" y="252"/>
                    <a:pt x="567" y="252"/>
                  </a:cubicBezTo>
                  <a:cubicBezTo>
                    <a:pt x="550" y="252"/>
                    <a:pt x="534" y="260"/>
                    <a:pt x="523" y="271"/>
                  </a:cubicBezTo>
                  <a:cubicBezTo>
                    <a:pt x="518" y="242"/>
                    <a:pt x="493" y="219"/>
                    <a:pt x="462" y="219"/>
                  </a:cubicBezTo>
                  <a:cubicBezTo>
                    <a:pt x="443" y="219"/>
                    <a:pt x="425" y="228"/>
                    <a:pt x="414" y="242"/>
                  </a:cubicBezTo>
                  <a:cubicBezTo>
                    <a:pt x="408" y="233"/>
                    <a:pt x="387" y="212"/>
                    <a:pt x="378" y="207"/>
                  </a:cubicBezTo>
                  <a:cubicBezTo>
                    <a:pt x="412" y="140"/>
                    <a:pt x="412" y="140"/>
                    <a:pt x="412" y="140"/>
                  </a:cubicBezTo>
                  <a:cubicBezTo>
                    <a:pt x="358" y="86"/>
                    <a:pt x="358" y="86"/>
                    <a:pt x="358" y="86"/>
                  </a:cubicBezTo>
                  <a:cubicBezTo>
                    <a:pt x="283" y="111"/>
                    <a:pt x="283" y="111"/>
                    <a:pt x="283" y="111"/>
                  </a:cubicBezTo>
                  <a:cubicBezTo>
                    <a:pt x="276" y="99"/>
                    <a:pt x="258" y="80"/>
                    <a:pt x="247" y="73"/>
                  </a:cubicBezTo>
                  <a:cubicBezTo>
                    <a:pt x="247" y="71"/>
                    <a:pt x="247" y="69"/>
                    <a:pt x="247" y="68"/>
                  </a:cubicBezTo>
                  <a:cubicBezTo>
                    <a:pt x="247" y="34"/>
                    <a:pt x="220" y="6"/>
                    <a:pt x="186" y="6"/>
                  </a:cubicBezTo>
                  <a:cubicBezTo>
                    <a:pt x="167" y="6"/>
                    <a:pt x="151" y="14"/>
                    <a:pt x="139" y="27"/>
                  </a:cubicBezTo>
                  <a:cubicBezTo>
                    <a:pt x="125" y="10"/>
                    <a:pt x="104" y="0"/>
                    <a:pt x="80" y="0"/>
                  </a:cubicBezTo>
                  <a:cubicBezTo>
                    <a:pt x="36" y="0"/>
                    <a:pt x="0" y="36"/>
                    <a:pt x="0" y="80"/>
                  </a:cubicBezTo>
                  <a:cubicBezTo>
                    <a:pt x="0" y="116"/>
                    <a:pt x="25" y="147"/>
                    <a:pt x="58" y="157"/>
                  </a:cubicBezTo>
                  <a:cubicBezTo>
                    <a:pt x="45" y="170"/>
                    <a:pt x="38" y="188"/>
                    <a:pt x="38" y="208"/>
                  </a:cubicBezTo>
                  <a:cubicBezTo>
                    <a:pt x="38" y="249"/>
                    <a:pt x="71" y="282"/>
                    <a:pt x="112" y="282"/>
                  </a:cubicBezTo>
                  <a:cubicBezTo>
                    <a:pt x="125" y="282"/>
                    <a:pt x="180" y="348"/>
                    <a:pt x="180" y="361"/>
                  </a:cubicBezTo>
                  <a:cubicBezTo>
                    <a:pt x="180" y="397"/>
                    <a:pt x="210" y="427"/>
                    <a:pt x="247" y="427"/>
                  </a:cubicBezTo>
                  <a:cubicBezTo>
                    <a:pt x="265" y="427"/>
                    <a:pt x="281" y="420"/>
                    <a:pt x="293" y="409"/>
                  </a:cubicBezTo>
                  <a:cubicBezTo>
                    <a:pt x="300" y="438"/>
                    <a:pt x="327" y="460"/>
                    <a:pt x="358" y="460"/>
                  </a:cubicBezTo>
                  <a:cubicBezTo>
                    <a:pt x="388" y="460"/>
                    <a:pt x="458" y="440"/>
                    <a:pt x="481" y="440"/>
                  </a:cubicBezTo>
                  <a:cubicBezTo>
                    <a:pt x="506" y="440"/>
                    <a:pt x="528" y="429"/>
                    <a:pt x="543" y="412"/>
                  </a:cubicBezTo>
                  <a:cubicBezTo>
                    <a:pt x="551" y="447"/>
                    <a:pt x="582" y="473"/>
                    <a:pt x="620" y="473"/>
                  </a:cubicBezTo>
                  <a:cubicBezTo>
                    <a:pt x="664" y="473"/>
                    <a:pt x="700" y="438"/>
                    <a:pt x="700" y="393"/>
                  </a:cubicBezTo>
                  <a:cubicBezTo>
                    <a:pt x="700" y="352"/>
                    <a:pt x="669" y="318"/>
                    <a:pt x="629" y="314"/>
                  </a:cubicBezTo>
                  <a:close/>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831851" y="771525"/>
              <a:ext cx="3033713" cy="2070101"/>
            </a:xfrm>
            <a:custGeom>
              <a:avLst/>
              <a:gdLst>
                <a:gd name="T0" fmla="*/ 643 w 714"/>
                <a:gd name="T1" fmla="*/ 321 h 487"/>
                <a:gd name="T2" fmla="*/ 525 w 714"/>
                <a:gd name="T3" fmla="*/ 273 h 487"/>
                <a:gd name="T4" fmla="*/ 514 w 714"/>
                <a:gd name="T5" fmla="*/ 236 h 487"/>
                <a:gd name="T6" fmla="*/ 421 w 714"/>
                <a:gd name="T7" fmla="*/ 249 h 487"/>
                <a:gd name="T8" fmla="*/ 403 w 714"/>
                <a:gd name="T9" fmla="*/ 220 h 487"/>
                <a:gd name="T10" fmla="*/ 385 w 714"/>
                <a:gd name="T11" fmla="*/ 214 h 487"/>
                <a:gd name="T12" fmla="*/ 424 w 714"/>
                <a:gd name="T13" fmla="*/ 142 h 487"/>
                <a:gd name="T14" fmla="*/ 288 w 714"/>
                <a:gd name="T15" fmla="*/ 112 h 487"/>
                <a:gd name="T16" fmla="*/ 279 w 714"/>
                <a:gd name="T17" fmla="*/ 93 h 487"/>
                <a:gd name="T18" fmla="*/ 261 w 714"/>
                <a:gd name="T19" fmla="*/ 81 h 487"/>
                <a:gd name="T20" fmla="*/ 141 w 714"/>
                <a:gd name="T21" fmla="*/ 29 h 487"/>
                <a:gd name="T22" fmla="*/ 87 w 714"/>
                <a:gd name="T23" fmla="*/ 0 h 487"/>
                <a:gd name="T24" fmla="*/ 63 w 714"/>
                <a:gd name="T25" fmla="*/ 170 h 487"/>
                <a:gd name="T26" fmla="*/ 37 w 714"/>
                <a:gd name="T27" fmla="*/ 215 h 487"/>
                <a:gd name="T28" fmla="*/ 118 w 714"/>
                <a:gd name="T29" fmla="*/ 296 h 487"/>
                <a:gd name="T30" fmla="*/ 118 w 714"/>
                <a:gd name="T31" fmla="*/ 296 h 487"/>
                <a:gd name="T32" fmla="*/ 118 w 714"/>
                <a:gd name="T33" fmla="*/ 296 h 487"/>
                <a:gd name="T34" fmla="*/ 119 w 714"/>
                <a:gd name="T35" fmla="*/ 296 h 487"/>
                <a:gd name="T36" fmla="*/ 169 w 714"/>
                <a:gd name="T37" fmla="*/ 348 h 487"/>
                <a:gd name="T38" fmla="*/ 180 w 714"/>
                <a:gd name="T39" fmla="*/ 368 h 487"/>
                <a:gd name="T40" fmla="*/ 180 w 714"/>
                <a:gd name="T41" fmla="*/ 368 h 487"/>
                <a:gd name="T42" fmla="*/ 180 w 714"/>
                <a:gd name="T43" fmla="*/ 368 h 487"/>
                <a:gd name="T44" fmla="*/ 300 w 714"/>
                <a:gd name="T45" fmla="*/ 416 h 487"/>
                <a:gd name="T46" fmla="*/ 365 w 714"/>
                <a:gd name="T47" fmla="*/ 474 h 487"/>
                <a:gd name="T48" fmla="*/ 472 w 714"/>
                <a:gd name="T49" fmla="*/ 456 h 487"/>
                <a:gd name="T50" fmla="*/ 550 w 714"/>
                <a:gd name="T51" fmla="*/ 419 h 487"/>
                <a:gd name="T52" fmla="*/ 627 w 714"/>
                <a:gd name="T53" fmla="*/ 487 h 487"/>
                <a:gd name="T54" fmla="*/ 636 w 714"/>
                <a:gd name="T55" fmla="*/ 321 h 487"/>
                <a:gd name="T56" fmla="*/ 635 w 714"/>
                <a:gd name="T57" fmla="*/ 328 h 487"/>
                <a:gd name="T58" fmla="*/ 627 w 714"/>
                <a:gd name="T59" fmla="*/ 473 h 487"/>
                <a:gd name="T60" fmla="*/ 551 w 714"/>
                <a:gd name="T61" fmla="*/ 412 h 487"/>
                <a:gd name="T62" fmla="*/ 462 w 714"/>
                <a:gd name="T63" fmla="*/ 444 h 487"/>
                <a:gd name="T64" fmla="*/ 365 w 714"/>
                <a:gd name="T65" fmla="*/ 460 h 487"/>
                <a:gd name="T66" fmla="*/ 302 w 714"/>
                <a:gd name="T67" fmla="*/ 409 h 487"/>
                <a:gd name="T68" fmla="*/ 212 w 714"/>
                <a:gd name="T69" fmla="*/ 410 h 487"/>
                <a:gd name="T70" fmla="*/ 189 w 714"/>
                <a:gd name="T71" fmla="*/ 353 h 487"/>
                <a:gd name="T72" fmla="*/ 132 w 714"/>
                <a:gd name="T73" fmla="*/ 287 h 487"/>
                <a:gd name="T74" fmla="*/ 71 w 714"/>
                <a:gd name="T75" fmla="*/ 262 h 487"/>
                <a:gd name="T76" fmla="*/ 72 w 714"/>
                <a:gd name="T77" fmla="*/ 162 h 487"/>
                <a:gd name="T78" fmla="*/ 14 w 714"/>
                <a:gd name="T79" fmla="*/ 87 h 487"/>
                <a:gd name="T80" fmla="*/ 141 w 714"/>
                <a:gd name="T81" fmla="*/ 38 h 487"/>
                <a:gd name="T82" fmla="*/ 193 w 714"/>
                <a:gd name="T83" fmla="*/ 20 h 487"/>
                <a:gd name="T84" fmla="*/ 247 w 714"/>
                <a:gd name="T85" fmla="*/ 79 h 487"/>
                <a:gd name="T86" fmla="*/ 284 w 714"/>
                <a:gd name="T87" fmla="*/ 122 h 487"/>
                <a:gd name="T88" fmla="*/ 410 w 714"/>
                <a:gd name="T89" fmla="*/ 149 h 487"/>
                <a:gd name="T90" fmla="*/ 389 w 714"/>
                <a:gd name="T91" fmla="*/ 226 h 487"/>
                <a:gd name="T92" fmla="*/ 415 w 714"/>
                <a:gd name="T93" fmla="*/ 253 h 487"/>
                <a:gd name="T94" fmla="*/ 469 w 714"/>
                <a:gd name="T95" fmla="*/ 233 h 487"/>
                <a:gd name="T96" fmla="*/ 528 w 714"/>
                <a:gd name="T97" fmla="*/ 285 h 487"/>
                <a:gd name="T98" fmla="*/ 613 w 714"/>
                <a:gd name="T99" fmla="*/ 282 h 487"/>
                <a:gd name="T100" fmla="*/ 629 w 714"/>
                <a:gd name="T101" fmla="*/ 321 h 487"/>
                <a:gd name="T102" fmla="*/ 636 w 714"/>
                <a:gd name="T103" fmla="*/ 321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4" h="487">
                  <a:moveTo>
                    <a:pt x="636" y="321"/>
                  </a:moveTo>
                  <a:cubicBezTo>
                    <a:pt x="643" y="321"/>
                    <a:pt x="643" y="321"/>
                    <a:pt x="643" y="321"/>
                  </a:cubicBezTo>
                  <a:cubicBezTo>
                    <a:pt x="643" y="321"/>
                    <a:pt x="643" y="321"/>
                    <a:pt x="643" y="321"/>
                  </a:cubicBezTo>
                  <a:cubicBezTo>
                    <a:pt x="643" y="321"/>
                    <a:pt x="643" y="321"/>
                    <a:pt x="643" y="321"/>
                  </a:cubicBezTo>
                  <a:cubicBezTo>
                    <a:pt x="643" y="283"/>
                    <a:pt x="612" y="252"/>
                    <a:pt x="574" y="252"/>
                  </a:cubicBezTo>
                  <a:cubicBezTo>
                    <a:pt x="555" y="252"/>
                    <a:pt x="537" y="260"/>
                    <a:pt x="525" y="273"/>
                  </a:cubicBezTo>
                  <a:cubicBezTo>
                    <a:pt x="530" y="278"/>
                    <a:pt x="530" y="278"/>
                    <a:pt x="530" y="278"/>
                  </a:cubicBezTo>
                  <a:cubicBezTo>
                    <a:pt x="537" y="277"/>
                    <a:pt x="537" y="277"/>
                    <a:pt x="537" y="277"/>
                  </a:cubicBezTo>
                  <a:cubicBezTo>
                    <a:pt x="534" y="261"/>
                    <a:pt x="526" y="246"/>
                    <a:pt x="514" y="236"/>
                  </a:cubicBezTo>
                  <a:cubicBezTo>
                    <a:pt x="502" y="225"/>
                    <a:pt x="486" y="219"/>
                    <a:pt x="469" y="219"/>
                  </a:cubicBezTo>
                  <a:cubicBezTo>
                    <a:pt x="447" y="219"/>
                    <a:pt x="428" y="229"/>
                    <a:pt x="415" y="245"/>
                  </a:cubicBezTo>
                  <a:cubicBezTo>
                    <a:pt x="421" y="249"/>
                    <a:pt x="421" y="249"/>
                    <a:pt x="421" y="249"/>
                  </a:cubicBezTo>
                  <a:cubicBezTo>
                    <a:pt x="427" y="246"/>
                    <a:pt x="427" y="246"/>
                    <a:pt x="427" y="246"/>
                  </a:cubicBezTo>
                  <a:cubicBezTo>
                    <a:pt x="425" y="243"/>
                    <a:pt x="422" y="240"/>
                    <a:pt x="419" y="236"/>
                  </a:cubicBezTo>
                  <a:cubicBezTo>
                    <a:pt x="415" y="231"/>
                    <a:pt x="409" y="225"/>
                    <a:pt x="403" y="220"/>
                  </a:cubicBezTo>
                  <a:cubicBezTo>
                    <a:pt x="401" y="217"/>
                    <a:pt x="398" y="215"/>
                    <a:pt x="395" y="213"/>
                  </a:cubicBezTo>
                  <a:cubicBezTo>
                    <a:pt x="393" y="211"/>
                    <a:pt x="391" y="209"/>
                    <a:pt x="388" y="208"/>
                  </a:cubicBezTo>
                  <a:cubicBezTo>
                    <a:pt x="385" y="214"/>
                    <a:pt x="385" y="214"/>
                    <a:pt x="385" y="214"/>
                  </a:cubicBezTo>
                  <a:cubicBezTo>
                    <a:pt x="391" y="217"/>
                    <a:pt x="391" y="217"/>
                    <a:pt x="391" y="217"/>
                  </a:cubicBezTo>
                  <a:cubicBezTo>
                    <a:pt x="425" y="151"/>
                    <a:pt x="425" y="151"/>
                    <a:pt x="425" y="151"/>
                  </a:cubicBezTo>
                  <a:cubicBezTo>
                    <a:pt x="427" y="148"/>
                    <a:pt x="426" y="145"/>
                    <a:pt x="424" y="142"/>
                  </a:cubicBezTo>
                  <a:cubicBezTo>
                    <a:pt x="370" y="88"/>
                    <a:pt x="370" y="88"/>
                    <a:pt x="370" y="88"/>
                  </a:cubicBezTo>
                  <a:cubicBezTo>
                    <a:pt x="368" y="87"/>
                    <a:pt x="366" y="86"/>
                    <a:pt x="363" y="87"/>
                  </a:cubicBezTo>
                  <a:cubicBezTo>
                    <a:pt x="288" y="112"/>
                    <a:pt x="288" y="112"/>
                    <a:pt x="288" y="112"/>
                  </a:cubicBezTo>
                  <a:cubicBezTo>
                    <a:pt x="290" y="118"/>
                    <a:pt x="290" y="118"/>
                    <a:pt x="290" y="118"/>
                  </a:cubicBezTo>
                  <a:cubicBezTo>
                    <a:pt x="296" y="115"/>
                    <a:pt x="296" y="115"/>
                    <a:pt x="296" y="115"/>
                  </a:cubicBezTo>
                  <a:cubicBezTo>
                    <a:pt x="292" y="108"/>
                    <a:pt x="286" y="100"/>
                    <a:pt x="279" y="93"/>
                  </a:cubicBezTo>
                  <a:cubicBezTo>
                    <a:pt x="272" y="85"/>
                    <a:pt x="264" y="78"/>
                    <a:pt x="258" y="74"/>
                  </a:cubicBezTo>
                  <a:cubicBezTo>
                    <a:pt x="254" y="80"/>
                    <a:pt x="254" y="80"/>
                    <a:pt x="254" y="80"/>
                  </a:cubicBezTo>
                  <a:cubicBezTo>
                    <a:pt x="261" y="81"/>
                    <a:pt x="261" y="81"/>
                    <a:pt x="261" y="81"/>
                  </a:cubicBezTo>
                  <a:cubicBezTo>
                    <a:pt x="261" y="79"/>
                    <a:pt x="261" y="77"/>
                    <a:pt x="261" y="75"/>
                  </a:cubicBezTo>
                  <a:cubicBezTo>
                    <a:pt x="261" y="37"/>
                    <a:pt x="230" y="6"/>
                    <a:pt x="193" y="6"/>
                  </a:cubicBezTo>
                  <a:cubicBezTo>
                    <a:pt x="172" y="6"/>
                    <a:pt x="154" y="15"/>
                    <a:pt x="141" y="29"/>
                  </a:cubicBezTo>
                  <a:cubicBezTo>
                    <a:pt x="146" y="34"/>
                    <a:pt x="146" y="34"/>
                    <a:pt x="146" y="34"/>
                  </a:cubicBezTo>
                  <a:cubicBezTo>
                    <a:pt x="152" y="29"/>
                    <a:pt x="152" y="29"/>
                    <a:pt x="152" y="29"/>
                  </a:cubicBezTo>
                  <a:cubicBezTo>
                    <a:pt x="136" y="11"/>
                    <a:pt x="113" y="0"/>
                    <a:pt x="87" y="0"/>
                  </a:cubicBezTo>
                  <a:cubicBezTo>
                    <a:pt x="39" y="0"/>
                    <a:pt x="0" y="39"/>
                    <a:pt x="0" y="87"/>
                  </a:cubicBezTo>
                  <a:cubicBezTo>
                    <a:pt x="0" y="107"/>
                    <a:pt x="7" y="125"/>
                    <a:pt x="18" y="140"/>
                  </a:cubicBezTo>
                  <a:cubicBezTo>
                    <a:pt x="29" y="154"/>
                    <a:pt x="45" y="165"/>
                    <a:pt x="63" y="170"/>
                  </a:cubicBezTo>
                  <a:cubicBezTo>
                    <a:pt x="65" y="164"/>
                    <a:pt x="65" y="164"/>
                    <a:pt x="65" y="164"/>
                  </a:cubicBezTo>
                  <a:cubicBezTo>
                    <a:pt x="60" y="159"/>
                    <a:pt x="60" y="159"/>
                    <a:pt x="60" y="159"/>
                  </a:cubicBezTo>
                  <a:cubicBezTo>
                    <a:pt x="46" y="173"/>
                    <a:pt x="37" y="193"/>
                    <a:pt x="37" y="215"/>
                  </a:cubicBezTo>
                  <a:cubicBezTo>
                    <a:pt x="37" y="260"/>
                    <a:pt x="74" y="296"/>
                    <a:pt x="119" y="296"/>
                  </a:cubicBezTo>
                  <a:cubicBezTo>
                    <a:pt x="119" y="294"/>
                    <a:pt x="119" y="294"/>
                    <a:pt x="119" y="294"/>
                  </a:cubicBezTo>
                  <a:cubicBezTo>
                    <a:pt x="118" y="296"/>
                    <a:pt x="118" y="296"/>
                    <a:pt x="118" y="296"/>
                  </a:cubicBezTo>
                  <a:cubicBezTo>
                    <a:pt x="119" y="296"/>
                    <a:pt x="119" y="296"/>
                    <a:pt x="119" y="296"/>
                  </a:cubicBezTo>
                  <a:cubicBezTo>
                    <a:pt x="119" y="294"/>
                    <a:pt x="119" y="294"/>
                    <a:pt x="119" y="294"/>
                  </a:cubicBezTo>
                  <a:cubicBezTo>
                    <a:pt x="118" y="296"/>
                    <a:pt x="118" y="296"/>
                    <a:pt x="118" y="296"/>
                  </a:cubicBezTo>
                  <a:cubicBezTo>
                    <a:pt x="118" y="295"/>
                    <a:pt x="118" y="295"/>
                    <a:pt x="118" y="295"/>
                  </a:cubicBezTo>
                  <a:cubicBezTo>
                    <a:pt x="118" y="296"/>
                    <a:pt x="118" y="296"/>
                    <a:pt x="118" y="296"/>
                  </a:cubicBezTo>
                  <a:cubicBezTo>
                    <a:pt x="118" y="296"/>
                    <a:pt x="118" y="296"/>
                    <a:pt x="118" y="296"/>
                  </a:cubicBezTo>
                  <a:cubicBezTo>
                    <a:pt x="118" y="295"/>
                    <a:pt x="118" y="295"/>
                    <a:pt x="118" y="295"/>
                  </a:cubicBezTo>
                  <a:cubicBezTo>
                    <a:pt x="118" y="296"/>
                    <a:pt x="118" y="296"/>
                    <a:pt x="118" y="296"/>
                  </a:cubicBezTo>
                  <a:cubicBezTo>
                    <a:pt x="119" y="296"/>
                    <a:pt x="119" y="296"/>
                    <a:pt x="119" y="296"/>
                  </a:cubicBezTo>
                  <a:cubicBezTo>
                    <a:pt x="120" y="296"/>
                    <a:pt x="122" y="298"/>
                    <a:pt x="124" y="300"/>
                  </a:cubicBezTo>
                  <a:cubicBezTo>
                    <a:pt x="129" y="303"/>
                    <a:pt x="135" y="309"/>
                    <a:pt x="142" y="316"/>
                  </a:cubicBezTo>
                  <a:cubicBezTo>
                    <a:pt x="151" y="326"/>
                    <a:pt x="161" y="338"/>
                    <a:pt x="169" y="348"/>
                  </a:cubicBezTo>
                  <a:cubicBezTo>
                    <a:pt x="172" y="353"/>
                    <a:pt x="176" y="358"/>
                    <a:pt x="178" y="362"/>
                  </a:cubicBezTo>
                  <a:cubicBezTo>
                    <a:pt x="179" y="364"/>
                    <a:pt x="179" y="365"/>
                    <a:pt x="180" y="366"/>
                  </a:cubicBezTo>
                  <a:cubicBezTo>
                    <a:pt x="180" y="367"/>
                    <a:pt x="180" y="367"/>
                    <a:pt x="180" y="368"/>
                  </a:cubicBezTo>
                  <a:cubicBezTo>
                    <a:pt x="180" y="368"/>
                    <a:pt x="180" y="368"/>
                    <a:pt x="180" y="368"/>
                  </a:cubicBezTo>
                  <a:cubicBezTo>
                    <a:pt x="182" y="368"/>
                    <a:pt x="182" y="368"/>
                    <a:pt x="182" y="368"/>
                  </a:cubicBezTo>
                  <a:cubicBezTo>
                    <a:pt x="180" y="368"/>
                    <a:pt x="180" y="368"/>
                    <a:pt x="180" y="368"/>
                  </a:cubicBezTo>
                  <a:cubicBezTo>
                    <a:pt x="180" y="368"/>
                    <a:pt x="180" y="368"/>
                    <a:pt x="180" y="368"/>
                  </a:cubicBezTo>
                  <a:cubicBezTo>
                    <a:pt x="182" y="368"/>
                    <a:pt x="182" y="368"/>
                    <a:pt x="182" y="368"/>
                  </a:cubicBezTo>
                  <a:cubicBezTo>
                    <a:pt x="180" y="368"/>
                    <a:pt x="180" y="368"/>
                    <a:pt x="180" y="368"/>
                  </a:cubicBezTo>
                  <a:cubicBezTo>
                    <a:pt x="180" y="408"/>
                    <a:pt x="213" y="441"/>
                    <a:pt x="254" y="441"/>
                  </a:cubicBezTo>
                  <a:cubicBezTo>
                    <a:pt x="274" y="441"/>
                    <a:pt x="292" y="433"/>
                    <a:pt x="305" y="421"/>
                  </a:cubicBezTo>
                  <a:cubicBezTo>
                    <a:pt x="300" y="416"/>
                    <a:pt x="300" y="416"/>
                    <a:pt x="300" y="416"/>
                  </a:cubicBezTo>
                  <a:cubicBezTo>
                    <a:pt x="293" y="417"/>
                    <a:pt x="293" y="417"/>
                    <a:pt x="293" y="417"/>
                  </a:cubicBezTo>
                  <a:cubicBezTo>
                    <a:pt x="297" y="434"/>
                    <a:pt x="306" y="448"/>
                    <a:pt x="319" y="458"/>
                  </a:cubicBezTo>
                  <a:cubicBezTo>
                    <a:pt x="332" y="468"/>
                    <a:pt x="348" y="474"/>
                    <a:pt x="365" y="474"/>
                  </a:cubicBezTo>
                  <a:cubicBezTo>
                    <a:pt x="373" y="474"/>
                    <a:pt x="384" y="473"/>
                    <a:pt x="395" y="471"/>
                  </a:cubicBezTo>
                  <a:cubicBezTo>
                    <a:pt x="412" y="468"/>
                    <a:pt x="431" y="464"/>
                    <a:pt x="448" y="461"/>
                  </a:cubicBezTo>
                  <a:cubicBezTo>
                    <a:pt x="457" y="459"/>
                    <a:pt x="465" y="457"/>
                    <a:pt x="472" y="456"/>
                  </a:cubicBezTo>
                  <a:cubicBezTo>
                    <a:pt x="479" y="455"/>
                    <a:pt x="484" y="454"/>
                    <a:pt x="488" y="454"/>
                  </a:cubicBezTo>
                  <a:cubicBezTo>
                    <a:pt x="515" y="454"/>
                    <a:pt x="539" y="442"/>
                    <a:pt x="555" y="423"/>
                  </a:cubicBezTo>
                  <a:cubicBezTo>
                    <a:pt x="550" y="419"/>
                    <a:pt x="550" y="419"/>
                    <a:pt x="550" y="419"/>
                  </a:cubicBezTo>
                  <a:cubicBezTo>
                    <a:pt x="543" y="420"/>
                    <a:pt x="543" y="420"/>
                    <a:pt x="543" y="420"/>
                  </a:cubicBezTo>
                  <a:cubicBezTo>
                    <a:pt x="547" y="440"/>
                    <a:pt x="558" y="456"/>
                    <a:pt x="573" y="468"/>
                  </a:cubicBezTo>
                  <a:cubicBezTo>
                    <a:pt x="588" y="480"/>
                    <a:pt x="607" y="487"/>
                    <a:pt x="627" y="487"/>
                  </a:cubicBezTo>
                  <a:cubicBezTo>
                    <a:pt x="675" y="487"/>
                    <a:pt x="714" y="448"/>
                    <a:pt x="714" y="400"/>
                  </a:cubicBezTo>
                  <a:cubicBezTo>
                    <a:pt x="714" y="356"/>
                    <a:pt x="680" y="319"/>
                    <a:pt x="637" y="314"/>
                  </a:cubicBezTo>
                  <a:cubicBezTo>
                    <a:pt x="636" y="321"/>
                    <a:pt x="636" y="321"/>
                    <a:pt x="636" y="321"/>
                  </a:cubicBezTo>
                  <a:cubicBezTo>
                    <a:pt x="643" y="321"/>
                    <a:pt x="643" y="321"/>
                    <a:pt x="643" y="321"/>
                  </a:cubicBezTo>
                  <a:cubicBezTo>
                    <a:pt x="636" y="321"/>
                    <a:pt x="636" y="321"/>
                    <a:pt x="636" y="321"/>
                  </a:cubicBezTo>
                  <a:cubicBezTo>
                    <a:pt x="635" y="328"/>
                    <a:pt x="635" y="328"/>
                    <a:pt x="635" y="328"/>
                  </a:cubicBezTo>
                  <a:cubicBezTo>
                    <a:pt x="672" y="332"/>
                    <a:pt x="700" y="363"/>
                    <a:pt x="700" y="400"/>
                  </a:cubicBezTo>
                  <a:cubicBezTo>
                    <a:pt x="700" y="421"/>
                    <a:pt x="692" y="439"/>
                    <a:pt x="679" y="452"/>
                  </a:cubicBezTo>
                  <a:cubicBezTo>
                    <a:pt x="666" y="465"/>
                    <a:pt x="647" y="473"/>
                    <a:pt x="627" y="473"/>
                  </a:cubicBezTo>
                  <a:cubicBezTo>
                    <a:pt x="610" y="473"/>
                    <a:pt x="594" y="467"/>
                    <a:pt x="582" y="457"/>
                  </a:cubicBezTo>
                  <a:cubicBezTo>
                    <a:pt x="569" y="447"/>
                    <a:pt x="560" y="433"/>
                    <a:pt x="556" y="417"/>
                  </a:cubicBezTo>
                  <a:cubicBezTo>
                    <a:pt x="556" y="414"/>
                    <a:pt x="554" y="412"/>
                    <a:pt x="551" y="412"/>
                  </a:cubicBezTo>
                  <a:cubicBezTo>
                    <a:pt x="549" y="411"/>
                    <a:pt x="546" y="412"/>
                    <a:pt x="544" y="414"/>
                  </a:cubicBezTo>
                  <a:cubicBezTo>
                    <a:pt x="531" y="430"/>
                    <a:pt x="511" y="440"/>
                    <a:pt x="488" y="440"/>
                  </a:cubicBezTo>
                  <a:cubicBezTo>
                    <a:pt x="481" y="440"/>
                    <a:pt x="472" y="442"/>
                    <a:pt x="462" y="444"/>
                  </a:cubicBezTo>
                  <a:cubicBezTo>
                    <a:pt x="446" y="446"/>
                    <a:pt x="427" y="451"/>
                    <a:pt x="410" y="454"/>
                  </a:cubicBezTo>
                  <a:cubicBezTo>
                    <a:pt x="401" y="456"/>
                    <a:pt x="392" y="457"/>
                    <a:pt x="385" y="458"/>
                  </a:cubicBezTo>
                  <a:cubicBezTo>
                    <a:pt x="377" y="460"/>
                    <a:pt x="370" y="460"/>
                    <a:pt x="365" y="460"/>
                  </a:cubicBezTo>
                  <a:cubicBezTo>
                    <a:pt x="351" y="460"/>
                    <a:pt x="338" y="455"/>
                    <a:pt x="328" y="447"/>
                  </a:cubicBezTo>
                  <a:cubicBezTo>
                    <a:pt x="318" y="439"/>
                    <a:pt x="310" y="427"/>
                    <a:pt x="307" y="414"/>
                  </a:cubicBezTo>
                  <a:cubicBezTo>
                    <a:pt x="307" y="412"/>
                    <a:pt x="305" y="410"/>
                    <a:pt x="302" y="409"/>
                  </a:cubicBezTo>
                  <a:cubicBezTo>
                    <a:pt x="300" y="408"/>
                    <a:pt x="297" y="409"/>
                    <a:pt x="295" y="411"/>
                  </a:cubicBezTo>
                  <a:cubicBezTo>
                    <a:pt x="285" y="421"/>
                    <a:pt x="270" y="427"/>
                    <a:pt x="254" y="427"/>
                  </a:cubicBezTo>
                  <a:cubicBezTo>
                    <a:pt x="238" y="427"/>
                    <a:pt x="223" y="421"/>
                    <a:pt x="212" y="410"/>
                  </a:cubicBezTo>
                  <a:cubicBezTo>
                    <a:pt x="201" y="399"/>
                    <a:pt x="194" y="384"/>
                    <a:pt x="194" y="368"/>
                  </a:cubicBezTo>
                  <a:cubicBezTo>
                    <a:pt x="194" y="365"/>
                    <a:pt x="194" y="364"/>
                    <a:pt x="193" y="362"/>
                  </a:cubicBezTo>
                  <a:cubicBezTo>
                    <a:pt x="192" y="359"/>
                    <a:pt x="191" y="356"/>
                    <a:pt x="189" y="353"/>
                  </a:cubicBezTo>
                  <a:cubicBezTo>
                    <a:pt x="185" y="347"/>
                    <a:pt x="180" y="340"/>
                    <a:pt x="174" y="332"/>
                  </a:cubicBezTo>
                  <a:cubicBezTo>
                    <a:pt x="165" y="321"/>
                    <a:pt x="155" y="309"/>
                    <a:pt x="145" y="299"/>
                  </a:cubicBezTo>
                  <a:cubicBezTo>
                    <a:pt x="140" y="294"/>
                    <a:pt x="136" y="290"/>
                    <a:pt x="132" y="287"/>
                  </a:cubicBezTo>
                  <a:cubicBezTo>
                    <a:pt x="129" y="286"/>
                    <a:pt x="128" y="285"/>
                    <a:pt x="125" y="284"/>
                  </a:cubicBezTo>
                  <a:cubicBezTo>
                    <a:pt x="123" y="283"/>
                    <a:pt x="121" y="282"/>
                    <a:pt x="119" y="282"/>
                  </a:cubicBezTo>
                  <a:cubicBezTo>
                    <a:pt x="100" y="282"/>
                    <a:pt x="83" y="274"/>
                    <a:pt x="71" y="262"/>
                  </a:cubicBezTo>
                  <a:cubicBezTo>
                    <a:pt x="59" y="250"/>
                    <a:pt x="52" y="233"/>
                    <a:pt x="52" y="215"/>
                  </a:cubicBezTo>
                  <a:cubicBezTo>
                    <a:pt x="52" y="197"/>
                    <a:pt x="59" y="181"/>
                    <a:pt x="70" y="169"/>
                  </a:cubicBezTo>
                  <a:cubicBezTo>
                    <a:pt x="72" y="167"/>
                    <a:pt x="72" y="164"/>
                    <a:pt x="72" y="162"/>
                  </a:cubicBezTo>
                  <a:cubicBezTo>
                    <a:pt x="71" y="159"/>
                    <a:pt x="69" y="158"/>
                    <a:pt x="67" y="157"/>
                  </a:cubicBezTo>
                  <a:cubicBezTo>
                    <a:pt x="52" y="153"/>
                    <a:pt x="39" y="143"/>
                    <a:pt x="29" y="131"/>
                  </a:cubicBezTo>
                  <a:cubicBezTo>
                    <a:pt x="20" y="119"/>
                    <a:pt x="14" y="104"/>
                    <a:pt x="14" y="87"/>
                  </a:cubicBezTo>
                  <a:cubicBezTo>
                    <a:pt x="14" y="67"/>
                    <a:pt x="22" y="49"/>
                    <a:pt x="36" y="36"/>
                  </a:cubicBezTo>
                  <a:cubicBezTo>
                    <a:pt x="49" y="22"/>
                    <a:pt x="67" y="14"/>
                    <a:pt x="87" y="14"/>
                  </a:cubicBezTo>
                  <a:cubicBezTo>
                    <a:pt x="109" y="14"/>
                    <a:pt x="128" y="24"/>
                    <a:pt x="141" y="38"/>
                  </a:cubicBezTo>
                  <a:cubicBezTo>
                    <a:pt x="143" y="40"/>
                    <a:pt x="145" y="41"/>
                    <a:pt x="147" y="41"/>
                  </a:cubicBezTo>
                  <a:cubicBezTo>
                    <a:pt x="149" y="41"/>
                    <a:pt x="150" y="40"/>
                    <a:pt x="152" y="38"/>
                  </a:cubicBezTo>
                  <a:cubicBezTo>
                    <a:pt x="162" y="27"/>
                    <a:pt x="176" y="20"/>
                    <a:pt x="193" y="20"/>
                  </a:cubicBezTo>
                  <a:cubicBezTo>
                    <a:pt x="208" y="20"/>
                    <a:pt x="221" y="26"/>
                    <a:pt x="231" y="36"/>
                  </a:cubicBezTo>
                  <a:cubicBezTo>
                    <a:pt x="241" y="46"/>
                    <a:pt x="247" y="59"/>
                    <a:pt x="247" y="75"/>
                  </a:cubicBezTo>
                  <a:cubicBezTo>
                    <a:pt x="247" y="76"/>
                    <a:pt x="247" y="78"/>
                    <a:pt x="247" y="79"/>
                  </a:cubicBezTo>
                  <a:cubicBezTo>
                    <a:pt x="247" y="82"/>
                    <a:pt x="248" y="85"/>
                    <a:pt x="250" y="86"/>
                  </a:cubicBezTo>
                  <a:cubicBezTo>
                    <a:pt x="255" y="89"/>
                    <a:pt x="262" y="95"/>
                    <a:pt x="269" y="102"/>
                  </a:cubicBezTo>
                  <a:cubicBezTo>
                    <a:pt x="275" y="109"/>
                    <a:pt x="281" y="117"/>
                    <a:pt x="284" y="122"/>
                  </a:cubicBezTo>
                  <a:cubicBezTo>
                    <a:pt x="285" y="125"/>
                    <a:pt x="289" y="126"/>
                    <a:pt x="292" y="125"/>
                  </a:cubicBezTo>
                  <a:cubicBezTo>
                    <a:pt x="363" y="101"/>
                    <a:pt x="363" y="101"/>
                    <a:pt x="363" y="101"/>
                  </a:cubicBezTo>
                  <a:cubicBezTo>
                    <a:pt x="410" y="149"/>
                    <a:pt x="410" y="149"/>
                    <a:pt x="410" y="149"/>
                  </a:cubicBezTo>
                  <a:cubicBezTo>
                    <a:pt x="378" y="210"/>
                    <a:pt x="378" y="210"/>
                    <a:pt x="378" y="210"/>
                  </a:cubicBezTo>
                  <a:cubicBezTo>
                    <a:pt x="377" y="214"/>
                    <a:pt x="378" y="217"/>
                    <a:pt x="381" y="219"/>
                  </a:cubicBezTo>
                  <a:cubicBezTo>
                    <a:pt x="382" y="221"/>
                    <a:pt x="385" y="223"/>
                    <a:pt x="389" y="226"/>
                  </a:cubicBezTo>
                  <a:cubicBezTo>
                    <a:pt x="393" y="230"/>
                    <a:pt x="399" y="235"/>
                    <a:pt x="404" y="241"/>
                  </a:cubicBezTo>
                  <a:cubicBezTo>
                    <a:pt x="407" y="243"/>
                    <a:pt x="409" y="246"/>
                    <a:pt x="411" y="248"/>
                  </a:cubicBezTo>
                  <a:cubicBezTo>
                    <a:pt x="413" y="250"/>
                    <a:pt x="414" y="252"/>
                    <a:pt x="415" y="253"/>
                  </a:cubicBezTo>
                  <a:cubicBezTo>
                    <a:pt x="416" y="255"/>
                    <a:pt x="418" y="256"/>
                    <a:pt x="421" y="256"/>
                  </a:cubicBezTo>
                  <a:cubicBezTo>
                    <a:pt x="423" y="257"/>
                    <a:pt x="425" y="256"/>
                    <a:pt x="426" y="254"/>
                  </a:cubicBezTo>
                  <a:cubicBezTo>
                    <a:pt x="436" y="241"/>
                    <a:pt x="452" y="233"/>
                    <a:pt x="469" y="233"/>
                  </a:cubicBezTo>
                  <a:cubicBezTo>
                    <a:pt x="483" y="233"/>
                    <a:pt x="495" y="238"/>
                    <a:pt x="505" y="246"/>
                  </a:cubicBezTo>
                  <a:cubicBezTo>
                    <a:pt x="514" y="255"/>
                    <a:pt x="521" y="266"/>
                    <a:pt x="523" y="279"/>
                  </a:cubicBezTo>
                  <a:cubicBezTo>
                    <a:pt x="523" y="282"/>
                    <a:pt x="525" y="284"/>
                    <a:pt x="528" y="285"/>
                  </a:cubicBezTo>
                  <a:cubicBezTo>
                    <a:pt x="530" y="286"/>
                    <a:pt x="533" y="285"/>
                    <a:pt x="535" y="283"/>
                  </a:cubicBezTo>
                  <a:cubicBezTo>
                    <a:pt x="545" y="273"/>
                    <a:pt x="559" y="266"/>
                    <a:pt x="574" y="266"/>
                  </a:cubicBezTo>
                  <a:cubicBezTo>
                    <a:pt x="589" y="266"/>
                    <a:pt x="603" y="273"/>
                    <a:pt x="613" y="282"/>
                  </a:cubicBezTo>
                  <a:cubicBezTo>
                    <a:pt x="623" y="292"/>
                    <a:pt x="629" y="306"/>
                    <a:pt x="629" y="321"/>
                  </a:cubicBezTo>
                  <a:cubicBezTo>
                    <a:pt x="636" y="321"/>
                    <a:pt x="636" y="321"/>
                    <a:pt x="636" y="321"/>
                  </a:cubicBezTo>
                  <a:cubicBezTo>
                    <a:pt x="629" y="321"/>
                    <a:pt x="629" y="321"/>
                    <a:pt x="629" y="321"/>
                  </a:cubicBezTo>
                  <a:cubicBezTo>
                    <a:pt x="629" y="321"/>
                    <a:pt x="629" y="321"/>
                    <a:pt x="629" y="321"/>
                  </a:cubicBezTo>
                  <a:cubicBezTo>
                    <a:pt x="629" y="324"/>
                    <a:pt x="631" y="328"/>
                    <a:pt x="635" y="328"/>
                  </a:cubicBezTo>
                  <a:lnTo>
                    <a:pt x="636" y="321"/>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2330451" y="-109538"/>
              <a:ext cx="1654175" cy="1778001"/>
            </a:xfrm>
            <a:custGeom>
              <a:avLst/>
              <a:gdLst>
                <a:gd name="T0" fmla="*/ 387 w 389"/>
                <a:gd name="T1" fmla="*/ 3 h 418"/>
                <a:gd name="T2" fmla="*/ 381 w 389"/>
                <a:gd name="T3" fmla="*/ 1 h 418"/>
                <a:gd name="T4" fmla="*/ 315 w 389"/>
                <a:gd name="T5" fmla="*/ 18 h 418"/>
                <a:gd name="T6" fmla="*/ 315 w 389"/>
                <a:gd name="T7" fmla="*/ 18 h 418"/>
                <a:gd name="T8" fmla="*/ 313 w 389"/>
                <a:gd name="T9" fmla="*/ 18 h 418"/>
                <a:gd name="T10" fmla="*/ 313 w 389"/>
                <a:gd name="T11" fmla="*/ 18 h 418"/>
                <a:gd name="T12" fmla="*/ 312 w 389"/>
                <a:gd name="T13" fmla="*/ 19 h 418"/>
                <a:gd name="T14" fmla="*/ 312 w 389"/>
                <a:gd name="T15" fmla="*/ 19 h 418"/>
                <a:gd name="T16" fmla="*/ 312 w 389"/>
                <a:gd name="T17" fmla="*/ 20 h 418"/>
                <a:gd name="T18" fmla="*/ 234 w 389"/>
                <a:gd name="T19" fmla="*/ 102 h 418"/>
                <a:gd name="T20" fmla="*/ 72 w 389"/>
                <a:gd name="T21" fmla="*/ 165 h 418"/>
                <a:gd name="T22" fmla="*/ 4 w 389"/>
                <a:gd name="T23" fmla="*/ 191 h 418"/>
                <a:gd name="T24" fmla="*/ 0 w 389"/>
                <a:gd name="T25" fmla="*/ 197 h 418"/>
                <a:gd name="T26" fmla="*/ 2 w 389"/>
                <a:gd name="T27" fmla="*/ 203 h 418"/>
                <a:gd name="T28" fmla="*/ 71 w 389"/>
                <a:gd name="T29" fmla="*/ 277 h 418"/>
                <a:gd name="T30" fmla="*/ 37 w 389"/>
                <a:gd name="T31" fmla="*/ 315 h 418"/>
                <a:gd name="T32" fmla="*/ 37 w 389"/>
                <a:gd name="T33" fmla="*/ 325 h 418"/>
                <a:gd name="T34" fmla="*/ 87 w 389"/>
                <a:gd name="T35" fmla="*/ 378 h 418"/>
                <a:gd name="T36" fmla="*/ 91 w 389"/>
                <a:gd name="T37" fmla="*/ 381 h 418"/>
                <a:gd name="T38" fmla="*/ 96 w 389"/>
                <a:gd name="T39" fmla="*/ 378 h 418"/>
                <a:gd name="T40" fmla="*/ 131 w 389"/>
                <a:gd name="T41" fmla="*/ 341 h 418"/>
                <a:gd name="T42" fmla="*/ 200 w 389"/>
                <a:gd name="T43" fmla="*/ 415 h 418"/>
                <a:gd name="T44" fmla="*/ 205 w 389"/>
                <a:gd name="T45" fmla="*/ 418 h 418"/>
                <a:gd name="T46" fmla="*/ 206 w 389"/>
                <a:gd name="T47" fmla="*/ 417 h 418"/>
                <a:gd name="T48" fmla="*/ 211 w 389"/>
                <a:gd name="T49" fmla="*/ 413 h 418"/>
                <a:gd name="T50" fmla="*/ 235 w 389"/>
                <a:gd name="T51" fmla="*/ 341 h 418"/>
                <a:gd name="T52" fmla="*/ 235 w 389"/>
                <a:gd name="T53" fmla="*/ 341 h 418"/>
                <a:gd name="T54" fmla="*/ 294 w 389"/>
                <a:gd name="T55" fmla="*/ 167 h 418"/>
                <a:gd name="T56" fmla="*/ 371 w 389"/>
                <a:gd name="T57" fmla="*/ 83 h 418"/>
                <a:gd name="T58" fmla="*/ 371 w 389"/>
                <a:gd name="T59" fmla="*/ 83 h 418"/>
                <a:gd name="T60" fmla="*/ 373 w 389"/>
                <a:gd name="T61" fmla="*/ 81 h 418"/>
                <a:gd name="T62" fmla="*/ 373 w 389"/>
                <a:gd name="T63" fmla="*/ 81 h 418"/>
                <a:gd name="T64" fmla="*/ 373 w 389"/>
                <a:gd name="T65" fmla="*/ 80 h 418"/>
                <a:gd name="T66" fmla="*/ 388 w 389"/>
                <a:gd name="T67" fmla="*/ 9 h 418"/>
                <a:gd name="T68" fmla="*/ 387 w 389"/>
                <a:gd name="T69" fmla="*/ 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9" h="418">
                  <a:moveTo>
                    <a:pt x="387" y="3"/>
                  </a:moveTo>
                  <a:cubicBezTo>
                    <a:pt x="385" y="1"/>
                    <a:pt x="383" y="0"/>
                    <a:pt x="381" y="1"/>
                  </a:cubicBezTo>
                  <a:cubicBezTo>
                    <a:pt x="315" y="18"/>
                    <a:pt x="315" y="18"/>
                    <a:pt x="315" y="18"/>
                  </a:cubicBezTo>
                  <a:cubicBezTo>
                    <a:pt x="315" y="18"/>
                    <a:pt x="315" y="18"/>
                    <a:pt x="315" y="18"/>
                  </a:cubicBezTo>
                  <a:cubicBezTo>
                    <a:pt x="314" y="18"/>
                    <a:pt x="314" y="18"/>
                    <a:pt x="313" y="18"/>
                  </a:cubicBezTo>
                  <a:cubicBezTo>
                    <a:pt x="313" y="18"/>
                    <a:pt x="313" y="18"/>
                    <a:pt x="313" y="18"/>
                  </a:cubicBezTo>
                  <a:cubicBezTo>
                    <a:pt x="312" y="19"/>
                    <a:pt x="312" y="19"/>
                    <a:pt x="312" y="19"/>
                  </a:cubicBezTo>
                  <a:cubicBezTo>
                    <a:pt x="312" y="19"/>
                    <a:pt x="312" y="19"/>
                    <a:pt x="312" y="19"/>
                  </a:cubicBezTo>
                  <a:cubicBezTo>
                    <a:pt x="312" y="20"/>
                    <a:pt x="312" y="20"/>
                    <a:pt x="312" y="20"/>
                  </a:cubicBezTo>
                  <a:cubicBezTo>
                    <a:pt x="234" y="102"/>
                    <a:pt x="234" y="102"/>
                    <a:pt x="234" y="102"/>
                  </a:cubicBezTo>
                  <a:cubicBezTo>
                    <a:pt x="72" y="165"/>
                    <a:pt x="72" y="165"/>
                    <a:pt x="72" y="165"/>
                  </a:cubicBezTo>
                  <a:cubicBezTo>
                    <a:pt x="4" y="191"/>
                    <a:pt x="4" y="191"/>
                    <a:pt x="4" y="191"/>
                  </a:cubicBezTo>
                  <a:cubicBezTo>
                    <a:pt x="2" y="192"/>
                    <a:pt x="1" y="194"/>
                    <a:pt x="0" y="197"/>
                  </a:cubicBezTo>
                  <a:cubicBezTo>
                    <a:pt x="0" y="199"/>
                    <a:pt x="0" y="201"/>
                    <a:pt x="2" y="203"/>
                  </a:cubicBezTo>
                  <a:cubicBezTo>
                    <a:pt x="71" y="277"/>
                    <a:pt x="71" y="277"/>
                    <a:pt x="71" y="277"/>
                  </a:cubicBezTo>
                  <a:cubicBezTo>
                    <a:pt x="37" y="315"/>
                    <a:pt x="37" y="315"/>
                    <a:pt x="37" y="315"/>
                  </a:cubicBezTo>
                  <a:cubicBezTo>
                    <a:pt x="34" y="317"/>
                    <a:pt x="34" y="322"/>
                    <a:pt x="37" y="325"/>
                  </a:cubicBezTo>
                  <a:cubicBezTo>
                    <a:pt x="87" y="378"/>
                    <a:pt x="87" y="378"/>
                    <a:pt x="87" y="378"/>
                  </a:cubicBezTo>
                  <a:cubicBezTo>
                    <a:pt x="88" y="380"/>
                    <a:pt x="90" y="381"/>
                    <a:pt x="91" y="381"/>
                  </a:cubicBezTo>
                  <a:cubicBezTo>
                    <a:pt x="93" y="381"/>
                    <a:pt x="95" y="380"/>
                    <a:pt x="96" y="378"/>
                  </a:cubicBezTo>
                  <a:cubicBezTo>
                    <a:pt x="131" y="341"/>
                    <a:pt x="131" y="341"/>
                    <a:pt x="131" y="341"/>
                  </a:cubicBezTo>
                  <a:cubicBezTo>
                    <a:pt x="200" y="415"/>
                    <a:pt x="200" y="415"/>
                    <a:pt x="200" y="415"/>
                  </a:cubicBezTo>
                  <a:cubicBezTo>
                    <a:pt x="201" y="417"/>
                    <a:pt x="203" y="418"/>
                    <a:pt x="205" y="418"/>
                  </a:cubicBezTo>
                  <a:cubicBezTo>
                    <a:pt x="205" y="418"/>
                    <a:pt x="206" y="418"/>
                    <a:pt x="206" y="417"/>
                  </a:cubicBezTo>
                  <a:cubicBezTo>
                    <a:pt x="208" y="417"/>
                    <a:pt x="210" y="415"/>
                    <a:pt x="211" y="413"/>
                  </a:cubicBezTo>
                  <a:cubicBezTo>
                    <a:pt x="235" y="341"/>
                    <a:pt x="235" y="341"/>
                    <a:pt x="235" y="341"/>
                  </a:cubicBezTo>
                  <a:cubicBezTo>
                    <a:pt x="235" y="341"/>
                    <a:pt x="235" y="341"/>
                    <a:pt x="235" y="341"/>
                  </a:cubicBezTo>
                  <a:cubicBezTo>
                    <a:pt x="294" y="167"/>
                    <a:pt x="294" y="167"/>
                    <a:pt x="294" y="167"/>
                  </a:cubicBezTo>
                  <a:cubicBezTo>
                    <a:pt x="371" y="83"/>
                    <a:pt x="371" y="83"/>
                    <a:pt x="371" y="83"/>
                  </a:cubicBezTo>
                  <a:cubicBezTo>
                    <a:pt x="371" y="83"/>
                    <a:pt x="371" y="83"/>
                    <a:pt x="371" y="83"/>
                  </a:cubicBezTo>
                  <a:cubicBezTo>
                    <a:pt x="372" y="83"/>
                    <a:pt x="372" y="82"/>
                    <a:pt x="373" y="81"/>
                  </a:cubicBezTo>
                  <a:cubicBezTo>
                    <a:pt x="373" y="81"/>
                    <a:pt x="373" y="81"/>
                    <a:pt x="373" y="81"/>
                  </a:cubicBezTo>
                  <a:cubicBezTo>
                    <a:pt x="373" y="80"/>
                    <a:pt x="373" y="80"/>
                    <a:pt x="373" y="80"/>
                  </a:cubicBezTo>
                  <a:cubicBezTo>
                    <a:pt x="388" y="9"/>
                    <a:pt x="388" y="9"/>
                    <a:pt x="388" y="9"/>
                  </a:cubicBezTo>
                  <a:cubicBezTo>
                    <a:pt x="389" y="7"/>
                    <a:pt x="388" y="5"/>
                    <a:pt x="387" y="3"/>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1412876" y="1136650"/>
              <a:ext cx="260350" cy="322263"/>
            </a:xfrm>
            <a:custGeom>
              <a:avLst/>
              <a:gdLst>
                <a:gd name="T0" fmla="*/ 2 w 61"/>
                <a:gd name="T1" fmla="*/ 14 h 76"/>
                <a:gd name="T2" fmla="*/ 9 w 61"/>
                <a:gd name="T3" fmla="*/ 14 h 76"/>
                <a:gd name="T4" fmla="*/ 39 w 61"/>
                <a:gd name="T5" fmla="*/ 28 h 76"/>
                <a:gd name="T6" fmla="*/ 47 w 61"/>
                <a:gd name="T7" fmla="*/ 52 h 76"/>
                <a:gd name="T8" fmla="*/ 43 w 61"/>
                <a:gd name="T9" fmla="*/ 69 h 76"/>
                <a:gd name="T10" fmla="*/ 55 w 61"/>
                <a:gd name="T11" fmla="*/ 76 h 76"/>
                <a:gd name="T12" fmla="*/ 61 w 61"/>
                <a:gd name="T13" fmla="*/ 52 h 76"/>
                <a:gd name="T14" fmla="*/ 50 w 61"/>
                <a:gd name="T15" fmla="*/ 19 h 76"/>
                <a:gd name="T16" fmla="*/ 9 w 61"/>
                <a:gd name="T17" fmla="*/ 0 h 76"/>
                <a:gd name="T18" fmla="*/ 0 w 61"/>
                <a:gd name="T19" fmla="*/ 1 h 76"/>
                <a:gd name="T20" fmla="*/ 2 w 61"/>
                <a:gd name="T2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76">
                  <a:moveTo>
                    <a:pt x="2" y="14"/>
                  </a:moveTo>
                  <a:cubicBezTo>
                    <a:pt x="5" y="14"/>
                    <a:pt x="7" y="14"/>
                    <a:pt x="9" y="14"/>
                  </a:cubicBezTo>
                  <a:cubicBezTo>
                    <a:pt x="20" y="14"/>
                    <a:pt x="31" y="19"/>
                    <a:pt x="39" y="28"/>
                  </a:cubicBezTo>
                  <a:cubicBezTo>
                    <a:pt x="44" y="35"/>
                    <a:pt x="47" y="44"/>
                    <a:pt x="47" y="52"/>
                  </a:cubicBezTo>
                  <a:cubicBezTo>
                    <a:pt x="47" y="58"/>
                    <a:pt x="45" y="64"/>
                    <a:pt x="43" y="69"/>
                  </a:cubicBezTo>
                  <a:cubicBezTo>
                    <a:pt x="55" y="76"/>
                    <a:pt x="55" y="76"/>
                    <a:pt x="55" y="76"/>
                  </a:cubicBezTo>
                  <a:cubicBezTo>
                    <a:pt x="59" y="68"/>
                    <a:pt x="61" y="60"/>
                    <a:pt x="61" y="52"/>
                  </a:cubicBezTo>
                  <a:cubicBezTo>
                    <a:pt x="61" y="40"/>
                    <a:pt x="57" y="29"/>
                    <a:pt x="50" y="19"/>
                  </a:cubicBezTo>
                  <a:cubicBezTo>
                    <a:pt x="39" y="7"/>
                    <a:pt x="24" y="0"/>
                    <a:pt x="9" y="0"/>
                  </a:cubicBezTo>
                  <a:cubicBezTo>
                    <a:pt x="6" y="0"/>
                    <a:pt x="3" y="0"/>
                    <a:pt x="0" y="1"/>
                  </a:cubicBezTo>
                  <a:cubicBezTo>
                    <a:pt x="2" y="14"/>
                    <a:pt x="2" y="14"/>
                    <a:pt x="2" y="14"/>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1592263" y="1744663"/>
              <a:ext cx="147638" cy="187325"/>
            </a:xfrm>
            <a:custGeom>
              <a:avLst/>
              <a:gdLst>
                <a:gd name="T0" fmla="*/ 3 w 35"/>
                <a:gd name="T1" fmla="*/ 15 h 44"/>
                <a:gd name="T2" fmla="*/ 5 w 35"/>
                <a:gd name="T3" fmla="*/ 14 h 44"/>
                <a:gd name="T4" fmla="*/ 18 w 35"/>
                <a:gd name="T5" fmla="*/ 20 h 44"/>
                <a:gd name="T6" fmla="*/ 21 w 35"/>
                <a:gd name="T7" fmla="*/ 30 h 44"/>
                <a:gd name="T8" fmla="*/ 20 w 35"/>
                <a:gd name="T9" fmla="*/ 38 h 44"/>
                <a:gd name="T10" fmla="*/ 32 w 35"/>
                <a:gd name="T11" fmla="*/ 44 h 44"/>
                <a:gd name="T12" fmla="*/ 35 w 35"/>
                <a:gd name="T13" fmla="*/ 30 h 44"/>
                <a:gd name="T14" fmla="*/ 29 w 35"/>
                <a:gd name="T15" fmla="*/ 12 h 44"/>
                <a:gd name="T16" fmla="*/ 5 w 35"/>
                <a:gd name="T17" fmla="*/ 0 h 44"/>
                <a:gd name="T18" fmla="*/ 0 w 35"/>
                <a:gd name="T19" fmla="*/ 1 h 44"/>
                <a:gd name="T20" fmla="*/ 3 w 35"/>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4">
                  <a:moveTo>
                    <a:pt x="3" y="15"/>
                  </a:moveTo>
                  <a:cubicBezTo>
                    <a:pt x="4" y="14"/>
                    <a:pt x="4" y="14"/>
                    <a:pt x="5" y="14"/>
                  </a:cubicBezTo>
                  <a:cubicBezTo>
                    <a:pt x="10" y="14"/>
                    <a:pt x="15" y="16"/>
                    <a:pt x="18" y="20"/>
                  </a:cubicBezTo>
                  <a:cubicBezTo>
                    <a:pt x="20" y="23"/>
                    <a:pt x="21" y="27"/>
                    <a:pt x="21" y="30"/>
                  </a:cubicBezTo>
                  <a:cubicBezTo>
                    <a:pt x="21" y="33"/>
                    <a:pt x="21" y="35"/>
                    <a:pt x="20" y="38"/>
                  </a:cubicBezTo>
                  <a:cubicBezTo>
                    <a:pt x="32" y="44"/>
                    <a:pt x="32" y="44"/>
                    <a:pt x="32" y="44"/>
                  </a:cubicBezTo>
                  <a:cubicBezTo>
                    <a:pt x="34" y="40"/>
                    <a:pt x="35" y="35"/>
                    <a:pt x="35" y="30"/>
                  </a:cubicBezTo>
                  <a:cubicBezTo>
                    <a:pt x="35" y="24"/>
                    <a:pt x="33" y="17"/>
                    <a:pt x="29" y="12"/>
                  </a:cubicBezTo>
                  <a:cubicBezTo>
                    <a:pt x="23" y="4"/>
                    <a:pt x="14" y="0"/>
                    <a:pt x="5" y="0"/>
                  </a:cubicBezTo>
                  <a:cubicBezTo>
                    <a:pt x="4" y="0"/>
                    <a:pt x="2" y="0"/>
                    <a:pt x="0" y="1"/>
                  </a:cubicBezTo>
                  <a:cubicBezTo>
                    <a:pt x="3" y="15"/>
                    <a:pt x="3" y="15"/>
                    <a:pt x="3" y="15"/>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2020888" y="1489075"/>
              <a:ext cx="255588" cy="319088"/>
            </a:xfrm>
            <a:custGeom>
              <a:avLst/>
              <a:gdLst>
                <a:gd name="T0" fmla="*/ 2 w 60"/>
                <a:gd name="T1" fmla="*/ 14 h 75"/>
                <a:gd name="T2" fmla="*/ 9 w 60"/>
                <a:gd name="T3" fmla="*/ 14 h 75"/>
                <a:gd name="T4" fmla="*/ 38 w 60"/>
                <a:gd name="T5" fmla="*/ 28 h 75"/>
                <a:gd name="T6" fmla="*/ 46 w 60"/>
                <a:gd name="T7" fmla="*/ 51 h 75"/>
                <a:gd name="T8" fmla="*/ 42 w 60"/>
                <a:gd name="T9" fmla="*/ 69 h 75"/>
                <a:gd name="T10" fmla="*/ 55 w 60"/>
                <a:gd name="T11" fmla="*/ 75 h 75"/>
                <a:gd name="T12" fmla="*/ 60 w 60"/>
                <a:gd name="T13" fmla="*/ 51 h 75"/>
                <a:gd name="T14" fmla="*/ 49 w 60"/>
                <a:gd name="T15" fmla="*/ 19 h 75"/>
                <a:gd name="T16" fmla="*/ 9 w 60"/>
                <a:gd name="T17" fmla="*/ 0 h 75"/>
                <a:gd name="T18" fmla="*/ 0 w 60"/>
                <a:gd name="T19" fmla="*/ 1 h 75"/>
                <a:gd name="T20" fmla="*/ 2 w 60"/>
                <a:gd name="T21"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5">
                  <a:moveTo>
                    <a:pt x="2" y="14"/>
                  </a:moveTo>
                  <a:cubicBezTo>
                    <a:pt x="4" y="14"/>
                    <a:pt x="7" y="14"/>
                    <a:pt x="9" y="14"/>
                  </a:cubicBezTo>
                  <a:cubicBezTo>
                    <a:pt x="20" y="14"/>
                    <a:pt x="31" y="19"/>
                    <a:pt x="38" y="28"/>
                  </a:cubicBezTo>
                  <a:cubicBezTo>
                    <a:pt x="44" y="35"/>
                    <a:pt x="46" y="43"/>
                    <a:pt x="46" y="51"/>
                  </a:cubicBezTo>
                  <a:cubicBezTo>
                    <a:pt x="46" y="57"/>
                    <a:pt x="45" y="63"/>
                    <a:pt x="42" y="69"/>
                  </a:cubicBezTo>
                  <a:cubicBezTo>
                    <a:pt x="55" y="75"/>
                    <a:pt x="55" y="75"/>
                    <a:pt x="55" y="75"/>
                  </a:cubicBezTo>
                  <a:cubicBezTo>
                    <a:pt x="59" y="68"/>
                    <a:pt x="60" y="60"/>
                    <a:pt x="60" y="51"/>
                  </a:cubicBezTo>
                  <a:cubicBezTo>
                    <a:pt x="60" y="40"/>
                    <a:pt x="57" y="29"/>
                    <a:pt x="49" y="19"/>
                  </a:cubicBezTo>
                  <a:cubicBezTo>
                    <a:pt x="39" y="6"/>
                    <a:pt x="24" y="0"/>
                    <a:pt x="9" y="0"/>
                  </a:cubicBezTo>
                  <a:cubicBezTo>
                    <a:pt x="6" y="0"/>
                    <a:pt x="3" y="0"/>
                    <a:pt x="0" y="1"/>
                  </a:cubicBezTo>
                  <a:cubicBezTo>
                    <a:pt x="2" y="14"/>
                    <a:pt x="2" y="14"/>
                    <a:pt x="2" y="14"/>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2339976" y="2309813"/>
              <a:ext cx="207963" cy="123825"/>
            </a:xfrm>
            <a:custGeom>
              <a:avLst/>
              <a:gdLst>
                <a:gd name="T0" fmla="*/ 9 w 49"/>
                <a:gd name="T1" fmla="*/ 18 h 29"/>
                <a:gd name="T2" fmla="*/ 19 w 49"/>
                <a:gd name="T3" fmla="*/ 14 h 29"/>
                <a:gd name="T4" fmla="*/ 25 w 49"/>
                <a:gd name="T5" fmla="*/ 15 h 29"/>
                <a:gd name="T6" fmla="*/ 25 w 49"/>
                <a:gd name="T7" fmla="*/ 15 h 29"/>
                <a:gd name="T8" fmla="*/ 32 w 49"/>
                <a:gd name="T9" fmla="*/ 21 h 29"/>
                <a:gd name="T10" fmla="*/ 35 w 49"/>
                <a:gd name="T11" fmla="*/ 29 h 29"/>
                <a:gd name="T12" fmla="*/ 49 w 49"/>
                <a:gd name="T13" fmla="*/ 29 h 29"/>
                <a:gd name="T14" fmla="*/ 43 w 49"/>
                <a:gd name="T15" fmla="*/ 13 h 29"/>
                <a:gd name="T16" fmla="*/ 30 w 49"/>
                <a:gd name="T17" fmla="*/ 2 h 29"/>
                <a:gd name="T18" fmla="*/ 30 w 49"/>
                <a:gd name="T19" fmla="*/ 2 h 29"/>
                <a:gd name="T20" fmla="*/ 19 w 49"/>
                <a:gd name="T21" fmla="*/ 0 h 29"/>
                <a:gd name="T22" fmla="*/ 0 w 49"/>
                <a:gd name="T23" fmla="*/ 7 h 29"/>
                <a:gd name="T24" fmla="*/ 9 w 49"/>
                <a:gd name="T25"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9">
                  <a:moveTo>
                    <a:pt x="9" y="18"/>
                  </a:moveTo>
                  <a:cubicBezTo>
                    <a:pt x="12" y="16"/>
                    <a:pt x="15" y="14"/>
                    <a:pt x="19" y="14"/>
                  </a:cubicBezTo>
                  <a:cubicBezTo>
                    <a:pt x="21" y="14"/>
                    <a:pt x="23" y="15"/>
                    <a:pt x="25" y="15"/>
                  </a:cubicBezTo>
                  <a:cubicBezTo>
                    <a:pt x="25" y="15"/>
                    <a:pt x="25" y="15"/>
                    <a:pt x="25" y="15"/>
                  </a:cubicBezTo>
                  <a:cubicBezTo>
                    <a:pt x="28" y="17"/>
                    <a:pt x="30" y="19"/>
                    <a:pt x="32" y="21"/>
                  </a:cubicBezTo>
                  <a:cubicBezTo>
                    <a:pt x="34" y="24"/>
                    <a:pt x="35" y="26"/>
                    <a:pt x="35" y="29"/>
                  </a:cubicBezTo>
                  <a:cubicBezTo>
                    <a:pt x="49" y="29"/>
                    <a:pt x="49" y="29"/>
                    <a:pt x="49" y="29"/>
                  </a:cubicBezTo>
                  <a:cubicBezTo>
                    <a:pt x="49" y="23"/>
                    <a:pt x="47" y="18"/>
                    <a:pt x="43" y="13"/>
                  </a:cubicBezTo>
                  <a:cubicBezTo>
                    <a:pt x="40" y="8"/>
                    <a:pt x="36" y="4"/>
                    <a:pt x="30" y="2"/>
                  </a:cubicBezTo>
                  <a:cubicBezTo>
                    <a:pt x="30" y="2"/>
                    <a:pt x="30" y="2"/>
                    <a:pt x="30" y="2"/>
                  </a:cubicBezTo>
                  <a:cubicBezTo>
                    <a:pt x="26" y="1"/>
                    <a:pt x="23" y="0"/>
                    <a:pt x="19" y="0"/>
                  </a:cubicBezTo>
                  <a:cubicBezTo>
                    <a:pt x="12" y="0"/>
                    <a:pt x="5" y="3"/>
                    <a:pt x="0" y="7"/>
                  </a:cubicBezTo>
                  <a:cubicBezTo>
                    <a:pt x="9" y="18"/>
                    <a:pt x="9" y="18"/>
                    <a:pt x="9" y="18"/>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2012951" y="1990725"/>
              <a:ext cx="185738" cy="144463"/>
            </a:xfrm>
            <a:custGeom>
              <a:avLst/>
              <a:gdLst>
                <a:gd name="T0" fmla="*/ 7 w 44"/>
                <a:gd name="T1" fmla="*/ 16 h 34"/>
                <a:gd name="T2" fmla="*/ 14 w 44"/>
                <a:gd name="T3" fmla="*/ 14 h 34"/>
                <a:gd name="T4" fmla="*/ 23 w 44"/>
                <a:gd name="T5" fmla="*/ 16 h 34"/>
                <a:gd name="T6" fmla="*/ 30 w 44"/>
                <a:gd name="T7" fmla="*/ 30 h 34"/>
                <a:gd name="T8" fmla="*/ 30 w 44"/>
                <a:gd name="T9" fmla="*/ 32 h 34"/>
                <a:gd name="T10" fmla="*/ 44 w 44"/>
                <a:gd name="T11" fmla="*/ 34 h 34"/>
                <a:gd name="T12" fmla="*/ 44 w 44"/>
                <a:gd name="T13" fmla="*/ 30 h 34"/>
                <a:gd name="T14" fmla="*/ 30 w 44"/>
                <a:gd name="T15" fmla="*/ 4 h 34"/>
                <a:gd name="T16" fmla="*/ 14 w 44"/>
                <a:gd name="T17" fmla="*/ 0 h 34"/>
                <a:gd name="T18" fmla="*/ 0 w 44"/>
                <a:gd name="T19" fmla="*/ 3 h 34"/>
                <a:gd name="T20" fmla="*/ 7 w 44"/>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4">
                  <a:moveTo>
                    <a:pt x="7" y="16"/>
                  </a:moveTo>
                  <a:cubicBezTo>
                    <a:pt x="9" y="14"/>
                    <a:pt x="12" y="14"/>
                    <a:pt x="14" y="14"/>
                  </a:cubicBezTo>
                  <a:cubicBezTo>
                    <a:pt x="17" y="14"/>
                    <a:pt x="20" y="15"/>
                    <a:pt x="23" y="16"/>
                  </a:cubicBezTo>
                  <a:cubicBezTo>
                    <a:pt x="28" y="19"/>
                    <a:pt x="30" y="24"/>
                    <a:pt x="30" y="30"/>
                  </a:cubicBezTo>
                  <a:cubicBezTo>
                    <a:pt x="30" y="31"/>
                    <a:pt x="30" y="31"/>
                    <a:pt x="30" y="32"/>
                  </a:cubicBezTo>
                  <a:cubicBezTo>
                    <a:pt x="44" y="34"/>
                    <a:pt x="44" y="34"/>
                    <a:pt x="44" y="34"/>
                  </a:cubicBezTo>
                  <a:cubicBezTo>
                    <a:pt x="44" y="33"/>
                    <a:pt x="44" y="31"/>
                    <a:pt x="44" y="30"/>
                  </a:cubicBezTo>
                  <a:cubicBezTo>
                    <a:pt x="44" y="20"/>
                    <a:pt x="39" y="10"/>
                    <a:pt x="30" y="4"/>
                  </a:cubicBezTo>
                  <a:cubicBezTo>
                    <a:pt x="25" y="1"/>
                    <a:pt x="20" y="0"/>
                    <a:pt x="14" y="0"/>
                  </a:cubicBezTo>
                  <a:cubicBezTo>
                    <a:pt x="9" y="0"/>
                    <a:pt x="4" y="1"/>
                    <a:pt x="0" y="3"/>
                  </a:cubicBezTo>
                  <a:cubicBezTo>
                    <a:pt x="7" y="16"/>
                    <a:pt x="7" y="16"/>
                    <a:pt x="7" y="16"/>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2700338" y="2114550"/>
              <a:ext cx="382588" cy="187325"/>
            </a:xfrm>
            <a:custGeom>
              <a:avLst/>
              <a:gdLst>
                <a:gd name="T0" fmla="*/ 10 w 90"/>
                <a:gd name="T1" fmla="*/ 28 h 44"/>
                <a:gd name="T2" fmla="*/ 39 w 90"/>
                <a:gd name="T3" fmla="*/ 14 h 44"/>
                <a:gd name="T4" fmla="*/ 47 w 90"/>
                <a:gd name="T5" fmla="*/ 15 h 44"/>
                <a:gd name="T6" fmla="*/ 77 w 90"/>
                <a:gd name="T7" fmla="*/ 44 h 44"/>
                <a:gd name="T8" fmla="*/ 90 w 90"/>
                <a:gd name="T9" fmla="*/ 41 h 44"/>
                <a:gd name="T10" fmla="*/ 50 w 90"/>
                <a:gd name="T11" fmla="*/ 1 h 44"/>
                <a:gd name="T12" fmla="*/ 39 w 90"/>
                <a:gd name="T13" fmla="*/ 0 h 44"/>
                <a:gd name="T14" fmla="*/ 0 w 90"/>
                <a:gd name="T15" fmla="*/ 19 h 44"/>
                <a:gd name="T16" fmla="*/ 10 w 90"/>
                <a:gd name="T1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44">
                  <a:moveTo>
                    <a:pt x="10" y="28"/>
                  </a:moveTo>
                  <a:cubicBezTo>
                    <a:pt x="18" y="19"/>
                    <a:pt x="28" y="14"/>
                    <a:pt x="39" y="14"/>
                  </a:cubicBezTo>
                  <a:cubicBezTo>
                    <a:pt x="42" y="14"/>
                    <a:pt x="44" y="15"/>
                    <a:pt x="47" y="15"/>
                  </a:cubicBezTo>
                  <a:cubicBezTo>
                    <a:pt x="62" y="18"/>
                    <a:pt x="73" y="30"/>
                    <a:pt x="77" y="44"/>
                  </a:cubicBezTo>
                  <a:cubicBezTo>
                    <a:pt x="90" y="41"/>
                    <a:pt x="90" y="41"/>
                    <a:pt x="90" y="41"/>
                  </a:cubicBezTo>
                  <a:cubicBezTo>
                    <a:pt x="86" y="21"/>
                    <a:pt x="71" y="5"/>
                    <a:pt x="50" y="1"/>
                  </a:cubicBezTo>
                  <a:cubicBezTo>
                    <a:pt x="46" y="1"/>
                    <a:pt x="43" y="0"/>
                    <a:pt x="39" y="0"/>
                  </a:cubicBezTo>
                  <a:cubicBezTo>
                    <a:pt x="24" y="0"/>
                    <a:pt x="9" y="7"/>
                    <a:pt x="0" y="19"/>
                  </a:cubicBezTo>
                  <a:cubicBezTo>
                    <a:pt x="10" y="28"/>
                    <a:pt x="10" y="28"/>
                    <a:pt x="10" y="28"/>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2560638" y="-87313"/>
              <a:ext cx="1189038" cy="1189038"/>
            </a:xfrm>
            <a:custGeom>
              <a:avLst/>
              <a:gdLst>
                <a:gd name="T0" fmla="*/ 749 w 749"/>
                <a:gd name="T1" fmla="*/ 72 h 749"/>
                <a:gd name="T2" fmla="*/ 677 w 749"/>
                <a:gd name="T3" fmla="*/ 0 h 749"/>
                <a:gd name="T4" fmla="*/ 0 w 749"/>
                <a:gd name="T5" fmla="*/ 677 h 749"/>
                <a:gd name="T6" fmla="*/ 72 w 749"/>
                <a:gd name="T7" fmla="*/ 749 h 749"/>
                <a:gd name="T8" fmla="*/ 749 w 749"/>
                <a:gd name="T9" fmla="*/ 72 h 749"/>
              </a:gdLst>
              <a:ahLst/>
              <a:cxnLst>
                <a:cxn ang="0">
                  <a:pos x="T0" y="T1"/>
                </a:cxn>
                <a:cxn ang="0">
                  <a:pos x="T2" y="T3"/>
                </a:cxn>
                <a:cxn ang="0">
                  <a:pos x="T4" y="T5"/>
                </a:cxn>
                <a:cxn ang="0">
                  <a:pos x="T6" y="T7"/>
                </a:cxn>
                <a:cxn ang="0">
                  <a:pos x="T8" y="T9"/>
                </a:cxn>
              </a:cxnLst>
              <a:rect l="0" t="0" r="r" b="b"/>
              <a:pathLst>
                <a:path w="749" h="749">
                  <a:moveTo>
                    <a:pt x="749" y="72"/>
                  </a:moveTo>
                  <a:lnTo>
                    <a:pt x="677" y="0"/>
                  </a:lnTo>
                  <a:lnTo>
                    <a:pt x="0" y="677"/>
                  </a:lnTo>
                  <a:lnTo>
                    <a:pt x="72" y="749"/>
                  </a:lnTo>
                  <a:lnTo>
                    <a:pt x="749" y="72"/>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2530476" y="-117475"/>
              <a:ext cx="1254125" cy="1254125"/>
            </a:xfrm>
            <a:custGeom>
              <a:avLst/>
              <a:gdLst>
                <a:gd name="T0" fmla="*/ 287 w 295"/>
                <a:gd name="T1" fmla="*/ 34 h 295"/>
                <a:gd name="T2" fmla="*/ 292 w 295"/>
                <a:gd name="T3" fmla="*/ 29 h 295"/>
                <a:gd name="T4" fmla="*/ 265 w 295"/>
                <a:gd name="T5" fmla="*/ 2 h 295"/>
                <a:gd name="T6" fmla="*/ 260 w 295"/>
                <a:gd name="T7" fmla="*/ 0 h 295"/>
                <a:gd name="T8" fmla="*/ 255 w 295"/>
                <a:gd name="T9" fmla="*/ 2 h 295"/>
                <a:gd name="T10" fmla="*/ 3 w 295"/>
                <a:gd name="T11" fmla="*/ 255 h 295"/>
                <a:gd name="T12" fmla="*/ 0 w 295"/>
                <a:gd name="T13" fmla="*/ 260 h 295"/>
                <a:gd name="T14" fmla="*/ 3 w 295"/>
                <a:gd name="T15" fmla="*/ 265 h 295"/>
                <a:gd name="T16" fmla="*/ 29 w 295"/>
                <a:gd name="T17" fmla="*/ 292 h 295"/>
                <a:gd name="T18" fmla="*/ 39 w 295"/>
                <a:gd name="T19" fmla="*/ 292 h 295"/>
                <a:gd name="T20" fmla="*/ 292 w 295"/>
                <a:gd name="T21" fmla="*/ 39 h 295"/>
                <a:gd name="T22" fmla="*/ 292 w 295"/>
                <a:gd name="T23" fmla="*/ 29 h 295"/>
                <a:gd name="T24" fmla="*/ 287 w 295"/>
                <a:gd name="T25" fmla="*/ 34 h 295"/>
                <a:gd name="T26" fmla="*/ 282 w 295"/>
                <a:gd name="T27" fmla="*/ 29 h 295"/>
                <a:gd name="T28" fmla="*/ 34 w 295"/>
                <a:gd name="T29" fmla="*/ 277 h 295"/>
                <a:gd name="T30" fmla="*/ 17 w 295"/>
                <a:gd name="T31" fmla="*/ 260 h 295"/>
                <a:gd name="T32" fmla="*/ 260 w 295"/>
                <a:gd name="T33" fmla="*/ 17 h 295"/>
                <a:gd name="T34" fmla="*/ 282 w 295"/>
                <a:gd name="T35" fmla="*/ 39 h 295"/>
                <a:gd name="T36" fmla="*/ 287 w 295"/>
                <a:gd name="T37" fmla="*/ 34 h 295"/>
                <a:gd name="T38" fmla="*/ 282 w 295"/>
                <a:gd name="T39" fmla="*/ 29 h 295"/>
                <a:gd name="T40" fmla="*/ 287 w 295"/>
                <a:gd name="T41" fmla="*/ 3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295">
                  <a:moveTo>
                    <a:pt x="287" y="34"/>
                  </a:moveTo>
                  <a:cubicBezTo>
                    <a:pt x="292" y="29"/>
                    <a:pt x="292" y="29"/>
                    <a:pt x="292" y="29"/>
                  </a:cubicBezTo>
                  <a:cubicBezTo>
                    <a:pt x="265" y="2"/>
                    <a:pt x="265" y="2"/>
                    <a:pt x="265" y="2"/>
                  </a:cubicBezTo>
                  <a:cubicBezTo>
                    <a:pt x="264" y="1"/>
                    <a:pt x="262" y="0"/>
                    <a:pt x="260" y="0"/>
                  </a:cubicBezTo>
                  <a:cubicBezTo>
                    <a:pt x="258" y="0"/>
                    <a:pt x="257" y="1"/>
                    <a:pt x="255" y="2"/>
                  </a:cubicBezTo>
                  <a:cubicBezTo>
                    <a:pt x="3" y="255"/>
                    <a:pt x="3" y="255"/>
                    <a:pt x="3" y="255"/>
                  </a:cubicBezTo>
                  <a:cubicBezTo>
                    <a:pt x="1" y="256"/>
                    <a:pt x="0" y="258"/>
                    <a:pt x="0" y="260"/>
                  </a:cubicBezTo>
                  <a:cubicBezTo>
                    <a:pt x="0" y="262"/>
                    <a:pt x="1" y="264"/>
                    <a:pt x="3" y="265"/>
                  </a:cubicBezTo>
                  <a:cubicBezTo>
                    <a:pt x="29" y="292"/>
                    <a:pt x="29" y="292"/>
                    <a:pt x="29" y="292"/>
                  </a:cubicBezTo>
                  <a:cubicBezTo>
                    <a:pt x="32" y="295"/>
                    <a:pt x="37" y="295"/>
                    <a:pt x="39" y="292"/>
                  </a:cubicBezTo>
                  <a:cubicBezTo>
                    <a:pt x="292" y="39"/>
                    <a:pt x="292" y="39"/>
                    <a:pt x="292" y="39"/>
                  </a:cubicBezTo>
                  <a:cubicBezTo>
                    <a:pt x="295" y="36"/>
                    <a:pt x="295" y="32"/>
                    <a:pt x="292" y="29"/>
                  </a:cubicBezTo>
                  <a:cubicBezTo>
                    <a:pt x="287" y="34"/>
                    <a:pt x="287" y="34"/>
                    <a:pt x="287" y="34"/>
                  </a:cubicBezTo>
                  <a:cubicBezTo>
                    <a:pt x="282" y="29"/>
                    <a:pt x="282" y="29"/>
                    <a:pt x="282" y="29"/>
                  </a:cubicBezTo>
                  <a:cubicBezTo>
                    <a:pt x="34" y="277"/>
                    <a:pt x="34" y="277"/>
                    <a:pt x="34" y="277"/>
                  </a:cubicBezTo>
                  <a:cubicBezTo>
                    <a:pt x="17" y="260"/>
                    <a:pt x="17" y="260"/>
                    <a:pt x="17" y="260"/>
                  </a:cubicBezTo>
                  <a:cubicBezTo>
                    <a:pt x="260" y="17"/>
                    <a:pt x="260" y="17"/>
                    <a:pt x="260" y="17"/>
                  </a:cubicBezTo>
                  <a:cubicBezTo>
                    <a:pt x="282" y="39"/>
                    <a:pt x="282" y="39"/>
                    <a:pt x="282" y="39"/>
                  </a:cubicBezTo>
                  <a:cubicBezTo>
                    <a:pt x="287" y="34"/>
                    <a:pt x="287" y="34"/>
                    <a:pt x="287" y="34"/>
                  </a:cubicBezTo>
                  <a:cubicBezTo>
                    <a:pt x="282" y="29"/>
                    <a:pt x="282" y="29"/>
                    <a:pt x="282" y="29"/>
                  </a:cubicBezTo>
                  <a:lnTo>
                    <a:pt x="287" y="3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2674938" y="26987"/>
              <a:ext cx="1190625" cy="1190625"/>
            </a:xfrm>
            <a:custGeom>
              <a:avLst/>
              <a:gdLst>
                <a:gd name="T0" fmla="*/ 0 w 750"/>
                <a:gd name="T1" fmla="*/ 677 h 750"/>
                <a:gd name="T2" fmla="*/ 73 w 750"/>
                <a:gd name="T3" fmla="*/ 750 h 750"/>
                <a:gd name="T4" fmla="*/ 750 w 750"/>
                <a:gd name="T5" fmla="*/ 72 h 750"/>
                <a:gd name="T6" fmla="*/ 677 w 750"/>
                <a:gd name="T7" fmla="*/ 0 h 750"/>
                <a:gd name="T8" fmla="*/ 0 w 750"/>
                <a:gd name="T9" fmla="*/ 677 h 750"/>
              </a:gdLst>
              <a:ahLst/>
              <a:cxnLst>
                <a:cxn ang="0">
                  <a:pos x="T0" y="T1"/>
                </a:cxn>
                <a:cxn ang="0">
                  <a:pos x="T2" y="T3"/>
                </a:cxn>
                <a:cxn ang="0">
                  <a:pos x="T4" y="T5"/>
                </a:cxn>
                <a:cxn ang="0">
                  <a:pos x="T6" y="T7"/>
                </a:cxn>
                <a:cxn ang="0">
                  <a:pos x="T8" y="T9"/>
                </a:cxn>
              </a:cxnLst>
              <a:rect l="0" t="0" r="r" b="b"/>
              <a:pathLst>
                <a:path w="750" h="750">
                  <a:moveTo>
                    <a:pt x="0" y="677"/>
                  </a:moveTo>
                  <a:lnTo>
                    <a:pt x="73" y="750"/>
                  </a:lnTo>
                  <a:lnTo>
                    <a:pt x="750" y="72"/>
                  </a:lnTo>
                  <a:lnTo>
                    <a:pt x="677" y="0"/>
                  </a:lnTo>
                  <a:lnTo>
                    <a:pt x="0" y="677"/>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2646363" y="-3175"/>
              <a:ext cx="1247775" cy="1250950"/>
            </a:xfrm>
            <a:custGeom>
              <a:avLst/>
              <a:gdLst>
                <a:gd name="T0" fmla="*/ 7 w 294"/>
                <a:gd name="T1" fmla="*/ 260 h 294"/>
                <a:gd name="T2" fmla="*/ 2 w 294"/>
                <a:gd name="T3" fmla="*/ 265 h 294"/>
                <a:gd name="T4" fmla="*/ 29 w 294"/>
                <a:gd name="T5" fmla="*/ 292 h 294"/>
                <a:gd name="T6" fmla="*/ 34 w 294"/>
                <a:gd name="T7" fmla="*/ 294 h 294"/>
                <a:gd name="T8" fmla="*/ 39 w 294"/>
                <a:gd name="T9" fmla="*/ 292 h 294"/>
                <a:gd name="T10" fmla="*/ 292 w 294"/>
                <a:gd name="T11" fmla="*/ 39 h 294"/>
                <a:gd name="T12" fmla="*/ 294 w 294"/>
                <a:gd name="T13" fmla="*/ 34 h 294"/>
                <a:gd name="T14" fmla="*/ 292 w 294"/>
                <a:gd name="T15" fmla="*/ 29 h 294"/>
                <a:gd name="T16" fmla="*/ 265 w 294"/>
                <a:gd name="T17" fmla="*/ 2 h 294"/>
                <a:gd name="T18" fmla="*/ 255 w 294"/>
                <a:gd name="T19" fmla="*/ 2 h 294"/>
                <a:gd name="T20" fmla="*/ 2 w 294"/>
                <a:gd name="T21" fmla="*/ 255 h 294"/>
                <a:gd name="T22" fmla="*/ 2 w 294"/>
                <a:gd name="T23" fmla="*/ 265 h 294"/>
                <a:gd name="T24" fmla="*/ 7 w 294"/>
                <a:gd name="T25" fmla="*/ 260 h 294"/>
                <a:gd name="T26" fmla="*/ 12 w 294"/>
                <a:gd name="T27" fmla="*/ 265 h 294"/>
                <a:gd name="T28" fmla="*/ 260 w 294"/>
                <a:gd name="T29" fmla="*/ 17 h 294"/>
                <a:gd name="T30" fmla="*/ 277 w 294"/>
                <a:gd name="T31" fmla="*/ 34 h 294"/>
                <a:gd name="T32" fmla="*/ 34 w 294"/>
                <a:gd name="T33" fmla="*/ 277 h 294"/>
                <a:gd name="T34" fmla="*/ 12 w 294"/>
                <a:gd name="T35" fmla="*/ 255 h 294"/>
                <a:gd name="T36" fmla="*/ 7 w 294"/>
                <a:gd name="T37" fmla="*/ 260 h 294"/>
                <a:gd name="T38" fmla="*/ 12 w 294"/>
                <a:gd name="T39" fmla="*/ 265 h 294"/>
                <a:gd name="T40" fmla="*/ 7 w 294"/>
                <a:gd name="T41" fmla="*/ 26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4" h="294">
                  <a:moveTo>
                    <a:pt x="7" y="260"/>
                  </a:moveTo>
                  <a:cubicBezTo>
                    <a:pt x="2" y="265"/>
                    <a:pt x="2" y="265"/>
                    <a:pt x="2" y="265"/>
                  </a:cubicBezTo>
                  <a:cubicBezTo>
                    <a:pt x="29" y="292"/>
                    <a:pt x="29" y="292"/>
                    <a:pt x="29" y="292"/>
                  </a:cubicBezTo>
                  <a:cubicBezTo>
                    <a:pt x="31" y="293"/>
                    <a:pt x="33" y="294"/>
                    <a:pt x="34" y="294"/>
                  </a:cubicBezTo>
                  <a:cubicBezTo>
                    <a:pt x="36" y="294"/>
                    <a:pt x="38" y="293"/>
                    <a:pt x="39" y="292"/>
                  </a:cubicBezTo>
                  <a:cubicBezTo>
                    <a:pt x="292" y="39"/>
                    <a:pt x="292" y="39"/>
                    <a:pt x="292" y="39"/>
                  </a:cubicBezTo>
                  <a:cubicBezTo>
                    <a:pt x="293" y="38"/>
                    <a:pt x="294" y="36"/>
                    <a:pt x="294" y="34"/>
                  </a:cubicBezTo>
                  <a:cubicBezTo>
                    <a:pt x="294" y="32"/>
                    <a:pt x="293" y="31"/>
                    <a:pt x="292" y="29"/>
                  </a:cubicBezTo>
                  <a:cubicBezTo>
                    <a:pt x="265" y="2"/>
                    <a:pt x="265" y="2"/>
                    <a:pt x="265" y="2"/>
                  </a:cubicBezTo>
                  <a:cubicBezTo>
                    <a:pt x="262" y="0"/>
                    <a:pt x="258" y="0"/>
                    <a:pt x="255" y="2"/>
                  </a:cubicBezTo>
                  <a:cubicBezTo>
                    <a:pt x="2" y="255"/>
                    <a:pt x="2" y="255"/>
                    <a:pt x="2" y="255"/>
                  </a:cubicBezTo>
                  <a:cubicBezTo>
                    <a:pt x="0" y="258"/>
                    <a:pt x="0" y="262"/>
                    <a:pt x="2" y="265"/>
                  </a:cubicBezTo>
                  <a:cubicBezTo>
                    <a:pt x="7" y="260"/>
                    <a:pt x="7" y="260"/>
                    <a:pt x="7" y="260"/>
                  </a:cubicBezTo>
                  <a:cubicBezTo>
                    <a:pt x="12" y="265"/>
                    <a:pt x="12" y="265"/>
                    <a:pt x="12" y="265"/>
                  </a:cubicBezTo>
                  <a:cubicBezTo>
                    <a:pt x="260" y="17"/>
                    <a:pt x="260" y="17"/>
                    <a:pt x="260" y="17"/>
                  </a:cubicBezTo>
                  <a:cubicBezTo>
                    <a:pt x="277" y="34"/>
                    <a:pt x="277" y="34"/>
                    <a:pt x="277" y="34"/>
                  </a:cubicBezTo>
                  <a:cubicBezTo>
                    <a:pt x="34" y="277"/>
                    <a:pt x="34" y="277"/>
                    <a:pt x="34" y="277"/>
                  </a:cubicBezTo>
                  <a:cubicBezTo>
                    <a:pt x="12" y="255"/>
                    <a:pt x="12" y="255"/>
                    <a:pt x="12" y="255"/>
                  </a:cubicBezTo>
                  <a:cubicBezTo>
                    <a:pt x="7" y="260"/>
                    <a:pt x="7" y="260"/>
                    <a:pt x="7" y="260"/>
                  </a:cubicBezTo>
                  <a:cubicBezTo>
                    <a:pt x="12" y="265"/>
                    <a:pt x="12" y="265"/>
                    <a:pt x="12" y="265"/>
                  </a:cubicBezTo>
                  <a:lnTo>
                    <a:pt x="7" y="260"/>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3635376" y="-155575"/>
              <a:ext cx="301625" cy="296863"/>
            </a:xfrm>
            <a:custGeom>
              <a:avLst/>
              <a:gdLst>
                <a:gd name="T0" fmla="*/ 0 w 190"/>
                <a:gd name="T1" fmla="*/ 43 h 187"/>
                <a:gd name="T2" fmla="*/ 72 w 190"/>
                <a:gd name="T3" fmla="*/ 115 h 187"/>
                <a:gd name="T4" fmla="*/ 145 w 190"/>
                <a:gd name="T5" fmla="*/ 187 h 187"/>
                <a:gd name="T6" fmla="*/ 190 w 190"/>
                <a:gd name="T7" fmla="*/ 0 h 187"/>
                <a:gd name="T8" fmla="*/ 0 w 190"/>
                <a:gd name="T9" fmla="*/ 43 h 187"/>
              </a:gdLst>
              <a:ahLst/>
              <a:cxnLst>
                <a:cxn ang="0">
                  <a:pos x="T0" y="T1"/>
                </a:cxn>
                <a:cxn ang="0">
                  <a:pos x="T2" y="T3"/>
                </a:cxn>
                <a:cxn ang="0">
                  <a:pos x="T4" y="T5"/>
                </a:cxn>
                <a:cxn ang="0">
                  <a:pos x="T6" y="T7"/>
                </a:cxn>
                <a:cxn ang="0">
                  <a:pos x="T8" y="T9"/>
                </a:cxn>
              </a:cxnLst>
              <a:rect l="0" t="0" r="r" b="b"/>
              <a:pathLst>
                <a:path w="190" h="187">
                  <a:moveTo>
                    <a:pt x="0" y="43"/>
                  </a:moveTo>
                  <a:lnTo>
                    <a:pt x="72" y="115"/>
                  </a:lnTo>
                  <a:lnTo>
                    <a:pt x="145" y="187"/>
                  </a:lnTo>
                  <a:lnTo>
                    <a:pt x="190" y="0"/>
                  </a:lnTo>
                  <a:lnTo>
                    <a:pt x="0" y="43"/>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605213" y="-188913"/>
              <a:ext cx="361950" cy="365125"/>
            </a:xfrm>
            <a:custGeom>
              <a:avLst/>
              <a:gdLst>
                <a:gd name="T0" fmla="*/ 7 w 85"/>
                <a:gd name="T1" fmla="*/ 24 h 86"/>
                <a:gd name="T2" fmla="*/ 2 w 85"/>
                <a:gd name="T3" fmla="*/ 29 h 86"/>
                <a:gd name="T4" fmla="*/ 29 w 85"/>
                <a:gd name="T5" fmla="*/ 56 h 86"/>
                <a:gd name="T6" fmla="*/ 56 w 85"/>
                <a:gd name="T7" fmla="*/ 83 h 86"/>
                <a:gd name="T8" fmla="*/ 63 w 85"/>
                <a:gd name="T9" fmla="*/ 85 h 86"/>
                <a:gd name="T10" fmla="*/ 68 w 85"/>
                <a:gd name="T11" fmla="*/ 80 h 86"/>
                <a:gd name="T12" fmla="*/ 85 w 85"/>
                <a:gd name="T13" fmla="*/ 9 h 86"/>
                <a:gd name="T14" fmla="*/ 83 w 85"/>
                <a:gd name="T15" fmla="*/ 3 h 86"/>
                <a:gd name="T16" fmla="*/ 76 w 85"/>
                <a:gd name="T17" fmla="*/ 1 h 86"/>
                <a:gd name="T18" fmla="*/ 6 w 85"/>
                <a:gd name="T19" fmla="*/ 17 h 86"/>
                <a:gd name="T20" fmla="*/ 1 w 85"/>
                <a:gd name="T21" fmla="*/ 22 h 86"/>
                <a:gd name="T22" fmla="*/ 2 w 85"/>
                <a:gd name="T23" fmla="*/ 29 h 86"/>
                <a:gd name="T24" fmla="*/ 7 w 85"/>
                <a:gd name="T25" fmla="*/ 24 h 86"/>
                <a:gd name="T26" fmla="*/ 9 w 85"/>
                <a:gd name="T27" fmla="*/ 31 h 86"/>
                <a:gd name="T28" fmla="*/ 68 w 85"/>
                <a:gd name="T29" fmla="*/ 17 h 86"/>
                <a:gd name="T30" fmla="*/ 57 w 85"/>
                <a:gd name="T31" fmla="*/ 64 h 86"/>
                <a:gd name="T32" fmla="*/ 39 w 85"/>
                <a:gd name="T33" fmla="*/ 46 h 86"/>
                <a:gd name="T34" fmla="*/ 12 w 85"/>
                <a:gd name="T35" fmla="*/ 19 h 86"/>
                <a:gd name="T36" fmla="*/ 7 w 85"/>
                <a:gd name="T37" fmla="*/ 24 h 86"/>
                <a:gd name="T38" fmla="*/ 9 w 85"/>
                <a:gd name="T39" fmla="*/ 31 h 86"/>
                <a:gd name="T40" fmla="*/ 7 w 85"/>
                <a:gd name="T41" fmla="*/ 2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86">
                  <a:moveTo>
                    <a:pt x="7" y="24"/>
                  </a:moveTo>
                  <a:cubicBezTo>
                    <a:pt x="2" y="29"/>
                    <a:pt x="2" y="29"/>
                    <a:pt x="2" y="29"/>
                  </a:cubicBezTo>
                  <a:cubicBezTo>
                    <a:pt x="29" y="56"/>
                    <a:pt x="29" y="56"/>
                    <a:pt x="29" y="56"/>
                  </a:cubicBezTo>
                  <a:cubicBezTo>
                    <a:pt x="56" y="83"/>
                    <a:pt x="56" y="83"/>
                    <a:pt x="56" y="83"/>
                  </a:cubicBezTo>
                  <a:cubicBezTo>
                    <a:pt x="58" y="85"/>
                    <a:pt x="61" y="86"/>
                    <a:pt x="63" y="85"/>
                  </a:cubicBezTo>
                  <a:cubicBezTo>
                    <a:pt x="66" y="84"/>
                    <a:pt x="67" y="82"/>
                    <a:pt x="68" y="80"/>
                  </a:cubicBezTo>
                  <a:cubicBezTo>
                    <a:pt x="85" y="9"/>
                    <a:pt x="85" y="9"/>
                    <a:pt x="85" y="9"/>
                  </a:cubicBezTo>
                  <a:cubicBezTo>
                    <a:pt x="85" y="7"/>
                    <a:pt x="85" y="4"/>
                    <a:pt x="83" y="3"/>
                  </a:cubicBezTo>
                  <a:cubicBezTo>
                    <a:pt x="81" y="1"/>
                    <a:pt x="79" y="0"/>
                    <a:pt x="76" y="1"/>
                  </a:cubicBezTo>
                  <a:cubicBezTo>
                    <a:pt x="6" y="17"/>
                    <a:pt x="6" y="17"/>
                    <a:pt x="6" y="17"/>
                  </a:cubicBezTo>
                  <a:cubicBezTo>
                    <a:pt x="3" y="18"/>
                    <a:pt x="1" y="20"/>
                    <a:pt x="1" y="22"/>
                  </a:cubicBezTo>
                  <a:cubicBezTo>
                    <a:pt x="0" y="25"/>
                    <a:pt x="1" y="27"/>
                    <a:pt x="2" y="29"/>
                  </a:cubicBezTo>
                  <a:cubicBezTo>
                    <a:pt x="7" y="24"/>
                    <a:pt x="7" y="24"/>
                    <a:pt x="7" y="24"/>
                  </a:cubicBezTo>
                  <a:cubicBezTo>
                    <a:pt x="9" y="31"/>
                    <a:pt x="9" y="31"/>
                    <a:pt x="9" y="31"/>
                  </a:cubicBezTo>
                  <a:cubicBezTo>
                    <a:pt x="68" y="17"/>
                    <a:pt x="68" y="17"/>
                    <a:pt x="68" y="17"/>
                  </a:cubicBezTo>
                  <a:cubicBezTo>
                    <a:pt x="57" y="64"/>
                    <a:pt x="57" y="64"/>
                    <a:pt x="57" y="64"/>
                  </a:cubicBezTo>
                  <a:cubicBezTo>
                    <a:pt x="39" y="46"/>
                    <a:pt x="39" y="46"/>
                    <a:pt x="39" y="46"/>
                  </a:cubicBezTo>
                  <a:cubicBezTo>
                    <a:pt x="12" y="19"/>
                    <a:pt x="12" y="19"/>
                    <a:pt x="12" y="19"/>
                  </a:cubicBezTo>
                  <a:cubicBezTo>
                    <a:pt x="7" y="24"/>
                    <a:pt x="7" y="24"/>
                    <a:pt x="7" y="24"/>
                  </a:cubicBezTo>
                  <a:cubicBezTo>
                    <a:pt x="9" y="31"/>
                    <a:pt x="9" y="31"/>
                    <a:pt x="9" y="31"/>
                  </a:cubicBezTo>
                  <a:lnTo>
                    <a:pt x="7" y="2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2382838" y="987425"/>
              <a:ext cx="407988" cy="407988"/>
            </a:xfrm>
            <a:custGeom>
              <a:avLst/>
              <a:gdLst>
                <a:gd name="T0" fmla="*/ 112 w 257"/>
                <a:gd name="T1" fmla="*/ 0 h 257"/>
                <a:gd name="T2" fmla="*/ 0 w 257"/>
                <a:gd name="T3" fmla="*/ 113 h 257"/>
                <a:gd name="T4" fmla="*/ 144 w 257"/>
                <a:gd name="T5" fmla="*/ 257 h 257"/>
                <a:gd name="T6" fmla="*/ 257 w 257"/>
                <a:gd name="T7" fmla="*/ 145 h 257"/>
                <a:gd name="T8" fmla="*/ 184 w 257"/>
                <a:gd name="T9" fmla="*/ 72 h 257"/>
                <a:gd name="T10" fmla="*/ 112 w 257"/>
                <a:gd name="T11" fmla="*/ 0 h 257"/>
              </a:gdLst>
              <a:ahLst/>
              <a:cxnLst>
                <a:cxn ang="0">
                  <a:pos x="T0" y="T1"/>
                </a:cxn>
                <a:cxn ang="0">
                  <a:pos x="T2" y="T3"/>
                </a:cxn>
                <a:cxn ang="0">
                  <a:pos x="T4" y="T5"/>
                </a:cxn>
                <a:cxn ang="0">
                  <a:pos x="T6" y="T7"/>
                </a:cxn>
                <a:cxn ang="0">
                  <a:pos x="T8" y="T9"/>
                </a:cxn>
                <a:cxn ang="0">
                  <a:pos x="T10" y="T11"/>
                </a:cxn>
              </a:cxnLst>
              <a:rect l="0" t="0" r="r" b="b"/>
              <a:pathLst>
                <a:path w="257" h="257">
                  <a:moveTo>
                    <a:pt x="112" y="0"/>
                  </a:moveTo>
                  <a:lnTo>
                    <a:pt x="0" y="113"/>
                  </a:lnTo>
                  <a:lnTo>
                    <a:pt x="144" y="257"/>
                  </a:lnTo>
                  <a:lnTo>
                    <a:pt x="257" y="145"/>
                  </a:lnTo>
                  <a:lnTo>
                    <a:pt x="184" y="72"/>
                  </a:lnTo>
                  <a:lnTo>
                    <a:pt x="112"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2347913" y="954087"/>
              <a:ext cx="471488" cy="471488"/>
            </a:xfrm>
            <a:custGeom>
              <a:avLst/>
              <a:gdLst>
                <a:gd name="T0" fmla="*/ 50 w 111"/>
                <a:gd name="T1" fmla="*/ 8 h 111"/>
                <a:gd name="T2" fmla="*/ 46 w 111"/>
                <a:gd name="T3" fmla="*/ 3 h 111"/>
                <a:gd name="T4" fmla="*/ 3 w 111"/>
                <a:gd name="T5" fmla="*/ 45 h 111"/>
                <a:gd name="T6" fmla="*/ 3 w 111"/>
                <a:gd name="T7" fmla="*/ 55 h 111"/>
                <a:gd name="T8" fmla="*/ 57 w 111"/>
                <a:gd name="T9" fmla="*/ 109 h 111"/>
                <a:gd name="T10" fmla="*/ 62 w 111"/>
                <a:gd name="T11" fmla="*/ 111 h 111"/>
                <a:gd name="T12" fmla="*/ 67 w 111"/>
                <a:gd name="T13" fmla="*/ 109 h 111"/>
                <a:gd name="T14" fmla="*/ 109 w 111"/>
                <a:gd name="T15" fmla="*/ 67 h 111"/>
                <a:gd name="T16" fmla="*/ 111 w 111"/>
                <a:gd name="T17" fmla="*/ 62 h 111"/>
                <a:gd name="T18" fmla="*/ 109 w 111"/>
                <a:gd name="T19" fmla="*/ 57 h 111"/>
                <a:gd name="T20" fmla="*/ 82 w 111"/>
                <a:gd name="T21" fmla="*/ 30 h 111"/>
                <a:gd name="T22" fmla="*/ 55 w 111"/>
                <a:gd name="T23" fmla="*/ 3 h 111"/>
                <a:gd name="T24" fmla="*/ 46 w 111"/>
                <a:gd name="T25" fmla="*/ 3 h 111"/>
                <a:gd name="T26" fmla="*/ 50 w 111"/>
                <a:gd name="T27" fmla="*/ 8 h 111"/>
                <a:gd name="T28" fmla="*/ 46 w 111"/>
                <a:gd name="T29" fmla="*/ 13 h 111"/>
                <a:gd name="T30" fmla="*/ 72 w 111"/>
                <a:gd name="T31" fmla="*/ 40 h 111"/>
                <a:gd name="T32" fmla="*/ 94 w 111"/>
                <a:gd name="T33" fmla="*/ 62 h 111"/>
                <a:gd name="T34" fmla="*/ 62 w 111"/>
                <a:gd name="T35" fmla="*/ 94 h 111"/>
                <a:gd name="T36" fmla="*/ 18 w 111"/>
                <a:gd name="T37" fmla="*/ 50 h 111"/>
                <a:gd name="T38" fmla="*/ 55 w 111"/>
                <a:gd name="T39" fmla="*/ 13 h 111"/>
                <a:gd name="T40" fmla="*/ 50 w 111"/>
                <a:gd name="T41" fmla="*/ 8 h 111"/>
                <a:gd name="T42" fmla="*/ 46 w 111"/>
                <a:gd name="T43" fmla="*/ 13 h 111"/>
                <a:gd name="T44" fmla="*/ 50 w 111"/>
                <a:gd name="T45"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111">
                  <a:moveTo>
                    <a:pt x="50" y="8"/>
                  </a:moveTo>
                  <a:cubicBezTo>
                    <a:pt x="46" y="3"/>
                    <a:pt x="46" y="3"/>
                    <a:pt x="46" y="3"/>
                  </a:cubicBezTo>
                  <a:cubicBezTo>
                    <a:pt x="3" y="45"/>
                    <a:pt x="3" y="45"/>
                    <a:pt x="3" y="45"/>
                  </a:cubicBezTo>
                  <a:cubicBezTo>
                    <a:pt x="0" y="48"/>
                    <a:pt x="0" y="53"/>
                    <a:pt x="3" y="55"/>
                  </a:cubicBezTo>
                  <a:cubicBezTo>
                    <a:pt x="57" y="109"/>
                    <a:pt x="57" y="109"/>
                    <a:pt x="57" y="109"/>
                  </a:cubicBezTo>
                  <a:cubicBezTo>
                    <a:pt x="58" y="111"/>
                    <a:pt x="60" y="111"/>
                    <a:pt x="62" y="111"/>
                  </a:cubicBezTo>
                  <a:cubicBezTo>
                    <a:pt x="64" y="111"/>
                    <a:pt x="66" y="111"/>
                    <a:pt x="67" y="109"/>
                  </a:cubicBezTo>
                  <a:cubicBezTo>
                    <a:pt x="109" y="67"/>
                    <a:pt x="109" y="67"/>
                    <a:pt x="109" y="67"/>
                  </a:cubicBezTo>
                  <a:cubicBezTo>
                    <a:pt x="111" y="66"/>
                    <a:pt x="111" y="64"/>
                    <a:pt x="111" y="62"/>
                  </a:cubicBezTo>
                  <a:cubicBezTo>
                    <a:pt x="111" y="60"/>
                    <a:pt x="111" y="58"/>
                    <a:pt x="109" y="57"/>
                  </a:cubicBezTo>
                  <a:cubicBezTo>
                    <a:pt x="82" y="30"/>
                    <a:pt x="82" y="30"/>
                    <a:pt x="82" y="30"/>
                  </a:cubicBezTo>
                  <a:cubicBezTo>
                    <a:pt x="55" y="3"/>
                    <a:pt x="55" y="3"/>
                    <a:pt x="55" y="3"/>
                  </a:cubicBezTo>
                  <a:cubicBezTo>
                    <a:pt x="53" y="0"/>
                    <a:pt x="48" y="0"/>
                    <a:pt x="46" y="3"/>
                  </a:cubicBezTo>
                  <a:cubicBezTo>
                    <a:pt x="50" y="8"/>
                    <a:pt x="50" y="8"/>
                    <a:pt x="50" y="8"/>
                  </a:cubicBezTo>
                  <a:cubicBezTo>
                    <a:pt x="46" y="13"/>
                    <a:pt x="46" y="13"/>
                    <a:pt x="46" y="13"/>
                  </a:cubicBezTo>
                  <a:cubicBezTo>
                    <a:pt x="72" y="40"/>
                    <a:pt x="72" y="40"/>
                    <a:pt x="72" y="40"/>
                  </a:cubicBezTo>
                  <a:cubicBezTo>
                    <a:pt x="94" y="62"/>
                    <a:pt x="94" y="62"/>
                    <a:pt x="94" y="62"/>
                  </a:cubicBezTo>
                  <a:cubicBezTo>
                    <a:pt x="62" y="94"/>
                    <a:pt x="62" y="94"/>
                    <a:pt x="62" y="94"/>
                  </a:cubicBezTo>
                  <a:cubicBezTo>
                    <a:pt x="18" y="50"/>
                    <a:pt x="18" y="50"/>
                    <a:pt x="18" y="50"/>
                  </a:cubicBezTo>
                  <a:cubicBezTo>
                    <a:pt x="55" y="13"/>
                    <a:pt x="55" y="13"/>
                    <a:pt x="55" y="13"/>
                  </a:cubicBezTo>
                  <a:cubicBezTo>
                    <a:pt x="50" y="8"/>
                    <a:pt x="50" y="8"/>
                    <a:pt x="50" y="8"/>
                  </a:cubicBezTo>
                  <a:cubicBezTo>
                    <a:pt x="46" y="13"/>
                    <a:pt x="46" y="13"/>
                    <a:pt x="46" y="13"/>
                  </a:cubicBezTo>
                  <a:lnTo>
                    <a:pt x="50"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p:nvPr/>
          </p:nvSpPr>
          <p:spPr bwMode="auto">
            <a:xfrm>
              <a:off x="2790826" y="1009650"/>
              <a:ext cx="449263" cy="542925"/>
            </a:xfrm>
            <a:custGeom>
              <a:avLst/>
              <a:gdLst>
                <a:gd name="T0" fmla="*/ 131 w 283"/>
                <a:gd name="T1" fmla="*/ 0 h 342"/>
                <a:gd name="T2" fmla="*/ 0 w 283"/>
                <a:gd name="T3" fmla="*/ 131 h 342"/>
                <a:gd name="T4" fmla="*/ 214 w 283"/>
                <a:gd name="T5" fmla="*/ 342 h 342"/>
                <a:gd name="T6" fmla="*/ 283 w 283"/>
                <a:gd name="T7" fmla="*/ 150 h 342"/>
                <a:gd name="T8" fmla="*/ 131 w 283"/>
                <a:gd name="T9" fmla="*/ 0 h 342"/>
              </a:gdLst>
              <a:ahLst/>
              <a:cxnLst>
                <a:cxn ang="0">
                  <a:pos x="T0" y="T1"/>
                </a:cxn>
                <a:cxn ang="0">
                  <a:pos x="T2" y="T3"/>
                </a:cxn>
                <a:cxn ang="0">
                  <a:pos x="T4" y="T5"/>
                </a:cxn>
                <a:cxn ang="0">
                  <a:pos x="T6" y="T7"/>
                </a:cxn>
                <a:cxn ang="0">
                  <a:pos x="T8" y="T9"/>
                </a:cxn>
              </a:cxnLst>
              <a:rect l="0" t="0" r="r" b="b"/>
              <a:pathLst>
                <a:path w="283" h="342">
                  <a:moveTo>
                    <a:pt x="131" y="0"/>
                  </a:moveTo>
                  <a:lnTo>
                    <a:pt x="0" y="131"/>
                  </a:lnTo>
                  <a:lnTo>
                    <a:pt x="214" y="342"/>
                  </a:lnTo>
                  <a:lnTo>
                    <a:pt x="283" y="150"/>
                  </a:lnTo>
                  <a:lnTo>
                    <a:pt x="131"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p:nvPr/>
          </p:nvSpPr>
          <p:spPr bwMode="auto">
            <a:xfrm>
              <a:off x="2760663" y="979487"/>
              <a:ext cx="509588" cy="608013"/>
            </a:xfrm>
            <a:custGeom>
              <a:avLst/>
              <a:gdLst>
                <a:gd name="T0" fmla="*/ 56 w 120"/>
                <a:gd name="T1" fmla="*/ 7 h 143"/>
                <a:gd name="T2" fmla="*/ 51 w 120"/>
                <a:gd name="T3" fmla="*/ 2 h 143"/>
                <a:gd name="T4" fmla="*/ 2 w 120"/>
                <a:gd name="T5" fmla="*/ 51 h 143"/>
                <a:gd name="T6" fmla="*/ 2 w 120"/>
                <a:gd name="T7" fmla="*/ 61 h 143"/>
                <a:gd name="T8" fmla="*/ 82 w 120"/>
                <a:gd name="T9" fmla="*/ 140 h 143"/>
                <a:gd name="T10" fmla="*/ 88 w 120"/>
                <a:gd name="T11" fmla="*/ 142 h 143"/>
                <a:gd name="T12" fmla="*/ 93 w 120"/>
                <a:gd name="T13" fmla="*/ 138 h 143"/>
                <a:gd name="T14" fmla="*/ 119 w 120"/>
                <a:gd name="T15" fmla="*/ 66 h 143"/>
                <a:gd name="T16" fmla="*/ 118 w 120"/>
                <a:gd name="T17" fmla="*/ 58 h 143"/>
                <a:gd name="T18" fmla="*/ 61 w 120"/>
                <a:gd name="T19" fmla="*/ 2 h 143"/>
                <a:gd name="T20" fmla="*/ 56 w 120"/>
                <a:gd name="T21" fmla="*/ 0 h 143"/>
                <a:gd name="T22" fmla="*/ 51 w 120"/>
                <a:gd name="T23" fmla="*/ 2 h 143"/>
                <a:gd name="T24" fmla="*/ 56 w 120"/>
                <a:gd name="T25" fmla="*/ 7 h 143"/>
                <a:gd name="T26" fmla="*/ 51 w 120"/>
                <a:gd name="T27" fmla="*/ 12 h 143"/>
                <a:gd name="T28" fmla="*/ 104 w 120"/>
                <a:gd name="T29" fmla="*/ 65 h 143"/>
                <a:gd name="T30" fmla="*/ 84 w 120"/>
                <a:gd name="T31" fmla="*/ 123 h 143"/>
                <a:gd name="T32" fmla="*/ 17 w 120"/>
                <a:gd name="T33" fmla="*/ 56 h 143"/>
                <a:gd name="T34" fmla="*/ 61 w 120"/>
                <a:gd name="T35" fmla="*/ 12 h 143"/>
                <a:gd name="T36" fmla="*/ 56 w 120"/>
                <a:gd name="T37" fmla="*/ 7 h 143"/>
                <a:gd name="T38" fmla="*/ 51 w 120"/>
                <a:gd name="T39" fmla="*/ 12 h 143"/>
                <a:gd name="T40" fmla="*/ 56 w 120"/>
                <a:gd name="T41" fmla="*/ 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43">
                  <a:moveTo>
                    <a:pt x="56" y="7"/>
                  </a:moveTo>
                  <a:cubicBezTo>
                    <a:pt x="51" y="2"/>
                    <a:pt x="51" y="2"/>
                    <a:pt x="51" y="2"/>
                  </a:cubicBezTo>
                  <a:cubicBezTo>
                    <a:pt x="2" y="51"/>
                    <a:pt x="2" y="51"/>
                    <a:pt x="2" y="51"/>
                  </a:cubicBezTo>
                  <a:cubicBezTo>
                    <a:pt x="0" y="54"/>
                    <a:pt x="0" y="58"/>
                    <a:pt x="2" y="61"/>
                  </a:cubicBezTo>
                  <a:cubicBezTo>
                    <a:pt x="82" y="140"/>
                    <a:pt x="82" y="140"/>
                    <a:pt x="82" y="140"/>
                  </a:cubicBezTo>
                  <a:cubicBezTo>
                    <a:pt x="83" y="142"/>
                    <a:pt x="86" y="143"/>
                    <a:pt x="88" y="142"/>
                  </a:cubicBezTo>
                  <a:cubicBezTo>
                    <a:pt x="91" y="142"/>
                    <a:pt x="92" y="140"/>
                    <a:pt x="93" y="138"/>
                  </a:cubicBezTo>
                  <a:cubicBezTo>
                    <a:pt x="119" y="66"/>
                    <a:pt x="119" y="66"/>
                    <a:pt x="119" y="66"/>
                  </a:cubicBezTo>
                  <a:cubicBezTo>
                    <a:pt x="120" y="63"/>
                    <a:pt x="120" y="60"/>
                    <a:pt x="118" y="58"/>
                  </a:cubicBezTo>
                  <a:cubicBezTo>
                    <a:pt x="61" y="2"/>
                    <a:pt x="61" y="2"/>
                    <a:pt x="61" y="2"/>
                  </a:cubicBezTo>
                  <a:cubicBezTo>
                    <a:pt x="60" y="1"/>
                    <a:pt x="58" y="0"/>
                    <a:pt x="56" y="0"/>
                  </a:cubicBezTo>
                  <a:cubicBezTo>
                    <a:pt x="54" y="0"/>
                    <a:pt x="53" y="1"/>
                    <a:pt x="51" y="2"/>
                  </a:cubicBezTo>
                  <a:cubicBezTo>
                    <a:pt x="56" y="7"/>
                    <a:pt x="56" y="7"/>
                    <a:pt x="56" y="7"/>
                  </a:cubicBezTo>
                  <a:cubicBezTo>
                    <a:pt x="51" y="12"/>
                    <a:pt x="51" y="12"/>
                    <a:pt x="51" y="12"/>
                  </a:cubicBezTo>
                  <a:cubicBezTo>
                    <a:pt x="104" y="65"/>
                    <a:pt x="104" y="65"/>
                    <a:pt x="104" y="65"/>
                  </a:cubicBezTo>
                  <a:cubicBezTo>
                    <a:pt x="84" y="123"/>
                    <a:pt x="84" y="123"/>
                    <a:pt x="84" y="123"/>
                  </a:cubicBezTo>
                  <a:cubicBezTo>
                    <a:pt x="17" y="56"/>
                    <a:pt x="17" y="56"/>
                    <a:pt x="17" y="56"/>
                  </a:cubicBezTo>
                  <a:cubicBezTo>
                    <a:pt x="61" y="12"/>
                    <a:pt x="61" y="12"/>
                    <a:pt x="61" y="12"/>
                  </a:cubicBezTo>
                  <a:cubicBezTo>
                    <a:pt x="56" y="7"/>
                    <a:pt x="56" y="7"/>
                    <a:pt x="56" y="7"/>
                  </a:cubicBezTo>
                  <a:cubicBezTo>
                    <a:pt x="51" y="12"/>
                    <a:pt x="51" y="12"/>
                    <a:pt x="51" y="12"/>
                  </a:cubicBezTo>
                  <a:lnTo>
                    <a:pt x="56"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p:nvPr/>
          </p:nvSpPr>
          <p:spPr bwMode="auto">
            <a:xfrm>
              <a:off x="2998788" y="503237"/>
              <a:ext cx="509588" cy="744538"/>
            </a:xfrm>
            <a:custGeom>
              <a:avLst/>
              <a:gdLst>
                <a:gd name="T0" fmla="*/ 321 w 321"/>
                <a:gd name="T1" fmla="*/ 0 h 469"/>
                <a:gd name="T2" fmla="*/ 0 w 321"/>
                <a:gd name="T3" fmla="*/ 319 h 469"/>
                <a:gd name="T4" fmla="*/ 152 w 321"/>
                <a:gd name="T5" fmla="*/ 469 h 469"/>
                <a:gd name="T6" fmla="*/ 321 w 321"/>
                <a:gd name="T7" fmla="*/ 0 h 469"/>
              </a:gdLst>
              <a:ahLst/>
              <a:cxnLst>
                <a:cxn ang="0">
                  <a:pos x="T0" y="T1"/>
                </a:cxn>
                <a:cxn ang="0">
                  <a:pos x="T2" y="T3"/>
                </a:cxn>
                <a:cxn ang="0">
                  <a:pos x="T4" y="T5"/>
                </a:cxn>
                <a:cxn ang="0">
                  <a:pos x="T6" y="T7"/>
                </a:cxn>
              </a:cxnLst>
              <a:rect l="0" t="0" r="r" b="b"/>
              <a:pathLst>
                <a:path w="321" h="469">
                  <a:moveTo>
                    <a:pt x="321" y="0"/>
                  </a:moveTo>
                  <a:lnTo>
                    <a:pt x="0" y="319"/>
                  </a:lnTo>
                  <a:lnTo>
                    <a:pt x="152" y="469"/>
                  </a:lnTo>
                  <a:lnTo>
                    <a:pt x="321"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p:nvPr/>
          </p:nvSpPr>
          <p:spPr bwMode="auto">
            <a:xfrm>
              <a:off x="2968626" y="469900"/>
              <a:ext cx="573088" cy="811213"/>
            </a:xfrm>
            <a:custGeom>
              <a:avLst/>
              <a:gdLst>
                <a:gd name="T0" fmla="*/ 127 w 135"/>
                <a:gd name="T1" fmla="*/ 8 h 191"/>
                <a:gd name="T2" fmla="*/ 122 w 135"/>
                <a:gd name="T3" fmla="*/ 3 h 191"/>
                <a:gd name="T4" fmla="*/ 2 w 135"/>
                <a:gd name="T5" fmla="*/ 122 h 191"/>
                <a:gd name="T6" fmla="*/ 0 w 135"/>
                <a:gd name="T7" fmla="*/ 127 h 191"/>
                <a:gd name="T8" fmla="*/ 2 w 135"/>
                <a:gd name="T9" fmla="*/ 132 h 191"/>
                <a:gd name="T10" fmla="*/ 59 w 135"/>
                <a:gd name="T11" fmla="*/ 188 h 191"/>
                <a:gd name="T12" fmla="*/ 65 w 135"/>
                <a:gd name="T13" fmla="*/ 190 h 191"/>
                <a:gd name="T14" fmla="*/ 70 w 135"/>
                <a:gd name="T15" fmla="*/ 186 h 191"/>
                <a:gd name="T16" fmla="*/ 133 w 135"/>
                <a:gd name="T17" fmla="*/ 10 h 191"/>
                <a:gd name="T18" fmla="*/ 131 w 135"/>
                <a:gd name="T19" fmla="*/ 2 h 191"/>
                <a:gd name="T20" fmla="*/ 122 w 135"/>
                <a:gd name="T21" fmla="*/ 3 h 191"/>
                <a:gd name="T22" fmla="*/ 127 w 135"/>
                <a:gd name="T23" fmla="*/ 8 h 191"/>
                <a:gd name="T24" fmla="*/ 120 w 135"/>
                <a:gd name="T25" fmla="*/ 5 h 191"/>
                <a:gd name="T26" fmla="*/ 61 w 135"/>
                <a:gd name="T27" fmla="*/ 171 h 191"/>
                <a:gd name="T28" fmla="*/ 17 w 135"/>
                <a:gd name="T29" fmla="*/ 127 h 191"/>
                <a:gd name="T30" fmla="*/ 132 w 135"/>
                <a:gd name="T31" fmla="*/ 13 h 191"/>
                <a:gd name="T32" fmla="*/ 127 w 135"/>
                <a:gd name="T33" fmla="*/ 8 h 191"/>
                <a:gd name="T34" fmla="*/ 120 w 135"/>
                <a:gd name="T35" fmla="*/ 5 h 191"/>
                <a:gd name="T36" fmla="*/ 127 w 135"/>
                <a:gd name="T37" fmla="*/ 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191">
                  <a:moveTo>
                    <a:pt x="127" y="8"/>
                  </a:moveTo>
                  <a:cubicBezTo>
                    <a:pt x="122" y="3"/>
                    <a:pt x="122" y="3"/>
                    <a:pt x="122" y="3"/>
                  </a:cubicBezTo>
                  <a:cubicBezTo>
                    <a:pt x="2" y="122"/>
                    <a:pt x="2" y="122"/>
                    <a:pt x="2" y="122"/>
                  </a:cubicBezTo>
                  <a:cubicBezTo>
                    <a:pt x="1" y="123"/>
                    <a:pt x="0" y="125"/>
                    <a:pt x="0" y="127"/>
                  </a:cubicBezTo>
                  <a:cubicBezTo>
                    <a:pt x="0" y="129"/>
                    <a:pt x="1" y="131"/>
                    <a:pt x="2" y="132"/>
                  </a:cubicBezTo>
                  <a:cubicBezTo>
                    <a:pt x="59" y="188"/>
                    <a:pt x="59" y="188"/>
                    <a:pt x="59" y="188"/>
                  </a:cubicBezTo>
                  <a:cubicBezTo>
                    <a:pt x="60" y="190"/>
                    <a:pt x="63" y="191"/>
                    <a:pt x="65" y="190"/>
                  </a:cubicBezTo>
                  <a:cubicBezTo>
                    <a:pt x="68" y="190"/>
                    <a:pt x="69" y="188"/>
                    <a:pt x="70" y="186"/>
                  </a:cubicBezTo>
                  <a:cubicBezTo>
                    <a:pt x="133" y="10"/>
                    <a:pt x="133" y="10"/>
                    <a:pt x="133" y="10"/>
                  </a:cubicBezTo>
                  <a:cubicBezTo>
                    <a:pt x="135" y="7"/>
                    <a:pt x="133" y="3"/>
                    <a:pt x="131" y="2"/>
                  </a:cubicBezTo>
                  <a:cubicBezTo>
                    <a:pt x="128" y="0"/>
                    <a:pt x="124" y="0"/>
                    <a:pt x="122" y="3"/>
                  </a:cubicBezTo>
                  <a:cubicBezTo>
                    <a:pt x="127" y="8"/>
                    <a:pt x="127" y="8"/>
                    <a:pt x="127" y="8"/>
                  </a:cubicBezTo>
                  <a:cubicBezTo>
                    <a:pt x="120" y="5"/>
                    <a:pt x="120" y="5"/>
                    <a:pt x="120" y="5"/>
                  </a:cubicBezTo>
                  <a:cubicBezTo>
                    <a:pt x="61" y="171"/>
                    <a:pt x="61" y="171"/>
                    <a:pt x="61" y="171"/>
                  </a:cubicBezTo>
                  <a:cubicBezTo>
                    <a:pt x="17" y="127"/>
                    <a:pt x="17" y="127"/>
                    <a:pt x="17" y="127"/>
                  </a:cubicBezTo>
                  <a:cubicBezTo>
                    <a:pt x="132" y="13"/>
                    <a:pt x="132" y="13"/>
                    <a:pt x="132" y="13"/>
                  </a:cubicBezTo>
                  <a:cubicBezTo>
                    <a:pt x="127" y="8"/>
                    <a:pt x="127" y="8"/>
                    <a:pt x="127" y="8"/>
                  </a:cubicBezTo>
                  <a:cubicBezTo>
                    <a:pt x="120" y="5"/>
                    <a:pt x="120" y="5"/>
                    <a:pt x="120" y="5"/>
                  </a:cubicBezTo>
                  <a:lnTo>
                    <a:pt x="12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0"/>
            <p:cNvSpPr/>
            <p:nvPr/>
          </p:nvSpPr>
          <p:spPr bwMode="auto">
            <a:xfrm>
              <a:off x="2530476" y="269875"/>
              <a:ext cx="747713" cy="509588"/>
            </a:xfrm>
            <a:custGeom>
              <a:avLst/>
              <a:gdLst>
                <a:gd name="T0" fmla="*/ 0 w 471"/>
                <a:gd name="T1" fmla="*/ 171 h 321"/>
                <a:gd name="T2" fmla="*/ 150 w 471"/>
                <a:gd name="T3" fmla="*/ 321 h 321"/>
                <a:gd name="T4" fmla="*/ 471 w 471"/>
                <a:gd name="T5" fmla="*/ 0 h 321"/>
                <a:gd name="T6" fmla="*/ 0 w 471"/>
                <a:gd name="T7" fmla="*/ 171 h 321"/>
              </a:gdLst>
              <a:ahLst/>
              <a:cxnLst>
                <a:cxn ang="0">
                  <a:pos x="T0" y="T1"/>
                </a:cxn>
                <a:cxn ang="0">
                  <a:pos x="T2" y="T3"/>
                </a:cxn>
                <a:cxn ang="0">
                  <a:pos x="T4" y="T5"/>
                </a:cxn>
                <a:cxn ang="0">
                  <a:pos x="T6" y="T7"/>
                </a:cxn>
              </a:cxnLst>
              <a:rect l="0" t="0" r="r" b="b"/>
              <a:pathLst>
                <a:path w="471" h="321">
                  <a:moveTo>
                    <a:pt x="0" y="171"/>
                  </a:moveTo>
                  <a:lnTo>
                    <a:pt x="150" y="321"/>
                  </a:lnTo>
                  <a:lnTo>
                    <a:pt x="471" y="0"/>
                  </a:lnTo>
                  <a:lnTo>
                    <a:pt x="0" y="171"/>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p:nvPr/>
          </p:nvSpPr>
          <p:spPr bwMode="auto">
            <a:xfrm>
              <a:off x="2501901" y="239712"/>
              <a:ext cx="811213" cy="573088"/>
            </a:xfrm>
            <a:custGeom>
              <a:avLst/>
              <a:gdLst>
                <a:gd name="T0" fmla="*/ 7 w 191"/>
                <a:gd name="T1" fmla="*/ 71 h 135"/>
                <a:gd name="T2" fmla="*/ 2 w 191"/>
                <a:gd name="T3" fmla="*/ 76 h 135"/>
                <a:gd name="T4" fmla="*/ 58 w 191"/>
                <a:gd name="T5" fmla="*/ 132 h 135"/>
                <a:gd name="T6" fmla="*/ 68 w 191"/>
                <a:gd name="T7" fmla="*/ 132 h 135"/>
                <a:gd name="T8" fmla="*/ 188 w 191"/>
                <a:gd name="T9" fmla="*/ 12 h 135"/>
                <a:gd name="T10" fmla="*/ 189 w 191"/>
                <a:gd name="T11" fmla="*/ 4 h 135"/>
                <a:gd name="T12" fmla="*/ 181 w 191"/>
                <a:gd name="T13" fmla="*/ 1 h 135"/>
                <a:gd name="T14" fmla="*/ 5 w 191"/>
                <a:gd name="T15" fmla="*/ 64 h 135"/>
                <a:gd name="T16" fmla="*/ 0 w 191"/>
                <a:gd name="T17" fmla="*/ 69 h 135"/>
                <a:gd name="T18" fmla="*/ 2 w 191"/>
                <a:gd name="T19" fmla="*/ 76 h 135"/>
                <a:gd name="T20" fmla="*/ 7 w 191"/>
                <a:gd name="T21" fmla="*/ 71 h 135"/>
                <a:gd name="T22" fmla="*/ 10 w 191"/>
                <a:gd name="T23" fmla="*/ 78 h 135"/>
                <a:gd name="T24" fmla="*/ 156 w 191"/>
                <a:gd name="T25" fmla="*/ 25 h 135"/>
                <a:gd name="T26" fmla="*/ 63 w 191"/>
                <a:gd name="T27" fmla="*/ 117 h 135"/>
                <a:gd name="T28" fmla="*/ 12 w 191"/>
                <a:gd name="T29" fmla="*/ 66 h 135"/>
                <a:gd name="T30" fmla="*/ 7 w 191"/>
                <a:gd name="T31" fmla="*/ 71 h 135"/>
                <a:gd name="T32" fmla="*/ 10 w 191"/>
                <a:gd name="T33" fmla="*/ 78 h 135"/>
                <a:gd name="T34" fmla="*/ 7 w 191"/>
                <a:gd name="T35" fmla="*/ 7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35">
                  <a:moveTo>
                    <a:pt x="7" y="71"/>
                  </a:moveTo>
                  <a:cubicBezTo>
                    <a:pt x="2" y="76"/>
                    <a:pt x="2" y="76"/>
                    <a:pt x="2" y="76"/>
                  </a:cubicBezTo>
                  <a:cubicBezTo>
                    <a:pt x="58" y="132"/>
                    <a:pt x="58" y="132"/>
                    <a:pt x="58" y="132"/>
                  </a:cubicBezTo>
                  <a:cubicBezTo>
                    <a:pt x="61" y="135"/>
                    <a:pt x="66" y="135"/>
                    <a:pt x="68" y="132"/>
                  </a:cubicBezTo>
                  <a:cubicBezTo>
                    <a:pt x="188" y="12"/>
                    <a:pt x="188" y="12"/>
                    <a:pt x="188" y="12"/>
                  </a:cubicBezTo>
                  <a:cubicBezTo>
                    <a:pt x="191" y="10"/>
                    <a:pt x="191" y="6"/>
                    <a:pt x="189" y="4"/>
                  </a:cubicBezTo>
                  <a:cubicBezTo>
                    <a:pt x="187" y="1"/>
                    <a:pt x="184" y="0"/>
                    <a:pt x="181" y="1"/>
                  </a:cubicBezTo>
                  <a:cubicBezTo>
                    <a:pt x="5" y="64"/>
                    <a:pt x="5" y="64"/>
                    <a:pt x="5" y="64"/>
                  </a:cubicBezTo>
                  <a:cubicBezTo>
                    <a:pt x="3" y="65"/>
                    <a:pt x="1" y="67"/>
                    <a:pt x="0" y="69"/>
                  </a:cubicBezTo>
                  <a:cubicBezTo>
                    <a:pt x="0" y="72"/>
                    <a:pt x="0" y="74"/>
                    <a:pt x="2" y="76"/>
                  </a:cubicBezTo>
                  <a:cubicBezTo>
                    <a:pt x="7" y="71"/>
                    <a:pt x="7" y="71"/>
                    <a:pt x="7" y="71"/>
                  </a:cubicBezTo>
                  <a:cubicBezTo>
                    <a:pt x="10" y="78"/>
                    <a:pt x="10" y="78"/>
                    <a:pt x="10" y="78"/>
                  </a:cubicBezTo>
                  <a:cubicBezTo>
                    <a:pt x="156" y="25"/>
                    <a:pt x="156" y="25"/>
                    <a:pt x="156" y="25"/>
                  </a:cubicBezTo>
                  <a:cubicBezTo>
                    <a:pt x="63" y="117"/>
                    <a:pt x="63" y="117"/>
                    <a:pt x="63" y="117"/>
                  </a:cubicBezTo>
                  <a:cubicBezTo>
                    <a:pt x="12" y="66"/>
                    <a:pt x="12" y="66"/>
                    <a:pt x="12" y="66"/>
                  </a:cubicBezTo>
                  <a:cubicBezTo>
                    <a:pt x="7" y="71"/>
                    <a:pt x="7" y="71"/>
                    <a:pt x="7" y="71"/>
                  </a:cubicBezTo>
                  <a:cubicBezTo>
                    <a:pt x="10" y="78"/>
                    <a:pt x="10" y="78"/>
                    <a:pt x="10" y="78"/>
                  </a:cubicBezTo>
                  <a:lnTo>
                    <a:pt x="7" y="71"/>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p:nvPr/>
          </p:nvSpPr>
          <p:spPr bwMode="auto">
            <a:xfrm>
              <a:off x="2225676" y="541337"/>
              <a:ext cx="542925" cy="446088"/>
            </a:xfrm>
            <a:custGeom>
              <a:avLst/>
              <a:gdLst>
                <a:gd name="T0" fmla="*/ 0 w 342"/>
                <a:gd name="T1" fmla="*/ 70 h 281"/>
                <a:gd name="T2" fmla="*/ 211 w 342"/>
                <a:gd name="T3" fmla="*/ 281 h 281"/>
                <a:gd name="T4" fmla="*/ 342 w 342"/>
                <a:gd name="T5" fmla="*/ 150 h 281"/>
                <a:gd name="T6" fmla="*/ 192 w 342"/>
                <a:gd name="T7" fmla="*/ 0 h 281"/>
                <a:gd name="T8" fmla="*/ 0 w 342"/>
                <a:gd name="T9" fmla="*/ 70 h 281"/>
              </a:gdLst>
              <a:ahLst/>
              <a:cxnLst>
                <a:cxn ang="0">
                  <a:pos x="T0" y="T1"/>
                </a:cxn>
                <a:cxn ang="0">
                  <a:pos x="T2" y="T3"/>
                </a:cxn>
                <a:cxn ang="0">
                  <a:pos x="T4" y="T5"/>
                </a:cxn>
                <a:cxn ang="0">
                  <a:pos x="T6" y="T7"/>
                </a:cxn>
                <a:cxn ang="0">
                  <a:pos x="T8" y="T9"/>
                </a:cxn>
              </a:cxnLst>
              <a:rect l="0" t="0" r="r" b="b"/>
              <a:pathLst>
                <a:path w="342" h="281">
                  <a:moveTo>
                    <a:pt x="0" y="70"/>
                  </a:moveTo>
                  <a:lnTo>
                    <a:pt x="211" y="281"/>
                  </a:lnTo>
                  <a:lnTo>
                    <a:pt x="342" y="150"/>
                  </a:lnTo>
                  <a:lnTo>
                    <a:pt x="192" y="0"/>
                  </a:lnTo>
                  <a:lnTo>
                    <a:pt x="0" y="7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p:nvPr/>
          </p:nvSpPr>
          <p:spPr bwMode="auto">
            <a:xfrm>
              <a:off x="2195513" y="508000"/>
              <a:ext cx="608013" cy="509588"/>
            </a:xfrm>
            <a:custGeom>
              <a:avLst/>
              <a:gdLst>
                <a:gd name="T0" fmla="*/ 7 w 143"/>
                <a:gd name="T1" fmla="*/ 34 h 120"/>
                <a:gd name="T2" fmla="*/ 2 w 143"/>
                <a:gd name="T3" fmla="*/ 39 h 120"/>
                <a:gd name="T4" fmla="*/ 82 w 143"/>
                <a:gd name="T5" fmla="*/ 118 h 120"/>
                <a:gd name="T6" fmla="*/ 86 w 143"/>
                <a:gd name="T7" fmla="*/ 120 h 120"/>
                <a:gd name="T8" fmla="*/ 91 w 143"/>
                <a:gd name="T9" fmla="*/ 118 h 120"/>
                <a:gd name="T10" fmla="*/ 140 w 143"/>
                <a:gd name="T11" fmla="*/ 69 h 120"/>
                <a:gd name="T12" fmla="*/ 143 w 143"/>
                <a:gd name="T13" fmla="*/ 64 h 120"/>
                <a:gd name="T14" fmla="*/ 140 w 143"/>
                <a:gd name="T15" fmla="*/ 59 h 120"/>
                <a:gd name="T16" fmla="*/ 84 w 143"/>
                <a:gd name="T17" fmla="*/ 3 h 120"/>
                <a:gd name="T18" fmla="*/ 77 w 143"/>
                <a:gd name="T19" fmla="*/ 1 h 120"/>
                <a:gd name="T20" fmla="*/ 5 w 143"/>
                <a:gd name="T21" fmla="*/ 27 h 120"/>
                <a:gd name="T22" fmla="*/ 0 w 143"/>
                <a:gd name="T23" fmla="*/ 32 h 120"/>
                <a:gd name="T24" fmla="*/ 2 w 143"/>
                <a:gd name="T25" fmla="*/ 39 h 120"/>
                <a:gd name="T26" fmla="*/ 7 w 143"/>
                <a:gd name="T27" fmla="*/ 34 h 120"/>
                <a:gd name="T28" fmla="*/ 10 w 143"/>
                <a:gd name="T29" fmla="*/ 40 h 120"/>
                <a:gd name="T30" fmla="*/ 77 w 143"/>
                <a:gd name="T31" fmla="*/ 16 h 120"/>
                <a:gd name="T32" fmla="*/ 125 w 143"/>
                <a:gd name="T33" fmla="*/ 64 h 120"/>
                <a:gd name="T34" fmla="*/ 86 w 143"/>
                <a:gd name="T35" fmla="*/ 103 h 120"/>
                <a:gd name="T36" fmla="*/ 12 w 143"/>
                <a:gd name="T37" fmla="*/ 29 h 120"/>
                <a:gd name="T38" fmla="*/ 7 w 143"/>
                <a:gd name="T39" fmla="*/ 34 h 120"/>
                <a:gd name="T40" fmla="*/ 10 w 143"/>
                <a:gd name="T41" fmla="*/ 40 h 120"/>
                <a:gd name="T42" fmla="*/ 7 w 143"/>
                <a:gd name="T43" fmla="*/ 3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 h="120">
                  <a:moveTo>
                    <a:pt x="7" y="34"/>
                  </a:moveTo>
                  <a:cubicBezTo>
                    <a:pt x="2" y="39"/>
                    <a:pt x="2" y="39"/>
                    <a:pt x="2" y="39"/>
                  </a:cubicBezTo>
                  <a:cubicBezTo>
                    <a:pt x="82" y="118"/>
                    <a:pt x="82" y="118"/>
                    <a:pt x="82" y="118"/>
                  </a:cubicBezTo>
                  <a:cubicBezTo>
                    <a:pt x="83" y="119"/>
                    <a:pt x="85" y="120"/>
                    <a:pt x="86" y="120"/>
                  </a:cubicBezTo>
                  <a:cubicBezTo>
                    <a:pt x="88" y="120"/>
                    <a:pt x="90" y="119"/>
                    <a:pt x="91" y="118"/>
                  </a:cubicBezTo>
                  <a:cubicBezTo>
                    <a:pt x="140" y="69"/>
                    <a:pt x="140" y="69"/>
                    <a:pt x="140" y="69"/>
                  </a:cubicBezTo>
                  <a:cubicBezTo>
                    <a:pt x="142" y="68"/>
                    <a:pt x="143" y="66"/>
                    <a:pt x="143" y="64"/>
                  </a:cubicBezTo>
                  <a:cubicBezTo>
                    <a:pt x="143" y="62"/>
                    <a:pt x="142" y="61"/>
                    <a:pt x="140" y="59"/>
                  </a:cubicBezTo>
                  <a:cubicBezTo>
                    <a:pt x="84" y="3"/>
                    <a:pt x="84" y="3"/>
                    <a:pt x="84" y="3"/>
                  </a:cubicBezTo>
                  <a:cubicBezTo>
                    <a:pt x="82" y="1"/>
                    <a:pt x="79" y="0"/>
                    <a:pt x="77" y="1"/>
                  </a:cubicBezTo>
                  <a:cubicBezTo>
                    <a:pt x="5" y="27"/>
                    <a:pt x="5" y="27"/>
                    <a:pt x="5" y="27"/>
                  </a:cubicBezTo>
                  <a:cubicBezTo>
                    <a:pt x="3" y="28"/>
                    <a:pt x="1" y="30"/>
                    <a:pt x="0" y="32"/>
                  </a:cubicBezTo>
                  <a:cubicBezTo>
                    <a:pt x="0" y="35"/>
                    <a:pt x="1" y="37"/>
                    <a:pt x="2" y="39"/>
                  </a:cubicBezTo>
                  <a:cubicBezTo>
                    <a:pt x="7" y="34"/>
                    <a:pt x="7" y="34"/>
                    <a:pt x="7" y="34"/>
                  </a:cubicBezTo>
                  <a:cubicBezTo>
                    <a:pt x="10" y="40"/>
                    <a:pt x="10" y="40"/>
                    <a:pt x="10" y="40"/>
                  </a:cubicBezTo>
                  <a:cubicBezTo>
                    <a:pt x="77" y="16"/>
                    <a:pt x="77" y="16"/>
                    <a:pt x="77" y="16"/>
                  </a:cubicBezTo>
                  <a:cubicBezTo>
                    <a:pt x="125" y="64"/>
                    <a:pt x="125" y="64"/>
                    <a:pt x="125" y="64"/>
                  </a:cubicBezTo>
                  <a:cubicBezTo>
                    <a:pt x="86" y="103"/>
                    <a:pt x="86" y="103"/>
                    <a:pt x="86" y="103"/>
                  </a:cubicBezTo>
                  <a:cubicBezTo>
                    <a:pt x="12" y="29"/>
                    <a:pt x="12" y="29"/>
                    <a:pt x="12" y="29"/>
                  </a:cubicBezTo>
                  <a:cubicBezTo>
                    <a:pt x="7" y="34"/>
                    <a:pt x="7" y="34"/>
                    <a:pt x="7" y="34"/>
                  </a:cubicBezTo>
                  <a:cubicBezTo>
                    <a:pt x="10" y="40"/>
                    <a:pt x="10" y="40"/>
                    <a:pt x="10" y="40"/>
                  </a:cubicBezTo>
                  <a:lnTo>
                    <a:pt x="7" y="3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a:extLst>
              <a:ext uri="{FF2B5EF4-FFF2-40B4-BE49-F238E27FC236}">
                <a16:creationId xmlns:a16="http://schemas.microsoft.com/office/drawing/2014/main" id="{5AB8C757-3DCB-09E0-5C90-79D9960FFDA2}"/>
              </a:ext>
            </a:extLst>
          </p:cNvPr>
          <p:cNvSpPr txBox="1"/>
          <p:nvPr/>
        </p:nvSpPr>
        <p:spPr>
          <a:xfrm>
            <a:off x="2411911" y="4670068"/>
            <a:ext cx="1653900"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Introduction for the background.</a:t>
            </a:r>
            <a:endParaRPr lang="zh-CN" altLang="en-US" sz="1600"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7216EE62-4A28-6C57-F411-F230617F8139}"/>
              </a:ext>
            </a:extLst>
          </p:cNvPr>
          <p:cNvSpPr txBox="1"/>
          <p:nvPr/>
        </p:nvSpPr>
        <p:spPr>
          <a:xfrm>
            <a:off x="4799990" y="4698973"/>
            <a:ext cx="2220760"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Summary and analysis for the literature review.</a:t>
            </a:r>
            <a:endParaRPr lang="zh-CN" altLang="en-US" sz="16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48EB827A-138E-BC47-2040-45FCB6D68C18}"/>
              </a:ext>
            </a:extLst>
          </p:cNvPr>
          <p:cNvSpPr txBox="1"/>
          <p:nvPr/>
        </p:nvSpPr>
        <p:spPr>
          <a:xfrm>
            <a:off x="7937562" y="4657643"/>
            <a:ext cx="1653900"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Response to the literature review.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outVertical)">
                                      <p:cBhvr>
                                        <p:cTn id="7" dur="500"/>
                                        <p:tgtEl>
                                          <p:spTgt spid="25"/>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4254500" y="3978383"/>
            <a:ext cx="369715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Background</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epilepsy</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20107" y="754724"/>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12756" y="1494362"/>
            <a:ext cx="3108325" cy="3694113"/>
            <a:chOff x="4552950" y="1484313"/>
            <a:chExt cx="3108325" cy="3694113"/>
          </a:xfrm>
        </p:grpSpPr>
        <p:sp>
          <p:nvSpPr>
            <p:cNvPr id="9" name="Freeform 502"/>
            <p:cNvSpPr/>
            <p:nvPr/>
          </p:nvSpPr>
          <p:spPr bwMode="auto">
            <a:xfrm>
              <a:off x="6875463" y="3460750"/>
              <a:ext cx="742950" cy="720725"/>
            </a:xfrm>
            <a:custGeom>
              <a:avLst/>
              <a:gdLst>
                <a:gd name="T0" fmla="*/ 175 w 175"/>
                <a:gd name="T1" fmla="*/ 102 h 170"/>
                <a:gd name="T2" fmla="*/ 175 w 175"/>
                <a:gd name="T3" fmla="*/ 102 h 170"/>
                <a:gd name="T4" fmla="*/ 153 w 175"/>
                <a:gd name="T5" fmla="*/ 42 h 170"/>
                <a:gd name="T6" fmla="*/ 131 w 175"/>
                <a:gd name="T7" fmla="*/ 30 h 170"/>
                <a:gd name="T8" fmla="*/ 131 w 175"/>
                <a:gd name="T9" fmla="*/ 30 h 170"/>
                <a:gd name="T10" fmla="*/ 130 w 175"/>
                <a:gd name="T11" fmla="*/ 30 h 170"/>
                <a:gd name="T12" fmla="*/ 0 w 175"/>
                <a:gd name="T13" fmla="*/ 0 h 170"/>
                <a:gd name="T14" fmla="*/ 15 w 175"/>
                <a:gd name="T15" fmla="*/ 170 h 170"/>
                <a:gd name="T16" fmla="*/ 175 w 175"/>
                <a:gd name="T17" fmla="*/ 170 h 170"/>
                <a:gd name="T18" fmla="*/ 175 w 175"/>
                <a:gd name="T19" fmla="*/ 10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70">
                  <a:moveTo>
                    <a:pt x="175" y="102"/>
                  </a:moveTo>
                  <a:cubicBezTo>
                    <a:pt x="175" y="102"/>
                    <a:pt x="175" y="102"/>
                    <a:pt x="175" y="102"/>
                  </a:cubicBezTo>
                  <a:cubicBezTo>
                    <a:pt x="175" y="69"/>
                    <a:pt x="164" y="52"/>
                    <a:pt x="153" y="42"/>
                  </a:cubicBezTo>
                  <a:cubicBezTo>
                    <a:pt x="142" y="32"/>
                    <a:pt x="131" y="30"/>
                    <a:pt x="131" y="30"/>
                  </a:cubicBezTo>
                  <a:cubicBezTo>
                    <a:pt x="131" y="30"/>
                    <a:pt x="131" y="30"/>
                    <a:pt x="131" y="30"/>
                  </a:cubicBezTo>
                  <a:cubicBezTo>
                    <a:pt x="130" y="30"/>
                    <a:pt x="130" y="30"/>
                    <a:pt x="130" y="30"/>
                  </a:cubicBezTo>
                  <a:cubicBezTo>
                    <a:pt x="0" y="0"/>
                    <a:pt x="0" y="0"/>
                    <a:pt x="0" y="0"/>
                  </a:cubicBezTo>
                  <a:cubicBezTo>
                    <a:pt x="7" y="52"/>
                    <a:pt x="12" y="108"/>
                    <a:pt x="15" y="170"/>
                  </a:cubicBezTo>
                  <a:cubicBezTo>
                    <a:pt x="175" y="170"/>
                    <a:pt x="175" y="170"/>
                    <a:pt x="175" y="170"/>
                  </a:cubicBezTo>
                  <a:cubicBezTo>
                    <a:pt x="175" y="163"/>
                    <a:pt x="175" y="145"/>
                    <a:pt x="175" y="102"/>
                  </a:cubicBezTo>
                  <a:close/>
                </a:path>
              </a:pathLst>
            </a:custGeom>
            <a:solidFill>
              <a:schemeClr val="accent2"/>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0" name="Freeform 503"/>
            <p:cNvSpPr>
              <a:spLocks noEditPoints="1"/>
            </p:cNvSpPr>
            <p:nvPr/>
          </p:nvSpPr>
          <p:spPr bwMode="auto">
            <a:xfrm>
              <a:off x="4552950" y="1484313"/>
              <a:ext cx="3108325" cy="3694113"/>
            </a:xfrm>
            <a:custGeom>
              <a:avLst/>
              <a:gdLst>
                <a:gd name="T0" fmla="*/ 681 w 733"/>
                <a:gd name="T1" fmla="*/ 486 h 871"/>
                <a:gd name="T2" fmla="*/ 480 w 733"/>
                <a:gd name="T3" fmla="*/ 202 h 871"/>
                <a:gd name="T4" fmla="*/ 353 w 733"/>
                <a:gd name="T5" fmla="*/ 2 h 871"/>
                <a:gd name="T6" fmla="*/ 164 w 733"/>
                <a:gd name="T7" fmla="*/ 460 h 871"/>
                <a:gd name="T8" fmla="*/ 26 w 733"/>
                <a:gd name="T9" fmla="*/ 499 h 871"/>
                <a:gd name="T10" fmla="*/ 0 w 733"/>
                <a:gd name="T11" fmla="*/ 641 h 871"/>
                <a:gd name="T12" fmla="*/ 148 w 733"/>
                <a:gd name="T13" fmla="*/ 646 h 871"/>
                <a:gd name="T14" fmla="*/ 147 w 733"/>
                <a:gd name="T15" fmla="*/ 714 h 871"/>
                <a:gd name="T16" fmla="*/ 187 w 733"/>
                <a:gd name="T17" fmla="*/ 866 h 871"/>
                <a:gd name="T18" fmla="*/ 192 w 733"/>
                <a:gd name="T19" fmla="*/ 871 h 871"/>
                <a:gd name="T20" fmla="*/ 523 w 733"/>
                <a:gd name="T21" fmla="*/ 870 h 871"/>
                <a:gd name="T22" fmla="*/ 524 w 733"/>
                <a:gd name="T23" fmla="*/ 823 h 871"/>
                <a:gd name="T24" fmla="*/ 565 w 733"/>
                <a:gd name="T25" fmla="*/ 713 h 871"/>
                <a:gd name="T26" fmla="*/ 563 w 733"/>
                <a:gd name="T27" fmla="*/ 646 h 871"/>
                <a:gd name="T28" fmla="*/ 731 w 733"/>
                <a:gd name="T29" fmla="*/ 645 h 871"/>
                <a:gd name="T30" fmla="*/ 733 w 733"/>
                <a:gd name="T31" fmla="*/ 640 h 871"/>
                <a:gd name="T32" fmla="*/ 733 w 733"/>
                <a:gd name="T33" fmla="*/ 568 h 871"/>
                <a:gd name="T34" fmla="*/ 514 w 733"/>
                <a:gd name="T35" fmla="*/ 826 h 871"/>
                <a:gd name="T36" fmla="*/ 197 w 733"/>
                <a:gd name="T37" fmla="*/ 861 h 871"/>
                <a:gd name="T38" fmla="*/ 356 w 733"/>
                <a:gd name="T39" fmla="*/ 826 h 871"/>
                <a:gd name="T40" fmla="*/ 10 w 733"/>
                <a:gd name="T41" fmla="*/ 567 h 871"/>
                <a:gd name="T42" fmla="*/ 48 w 733"/>
                <a:gd name="T43" fmla="*/ 497 h 871"/>
                <a:gd name="T44" fmla="*/ 54 w 733"/>
                <a:gd name="T45" fmla="*/ 495 h 871"/>
                <a:gd name="T46" fmla="*/ 54 w 733"/>
                <a:gd name="T47" fmla="*/ 495 h 871"/>
                <a:gd name="T48" fmla="*/ 54 w 733"/>
                <a:gd name="T49" fmla="*/ 495 h 871"/>
                <a:gd name="T50" fmla="*/ 148 w 733"/>
                <a:gd name="T51" fmla="*/ 636 h 871"/>
                <a:gd name="T52" fmla="*/ 10 w 733"/>
                <a:gd name="T53" fmla="*/ 630 h 871"/>
                <a:gd name="T54" fmla="*/ 516 w 733"/>
                <a:gd name="T55" fmla="*/ 816 h 871"/>
                <a:gd name="T56" fmla="*/ 196 w 733"/>
                <a:gd name="T57" fmla="*/ 816 h 871"/>
                <a:gd name="T58" fmla="*/ 192 w 733"/>
                <a:gd name="T59" fmla="*/ 717 h 871"/>
                <a:gd name="T60" fmla="*/ 552 w 733"/>
                <a:gd name="T61" fmla="*/ 717 h 871"/>
                <a:gd name="T62" fmla="*/ 355 w 733"/>
                <a:gd name="T63" fmla="*/ 706 h 871"/>
                <a:gd name="T64" fmla="*/ 158 w 733"/>
                <a:gd name="T65" fmla="*/ 641 h 871"/>
                <a:gd name="T66" fmla="*/ 241 w 733"/>
                <a:gd name="T67" fmla="*/ 205 h 871"/>
                <a:gd name="T68" fmla="*/ 362 w 733"/>
                <a:gd name="T69" fmla="*/ 237 h 871"/>
                <a:gd name="T70" fmla="*/ 473 w 733"/>
                <a:gd name="T71" fmla="*/ 211 h 871"/>
                <a:gd name="T72" fmla="*/ 553 w 733"/>
                <a:gd name="T73" fmla="*/ 641 h 871"/>
                <a:gd name="T74" fmla="*/ 355 w 733"/>
                <a:gd name="T75" fmla="*/ 706 h 871"/>
                <a:gd name="T76" fmla="*/ 446 w 733"/>
                <a:gd name="T77" fmla="*/ 212 h 871"/>
                <a:gd name="T78" fmla="*/ 299 w 733"/>
                <a:gd name="T79" fmla="*/ 218 h 871"/>
                <a:gd name="T80" fmla="*/ 322 w 733"/>
                <a:gd name="T81" fmla="*/ 53 h 871"/>
                <a:gd name="T82" fmla="*/ 356 w 733"/>
                <a:gd name="T83" fmla="*/ 13 h 871"/>
                <a:gd name="T84" fmla="*/ 563 w 733"/>
                <a:gd name="T85" fmla="*/ 636 h 871"/>
                <a:gd name="T86" fmla="*/ 678 w 733"/>
                <a:gd name="T87" fmla="*/ 496 h 871"/>
                <a:gd name="T88" fmla="*/ 679 w 733"/>
                <a:gd name="T89" fmla="*/ 496 h 871"/>
                <a:gd name="T90" fmla="*/ 723 w 733"/>
                <a:gd name="T91" fmla="*/ 568 h 871"/>
                <a:gd name="T92" fmla="*/ 723 w 733"/>
                <a:gd name="T93" fmla="*/ 63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3" h="871">
                  <a:moveTo>
                    <a:pt x="707" y="500"/>
                  </a:moveTo>
                  <a:cubicBezTo>
                    <a:pt x="695" y="489"/>
                    <a:pt x="682" y="486"/>
                    <a:pt x="681" y="486"/>
                  </a:cubicBezTo>
                  <a:cubicBezTo>
                    <a:pt x="546" y="456"/>
                    <a:pt x="546" y="456"/>
                    <a:pt x="546" y="456"/>
                  </a:cubicBezTo>
                  <a:cubicBezTo>
                    <a:pt x="530" y="351"/>
                    <a:pt x="506" y="268"/>
                    <a:pt x="480" y="202"/>
                  </a:cubicBezTo>
                  <a:cubicBezTo>
                    <a:pt x="424" y="60"/>
                    <a:pt x="360" y="2"/>
                    <a:pt x="359" y="2"/>
                  </a:cubicBezTo>
                  <a:cubicBezTo>
                    <a:pt x="357" y="0"/>
                    <a:pt x="354" y="0"/>
                    <a:pt x="353" y="2"/>
                  </a:cubicBezTo>
                  <a:cubicBezTo>
                    <a:pt x="352" y="2"/>
                    <a:pt x="290" y="58"/>
                    <a:pt x="234" y="196"/>
                  </a:cubicBezTo>
                  <a:cubicBezTo>
                    <a:pt x="206" y="263"/>
                    <a:pt x="181" y="351"/>
                    <a:pt x="164" y="460"/>
                  </a:cubicBezTo>
                  <a:cubicBezTo>
                    <a:pt x="52" y="485"/>
                    <a:pt x="52" y="485"/>
                    <a:pt x="52" y="485"/>
                  </a:cubicBezTo>
                  <a:cubicBezTo>
                    <a:pt x="50" y="486"/>
                    <a:pt x="38" y="488"/>
                    <a:pt x="26" y="499"/>
                  </a:cubicBezTo>
                  <a:cubicBezTo>
                    <a:pt x="13" y="511"/>
                    <a:pt x="0" y="532"/>
                    <a:pt x="0" y="567"/>
                  </a:cubicBezTo>
                  <a:cubicBezTo>
                    <a:pt x="0" y="637"/>
                    <a:pt x="0" y="641"/>
                    <a:pt x="0" y="641"/>
                  </a:cubicBezTo>
                  <a:cubicBezTo>
                    <a:pt x="0" y="643"/>
                    <a:pt x="2" y="646"/>
                    <a:pt x="5" y="646"/>
                  </a:cubicBezTo>
                  <a:cubicBezTo>
                    <a:pt x="148" y="646"/>
                    <a:pt x="148" y="646"/>
                    <a:pt x="148" y="646"/>
                  </a:cubicBezTo>
                  <a:cubicBezTo>
                    <a:pt x="147" y="667"/>
                    <a:pt x="147" y="689"/>
                    <a:pt x="147" y="711"/>
                  </a:cubicBezTo>
                  <a:cubicBezTo>
                    <a:pt x="147" y="712"/>
                    <a:pt x="147" y="713"/>
                    <a:pt x="147" y="714"/>
                  </a:cubicBezTo>
                  <a:cubicBezTo>
                    <a:pt x="187" y="821"/>
                    <a:pt x="187" y="821"/>
                    <a:pt x="187" y="821"/>
                  </a:cubicBezTo>
                  <a:cubicBezTo>
                    <a:pt x="187" y="866"/>
                    <a:pt x="187" y="866"/>
                    <a:pt x="187" y="866"/>
                  </a:cubicBezTo>
                  <a:cubicBezTo>
                    <a:pt x="187" y="868"/>
                    <a:pt x="187" y="869"/>
                    <a:pt x="188" y="870"/>
                  </a:cubicBezTo>
                  <a:cubicBezTo>
                    <a:pt x="189" y="871"/>
                    <a:pt x="191" y="871"/>
                    <a:pt x="192" y="871"/>
                  </a:cubicBezTo>
                  <a:cubicBezTo>
                    <a:pt x="519" y="871"/>
                    <a:pt x="519" y="871"/>
                    <a:pt x="519" y="871"/>
                  </a:cubicBezTo>
                  <a:cubicBezTo>
                    <a:pt x="521" y="871"/>
                    <a:pt x="522" y="871"/>
                    <a:pt x="523" y="870"/>
                  </a:cubicBezTo>
                  <a:cubicBezTo>
                    <a:pt x="524" y="869"/>
                    <a:pt x="524" y="868"/>
                    <a:pt x="524" y="866"/>
                  </a:cubicBezTo>
                  <a:cubicBezTo>
                    <a:pt x="524" y="823"/>
                    <a:pt x="524" y="823"/>
                    <a:pt x="524" y="823"/>
                  </a:cubicBezTo>
                  <a:cubicBezTo>
                    <a:pt x="525" y="823"/>
                    <a:pt x="525" y="822"/>
                    <a:pt x="525" y="821"/>
                  </a:cubicBezTo>
                  <a:cubicBezTo>
                    <a:pt x="565" y="713"/>
                    <a:pt x="565" y="713"/>
                    <a:pt x="565" y="713"/>
                  </a:cubicBezTo>
                  <a:cubicBezTo>
                    <a:pt x="565" y="712"/>
                    <a:pt x="565" y="710"/>
                    <a:pt x="564" y="709"/>
                  </a:cubicBezTo>
                  <a:cubicBezTo>
                    <a:pt x="564" y="687"/>
                    <a:pt x="564" y="667"/>
                    <a:pt x="563" y="646"/>
                  </a:cubicBezTo>
                  <a:cubicBezTo>
                    <a:pt x="728" y="646"/>
                    <a:pt x="728" y="646"/>
                    <a:pt x="728" y="646"/>
                  </a:cubicBezTo>
                  <a:cubicBezTo>
                    <a:pt x="729" y="646"/>
                    <a:pt x="730" y="646"/>
                    <a:pt x="731" y="645"/>
                  </a:cubicBezTo>
                  <a:cubicBezTo>
                    <a:pt x="732" y="644"/>
                    <a:pt x="733" y="643"/>
                    <a:pt x="733" y="641"/>
                  </a:cubicBezTo>
                  <a:cubicBezTo>
                    <a:pt x="733" y="641"/>
                    <a:pt x="733" y="641"/>
                    <a:pt x="733" y="640"/>
                  </a:cubicBezTo>
                  <a:cubicBezTo>
                    <a:pt x="733" y="636"/>
                    <a:pt x="733" y="622"/>
                    <a:pt x="733" y="568"/>
                  </a:cubicBezTo>
                  <a:cubicBezTo>
                    <a:pt x="733" y="568"/>
                    <a:pt x="733" y="568"/>
                    <a:pt x="733" y="568"/>
                  </a:cubicBezTo>
                  <a:cubicBezTo>
                    <a:pt x="733" y="532"/>
                    <a:pt x="720" y="511"/>
                    <a:pt x="707" y="500"/>
                  </a:cubicBezTo>
                  <a:close/>
                  <a:moveTo>
                    <a:pt x="514" y="826"/>
                  </a:moveTo>
                  <a:cubicBezTo>
                    <a:pt x="514" y="861"/>
                    <a:pt x="514" y="861"/>
                    <a:pt x="514" y="861"/>
                  </a:cubicBezTo>
                  <a:cubicBezTo>
                    <a:pt x="197" y="861"/>
                    <a:pt x="197" y="861"/>
                    <a:pt x="197" y="861"/>
                  </a:cubicBezTo>
                  <a:cubicBezTo>
                    <a:pt x="197" y="826"/>
                    <a:pt x="197" y="826"/>
                    <a:pt x="197" y="826"/>
                  </a:cubicBezTo>
                  <a:cubicBezTo>
                    <a:pt x="356" y="826"/>
                    <a:pt x="356" y="826"/>
                    <a:pt x="356" y="826"/>
                  </a:cubicBezTo>
                  <a:lnTo>
                    <a:pt x="514" y="826"/>
                  </a:lnTo>
                  <a:close/>
                  <a:moveTo>
                    <a:pt x="10" y="567"/>
                  </a:moveTo>
                  <a:cubicBezTo>
                    <a:pt x="10" y="534"/>
                    <a:pt x="21" y="517"/>
                    <a:pt x="33" y="507"/>
                  </a:cubicBezTo>
                  <a:cubicBezTo>
                    <a:pt x="38" y="502"/>
                    <a:pt x="44" y="499"/>
                    <a:pt x="48" y="497"/>
                  </a:cubicBezTo>
                  <a:cubicBezTo>
                    <a:pt x="50" y="496"/>
                    <a:pt x="51" y="496"/>
                    <a:pt x="53" y="496"/>
                  </a:cubicBezTo>
                  <a:cubicBezTo>
                    <a:pt x="53" y="495"/>
                    <a:pt x="54" y="495"/>
                    <a:pt x="54" y="495"/>
                  </a:cubicBezTo>
                  <a:cubicBezTo>
                    <a:pt x="54" y="495"/>
                    <a:pt x="54" y="495"/>
                    <a:pt x="54" y="495"/>
                  </a:cubicBezTo>
                  <a:cubicBezTo>
                    <a:pt x="54" y="495"/>
                    <a:pt x="54" y="495"/>
                    <a:pt x="54" y="495"/>
                  </a:cubicBezTo>
                  <a:cubicBezTo>
                    <a:pt x="54" y="495"/>
                    <a:pt x="54" y="495"/>
                    <a:pt x="54" y="495"/>
                  </a:cubicBezTo>
                  <a:cubicBezTo>
                    <a:pt x="54" y="495"/>
                    <a:pt x="54" y="495"/>
                    <a:pt x="54" y="495"/>
                  </a:cubicBezTo>
                  <a:cubicBezTo>
                    <a:pt x="163" y="471"/>
                    <a:pt x="163" y="471"/>
                    <a:pt x="163" y="471"/>
                  </a:cubicBezTo>
                  <a:cubicBezTo>
                    <a:pt x="156" y="521"/>
                    <a:pt x="151" y="576"/>
                    <a:pt x="148" y="636"/>
                  </a:cubicBezTo>
                  <a:cubicBezTo>
                    <a:pt x="10" y="636"/>
                    <a:pt x="10" y="636"/>
                    <a:pt x="10" y="636"/>
                  </a:cubicBezTo>
                  <a:cubicBezTo>
                    <a:pt x="10" y="634"/>
                    <a:pt x="10" y="632"/>
                    <a:pt x="10" y="630"/>
                  </a:cubicBezTo>
                  <a:cubicBezTo>
                    <a:pt x="10" y="620"/>
                    <a:pt x="10" y="602"/>
                    <a:pt x="10" y="567"/>
                  </a:cubicBezTo>
                  <a:close/>
                  <a:moveTo>
                    <a:pt x="516" y="816"/>
                  </a:moveTo>
                  <a:cubicBezTo>
                    <a:pt x="356" y="816"/>
                    <a:pt x="356" y="816"/>
                    <a:pt x="356" y="816"/>
                  </a:cubicBezTo>
                  <a:cubicBezTo>
                    <a:pt x="196" y="816"/>
                    <a:pt x="196" y="816"/>
                    <a:pt x="196" y="816"/>
                  </a:cubicBezTo>
                  <a:cubicBezTo>
                    <a:pt x="159" y="717"/>
                    <a:pt x="159" y="717"/>
                    <a:pt x="159" y="717"/>
                  </a:cubicBezTo>
                  <a:cubicBezTo>
                    <a:pt x="192" y="717"/>
                    <a:pt x="192" y="717"/>
                    <a:pt x="192" y="717"/>
                  </a:cubicBezTo>
                  <a:cubicBezTo>
                    <a:pt x="355" y="717"/>
                    <a:pt x="355" y="717"/>
                    <a:pt x="355" y="717"/>
                  </a:cubicBezTo>
                  <a:cubicBezTo>
                    <a:pt x="552" y="717"/>
                    <a:pt x="552" y="717"/>
                    <a:pt x="552" y="717"/>
                  </a:cubicBezTo>
                  <a:lnTo>
                    <a:pt x="516" y="816"/>
                  </a:lnTo>
                  <a:close/>
                  <a:moveTo>
                    <a:pt x="355" y="706"/>
                  </a:moveTo>
                  <a:cubicBezTo>
                    <a:pt x="157" y="706"/>
                    <a:pt x="157" y="706"/>
                    <a:pt x="157" y="706"/>
                  </a:cubicBezTo>
                  <a:cubicBezTo>
                    <a:pt x="157" y="684"/>
                    <a:pt x="157" y="662"/>
                    <a:pt x="158" y="641"/>
                  </a:cubicBezTo>
                  <a:cubicBezTo>
                    <a:pt x="161" y="577"/>
                    <a:pt x="166" y="518"/>
                    <a:pt x="174" y="465"/>
                  </a:cubicBezTo>
                  <a:cubicBezTo>
                    <a:pt x="190" y="357"/>
                    <a:pt x="215" y="272"/>
                    <a:pt x="241" y="205"/>
                  </a:cubicBezTo>
                  <a:cubicBezTo>
                    <a:pt x="249" y="210"/>
                    <a:pt x="258" y="214"/>
                    <a:pt x="266" y="218"/>
                  </a:cubicBezTo>
                  <a:cubicBezTo>
                    <a:pt x="297" y="231"/>
                    <a:pt x="330" y="237"/>
                    <a:pt x="362" y="237"/>
                  </a:cubicBezTo>
                  <a:cubicBezTo>
                    <a:pt x="387" y="237"/>
                    <a:pt x="412" y="234"/>
                    <a:pt x="435" y="226"/>
                  </a:cubicBezTo>
                  <a:cubicBezTo>
                    <a:pt x="448" y="222"/>
                    <a:pt x="460" y="217"/>
                    <a:pt x="473" y="211"/>
                  </a:cubicBezTo>
                  <a:cubicBezTo>
                    <a:pt x="498" y="276"/>
                    <a:pt x="521" y="358"/>
                    <a:pt x="537" y="461"/>
                  </a:cubicBezTo>
                  <a:cubicBezTo>
                    <a:pt x="545" y="515"/>
                    <a:pt x="550" y="575"/>
                    <a:pt x="553" y="641"/>
                  </a:cubicBezTo>
                  <a:cubicBezTo>
                    <a:pt x="553" y="663"/>
                    <a:pt x="554" y="684"/>
                    <a:pt x="554" y="707"/>
                  </a:cubicBezTo>
                  <a:lnTo>
                    <a:pt x="355" y="706"/>
                  </a:lnTo>
                  <a:close/>
                  <a:moveTo>
                    <a:pt x="469" y="201"/>
                  </a:moveTo>
                  <a:cubicBezTo>
                    <a:pt x="461" y="205"/>
                    <a:pt x="454" y="209"/>
                    <a:pt x="446" y="212"/>
                  </a:cubicBezTo>
                  <a:cubicBezTo>
                    <a:pt x="419" y="222"/>
                    <a:pt x="391" y="227"/>
                    <a:pt x="362" y="227"/>
                  </a:cubicBezTo>
                  <a:cubicBezTo>
                    <a:pt x="341" y="227"/>
                    <a:pt x="320" y="224"/>
                    <a:pt x="299" y="218"/>
                  </a:cubicBezTo>
                  <a:cubicBezTo>
                    <a:pt x="280" y="213"/>
                    <a:pt x="262" y="206"/>
                    <a:pt x="245" y="196"/>
                  </a:cubicBezTo>
                  <a:cubicBezTo>
                    <a:pt x="272" y="130"/>
                    <a:pt x="300" y="83"/>
                    <a:pt x="322" y="53"/>
                  </a:cubicBezTo>
                  <a:cubicBezTo>
                    <a:pt x="333" y="38"/>
                    <a:pt x="343" y="27"/>
                    <a:pt x="349" y="20"/>
                  </a:cubicBezTo>
                  <a:cubicBezTo>
                    <a:pt x="352" y="17"/>
                    <a:pt x="354" y="14"/>
                    <a:pt x="356" y="13"/>
                  </a:cubicBezTo>
                  <a:cubicBezTo>
                    <a:pt x="369" y="26"/>
                    <a:pt x="422" y="83"/>
                    <a:pt x="469" y="201"/>
                  </a:cubicBezTo>
                  <a:close/>
                  <a:moveTo>
                    <a:pt x="563" y="636"/>
                  </a:moveTo>
                  <a:cubicBezTo>
                    <a:pt x="560" y="574"/>
                    <a:pt x="555" y="518"/>
                    <a:pt x="548" y="466"/>
                  </a:cubicBezTo>
                  <a:cubicBezTo>
                    <a:pt x="678" y="496"/>
                    <a:pt x="678" y="496"/>
                    <a:pt x="678" y="496"/>
                  </a:cubicBezTo>
                  <a:cubicBezTo>
                    <a:pt x="679" y="496"/>
                    <a:pt x="679" y="496"/>
                    <a:pt x="679" y="496"/>
                  </a:cubicBezTo>
                  <a:cubicBezTo>
                    <a:pt x="679" y="496"/>
                    <a:pt x="679" y="496"/>
                    <a:pt x="679" y="496"/>
                  </a:cubicBezTo>
                  <a:cubicBezTo>
                    <a:pt x="679" y="496"/>
                    <a:pt x="690" y="498"/>
                    <a:pt x="701" y="508"/>
                  </a:cubicBezTo>
                  <a:cubicBezTo>
                    <a:pt x="712" y="518"/>
                    <a:pt x="723" y="535"/>
                    <a:pt x="723" y="568"/>
                  </a:cubicBezTo>
                  <a:cubicBezTo>
                    <a:pt x="723" y="568"/>
                    <a:pt x="723" y="568"/>
                    <a:pt x="723" y="568"/>
                  </a:cubicBezTo>
                  <a:cubicBezTo>
                    <a:pt x="723" y="611"/>
                    <a:pt x="723" y="629"/>
                    <a:pt x="723" y="636"/>
                  </a:cubicBezTo>
                  <a:lnTo>
                    <a:pt x="563" y="636"/>
                  </a:ln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1" name="Freeform 504"/>
            <p:cNvSpPr/>
            <p:nvPr/>
          </p:nvSpPr>
          <p:spPr bwMode="auto">
            <a:xfrm>
              <a:off x="4595813" y="3481388"/>
              <a:ext cx="647700" cy="700088"/>
            </a:xfrm>
            <a:custGeom>
              <a:avLst/>
              <a:gdLst>
                <a:gd name="T0" fmla="*/ 138 w 153"/>
                <a:gd name="T1" fmla="*/ 165 h 165"/>
                <a:gd name="T2" fmla="*/ 153 w 153"/>
                <a:gd name="T3" fmla="*/ 0 h 165"/>
                <a:gd name="T4" fmla="*/ 44 w 153"/>
                <a:gd name="T5" fmla="*/ 24 h 165"/>
                <a:gd name="T6" fmla="*/ 44 w 153"/>
                <a:gd name="T7" fmla="*/ 24 h 165"/>
                <a:gd name="T8" fmla="*/ 44 w 153"/>
                <a:gd name="T9" fmla="*/ 24 h 165"/>
                <a:gd name="T10" fmla="*/ 44 w 153"/>
                <a:gd name="T11" fmla="*/ 24 h 165"/>
                <a:gd name="T12" fmla="*/ 44 w 153"/>
                <a:gd name="T13" fmla="*/ 24 h 165"/>
                <a:gd name="T14" fmla="*/ 43 w 153"/>
                <a:gd name="T15" fmla="*/ 25 h 165"/>
                <a:gd name="T16" fmla="*/ 38 w 153"/>
                <a:gd name="T17" fmla="*/ 26 h 165"/>
                <a:gd name="T18" fmla="*/ 23 w 153"/>
                <a:gd name="T19" fmla="*/ 36 h 165"/>
                <a:gd name="T20" fmla="*/ 0 w 153"/>
                <a:gd name="T21" fmla="*/ 96 h 165"/>
                <a:gd name="T22" fmla="*/ 0 w 153"/>
                <a:gd name="T23" fmla="*/ 159 h 165"/>
                <a:gd name="T24" fmla="*/ 0 w 153"/>
                <a:gd name="T25" fmla="*/ 165 h 165"/>
                <a:gd name="T26" fmla="*/ 138 w 153"/>
                <a:gd name="T2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65">
                  <a:moveTo>
                    <a:pt x="138" y="165"/>
                  </a:moveTo>
                  <a:cubicBezTo>
                    <a:pt x="141" y="105"/>
                    <a:pt x="146" y="50"/>
                    <a:pt x="153" y="0"/>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3" y="24"/>
                    <a:pt x="43" y="25"/>
                  </a:cubicBezTo>
                  <a:cubicBezTo>
                    <a:pt x="41" y="25"/>
                    <a:pt x="40" y="25"/>
                    <a:pt x="38" y="26"/>
                  </a:cubicBezTo>
                  <a:cubicBezTo>
                    <a:pt x="34" y="28"/>
                    <a:pt x="28" y="31"/>
                    <a:pt x="23" y="36"/>
                  </a:cubicBezTo>
                  <a:cubicBezTo>
                    <a:pt x="11" y="46"/>
                    <a:pt x="0" y="63"/>
                    <a:pt x="0" y="96"/>
                  </a:cubicBezTo>
                  <a:cubicBezTo>
                    <a:pt x="0" y="131"/>
                    <a:pt x="0" y="149"/>
                    <a:pt x="0" y="159"/>
                  </a:cubicBezTo>
                  <a:cubicBezTo>
                    <a:pt x="0" y="161"/>
                    <a:pt x="0" y="163"/>
                    <a:pt x="0" y="165"/>
                  </a:cubicBezTo>
                  <a:lnTo>
                    <a:pt x="138" y="165"/>
                  </a:lnTo>
                  <a:close/>
                </a:path>
              </a:pathLst>
            </a:custGeom>
            <a:solidFill>
              <a:schemeClr val="accent2"/>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2" name="Freeform 505"/>
            <p:cNvSpPr/>
            <p:nvPr/>
          </p:nvSpPr>
          <p:spPr bwMode="auto">
            <a:xfrm>
              <a:off x="5226050" y="4525963"/>
              <a:ext cx="1666875" cy="419100"/>
            </a:xfrm>
            <a:custGeom>
              <a:avLst/>
              <a:gdLst>
                <a:gd name="T0" fmla="*/ 524 w 1050"/>
                <a:gd name="T1" fmla="*/ 0 h 264"/>
                <a:gd name="T2" fmla="*/ 89 w 1050"/>
                <a:gd name="T3" fmla="*/ 0 h 264"/>
                <a:gd name="T4" fmla="*/ 0 w 1050"/>
                <a:gd name="T5" fmla="*/ 0 h 264"/>
                <a:gd name="T6" fmla="*/ 99 w 1050"/>
                <a:gd name="T7" fmla="*/ 264 h 264"/>
                <a:gd name="T8" fmla="*/ 527 w 1050"/>
                <a:gd name="T9" fmla="*/ 264 h 264"/>
                <a:gd name="T10" fmla="*/ 954 w 1050"/>
                <a:gd name="T11" fmla="*/ 264 h 264"/>
                <a:gd name="T12" fmla="*/ 1050 w 1050"/>
                <a:gd name="T13" fmla="*/ 0 h 264"/>
                <a:gd name="T14" fmla="*/ 524 w 1050"/>
                <a:gd name="T15" fmla="*/ 0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264">
                  <a:moveTo>
                    <a:pt x="524" y="0"/>
                  </a:moveTo>
                  <a:lnTo>
                    <a:pt x="89" y="0"/>
                  </a:lnTo>
                  <a:lnTo>
                    <a:pt x="0" y="0"/>
                  </a:lnTo>
                  <a:lnTo>
                    <a:pt x="99" y="264"/>
                  </a:lnTo>
                  <a:lnTo>
                    <a:pt x="527" y="264"/>
                  </a:lnTo>
                  <a:lnTo>
                    <a:pt x="954" y="264"/>
                  </a:lnTo>
                  <a:lnTo>
                    <a:pt x="1050" y="0"/>
                  </a:lnTo>
                  <a:lnTo>
                    <a:pt x="524" y="0"/>
                  </a:lnTo>
                  <a:close/>
                </a:path>
              </a:pathLst>
            </a:custGeom>
            <a:solidFill>
              <a:schemeClr val="accent3"/>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3" name="Freeform 506"/>
            <p:cNvSpPr/>
            <p:nvPr/>
          </p:nvSpPr>
          <p:spPr bwMode="auto">
            <a:xfrm>
              <a:off x="5387975" y="4987925"/>
              <a:ext cx="1344613" cy="149225"/>
            </a:xfrm>
            <a:custGeom>
              <a:avLst/>
              <a:gdLst>
                <a:gd name="T0" fmla="*/ 0 w 847"/>
                <a:gd name="T1" fmla="*/ 94 h 94"/>
                <a:gd name="T2" fmla="*/ 847 w 847"/>
                <a:gd name="T3" fmla="*/ 94 h 94"/>
                <a:gd name="T4" fmla="*/ 847 w 847"/>
                <a:gd name="T5" fmla="*/ 0 h 94"/>
                <a:gd name="T6" fmla="*/ 425 w 847"/>
                <a:gd name="T7" fmla="*/ 0 h 94"/>
                <a:gd name="T8" fmla="*/ 0 w 847"/>
                <a:gd name="T9" fmla="*/ 0 h 94"/>
                <a:gd name="T10" fmla="*/ 0 w 847"/>
                <a:gd name="T11" fmla="*/ 94 h 94"/>
              </a:gdLst>
              <a:ahLst/>
              <a:cxnLst>
                <a:cxn ang="0">
                  <a:pos x="T0" y="T1"/>
                </a:cxn>
                <a:cxn ang="0">
                  <a:pos x="T2" y="T3"/>
                </a:cxn>
                <a:cxn ang="0">
                  <a:pos x="T4" y="T5"/>
                </a:cxn>
                <a:cxn ang="0">
                  <a:pos x="T6" y="T7"/>
                </a:cxn>
                <a:cxn ang="0">
                  <a:pos x="T8" y="T9"/>
                </a:cxn>
                <a:cxn ang="0">
                  <a:pos x="T10" y="T11"/>
                </a:cxn>
              </a:cxnLst>
              <a:rect l="0" t="0" r="r" b="b"/>
              <a:pathLst>
                <a:path w="847" h="94">
                  <a:moveTo>
                    <a:pt x="0" y="94"/>
                  </a:moveTo>
                  <a:lnTo>
                    <a:pt x="847" y="94"/>
                  </a:lnTo>
                  <a:lnTo>
                    <a:pt x="847" y="0"/>
                  </a:lnTo>
                  <a:lnTo>
                    <a:pt x="425" y="0"/>
                  </a:lnTo>
                  <a:lnTo>
                    <a:pt x="0" y="0"/>
                  </a:lnTo>
                  <a:lnTo>
                    <a:pt x="0" y="94"/>
                  </a:lnTo>
                  <a:close/>
                </a:path>
              </a:pathLst>
            </a:custGeom>
            <a:solidFill>
              <a:schemeClr val="accent3"/>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4" name="Freeform 507"/>
            <p:cNvSpPr/>
            <p:nvPr/>
          </p:nvSpPr>
          <p:spPr bwMode="auto">
            <a:xfrm>
              <a:off x="5591175" y="1538288"/>
              <a:ext cx="949325" cy="908050"/>
            </a:xfrm>
            <a:custGeom>
              <a:avLst/>
              <a:gdLst>
                <a:gd name="T0" fmla="*/ 104 w 224"/>
                <a:gd name="T1" fmla="*/ 7 h 214"/>
                <a:gd name="T2" fmla="*/ 77 w 224"/>
                <a:gd name="T3" fmla="*/ 40 h 214"/>
                <a:gd name="T4" fmla="*/ 0 w 224"/>
                <a:gd name="T5" fmla="*/ 183 h 214"/>
                <a:gd name="T6" fmla="*/ 54 w 224"/>
                <a:gd name="T7" fmla="*/ 205 h 214"/>
                <a:gd name="T8" fmla="*/ 117 w 224"/>
                <a:gd name="T9" fmla="*/ 214 h 214"/>
                <a:gd name="T10" fmla="*/ 201 w 224"/>
                <a:gd name="T11" fmla="*/ 199 h 214"/>
                <a:gd name="T12" fmla="*/ 224 w 224"/>
                <a:gd name="T13" fmla="*/ 188 h 214"/>
                <a:gd name="T14" fmla="*/ 111 w 224"/>
                <a:gd name="T15" fmla="*/ 0 h 214"/>
                <a:gd name="T16" fmla="*/ 104 w 224"/>
                <a:gd name="T17" fmla="*/ 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14">
                  <a:moveTo>
                    <a:pt x="104" y="7"/>
                  </a:moveTo>
                  <a:cubicBezTo>
                    <a:pt x="98" y="14"/>
                    <a:pt x="88" y="25"/>
                    <a:pt x="77" y="40"/>
                  </a:cubicBezTo>
                  <a:cubicBezTo>
                    <a:pt x="55" y="70"/>
                    <a:pt x="27" y="117"/>
                    <a:pt x="0" y="183"/>
                  </a:cubicBezTo>
                  <a:cubicBezTo>
                    <a:pt x="17" y="193"/>
                    <a:pt x="35" y="200"/>
                    <a:pt x="54" y="205"/>
                  </a:cubicBezTo>
                  <a:cubicBezTo>
                    <a:pt x="75" y="211"/>
                    <a:pt x="96" y="214"/>
                    <a:pt x="117" y="214"/>
                  </a:cubicBezTo>
                  <a:cubicBezTo>
                    <a:pt x="146" y="214"/>
                    <a:pt x="174" y="209"/>
                    <a:pt x="201" y="199"/>
                  </a:cubicBezTo>
                  <a:cubicBezTo>
                    <a:pt x="209" y="196"/>
                    <a:pt x="216" y="192"/>
                    <a:pt x="224" y="188"/>
                  </a:cubicBezTo>
                  <a:cubicBezTo>
                    <a:pt x="177" y="70"/>
                    <a:pt x="124" y="13"/>
                    <a:pt x="111" y="0"/>
                  </a:cubicBezTo>
                  <a:cubicBezTo>
                    <a:pt x="109" y="1"/>
                    <a:pt x="107" y="4"/>
                    <a:pt x="104" y="7"/>
                  </a:cubicBezTo>
                  <a:close/>
                </a:path>
              </a:pathLst>
            </a:custGeom>
            <a:solidFill>
              <a:schemeClr val="accent3"/>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5" name="Freeform 508"/>
            <p:cNvSpPr>
              <a:spLocks noEditPoints="1"/>
            </p:cNvSpPr>
            <p:nvPr/>
          </p:nvSpPr>
          <p:spPr bwMode="auto">
            <a:xfrm>
              <a:off x="5629275" y="2755900"/>
              <a:ext cx="847725" cy="831850"/>
            </a:xfrm>
            <a:custGeom>
              <a:avLst/>
              <a:gdLst>
                <a:gd name="T0" fmla="*/ 100 w 200"/>
                <a:gd name="T1" fmla="*/ 0 h 196"/>
                <a:gd name="T2" fmla="*/ 100 w 200"/>
                <a:gd name="T3" fmla="*/ 0 h 196"/>
                <a:gd name="T4" fmla="*/ 100 w 200"/>
                <a:gd name="T5" fmla="*/ 0 h 196"/>
                <a:gd name="T6" fmla="*/ 0 w 200"/>
                <a:gd name="T7" fmla="*/ 98 h 196"/>
                <a:gd name="T8" fmla="*/ 0 w 200"/>
                <a:gd name="T9" fmla="*/ 98 h 196"/>
                <a:gd name="T10" fmla="*/ 100 w 200"/>
                <a:gd name="T11" fmla="*/ 196 h 196"/>
                <a:gd name="T12" fmla="*/ 100 w 200"/>
                <a:gd name="T13" fmla="*/ 196 h 196"/>
                <a:gd name="T14" fmla="*/ 200 w 200"/>
                <a:gd name="T15" fmla="*/ 98 h 196"/>
                <a:gd name="T16" fmla="*/ 200 w 200"/>
                <a:gd name="T17" fmla="*/ 98 h 196"/>
                <a:gd name="T18" fmla="*/ 100 w 200"/>
                <a:gd name="T19" fmla="*/ 0 h 196"/>
                <a:gd name="T20" fmla="*/ 184 w 200"/>
                <a:gd name="T21" fmla="*/ 124 h 196"/>
                <a:gd name="T22" fmla="*/ 100 w 200"/>
                <a:gd name="T23" fmla="*/ 184 h 196"/>
                <a:gd name="T24" fmla="*/ 100 w 200"/>
                <a:gd name="T25" fmla="*/ 184 h 196"/>
                <a:gd name="T26" fmla="*/ 100 w 200"/>
                <a:gd name="T27" fmla="*/ 184 h 196"/>
                <a:gd name="T28" fmla="*/ 12 w 200"/>
                <a:gd name="T29" fmla="*/ 98 h 196"/>
                <a:gd name="T30" fmla="*/ 12 w 200"/>
                <a:gd name="T31" fmla="*/ 98 h 196"/>
                <a:gd name="T32" fmla="*/ 12 w 200"/>
                <a:gd name="T33" fmla="*/ 98 h 196"/>
                <a:gd name="T34" fmla="*/ 12 w 200"/>
                <a:gd name="T35" fmla="*/ 98 h 196"/>
                <a:gd name="T36" fmla="*/ 12 w 200"/>
                <a:gd name="T37" fmla="*/ 98 h 196"/>
                <a:gd name="T38" fmla="*/ 100 w 200"/>
                <a:gd name="T39" fmla="*/ 12 h 196"/>
                <a:gd name="T40" fmla="*/ 100 w 200"/>
                <a:gd name="T41" fmla="*/ 12 h 196"/>
                <a:gd name="T42" fmla="*/ 100 w 200"/>
                <a:gd name="T43" fmla="*/ 12 h 196"/>
                <a:gd name="T44" fmla="*/ 100 w 200"/>
                <a:gd name="T45" fmla="*/ 12 h 196"/>
                <a:gd name="T46" fmla="*/ 100 w 200"/>
                <a:gd name="T47" fmla="*/ 12 h 196"/>
                <a:gd name="T48" fmla="*/ 162 w 200"/>
                <a:gd name="T49" fmla="*/ 38 h 196"/>
                <a:gd name="T50" fmla="*/ 188 w 200"/>
                <a:gd name="T51" fmla="*/ 98 h 196"/>
                <a:gd name="T52" fmla="*/ 184 w 200"/>
                <a:gd name="T53" fmla="*/ 1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6">
                  <a:moveTo>
                    <a:pt x="100" y="0"/>
                  </a:moveTo>
                  <a:cubicBezTo>
                    <a:pt x="100" y="0"/>
                    <a:pt x="100" y="0"/>
                    <a:pt x="100" y="0"/>
                  </a:cubicBezTo>
                  <a:cubicBezTo>
                    <a:pt x="100" y="0"/>
                    <a:pt x="100" y="0"/>
                    <a:pt x="100" y="0"/>
                  </a:cubicBezTo>
                  <a:cubicBezTo>
                    <a:pt x="45" y="0"/>
                    <a:pt x="0" y="44"/>
                    <a:pt x="0" y="98"/>
                  </a:cubicBezTo>
                  <a:cubicBezTo>
                    <a:pt x="0" y="98"/>
                    <a:pt x="0" y="98"/>
                    <a:pt x="0" y="98"/>
                  </a:cubicBezTo>
                  <a:cubicBezTo>
                    <a:pt x="0" y="152"/>
                    <a:pt x="45" y="196"/>
                    <a:pt x="100" y="196"/>
                  </a:cubicBezTo>
                  <a:cubicBezTo>
                    <a:pt x="100" y="196"/>
                    <a:pt x="100" y="196"/>
                    <a:pt x="100" y="196"/>
                  </a:cubicBezTo>
                  <a:cubicBezTo>
                    <a:pt x="156" y="196"/>
                    <a:pt x="200" y="153"/>
                    <a:pt x="200" y="98"/>
                  </a:cubicBezTo>
                  <a:cubicBezTo>
                    <a:pt x="200" y="98"/>
                    <a:pt x="200" y="98"/>
                    <a:pt x="200" y="98"/>
                  </a:cubicBezTo>
                  <a:cubicBezTo>
                    <a:pt x="200" y="44"/>
                    <a:pt x="156" y="0"/>
                    <a:pt x="100" y="0"/>
                  </a:cubicBezTo>
                  <a:close/>
                  <a:moveTo>
                    <a:pt x="184" y="124"/>
                  </a:moveTo>
                  <a:cubicBezTo>
                    <a:pt x="173" y="159"/>
                    <a:pt x="139" y="184"/>
                    <a:pt x="100" y="184"/>
                  </a:cubicBezTo>
                  <a:cubicBezTo>
                    <a:pt x="100" y="184"/>
                    <a:pt x="100" y="184"/>
                    <a:pt x="100" y="184"/>
                  </a:cubicBezTo>
                  <a:cubicBezTo>
                    <a:pt x="100" y="184"/>
                    <a:pt x="100" y="184"/>
                    <a:pt x="100" y="184"/>
                  </a:cubicBezTo>
                  <a:cubicBezTo>
                    <a:pt x="52" y="184"/>
                    <a:pt x="12" y="146"/>
                    <a:pt x="12" y="98"/>
                  </a:cubicBezTo>
                  <a:cubicBezTo>
                    <a:pt x="12" y="98"/>
                    <a:pt x="12" y="98"/>
                    <a:pt x="12" y="98"/>
                  </a:cubicBezTo>
                  <a:cubicBezTo>
                    <a:pt x="12" y="98"/>
                    <a:pt x="12" y="98"/>
                    <a:pt x="12" y="98"/>
                  </a:cubicBezTo>
                  <a:cubicBezTo>
                    <a:pt x="12" y="98"/>
                    <a:pt x="12" y="98"/>
                    <a:pt x="12" y="98"/>
                  </a:cubicBezTo>
                  <a:cubicBezTo>
                    <a:pt x="12" y="98"/>
                    <a:pt x="12" y="98"/>
                    <a:pt x="12" y="98"/>
                  </a:cubicBezTo>
                  <a:cubicBezTo>
                    <a:pt x="12" y="51"/>
                    <a:pt x="52" y="12"/>
                    <a:pt x="100" y="12"/>
                  </a:cubicBezTo>
                  <a:cubicBezTo>
                    <a:pt x="100" y="12"/>
                    <a:pt x="100" y="12"/>
                    <a:pt x="100" y="12"/>
                  </a:cubicBezTo>
                  <a:cubicBezTo>
                    <a:pt x="100" y="12"/>
                    <a:pt x="100" y="12"/>
                    <a:pt x="100" y="12"/>
                  </a:cubicBezTo>
                  <a:cubicBezTo>
                    <a:pt x="100" y="12"/>
                    <a:pt x="100" y="12"/>
                    <a:pt x="100" y="12"/>
                  </a:cubicBezTo>
                  <a:cubicBezTo>
                    <a:pt x="100" y="12"/>
                    <a:pt x="100" y="12"/>
                    <a:pt x="100" y="12"/>
                  </a:cubicBezTo>
                  <a:cubicBezTo>
                    <a:pt x="124" y="12"/>
                    <a:pt x="146" y="22"/>
                    <a:pt x="162" y="38"/>
                  </a:cubicBezTo>
                  <a:cubicBezTo>
                    <a:pt x="178" y="53"/>
                    <a:pt x="188" y="75"/>
                    <a:pt x="188" y="98"/>
                  </a:cubicBezTo>
                  <a:cubicBezTo>
                    <a:pt x="188" y="107"/>
                    <a:pt x="187" y="116"/>
                    <a:pt x="184" y="124"/>
                  </a:cubicBezTo>
                  <a:close/>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6" name="Freeform 509"/>
            <p:cNvSpPr/>
            <p:nvPr/>
          </p:nvSpPr>
          <p:spPr bwMode="auto">
            <a:xfrm>
              <a:off x="6053138" y="273050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cap="rnd">
              <a:solidFill>
                <a:srgbClr val="86878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7" name="Freeform 510"/>
            <p:cNvSpPr>
              <a:spLocks noEditPoints="1"/>
            </p:cNvSpPr>
            <p:nvPr/>
          </p:nvSpPr>
          <p:spPr bwMode="auto">
            <a:xfrm>
              <a:off x="5603875" y="2730500"/>
              <a:ext cx="898525" cy="882650"/>
            </a:xfrm>
            <a:custGeom>
              <a:avLst/>
              <a:gdLst>
                <a:gd name="T0" fmla="*/ 106 w 212"/>
                <a:gd name="T1" fmla="*/ 0 h 208"/>
                <a:gd name="T2" fmla="*/ 106 w 212"/>
                <a:gd name="T3" fmla="*/ 0 h 208"/>
                <a:gd name="T4" fmla="*/ 106 w 212"/>
                <a:gd name="T5" fmla="*/ 0 h 208"/>
                <a:gd name="T6" fmla="*/ 0 w 212"/>
                <a:gd name="T7" fmla="*/ 104 h 208"/>
                <a:gd name="T8" fmla="*/ 0 w 212"/>
                <a:gd name="T9" fmla="*/ 104 h 208"/>
                <a:gd name="T10" fmla="*/ 0 w 212"/>
                <a:gd name="T11" fmla="*/ 104 h 208"/>
                <a:gd name="T12" fmla="*/ 106 w 212"/>
                <a:gd name="T13" fmla="*/ 208 h 208"/>
                <a:gd name="T14" fmla="*/ 106 w 212"/>
                <a:gd name="T15" fmla="*/ 208 h 208"/>
                <a:gd name="T16" fmla="*/ 212 w 212"/>
                <a:gd name="T17" fmla="*/ 104 h 208"/>
                <a:gd name="T18" fmla="*/ 212 w 212"/>
                <a:gd name="T19" fmla="*/ 104 h 208"/>
                <a:gd name="T20" fmla="*/ 106 w 212"/>
                <a:gd name="T21" fmla="*/ 0 h 208"/>
                <a:gd name="T22" fmla="*/ 206 w 212"/>
                <a:gd name="T23" fmla="*/ 104 h 208"/>
                <a:gd name="T24" fmla="*/ 106 w 212"/>
                <a:gd name="T25" fmla="*/ 202 h 208"/>
                <a:gd name="T26" fmla="*/ 106 w 212"/>
                <a:gd name="T27" fmla="*/ 202 h 208"/>
                <a:gd name="T28" fmla="*/ 6 w 212"/>
                <a:gd name="T29" fmla="*/ 104 h 208"/>
                <a:gd name="T30" fmla="*/ 6 w 212"/>
                <a:gd name="T31" fmla="*/ 104 h 208"/>
                <a:gd name="T32" fmla="*/ 106 w 212"/>
                <a:gd name="T33" fmla="*/ 6 h 208"/>
                <a:gd name="T34" fmla="*/ 106 w 212"/>
                <a:gd name="T35" fmla="*/ 6 h 208"/>
                <a:gd name="T36" fmla="*/ 106 w 212"/>
                <a:gd name="T37" fmla="*/ 6 h 208"/>
                <a:gd name="T38" fmla="*/ 206 w 212"/>
                <a:gd name="T3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08">
                  <a:moveTo>
                    <a:pt x="106" y="0"/>
                  </a:moveTo>
                  <a:cubicBezTo>
                    <a:pt x="106" y="0"/>
                    <a:pt x="106" y="0"/>
                    <a:pt x="106" y="0"/>
                  </a:cubicBezTo>
                  <a:cubicBezTo>
                    <a:pt x="106" y="0"/>
                    <a:pt x="106" y="0"/>
                    <a:pt x="106" y="0"/>
                  </a:cubicBezTo>
                  <a:cubicBezTo>
                    <a:pt x="48" y="0"/>
                    <a:pt x="0" y="47"/>
                    <a:pt x="0" y="104"/>
                  </a:cubicBezTo>
                  <a:cubicBezTo>
                    <a:pt x="0" y="104"/>
                    <a:pt x="0" y="104"/>
                    <a:pt x="0" y="104"/>
                  </a:cubicBezTo>
                  <a:cubicBezTo>
                    <a:pt x="0" y="104"/>
                    <a:pt x="0" y="104"/>
                    <a:pt x="0" y="104"/>
                  </a:cubicBezTo>
                  <a:cubicBezTo>
                    <a:pt x="0" y="162"/>
                    <a:pt x="47" y="208"/>
                    <a:pt x="106" y="208"/>
                  </a:cubicBezTo>
                  <a:cubicBezTo>
                    <a:pt x="106" y="208"/>
                    <a:pt x="106" y="208"/>
                    <a:pt x="106" y="208"/>
                  </a:cubicBezTo>
                  <a:cubicBezTo>
                    <a:pt x="165" y="208"/>
                    <a:pt x="212" y="162"/>
                    <a:pt x="212" y="104"/>
                  </a:cubicBezTo>
                  <a:cubicBezTo>
                    <a:pt x="212" y="104"/>
                    <a:pt x="212" y="104"/>
                    <a:pt x="212" y="104"/>
                  </a:cubicBezTo>
                  <a:cubicBezTo>
                    <a:pt x="212" y="47"/>
                    <a:pt x="165" y="0"/>
                    <a:pt x="106" y="0"/>
                  </a:cubicBezTo>
                  <a:close/>
                  <a:moveTo>
                    <a:pt x="206" y="104"/>
                  </a:moveTo>
                  <a:cubicBezTo>
                    <a:pt x="206" y="159"/>
                    <a:pt x="162" y="202"/>
                    <a:pt x="106" y="202"/>
                  </a:cubicBezTo>
                  <a:cubicBezTo>
                    <a:pt x="106" y="202"/>
                    <a:pt x="106" y="202"/>
                    <a:pt x="106" y="202"/>
                  </a:cubicBezTo>
                  <a:cubicBezTo>
                    <a:pt x="51" y="202"/>
                    <a:pt x="6" y="158"/>
                    <a:pt x="6" y="104"/>
                  </a:cubicBezTo>
                  <a:cubicBezTo>
                    <a:pt x="6" y="104"/>
                    <a:pt x="6" y="104"/>
                    <a:pt x="6" y="104"/>
                  </a:cubicBezTo>
                  <a:cubicBezTo>
                    <a:pt x="6" y="50"/>
                    <a:pt x="51" y="6"/>
                    <a:pt x="106" y="6"/>
                  </a:cubicBezTo>
                  <a:cubicBezTo>
                    <a:pt x="106" y="6"/>
                    <a:pt x="106" y="6"/>
                    <a:pt x="106" y="6"/>
                  </a:cubicBezTo>
                  <a:cubicBezTo>
                    <a:pt x="106" y="6"/>
                    <a:pt x="106" y="6"/>
                    <a:pt x="106" y="6"/>
                  </a:cubicBezTo>
                  <a:cubicBezTo>
                    <a:pt x="162" y="6"/>
                    <a:pt x="206" y="50"/>
                    <a:pt x="206" y="104"/>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8" name="Freeform 511"/>
            <p:cNvSpPr>
              <a:spLocks noEditPoints="1"/>
            </p:cNvSpPr>
            <p:nvPr/>
          </p:nvSpPr>
          <p:spPr bwMode="auto">
            <a:xfrm>
              <a:off x="5705475" y="2833688"/>
              <a:ext cx="695325" cy="677863"/>
            </a:xfrm>
            <a:custGeom>
              <a:avLst/>
              <a:gdLst>
                <a:gd name="T0" fmla="*/ 82 w 164"/>
                <a:gd name="T1" fmla="*/ 0 h 160"/>
                <a:gd name="T2" fmla="*/ 82 w 164"/>
                <a:gd name="T3" fmla="*/ 0 h 160"/>
                <a:gd name="T4" fmla="*/ 82 w 164"/>
                <a:gd name="T5" fmla="*/ 0 h 160"/>
                <a:gd name="T6" fmla="*/ 82 w 164"/>
                <a:gd name="T7" fmla="*/ 0 h 160"/>
                <a:gd name="T8" fmla="*/ 0 w 164"/>
                <a:gd name="T9" fmla="*/ 80 h 160"/>
                <a:gd name="T10" fmla="*/ 0 w 164"/>
                <a:gd name="T11" fmla="*/ 80 h 160"/>
                <a:gd name="T12" fmla="*/ 0 w 164"/>
                <a:gd name="T13" fmla="*/ 80 h 160"/>
                <a:gd name="T14" fmla="*/ 0 w 164"/>
                <a:gd name="T15" fmla="*/ 80 h 160"/>
                <a:gd name="T16" fmla="*/ 0 w 164"/>
                <a:gd name="T17" fmla="*/ 80 h 160"/>
                <a:gd name="T18" fmla="*/ 0 w 164"/>
                <a:gd name="T19" fmla="*/ 84 h 160"/>
                <a:gd name="T20" fmla="*/ 1 w 164"/>
                <a:gd name="T21" fmla="*/ 93 h 160"/>
                <a:gd name="T22" fmla="*/ 2 w 164"/>
                <a:gd name="T23" fmla="*/ 96 h 160"/>
                <a:gd name="T24" fmla="*/ 82 w 164"/>
                <a:gd name="T25" fmla="*/ 160 h 160"/>
                <a:gd name="T26" fmla="*/ 164 w 164"/>
                <a:gd name="T27" fmla="*/ 80 h 160"/>
                <a:gd name="T28" fmla="*/ 140 w 164"/>
                <a:gd name="T29" fmla="*/ 24 h 160"/>
                <a:gd name="T30" fmla="*/ 82 w 164"/>
                <a:gd name="T31" fmla="*/ 0 h 160"/>
                <a:gd name="T32" fmla="*/ 160 w 164"/>
                <a:gd name="T33" fmla="*/ 80 h 160"/>
                <a:gd name="T34" fmla="*/ 82 w 164"/>
                <a:gd name="T35" fmla="*/ 157 h 160"/>
                <a:gd name="T36" fmla="*/ 82 w 164"/>
                <a:gd name="T37" fmla="*/ 157 h 160"/>
                <a:gd name="T38" fmla="*/ 4 w 164"/>
                <a:gd name="T39" fmla="*/ 81 h 160"/>
                <a:gd name="T40" fmla="*/ 4 w 164"/>
                <a:gd name="T41" fmla="*/ 81 h 160"/>
                <a:gd name="T42" fmla="*/ 4 w 164"/>
                <a:gd name="T43" fmla="*/ 80 h 160"/>
                <a:gd name="T44" fmla="*/ 82 w 164"/>
                <a:gd name="T45" fmla="*/ 4 h 160"/>
                <a:gd name="T46" fmla="*/ 82 w 164"/>
                <a:gd name="T47" fmla="*/ 4 h 160"/>
                <a:gd name="T48" fmla="*/ 160 w 164"/>
                <a:gd name="T49"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160">
                  <a:moveTo>
                    <a:pt x="82" y="0"/>
                  </a:moveTo>
                  <a:cubicBezTo>
                    <a:pt x="82" y="0"/>
                    <a:pt x="82" y="0"/>
                    <a:pt x="82" y="0"/>
                  </a:cubicBezTo>
                  <a:cubicBezTo>
                    <a:pt x="82" y="0"/>
                    <a:pt x="82" y="0"/>
                    <a:pt x="82" y="0"/>
                  </a:cubicBezTo>
                  <a:cubicBezTo>
                    <a:pt x="82" y="0"/>
                    <a:pt x="82" y="0"/>
                    <a:pt x="82" y="0"/>
                  </a:cubicBezTo>
                  <a:cubicBezTo>
                    <a:pt x="37" y="0"/>
                    <a:pt x="0" y="36"/>
                    <a:pt x="0" y="80"/>
                  </a:cubicBezTo>
                  <a:cubicBezTo>
                    <a:pt x="0" y="80"/>
                    <a:pt x="0" y="80"/>
                    <a:pt x="0" y="80"/>
                  </a:cubicBezTo>
                  <a:cubicBezTo>
                    <a:pt x="0" y="80"/>
                    <a:pt x="0" y="80"/>
                    <a:pt x="0" y="80"/>
                  </a:cubicBezTo>
                  <a:cubicBezTo>
                    <a:pt x="0" y="80"/>
                    <a:pt x="0" y="80"/>
                    <a:pt x="0" y="80"/>
                  </a:cubicBezTo>
                  <a:cubicBezTo>
                    <a:pt x="0" y="80"/>
                    <a:pt x="0" y="80"/>
                    <a:pt x="0" y="80"/>
                  </a:cubicBezTo>
                  <a:cubicBezTo>
                    <a:pt x="0" y="82"/>
                    <a:pt x="0" y="83"/>
                    <a:pt x="0" y="84"/>
                  </a:cubicBezTo>
                  <a:cubicBezTo>
                    <a:pt x="0" y="87"/>
                    <a:pt x="1" y="90"/>
                    <a:pt x="1" y="93"/>
                  </a:cubicBezTo>
                  <a:cubicBezTo>
                    <a:pt x="1" y="94"/>
                    <a:pt x="2" y="95"/>
                    <a:pt x="2" y="96"/>
                  </a:cubicBezTo>
                  <a:cubicBezTo>
                    <a:pt x="9" y="133"/>
                    <a:pt x="42" y="160"/>
                    <a:pt x="82" y="160"/>
                  </a:cubicBezTo>
                  <a:cubicBezTo>
                    <a:pt x="127" y="160"/>
                    <a:pt x="164" y="125"/>
                    <a:pt x="164" y="80"/>
                  </a:cubicBezTo>
                  <a:cubicBezTo>
                    <a:pt x="164" y="58"/>
                    <a:pt x="155" y="38"/>
                    <a:pt x="140" y="24"/>
                  </a:cubicBezTo>
                  <a:cubicBezTo>
                    <a:pt x="125" y="9"/>
                    <a:pt x="105" y="0"/>
                    <a:pt x="82" y="0"/>
                  </a:cubicBezTo>
                  <a:close/>
                  <a:moveTo>
                    <a:pt x="160" y="80"/>
                  </a:moveTo>
                  <a:cubicBezTo>
                    <a:pt x="160" y="123"/>
                    <a:pt x="125" y="157"/>
                    <a:pt x="82" y="157"/>
                  </a:cubicBezTo>
                  <a:cubicBezTo>
                    <a:pt x="82" y="157"/>
                    <a:pt x="82" y="157"/>
                    <a:pt x="82" y="157"/>
                  </a:cubicBezTo>
                  <a:cubicBezTo>
                    <a:pt x="39" y="157"/>
                    <a:pt x="4" y="123"/>
                    <a:pt x="4" y="81"/>
                  </a:cubicBezTo>
                  <a:cubicBezTo>
                    <a:pt x="4" y="81"/>
                    <a:pt x="4" y="81"/>
                    <a:pt x="4" y="81"/>
                  </a:cubicBezTo>
                  <a:cubicBezTo>
                    <a:pt x="4" y="80"/>
                    <a:pt x="4" y="80"/>
                    <a:pt x="4" y="80"/>
                  </a:cubicBezTo>
                  <a:cubicBezTo>
                    <a:pt x="4" y="38"/>
                    <a:pt x="39" y="4"/>
                    <a:pt x="82" y="4"/>
                  </a:cubicBezTo>
                  <a:cubicBezTo>
                    <a:pt x="82" y="4"/>
                    <a:pt x="82" y="4"/>
                    <a:pt x="82" y="4"/>
                  </a:cubicBezTo>
                  <a:cubicBezTo>
                    <a:pt x="125" y="4"/>
                    <a:pt x="160" y="38"/>
                    <a:pt x="160" y="80"/>
                  </a:cubicBezTo>
                  <a:close/>
                </a:path>
              </a:pathLst>
            </a:custGeom>
            <a:solidFill>
              <a:srgbClr val="EEEE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9" name="Line 512"/>
            <p:cNvSpPr>
              <a:spLocks noChangeShapeType="1"/>
            </p:cNvSpPr>
            <p:nvPr/>
          </p:nvSpPr>
          <p:spPr bwMode="auto">
            <a:xfrm>
              <a:off x="6053138" y="2806700"/>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0" name="Line 513"/>
            <p:cNvSpPr>
              <a:spLocks noChangeShapeType="1"/>
            </p:cNvSpPr>
            <p:nvPr/>
          </p:nvSpPr>
          <p:spPr bwMode="auto">
            <a:xfrm>
              <a:off x="5680075" y="3171825"/>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1" name="Freeform 514"/>
            <p:cNvSpPr>
              <a:spLocks noEditPoints="1"/>
            </p:cNvSpPr>
            <p:nvPr/>
          </p:nvSpPr>
          <p:spPr bwMode="auto">
            <a:xfrm>
              <a:off x="5680075" y="2806700"/>
              <a:ext cx="746125" cy="730250"/>
            </a:xfrm>
            <a:custGeom>
              <a:avLst/>
              <a:gdLst>
                <a:gd name="T0" fmla="*/ 88 w 176"/>
                <a:gd name="T1" fmla="*/ 0 h 172"/>
                <a:gd name="T2" fmla="*/ 88 w 176"/>
                <a:gd name="T3" fmla="*/ 0 h 172"/>
                <a:gd name="T4" fmla="*/ 88 w 176"/>
                <a:gd name="T5" fmla="*/ 0 h 172"/>
                <a:gd name="T6" fmla="*/ 88 w 176"/>
                <a:gd name="T7" fmla="*/ 0 h 172"/>
                <a:gd name="T8" fmla="*/ 88 w 176"/>
                <a:gd name="T9" fmla="*/ 0 h 172"/>
                <a:gd name="T10" fmla="*/ 88 w 176"/>
                <a:gd name="T11" fmla="*/ 0 h 172"/>
                <a:gd name="T12" fmla="*/ 88 w 176"/>
                <a:gd name="T13" fmla="*/ 0 h 172"/>
                <a:gd name="T14" fmla="*/ 0 w 176"/>
                <a:gd name="T15" fmla="*/ 86 h 172"/>
                <a:gd name="T16" fmla="*/ 0 w 176"/>
                <a:gd name="T17" fmla="*/ 86 h 172"/>
                <a:gd name="T18" fmla="*/ 0 w 176"/>
                <a:gd name="T19" fmla="*/ 86 h 172"/>
                <a:gd name="T20" fmla="*/ 0 w 176"/>
                <a:gd name="T21" fmla="*/ 86 h 172"/>
                <a:gd name="T22" fmla="*/ 0 w 176"/>
                <a:gd name="T23" fmla="*/ 86 h 172"/>
                <a:gd name="T24" fmla="*/ 88 w 176"/>
                <a:gd name="T25" fmla="*/ 172 h 172"/>
                <a:gd name="T26" fmla="*/ 88 w 176"/>
                <a:gd name="T27" fmla="*/ 172 h 172"/>
                <a:gd name="T28" fmla="*/ 88 w 176"/>
                <a:gd name="T29" fmla="*/ 172 h 172"/>
                <a:gd name="T30" fmla="*/ 172 w 176"/>
                <a:gd name="T31" fmla="*/ 112 h 172"/>
                <a:gd name="T32" fmla="*/ 176 w 176"/>
                <a:gd name="T33" fmla="*/ 86 h 172"/>
                <a:gd name="T34" fmla="*/ 150 w 176"/>
                <a:gd name="T35" fmla="*/ 26 h 172"/>
                <a:gd name="T36" fmla="*/ 88 w 176"/>
                <a:gd name="T37" fmla="*/ 0 h 172"/>
                <a:gd name="T38" fmla="*/ 88 w 176"/>
                <a:gd name="T39" fmla="*/ 166 h 172"/>
                <a:gd name="T40" fmla="*/ 8 w 176"/>
                <a:gd name="T41" fmla="*/ 102 h 172"/>
                <a:gd name="T42" fmla="*/ 7 w 176"/>
                <a:gd name="T43" fmla="*/ 99 h 172"/>
                <a:gd name="T44" fmla="*/ 6 w 176"/>
                <a:gd name="T45" fmla="*/ 90 h 172"/>
                <a:gd name="T46" fmla="*/ 6 w 176"/>
                <a:gd name="T47" fmla="*/ 86 h 172"/>
                <a:gd name="T48" fmla="*/ 6 w 176"/>
                <a:gd name="T49" fmla="*/ 86 h 172"/>
                <a:gd name="T50" fmla="*/ 6 w 176"/>
                <a:gd name="T51" fmla="*/ 86 h 172"/>
                <a:gd name="T52" fmla="*/ 6 w 176"/>
                <a:gd name="T53" fmla="*/ 86 h 172"/>
                <a:gd name="T54" fmla="*/ 6 w 176"/>
                <a:gd name="T55" fmla="*/ 86 h 172"/>
                <a:gd name="T56" fmla="*/ 88 w 176"/>
                <a:gd name="T57" fmla="*/ 6 h 172"/>
                <a:gd name="T58" fmla="*/ 88 w 176"/>
                <a:gd name="T59" fmla="*/ 6 h 172"/>
                <a:gd name="T60" fmla="*/ 88 w 176"/>
                <a:gd name="T61" fmla="*/ 6 h 172"/>
                <a:gd name="T62" fmla="*/ 88 w 176"/>
                <a:gd name="T63" fmla="*/ 6 h 172"/>
                <a:gd name="T64" fmla="*/ 146 w 176"/>
                <a:gd name="T65" fmla="*/ 30 h 172"/>
                <a:gd name="T66" fmla="*/ 170 w 176"/>
                <a:gd name="T67" fmla="*/ 86 h 172"/>
                <a:gd name="T68" fmla="*/ 88 w 176"/>
                <a:gd name="T69" fmla="*/ 1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2">
                  <a:moveTo>
                    <a:pt x="88" y="0"/>
                  </a:move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40" y="0"/>
                    <a:pt x="0" y="39"/>
                    <a:pt x="0" y="86"/>
                  </a:cubicBezTo>
                  <a:cubicBezTo>
                    <a:pt x="0" y="86"/>
                    <a:pt x="0" y="86"/>
                    <a:pt x="0" y="86"/>
                  </a:cubicBezTo>
                  <a:cubicBezTo>
                    <a:pt x="0" y="86"/>
                    <a:pt x="0" y="86"/>
                    <a:pt x="0" y="86"/>
                  </a:cubicBezTo>
                  <a:cubicBezTo>
                    <a:pt x="0" y="86"/>
                    <a:pt x="0" y="86"/>
                    <a:pt x="0" y="86"/>
                  </a:cubicBezTo>
                  <a:cubicBezTo>
                    <a:pt x="0" y="86"/>
                    <a:pt x="0" y="86"/>
                    <a:pt x="0" y="86"/>
                  </a:cubicBezTo>
                  <a:cubicBezTo>
                    <a:pt x="0" y="134"/>
                    <a:pt x="40" y="172"/>
                    <a:pt x="88" y="172"/>
                  </a:cubicBezTo>
                  <a:cubicBezTo>
                    <a:pt x="88" y="172"/>
                    <a:pt x="88" y="172"/>
                    <a:pt x="88" y="172"/>
                  </a:cubicBezTo>
                  <a:cubicBezTo>
                    <a:pt x="88" y="172"/>
                    <a:pt x="88" y="172"/>
                    <a:pt x="88" y="172"/>
                  </a:cubicBezTo>
                  <a:cubicBezTo>
                    <a:pt x="127" y="172"/>
                    <a:pt x="161" y="147"/>
                    <a:pt x="172" y="112"/>
                  </a:cubicBezTo>
                  <a:cubicBezTo>
                    <a:pt x="175" y="104"/>
                    <a:pt x="176" y="95"/>
                    <a:pt x="176" y="86"/>
                  </a:cubicBezTo>
                  <a:cubicBezTo>
                    <a:pt x="176" y="63"/>
                    <a:pt x="166" y="41"/>
                    <a:pt x="150" y="26"/>
                  </a:cubicBezTo>
                  <a:cubicBezTo>
                    <a:pt x="134" y="10"/>
                    <a:pt x="112" y="0"/>
                    <a:pt x="88" y="0"/>
                  </a:cubicBezTo>
                  <a:close/>
                  <a:moveTo>
                    <a:pt x="88" y="166"/>
                  </a:moveTo>
                  <a:cubicBezTo>
                    <a:pt x="48" y="166"/>
                    <a:pt x="15" y="139"/>
                    <a:pt x="8" y="102"/>
                  </a:cubicBezTo>
                  <a:cubicBezTo>
                    <a:pt x="8" y="101"/>
                    <a:pt x="7" y="100"/>
                    <a:pt x="7" y="99"/>
                  </a:cubicBezTo>
                  <a:cubicBezTo>
                    <a:pt x="7" y="96"/>
                    <a:pt x="6" y="93"/>
                    <a:pt x="6" y="90"/>
                  </a:cubicBezTo>
                  <a:cubicBezTo>
                    <a:pt x="6" y="89"/>
                    <a:pt x="6" y="88"/>
                    <a:pt x="6" y="86"/>
                  </a:cubicBezTo>
                  <a:cubicBezTo>
                    <a:pt x="6" y="86"/>
                    <a:pt x="6" y="86"/>
                    <a:pt x="6" y="86"/>
                  </a:cubicBezTo>
                  <a:cubicBezTo>
                    <a:pt x="6" y="86"/>
                    <a:pt x="6" y="86"/>
                    <a:pt x="6" y="86"/>
                  </a:cubicBezTo>
                  <a:cubicBezTo>
                    <a:pt x="6" y="86"/>
                    <a:pt x="6" y="86"/>
                    <a:pt x="6" y="86"/>
                  </a:cubicBezTo>
                  <a:cubicBezTo>
                    <a:pt x="6" y="86"/>
                    <a:pt x="6" y="86"/>
                    <a:pt x="6" y="86"/>
                  </a:cubicBezTo>
                  <a:cubicBezTo>
                    <a:pt x="6" y="42"/>
                    <a:pt x="43" y="6"/>
                    <a:pt x="88" y="6"/>
                  </a:cubicBezTo>
                  <a:cubicBezTo>
                    <a:pt x="88" y="6"/>
                    <a:pt x="88" y="6"/>
                    <a:pt x="88" y="6"/>
                  </a:cubicBezTo>
                  <a:cubicBezTo>
                    <a:pt x="88" y="6"/>
                    <a:pt x="88" y="6"/>
                    <a:pt x="88" y="6"/>
                  </a:cubicBezTo>
                  <a:cubicBezTo>
                    <a:pt x="88" y="6"/>
                    <a:pt x="88" y="6"/>
                    <a:pt x="88" y="6"/>
                  </a:cubicBezTo>
                  <a:cubicBezTo>
                    <a:pt x="111" y="6"/>
                    <a:pt x="131" y="15"/>
                    <a:pt x="146" y="30"/>
                  </a:cubicBezTo>
                  <a:cubicBezTo>
                    <a:pt x="161" y="44"/>
                    <a:pt x="170" y="64"/>
                    <a:pt x="170" y="86"/>
                  </a:cubicBezTo>
                  <a:cubicBezTo>
                    <a:pt x="170" y="131"/>
                    <a:pt x="133" y="166"/>
                    <a:pt x="88" y="16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2" name="Freeform 515"/>
            <p:cNvSpPr>
              <a:spLocks noEditPoints="1"/>
            </p:cNvSpPr>
            <p:nvPr/>
          </p:nvSpPr>
          <p:spPr bwMode="auto">
            <a:xfrm>
              <a:off x="5722938" y="2849563"/>
              <a:ext cx="661988" cy="649288"/>
            </a:xfrm>
            <a:custGeom>
              <a:avLst/>
              <a:gdLst>
                <a:gd name="T0" fmla="*/ 78 w 156"/>
                <a:gd name="T1" fmla="*/ 0 h 153"/>
                <a:gd name="T2" fmla="*/ 78 w 156"/>
                <a:gd name="T3" fmla="*/ 0 h 153"/>
                <a:gd name="T4" fmla="*/ 0 w 156"/>
                <a:gd name="T5" fmla="*/ 76 h 153"/>
                <a:gd name="T6" fmla="*/ 0 w 156"/>
                <a:gd name="T7" fmla="*/ 77 h 153"/>
                <a:gd name="T8" fmla="*/ 0 w 156"/>
                <a:gd name="T9" fmla="*/ 77 h 153"/>
                <a:gd name="T10" fmla="*/ 78 w 156"/>
                <a:gd name="T11" fmla="*/ 153 h 153"/>
                <a:gd name="T12" fmla="*/ 78 w 156"/>
                <a:gd name="T13" fmla="*/ 153 h 153"/>
                <a:gd name="T14" fmla="*/ 156 w 156"/>
                <a:gd name="T15" fmla="*/ 76 h 153"/>
                <a:gd name="T16" fmla="*/ 156 w 156"/>
                <a:gd name="T17" fmla="*/ 76 h 153"/>
                <a:gd name="T18" fmla="*/ 78 w 156"/>
                <a:gd name="T19" fmla="*/ 0 h 153"/>
                <a:gd name="T20" fmla="*/ 150 w 156"/>
                <a:gd name="T21" fmla="*/ 76 h 153"/>
                <a:gd name="T22" fmla="*/ 78 w 156"/>
                <a:gd name="T23" fmla="*/ 147 h 153"/>
                <a:gd name="T24" fmla="*/ 78 w 156"/>
                <a:gd name="T25" fmla="*/ 147 h 153"/>
                <a:gd name="T26" fmla="*/ 6 w 156"/>
                <a:gd name="T27" fmla="*/ 77 h 153"/>
                <a:gd name="T28" fmla="*/ 6 w 156"/>
                <a:gd name="T29" fmla="*/ 77 h 153"/>
                <a:gd name="T30" fmla="*/ 6 w 156"/>
                <a:gd name="T31" fmla="*/ 76 h 153"/>
                <a:gd name="T32" fmla="*/ 78 w 156"/>
                <a:gd name="T33" fmla="*/ 6 h 153"/>
                <a:gd name="T34" fmla="*/ 78 w 156"/>
                <a:gd name="T35" fmla="*/ 6 h 153"/>
                <a:gd name="T36" fmla="*/ 150 w 156"/>
                <a:gd name="T3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8" y="0"/>
                  </a:moveTo>
                  <a:cubicBezTo>
                    <a:pt x="78" y="0"/>
                    <a:pt x="78" y="0"/>
                    <a:pt x="78" y="0"/>
                  </a:cubicBezTo>
                  <a:cubicBezTo>
                    <a:pt x="35" y="0"/>
                    <a:pt x="0" y="34"/>
                    <a:pt x="0" y="76"/>
                  </a:cubicBezTo>
                  <a:cubicBezTo>
                    <a:pt x="0" y="77"/>
                    <a:pt x="0" y="77"/>
                    <a:pt x="0" y="77"/>
                  </a:cubicBezTo>
                  <a:cubicBezTo>
                    <a:pt x="0" y="77"/>
                    <a:pt x="0" y="77"/>
                    <a:pt x="0" y="77"/>
                  </a:cubicBezTo>
                  <a:cubicBezTo>
                    <a:pt x="0" y="119"/>
                    <a:pt x="35" y="153"/>
                    <a:pt x="78" y="153"/>
                  </a:cubicBezTo>
                  <a:cubicBezTo>
                    <a:pt x="78" y="153"/>
                    <a:pt x="78" y="153"/>
                    <a:pt x="78" y="153"/>
                  </a:cubicBezTo>
                  <a:cubicBezTo>
                    <a:pt x="121" y="153"/>
                    <a:pt x="156" y="119"/>
                    <a:pt x="156" y="76"/>
                  </a:cubicBezTo>
                  <a:cubicBezTo>
                    <a:pt x="156" y="76"/>
                    <a:pt x="156" y="76"/>
                    <a:pt x="156" y="76"/>
                  </a:cubicBezTo>
                  <a:cubicBezTo>
                    <a:pt x="156" y="34"/>
                    <a:pt x="121" y="0"/>
                    <a:pt x="78" y="0"/>
                  </a:cubicBezTo>
                  <a:close/>
                  <a:moveTo>
                    <a:pt x="150" y="76"/>
                  </a:moveTo>
                  <a:cubicBezTo>
                    <a:pt x="150" y="115"/>
                    <a:pt x="118" y="147"/>
                    <a:pt x="78" y="147"/>
                  </a:cubicBezTo>
                  <a:cubicBezTo>
                    <a:pt x="78" y="147"/>
                    <a:pt x="78" y="147"/>
                    <a:pt x="78" y="147"/>
                  </a:cubicBezTo>
                  <a:cubicBezTo>
                    <a:pt x="38" y="147"/>
                    <a:pt x="6" y="115"/>
                    <a:pt x="6" y="77"/>
                  </a:cubicBezTo>
                  <a:cubicBezTo>
                    <a:pt x="6" y="77"/>
                    <a:pt x="6" y="77"/>
                    <a:pt x="6" y="77"/>
                  </a:cubicBezTo>
                  <a:cubicBezTo>
                    <a:pt x="6" y="76"/>
                    <a:pt x="6" y="76"/>
                    <a:pt x="6" y="76"/>
                  </a:cubicBezTo>
                  <a:cubicBezTo>
                    <a:pt x="6" y="37"/>
                    <a:pt x="38" y="6"/>
                    <a:pt x="78" y="6"/>
                  </a:cubicBezTo>
                  <a:cubicBezTo>
                    <a:pt x="78" y="6"/>
                    <a:pt x="78" y="6"/>
                    <a:pt x="78" y="6"/>
                  </a:cubicBezTo>
                  <a:cubicBezTo>
                    <a:pt x="118" y="6"/>
                    <a:pt x="150" y="37"/>
                    <a:pt x="150" y="7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3" name="Freeform 516"/>
            <p:cNvSpPr/>
            <p:nvPr/>
          </p:nvSpPr>
          <p:spPr bwMode="auto">
            <a:xfrm>
              <a:off x="5973763" y="3057525"/>
              <a:ext cx="130175" cy="111125"/>
            </a:xfrm>
            <a:custGeom>
              <a:avLst/>
              <a:gdLst>
                <a:gd name="T0" fmla="*/ 30 w 31"/>
                <a:gd name="T1" fmla="*/ 1 h 26"/>
                <a:gd name="T2" fmla="*/ 28 w 31"/>
                <a:gd name="T3" fmla="*/ 1 h 26"/>
                <a:gd name="T4" fmla="*/ 1 w 31"/>
                <a:gd name="T5" fmla="*/ 23 h 26"/>
                <a:gd name="T6" fmla="*/ 1 w 31"/>
                <a:gd name="T7" fmla="*/ 26 h 26"/>
                <a:gd name="T8" fmla="*/ 2 w 31"/>
                <a:gd name="T9" fmla="*/ 26 h 26"/>
                <a:gd name="T10" fmla="*/ 3 w 31"/>
                <a:gd name="T11" fmla="*/ 26 h 26"/>
                <a:gd name="T12" fmla="*/ 30 w 31"/>
                <a:gd name="T13" fmla="*/ 3 h 26"/>
                <a:gd name="T14" fmla="*/ 30 w 31"/>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6">
                  <a:moveTo>
                    <a:pt x="30" y="1"/>
                  </a:moveTo>
                  <a:cubicBezTo>
                    <a:pt x="30" y="0"/>
                    <a:pt x="29" y="0"/>
                    <a:pt x="28" y="1"/>
                  </a:cubicBezTo>
                  <a:cubicBezTo>
                    <a:pt x="1" y="23"/>
                    <a:pt x="1" y="23"/>
                    <a:pt x="1" y="23"/>
                  </a:cubicBezTo>
                  <a:cubicBezTo>
                    <a:pt x="0" y="24"/>
                    <a:pt x="0" y="25"/>
                    <a:pt x="1" y="26"/>
                  </a:cubicBezTo>
                  <a:cubicBezTo>
                    <a:pt x="1" y="26"/>
                    <a:pt x="1" y="26"/>
                    <a:pt x="2" y="26"/>
                  </a:cubicBezTo>
                  <a:cubicBezTo>
                    <a:pt x="2" y="26"/>
                    <a:pt x="3" y="26"/>
                    <a:pt x="3" y="26"/>
                  </a:cubicBezTo>
                  <a:cubicBezTo>
                    <a:pt x="30" y="3"/>
                    <a:pt x="30" y="3"/>
                    <a:pt x="30" y="3"/>
                  </a:cubicBezTo>
                  <a:cubicBezTo>
                    <a:pt x="31" y="2"/>
                    <a:pt x="31" y="1"/>
                    <a:pt x="30"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4" name="Freeform 517"/>
            <p:cNvSpPr/>
            <p:nvPr/>
          </p:nvSpPr>
          <p:spPr bwMode="auto">
            <a:xfrm>
              <a:off x="6062663" y="3062288"/>
              <a:ext cx="130175" cy="114300"/>
            </a:xfrm>
            <a:custGeom>
              <a:avLst/>
              <a:gdLst>
                <a:gd name="T0" fmla="*/ 29 w 31"/>
                <a:gd name="T1" fmla="*/ 0 h 27"/>
                <a:gd name="T2" fmla="*/ 1 w 31"/>
                <a:gd name="T3" fmla="*/ 24 h 27"/>
                <a:gd name="T4" fmla="*/ 1 w 31"/>
                <a:gd name="T5" fmla="*/ 26 h 27"/>
                <a:gd name="T6" fmla="*/ 2 w 31"/>
                <a:gd name="T7" fmla="*/ 27 h 27"/>
                <a:gd name="T8" fmla="*/ 3 w 31"/>
                <a:gd name="T9" fmla="*/ 26 h 27"/>
                <a:gd name="T10" fmla="*/ 31 w 31"/>
                <a:gd name="T11" fmla="*/ 3 h 27"/>
                <a:gd name="T12" fmla="*/ 31 w 31"/>
                <a:gd name="T13" fmla="*/ 1 h 27"/>
                <a:gd name="T14" fmla="*/ 29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29" y="0"/>
                  </a:moveTo>
                  <a:cubicBezTo>
                    <a:pt x="1" y="24"/>
                    <a:pt x="1" y="24"/>
                    <a:pt x="1" y="24"/>
                  </a:cubicBezTo>
                  <a:cubicBezTo>
                    <a:pt x="0" y="25"/>
                    <a:pt x="0" y="25"/>
                    <a:pt x="1" y="26"/>
                  </a:cubicBezTo>
                  <a:cubicBezTo>
                    <a:pt x="1" y="26"/>
                    <a:pt x="1" y="27"/>
                    <a:pt x="2" y="27"/>
                  </a:cubicBezTo>
                  <a:cubicBezTo>
                    <a:pt x="2" y="27"/>
                    <a:pt x="2" y="26"/>
                    <a:pt x="3" y="26"/>
                  </a:cubicBezTo>
                  <a:cubicBezTo>
                    <a:pt x="31" y="3"/>
                    <a:pt x="31" y="3"/>
                    <a:pt x="31" y="3"/>
                  </a:cubicBezTo>
                  <a:cubicBezTo>
                    <a:pt x="31" y="2"/>
                    <a:pt x="31" y="1"/>
                    <a:pt x="31" y="1"/>
                  </a:cubicBezTo>
                  <a:cubicBezTo>
                    <a:pt x="30" y="0"/>
                    <a:pt x="29" y="0"/>
                    <a:pt x="29"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5" name="Freeform 518"/>
            <p:cNvSpPr/>
            <p:nvPr/>
          </p:nvSpPr>
          <p:spPr bwMode="auto">
            <a:xfrm>
              <a:off x="6075363" y="3181350"/>
              <a:ext cx="79375" cy="71438"/>
            </a:xfrm>
            <a:custGeom>
              <a:avLst/>
              <a:gdLst>
                <a:gd name="T0" fmla="*/ 17 w 19"/>
                <a:gd name="T1" fmla="*/ 1 h 17"/>
                <a:gd name="T2" fmla="*/ 1 w 19"/>
                <a:gd name="T3" fmla="*/ 14 h 17"/>
                <a:gd name="T4" fmla="*/ 1 w 19"/>
                <a:gd name="T5" fmla="*/ 16 h 17"/>
                <a:gd name="T6" fmla="*/ 2 w 19"/>
                <a:gd name="T7" fmla="*/ 17 h 17"/>
                <a:gd name="T8" fmla="*/ 3 w 19"/>
                <a:gd name="T9" fmla="*/ 16 h 17"/>
                <a:gd name="T10" fmla="*/ 19 w 19"/>
                <a:gd name="T11" fmla="*/ 3 h 17"/>
                <a:gd name="T12" fmla="*/ 19 w 19"/>
                <a:gd name="T13" fmla="*/ 1 h 17"/>
                <a:gd name="T14" fmla="*/ 17 w 19"/>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7">
                  <a:moveTo>
                    <a:pt x="17" y="1"/>
                  </a:moveTo>
                  <a:cubicBezTo>
                    <a:pt x="1" y="14"/>
                    <a:pt x="1" y="14"/>
                    <a:pt x="1" y="14"/>
                  </a:cubicBezTo>
                  <a:cubicBezTo>
                    <a:pt x="0" y="15"/>
                    <a:pt x="0" y="15"/>
                    <a:pt x="1" y="16"/>
                  </a:cubicBezTo>
                  <a:cubicBezTo>
                    <a:pt x="1" y="16"/>
                    <a:pt x="1" y="17"/>
                    <a:pt x="2" y="17"/>
                  </a:cubicBezTo>
                  <a:cubicBezTo>
                    <a:pt x="2" y="17"/>
                    <a:pt x="2" y="17"/>
                    <a:pt x="3" y="16"/>
                  </a:cubicBezTo>
                  <a:cubicBezTo>
                    <a:pt x="19" y="3"/>
                    <a:pt x="19" y="3"/>
                    <a:pt x="19" y="3"/>
                  </a:cubicBezTo>
                  <a:cubicBezTo>
                    <a:pt x="19" y="2"/>
                    <a:pt x="19" y="2"/>
                    <a:pt x="19" y="1"/>
                  </a:cubicBezTo>
                  <a:cubicBezTo>
                    <a:pt x="18" y="0"/>
                    <a:pt x="17" y="0"/>
                    <a:pt x="17"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6" name="Freeform 519"/>
            <p:cNvSpPr/>
            <p:nvPr/>
          </p:nvSpPr>
          <p:spPr bwMode="auto">
            <a:xfrm>
              <a:off x="5976938" y="3184525"/>
              <a:ext cx="73025" cy="63500"/>
            </a:xfrm>
            <a:custGeom>
              <a:avLst/>
              <a:gdLst>
                <a:gd name="T0" fmla="*/ 15 w 17"/>
                <a:gd name="T1" fmla="*/ 0 h 15"/>
                <a:gd name="T2" fmla="*/ 1 w 17"/>
                <a:gd name="T3" fmla="*/ 12 h 15"/>
                <a:gd name="T4" fmla="*/ 1 w 17"/>
                <a:gd name="T5" fmla="*/ 14 h 15"/>
                <a:gd name="T6" fmla="*/ 2 w 17"/>
                <a:gd name="T7" fmla="*/ 14 h 15"/>
                <a:gd name="T8" fmla="*/ 3 w 17"/>
                <a:gd name="T9" fmla="*/ 14 h 15"/>
                <a:gd name="T10" fmla="*/ 17 w 17"/>
                <a:gd name="T11" fmla="*/ 3 h 15"/>
                <a:gd name="T12" fmla="*/ 17 w 17"/>
                <a:gd name="T13" fmla="*/ 0 h 15"/>
                <a:gd name="T14" fmla="*/ 15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5" y="0"/>
                  </a:moveTo>
                  <a:cubicBezTo>
                    <a:pt x="1" y="12"/>
                    <a:pt x="1" y="12"/>
                    <a:pt x="1" y="12"/>
                  </a:cubicBezTo>
                  <a:cubicBezTo>
                    <a:pt x="0" y="12"/>
                    <a:pt x="0" y="13"/>
                    <a:pt x="1" y="14"/>
                  </a:cubicBezTo>
                  <a:cubicBezTo>
                    <a:pt x="1" y="14"/>
                    <a:pt x="1" y="14"/>
                    <a:pt x="2" y="14"/>
                  </a:cubicBezTo>
                  <a:cubicBezTo>
                    <a:pt x="2" y="15"/>
                    <a:pt x="3" y="14"/>
                    <a:pt x="3" y="14"/>
                  </a:cubicBezTo>
                  <a:cubicBezTo>
                    <a:pt x="17" y="3"/>
                    <a:pt x="17" y="3"/>
                    <a:pt x="17" y="3"/>
                  </a:cubicBezTo>
                  <a:cubicBezTo>
                    <a:pt x="17" y="2"/>
                    <a:pt x="17" y="1"/>
                    <a:pt x="17" y="0"/>
                  </a:cubicBezTo>
                  <a:cubicBezTo>
                    <a:pt x="16" y="0"/>
                    <a:pt x="15" y="0"/>
                    <a:pt x="15"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grpSp>
        <p:nvGrpSpPr>
          <p:cNvPr id="27" name="组合 26"/>
          <p:cNvGrpSpPr/>
          <p:nvPr/>
        </p:nvGrpSpPr>
        <p:grpSpPr>
          <a:xfrm>
            <a:off x="6768594" y="2253187"/>
            <a:ext cx="1131888" cy="17463"/>
            <a:chOff x="6808788" y="2243138"/>
            <a:chExt cx="1131888" cy="17463"/>
          </a:xfrm>
        </p:grpSpPr>
        <p:sp>
          <p:nvSpPr>
            <p:cNvPr id="28" name="Freeform 520"/>
            <p:cNvSpPr/>
            <p:nvPr/>
          </p:nvSpPr>
          <p:spPr bwMode="auto">
            <a:xfrm>
              <a:off x="6808788" y="2243138"/>
              <a:ext cx="41275"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0" y="4"/>
                    <a:pt x="0" y="3"/>
                    <a:pt x="0" y="2"/>
                  </a:cubicBezTo>
                  <a:cubicBezTo>
                    <a:pt x="0" y="1"/>
                    <a:pt x="0"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29" name="Freeform 521"/>
            <p:cNvSpPr>
              <a:spLocks noEditPoints="1"/>
            </p:cNvSpPr>
            <p:nvPr/>
          </p:nvSpPr>
          <p:spPr bwMode="auto">
            <a:xfrm>
              <a:off x="6884988" y="2243138"/>
              <a:ext cx="979488" cy="17463"/>
            </a:xfrm>
            <a:custGeom>
              <a:avLst/>
              <a:gdLst>
                <a:gd name="T0" fmla="*/ 217 w 231"/>
                <a:gd name="T1" fmla="*/ 4 h 4"/>
                <a:gd name="T2" fmla="*/ 217 w 231"/>
                <a:gd name="T3" fmla="*/ 0 h 4"/>
                <a:gd name="T4" fmla="*/ 231 w 231"/>
                <a:gd name="T5" fmla="*/ 2 h 4"/>
                <a:gd name="T6" fmla="*/ 205 w 231"/>
                <a:gd name="T7" fmla="*/ 4 h 4"/>
                <a:gd name="T8" fmla="*/ 191 w 231"/>
                <a:gd name="T9" fmla="*/ 2 h 4"/>
                <a:gd name="T10" fmla="*/ 205 w 231"/>
                <a:gd name="T11" fmla="*/ 0 h 4"/>
                <a:gd name="T12" fmla="*/ 205 w 231"/>
                <a:gd name="T13" fmla="*/ 4 h 4"/>
                <a:gd name="T14" fmla="*/ 169 w 231"/>
                <a:gd name="T15" fmla="*/ 4 h 4"/>
                <a:gd name="T16" fmla="*/ 169 w 231"/>
                <a:gd name="T17" fmla="*/ 0 h 4"/>
                <a:gd name="T18" fmla="*/ 183 w 231"/>
                <a:gd name="T19" fmla="*/ 2 h 4"/>
                <a:gd name="T20" fmla="*/ 157 w 231"/>
                <a:gd name="T21" fmla="*/ 4 h 4"/>
                <a:gd name="T22" fmla="*/ 143 w 231"/>
                <a:gd name="T23" fmla="*/ 2 h 4"/>
                <a:gd name="T24" fmla="*/ 157 w 231"/>
                <a:gd name="T25" fmla="*/ 0 h 4"/>
                <a:gd name="T26" fmla="*/ 157 w 231"/>
                <a:gd name="T27" fmla="*/ 4 h 4"/>
                <a:gd name="T28" fmla="*/ 121 w 231"/>
                <a:gd name="T29" fmla="*/ 4 h 4"/>
                <a:gd name="T30" fmla="*/ 121 w 231"/>
                <a:gd name="T31" fmla="*/ 0 h 4"/>
                <a:gd name="T32" fmla="*/ 135 w 231"/>
                <a:gd name="T33" fmla="*/ 2 h 4"/>
                <a:gd name="T34" fmla="*/ 109 w 231"/>
                <a:gd name="T35" fmla="*/ 4 h 4"/>
                <a:gd name="T36" fmla="*/ 95 w 231"/>
                <a:gd name="T37" fmla="*/ 2 h 4"/>
                <a:gd name="T38" fmla="*/ 109 w 231"/>
                <a:gd name="T39" fmla="*/ 0 h 4"/>
                <a:gd name="T40" fmla="*/ 109 w 231"/>
                <a:gd name="T41" fmla="*/ 4 h 4"/>
                <a:gd name="T42" fmla="*/ 73 w 231"/>
                <a:gd name="T43" fmla="*/ 4 h 4"/>
                <a:gd name="T44" fmla="*/ 73 w 231"/>
                <a:gd name="T45" fmla="*/ 0 h 4"/>
                <a:gd name="T46" fmla="*/ 87 w 231"/>
                <a:gd name="T47" fmla="*/ 2 h 4"/>
                <a:gd name="T48" fmla="*/ 61 w 231"/>
                <a:gd name="T49" fmla="*/ 4 h 4"/>
                <a:gd name="T50" fmla="*/ 47 w 231"/>
                <a:gd name="T51" fmla="*/ 2 h 4"/>
                <a:gd name="T52" fmla="*/ 61 w 231"/>
                <a:gd name="T53" fmla="*/ 0 h 4"/>
                <a:gd name="T54" fmla="*/ 61 w 231"/>
                <a:gd name="T55" fmla="*/ 4 h 4"/>
                <a:gd name="T56" fmla="*/ 25 w 231"/>
                <a:gd name="T57" fmla="*/ 4 h 4"/>
                <a:gd name="T58" fmla="*/ 25 w 231"/>
                <a:gd name="T59" fmla="*/ 0 h 4"/>
                <a:gd name="T60" fmla="*/ 39 w 231"/>
                <a:gd name="T61" fmla="*/ 2 h 4"/>
                <a:gd name="T62" fmla="*/ 14 w 231"/>
                <a:gd name="T63" fmla="*/ 4 h 4"/>
                <a:gd name="T64" fmla="*/ 0 w 231"/>
                <a:gd name="T65" fmla="*/ 2 h 4"/>
                <a:gd name="T66" fmla="*/ 14 w 231"/>
                <a:gd name="T67" fmla="*/ 0 h 4"/>
                <a:gd name="T68" fmla="*/ 14 w 231"/>
                <a:gd name="T6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1" h="4">
                  <a:moveTo>
                    <a:pt x="229" y="4"/>
                  </a:moveTo>
                  <a:cubicBezTo>
                    <a:pt x="217" y="4"/>
                    <a:pt x="217" y="4"/>
                    <a:pt x="217" y="4"/>
                  </a:cubicBezTo>
                  <a:cubicBezTo>
                    <a:pt x="216" y="4"/>
                    <a:pt x="215" y="3"/>
                    <a:pt x="215" y="2"/>
                  </a:cubicBezTo>
                  <a:cubicBezTo>
                    <a:pt x="215" y="1"/>
                    <a:pt x="216" y="0"/>
                    <a:pt x="217" y="0"/>
                  </a:cubicBezTo>
                  <a:cubicBezTo>
                    <a:pt x="229" y="0"/>
                    <a:pt x="229" y="0"/>
                    <a:pt x="229" y="0"/>
                  </a:cubicBezTo>
                  <a:cubicBezTo>
                    <a:pt x="230" y="0"/>
                    <a:pt x="231" y="1"/>
                    <a:pt x="231" y="2"/>
                  </a:cubicBezTo>
                  <a:cubicBezTo>
                    <a:pt x="231" y="3"/>
                    <a:pt x="230" y="4"/>
                    <a:pt x="229" y="4"/>
                  </a:cubicBezTo>
                  <a:close/>
                  <a:moveTo>
                    <a:pt x="205" y="4"/>
                  </a:moveTo>
                  <a:cubicBezTo>
                    <a:pt x="193" y="4"/>
                    <a:pt x="193" y="4"/>
                    <a:pt x="193" y="4"/>
                  </a:cubicBezTo>
                  <a:cubicBezTo>
                    <a:pt x="192" y="4"/>
                    <a:pt x="191" y="3"/>
                    <a:pt x="191" y="2"/>
                  </a:cubicBezTo>
                  <a:cubicBezTo>
                    <a:pt x="191" y="1"/>
                    <a:pt x="192" y="0"/>
                    <a:pt x="193" y="0"/>
                  </a:cubicBezTo>
                  <a:cubicBezTo>
                    <a:pt x="205" y="0"/>
                    <a:pt x="205" y="0"/>
                    <a:pt x="205" y="0"/>
                  </a:cubicBezTo>
                  <a:cubicBezTo>
                    <a:pt x="206" y="0"/>
                    <a:pt x="207" y="1"/>
                    <a:pt x="207" y="2"/>
                  </a:cubicBezTo>
                  <a:cubicBezTo>
                    <a:pt x="207" y="3"/>
                    <a:pt x="206" y="4"/>
                    <a:pt x="205" y="4"/>
                  </a:cubicBezTo>
                  <a:close/>
                  <a:moveTo>
                    <a:pt x="181" y="4"/>
                  </a:moveTo>
                  <a:cubicBezTo>
                    <a:pt x="169" y="4"/>
                    <a:pt x="169" y="4"/>
                    <a:pt x="169" y="4"/>
                  </a:cubicBezTo>
                  <a:cubicBezTo>
                    <a:pt x="168" y="4"/>
                    <a:pt x="167" y="3"/>
                    <a:pt x="167" y="2"/>
                  </a:cubicBezTo>
                  <a:cubicBezTo>
                    <a:pt x="167" y="1"/>
                    <a:pt x="168" y="0"/>
                    <a:pt x="169" y="0"/>
                  </a:cubicBezTo>
                  <a:cubicBezTo>
                    <a:pt x="181" y="0"/>
                    <a:pt x="181" y="0"/>
                    <a:pt x="181" y="0"/>
                  </a:cubicBezTo>
                  <a:cubicBezTo>
                    <a:pt x="182" y="0"/>
                    <a:pt x="183" y="1"/>
                    <a:pt x="183" y="2"/>
                  </a:cubicBezTo>
                  <a:cubicBezTo>
                    <a:pt x="183" y="3"/>
                    <a:pt x="182" y="4"/>
                    <a:pt x="181" y="4"/>
                  </a:cubicBezTo>
                  <a:close/>
                  <a:moveTo>
                    <a:pt x="157" y="4"/>
                  </a:moveTo>
                  <a:cubicBezTo>
                    <a:pt x="145" y="4"/>
                    <a:pt x="145" y="4"/>
                    <a:pt x="145" y="4"/>
                  </a:cubicBezTo>
                  <a:cubicBezTo>
                    <a:pt x="144" y="4"/>
                    <a:pt x="143" y="3"/>
                    <a:pt x="143" y="2"/>
                  </a:cubicBezTo>
                  <a:cubicBezTo>
                    <a:pt x="143" y="1"/>
                    <a:pt x="144" y="0"/>
                    <a:pt x="145" y="0"/>
                  </a:cubicBezTo>
                  <a:cubicBezTo>
                    <a:pt x="157" y="0"/>
                    <a:pt x="157" y="0"/>
                    <a:pt x="157" y="0"/>
                  </a:cubicBezTo>
                  <a:cubicBezTo>
                    <a:pt x="158" y="0"/>
                    <a:pt x="159" y="1"/>
                    <a:pt x="159" y="2"/>
                  </a:cubicBezTo>
                  <a:cubicBezTo>
                    <a:pt x="159" y="3"/>
                    <a:pt x="158" y="4"/>
                    <a:pt x="157" y="4"/>
                  </a:cubicBezTo>
                  <a:close/>
                  <a:moveTo>
                    <a:pt x="133" y="4"/>
                  </a:moveTo>
                  <a:cubicBezTo>
                    <a:pt x="121" y="4"/>
                    <a:pt x="121" y="4"/>
                    <a:pt x="121" y="4"/>
                  </a:cubicBezTo>
                  <a:cubicBezTo>
                    <a:pt x="120" y="4"/>
                    <a:pt x="119" y="3"/>
                    <a:pt x="119" y="2"/>
                  </a:cubicBezTo>
                  <a:cubicBezTo>
                    <a:pt x="119" y="1"/>
                    <a:pt x="120" y="0"/>
                    <a:pt x="121" y="0"/>
                  </a:cubicBezTo>
                  <a:cubicBezTo>
                    <a:pt x="133" y="0"/>
                    <a:pt x="133" y="0"/>
                    <a:pt x="133" y="0"/>
                  </a:cubicBezTo>
                  <a:cubicBezTo>
                    <a:pt x="134" y="0"/>
                    <a:pt x="135" y="1"/>
                    <a:pt x="135" y="2"/>
                  </a:cubicBezTo>
                  <a:cubicBezTo>
                    <a:pt x="135" y="3"/>
                    <a:pt x="134" y="4"/>
                    <a:pt x="133" y="4"/>
                  </a:cubicBezTo>
                  <a:close/>
                  <a:moveTo>
                    <a:pt x="109" y="4"/>
                  </a:moveTo>
                  <a:cubicBezTo>
                    <a:pt x="97" y="4"/>
                    <a:pt x="97" y="4"/>
                    <a:pt x="97" y="4"/>
                  </a:cubicBezTo>
                  <a:cubicBezTo>
                    <a:pt x="96" y="4"/>
                    <a:pt x="95" y="3"/>
                    <a:pt x="95" y="2"/>
                  </a:cubicBezTo>
                  <a:cubicBezTo>
                    <a:pt x="95" y="1"/>
                    <a:pt x="96" y="0"/>
                    <a:pt x="97" y="0"/>
                  </a:cubicBezTo>
                  <a:cubicBezTo>
                    <a:pt x="109" y="0"/>
                    <a:pt x="109" y="0"/>
                    <a:pt x="109" y="0"/>
                  </a:cubicBezTo>
                  <a:cubicBezTo>
                    <a:pt x="110" y="0"/>
                    <a:pt x="111" y="1"/>
                    <a:pt x="111" y="2"/>
                  </a:cubicBezTo>
                  <a:cubicBezTo>
                    <a:pt x="111" y="3"/>
                    <a:pt x="110" y="4"/>
                    <a:pt x="109" y="4"/>
                  </a:cubicBezTo>
                  <a:close/>
                  <a:moveTo>
                    <a:pt x="85" y="4"/>
                  </a:moveTo>
                  <a:cubicBezTo>
                    <a:pt x="73" y="4"/>
                    <a:pt x="73" y="4"/>
                    <a:pt x="73" y="4"/>
                  </a:cubicBezTo>
                  <a:cubicBezTo>
                    <a:pt x="72" y="4"/>
                    <a:pt x="71" y="3"/>
                    <a:pt x="71" y="2"/>
                  </a:cubicBezTo>
                  <a:cubicBezTo>
                    <a:pt x="71" y="1"/>
                    <a:pt x="72" y="0"/>
                    <a:pt x="73" y="0"/>
                  </a:cubicBezTo>
                  <a:cubicBezTo>
                    <a:pt x="85" y="0"/>
                    <a:pt x="85" y="0"/>
                    <a:pt x="85" y="0"/>
                  </a:cubicBezTo>
                  <a:cubicBezTo>
                    <a:pt x="86" y="0"/>
                    <a:pt x="87" y="1"/>
                    <a:pt x="87" y="2"/>
                  </a:cubicBezTo>
                  <a:cubicBezTo>
                    <a:pt x="87" y="3"/>
                    <a:pt x="86" y="4"/>
                    <a:pt x="85" y="4"/>
                  </a:cubicBezTo>
                  <a:close/>
                  <a:moveTo>
                    <a:pt x="61" y="4"/>
                  </a:moveTo>
                  <a:cubicBezTo>
                    <a:pt x="49" y="4"/>
                    <a:pt x="49" y="4"/>
                    <a:pt x="49" y="4"/>
                  </a:cubicBezTo>
                  <a:cubicBezTo>
                    <a:pt x="48" y="4"/>
                    <a:pt x="47" y="3"/>
                    <a:pt x="47" y="2"/>
                  </a:cubicBezTo>
                  <a:cubicBezTo>
                    <a:pt x="47" y="1"/>
                    <a:pt x="48" y="0"/>
                    <a:pt x="49" y="0"/>
                  </a:cubicBezTo>
                  <a:cubicBezTo>
                    <a:pt x="61" y="0"/>
                    <a:pt x="61" y="0"/>
                    <a:pt x="61" y="0"/>
                  </a:cubicBezTo>
                  <a:cubicBezTo>
                    <a:pt x="63" y="0"/>
                    <a:pt x="63" y="1"/>
                    <a:pt x="63" y="2"/>
                  </a:cubicBezTo>
                  <a:cubicBezTo>
                    <a:pt x="63" y="3"/>
                    <a:pt x="63" y="4"/>
                    <a:pt x="61" y="4"/>
                  </a:cubicBezTo>
                  <a:close/>
                  <a:moveTo>
                    <a:pt x="37" y="4"/>
                  </a:moveTo>
                  <a:cubicBezTo>
                    <a:pt x="25" y="4"/>
                    <a:pt x="25" y="4"/>
                    <a:pt x="25" y="4"/>
                  </a:cubicBezTo>
                  <a:cubicBezTo>
                    <a:pt x="24" y="4"/>
                    <a:pt x="23" y="3"/>
                    <a:pt x="23" y="2"/>
                  </a:cubicBezTo>
                  <a:cubicBezTo>
                    <a:pt x="23" y="1"/>
                    <a:pt x="24" y="0"/>
                    <a:pt x="25" y="0"/>
                  </a:cubicBezTo>
                  <a:cubicBezTo>
                    <a:pt x="37" y="0"/>
                    <a:pt x="37" y="0"/>
                    <a:pt x="37" y="0"/>
                  </a:cubicBezTo>
                  <a:cubicBezTo>
                    <a:pt x="39" y="0"/>
                    <a:pt x="39" y="1"/>
                    <a:pt x="39" y="2"/>
                  </a:cubicBezTo>
                  <a:cubicBezTo>
                    <a:pt x="39" y="3"/>
                    <a:pt x="39" y="4"/>
                    <a:pt x="37" y="4"/>
                  </a:cubicBezTo>
                  <a:close/>
                  <a:moveTo>
                    <a:pt x="14" y="4"/>
                  </a:moveTo>
                  <a:cubicBezTo>
                    <a:pt x="2" y="4"/>
                    <a:pt x="2" y="4"/>
                    <a:pt x="2" y="4"/>
                  </a:cubicBezTo>
                  <a:cubicBezTo>
                    <a:pt x="0" y="4"/>
                    <a:pt x="0" y="3"/>
                    <a:pt x="0" y="2"/>
                  </a:cubicBezTo>
                  <a:cubicBezTo>
                    <a:pt x="0" y="1"/>
                    <a:pt x="0" y="0"/>
                    <a:pt x="2" y="0"/>
                  </a:cubicBezTo>
                  <a:cubicBezTo>
                    <a:pt x="14" y="0"/>
                    <a:pt x="14" y="0"/>
                    <a:pt x="14" y="0"/>
                  </a:cubicBezTo>
                  <a:cubicBezTo>
                    <a:pt x="15" y="0"/>
                    <a:pt x="16" y="1"/>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30" name="Freeform 522"/>
            <p:cNvSpPr/>
            <p:nvPr/>
          </p:nvSpPr>
          <p:spPr bwMode="auto">
            <a:xfrm>
              <a:off x="7897813" y="2243138"/>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grpSp>
        <p:nvGrpSpPr>
          <p:cNvPr id="31" name="组合 30"/>
          <p:cNvGrpSpPr/>
          <p:nvPr/>
        </p:nvGrpSpPr>
        <p:grpSpPr>
          <a:xfrm>
            <a:off x="4015869" y="2448449"/>
            <a:ext cx="1073150" cy="17463"/>
            <a:chOff x="4056063" y="2438400"/>
            <a:chExt cx="1073150" cy="17463"/>
          </a:xfrm>
        </p:grpSpPr>
        <p:sp>
          <p:nvSpPr>
            <p:cNvPr id="32" name="Freeform 523"/>
            <p:cNvSpPr/>
            <p:nvPr/>
          </p:nvSpPr>
          <p:spPr bwMode="auto">
            <a:xfrm>
              <a:off x="5086350"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10" y="0"/>
                    <a:pt x="10" y="1"/>
                    <a:pt x="10" y="2"/>
                  </a:cubicBezTo>
                  <a:cubicBezTo>
                    <a:pt x="10" y="3"/>
                    <a:pt x="10"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33" name="Freeform 524"/>
            <p:cNvSpPr>
              <a:spLocks noEditPoints="1"/>
            </p:cNvSpPr>
            <p:nvPr/>
          </p:nvSpPr>
          <p:spPr bwMode="auto">
            <a:xfrm>
              <a:off x="4137025" y="2438400"/>
              <a:ext cx="915988" cy="17463"/>
            </a:xfrm>
            <a:custGeom>
              <a:avLst/>
              <a:gdLst>
                <a:gd name="T0" fmla="*/ 214 w 216"/>
                <a:gd name="T1" fmla="*/ 4 h 4"/>
                <a:gd name="T2" fmla="*/ 202 w 216"/>
                <a:gd name="T3" fmla="*/ 4 h 4"/>
                <a:gd name="T4" fmla="*/ 200 w 216"/>
                <a:gd name="T5" fmla="*/ 2 h 4"/>
                <a:gd name="T6" fmla="*/ 202 w 216"/>
                <a:gd name="T7" fmla="*/ 0 h 4"/>
                <a:gd name="T8" fmla="*/ 214 w 216"/>
                <a:gd name="T9" fmla="*/ 0 h 4"/>
                <a:gd name="T10" fmla="*/ 216 w 216"/>
                <a:gd name="T11" fmla="*/ 2 h 4"/>
                <a:gd name="T12" fmla="*/ 214 w 216"/>
                <a:gd name="T13" fmla="*/ 4 h 4"/>
                <a:gd name="T14" fmla="*/ 189 w 216"/>
                <a:gd name="T15" fmla="*/ 4 h 4"/>
                <a:gd name="T16" fmla="*/ 177 w 216"/>
                <a:gd name="T17" fmla="*/ 4 h 4"/>
                <a:gd name="T18" fmla="*/ 175 w 216"/>
                <a:gd name="T19" fmla="*/ 2 h 4"/>
                <a:gd name="T20" fmla="*/ 177 w 216"/>
                <a:gd name="T21" fmla="*/ 0 h 4"/>
                <a:gd name="T22" fmla="*/ 189 w 216"/>
                <a:gd name="T23" fmla="*/ 0 h 4"/>
                <a:gd name="T24" fmla="*/ 191 w 216"/>
                <a:gd name="T25" fmla="*/ 2 h 4"/>
                <a:gd name="T26" fmla="*/ 189 w 216"/>
                <a:gd name="T27" fmla="*/ 4 h 4"/>
                <a:gd name="T28" fmla="*/ 164 w 216"/>
                <a:gd name="T29" fmla="*/ 4 h 4"/>
                <a:gd name="T30" fmla="*/ 152 w 216"/>
                <a:gd name="T31" fmla="*/ 4 h 4"/>
                <a:gd name="T32" fmla="*/ 150 w 216"/>
                <a:gd name="T33" fmla="*/ 2 h 4"/>
                <a:gd name="T34" fmla="*/ 152 w 216"/>
                <a:gd name="T35" fmla="*/ 0 h 4"/>
                <a:gd name="T36" fmla="*/ 164 w 216"/>
                <a:gd name="T37" fmla="*/ 0 h 4"/>
                <a:gd name="T38" fmla="*/ 166 w 216"/>
                <a:gd name="T39" fmla="*/ 2 h 4"/>
                <a:gd name="T40" fmla="*/ 164 w 216"/>
                <a:gd name="T41" fmla="*/ 4 h 4"/>
                <a:gd name="T42" fmla="*/ 139 w 216"/>
                <a:gd name="T43" fmla="*/ 4 h 4"/>
                <a:gd name="T44" fmla="*/ 127 w 216"/>
                <a:gd name="T45" fmla="*/ 4 h 4"/>
                <a:gd name="T46" fmla="*/ 125 w 216"/>
                <a:gd name="T47" fmla="*/ 2 h 4"/>
                <a:gd name="T48" fmla="*/ 127 w 216"/>
                <a:gd name="T49" fmla="*/ 0 h 4"/>
                <a:gd name="T50" fmla="*/ 139 w 216"/>
                <a:gd name="T51" fmla="*/ 0 h 4"/>
                <a:gd name="T52" fmla="*/ 141 w 216"/>
                <a:gd name="T53" fmla="*/ 2 h 4"/>
                <a:gd name="T54" fmla="*/ 139 w 216"/>
                <a:gd name="T55" fmla="*/ 4 h 4"/>
                <a:gd name="T56" fmla="*/ 114 w 216"/>
                <a:gd name="T57" fmla="*/ 4 h 4"/>
                <a:gd name="T58" fmla="*/ 102 w 216"/>
                <a:gd name="T59" fmla="*/ 4 h 4"/>
                <a:gd name="T60" fmla="*/ 100 w 216"/>
                <a:gd name="T61" fmla="*/ 2 h 4"/>
                <a:gd name="T62" fmla="*/ 102 w 216"/>
                <a:gd name="T63" fmla="*/ 0 h 4"/>
                <a:gd name="T64" fmla="*/ 114 w 216"/>
                <a:gd name="T65" fmla="*/ 0 h 4"/>
                <a:gd name="T66" fmla="*/ 116 w 216"/>
                <a:gd name="T67" fmla="*/ 2 h 4"/>
                <a:gd name="T68" fmla="*/ 114 w 216"/>
                <a:gd name="T69" fmla="*/ 4 h 4"/>
                <a:gd name="T70" fmla="*/ 89 w 216"/>
                <a:gd name="T71" fmla="*/ 4 h 4"/>
                <a:gd name="T72" fmla="*/ 77 w 216"/>
                <a:gd name="T73" fmla="*/ 4 h 4"/>
                <a:gd name="T74" fmla="*/ 75 w 216"/>
                <a:gd name="T75" fmla="*/ 2 h 4"/>
                <a:gd name="T76" fmla="*/ 77 w 216"/>
                <a:gd name="T77" fmla="*/ 0 h 4"/>
                <a:gd name="T78" fmla="*/ 89 w 216"/>
                <a:gd name="T79" fmla="*/ 0 h 4"/>
                <a:gd name="T80" fmla="*/ 91 w 216"/>
                <a:gd name="T81" fmla="*/ 2 h 4"/>
                <a:gd name="T82" fmla="*/ 89 w 216"/>
                <a:gd name="T83" fmla="*/ 4 h 4"/>
                <a:gd name="T84" fmla="*/ 64 w 216"/>
                <a:gd name="T85" fmla="*/ 4 h 4"/>
                <a:gd name="T86" fmla="*/ 52 w 216"/>
                <a:gd name="T87" fmla="*/ 4 h 4"/>
                <a:gd name="T88" fmla="*/ 50 w 216"/>
                <a:gd name="T89" fmla="*/ 2 h 4"/>
                <a:gd name="T90" fmla="*/ 52 w 216"/>
                <a:gd name="T91" fmla="*/ 0 h 4"/>
                <a:gd name="T92" fmla="*/ 64 w 216"/>
                <a:gd name="T93" fmla="*/ 0 h 4"/>
                <a:gd name="T94" fmla="*/ 66 w 216"/>
                <a:gd name="T95" fmla="*/ 2 h 4"/>
                <a:gd name="T96" fmla="*/ 64 w 216"/>
                <a:gd name="T97" fmla="*/ 4 h 4"/>
                <a:gd name="T98" fmla="*/ 39 w 216"/>
                <a:gd name="T99" fmla="*/ 4 h 4"/>
                <a:gd name="T100" fmla="*/ 27 w 216"/>
                <a:gd name="T101" fmla="*/ 4 h 4"/>
                <a:gd name="T102" fmla="*/ 25 w 216"/>
                <a:gd name="T103" fmla="*/ 2 h 4"/>
                <a:gd name="T104" fmla="*/ 27 w 216"/>
                <a:gd name="T105" fmla="*/ 0 h 4"/>
                <a:gd name="T106" fmla="*/ 39 w 216"/>
                <a:gd name="T107" fmla="*/ 0 h 4"/>
                <a:gd name="T108" fmla="*/ 41 w 216"/>
                <a:gd name="T109" fmla="*/ 2 h 4"/>
                <a:gd name="T110" fmla="*/ 39 w 216"/>
                <a:gd name="T111" fmla="*/ 4 h 4"/>
                <a:gd name="T112" fmla="*/ 14 w 216"/>
                <a:gd name="T113" fmla="*/ 4 h 4"/>
                <a:gd name="T114" fmla="*/ 2 w 216"/>
                <a:gd name="T115" fmla="*/ 4 h 4"/>
                <a:gd name="T116" fmla="*/ 0 w 216"/>
                <a:gd name="T117" fmla="*/ 2 h 4"/>
                <a:gd name="T118" fmla="*/ 2 w 216"/>
                <a:gd name="T119" fmla="*/ 0 h 4"/>
                <a:gd name="T120" fmla="*/ 14 w 216"/>
                <a:gd name="T121" fmla="*/ 0 h 4"/>
                <a:gd name="T122" fmla="*/ 16 w 216"/>
                <a:gd name="T123" fmla="*/ 2 h 4"/>
                <a:gd name="T124" fmla="*/ 14 w 216"/>
                <a:gd name="T1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 h="4">
                  <a:moveTo>
                    <a:pt x="214" y="4"/>
                  </a:moveTo>
                  <a:cubicBezTo>
                    <a:pt x="202" y="4"/>
                    <a:pt x="202" y="4"/>
                    <a:pt x="202" y="4"/>
                  </a:cubicBezTo>
                  <a:cubicBezTo>
                    <a:pt x="200" y="4"/>
                    <a:pt x="200" y="3"/>
                    <a:pt x="200" y="2"/>
                  </a:cubicBezTo>
                  <a:cubicBezTo>
                    <a:pt x="200" y="1"/>
                    <a:pt x="200" y="0"/>
                    <a:pt x="202" y="0"/>
                  </a:cubicBezTo>
                  <a:cubicBezTo>
                    <a:pt x="214" y="0"/>
                    <a:pt x="214" y="0"/>
                    <a:pt x="214" y="0"/>
                  </a:cubicBezTo>
                  <a:cubicBezTo>
                    <a:pt x="215" y="0"/>
                    <a:pt x="216" y="1"/>
                    <a:pt x="216" y="2"/>
                  </a:cubicBezTo>
                  <a:cubicBezTo>
                    <a:pt x="216" y="3"/>
                    <a:pt x="215" y="4"/>
                    <a:pt x="214" y="4"/>
                  </a:cubicBezTo>
                  <a:close/>
                  <a:moveTo>
                    <a:pt x="189" y="4"/>
                  </a:moveTo>
                  <a:cubicBezTo>
                    <a:pt x="177" y="4"/>
                    <a:pt x="177" y="4"/>
                    <a:pt x="177" y="4"/>
                  </a:cubicBezTo>
                  <a:cubicBezTo>
                    <a:pt x="175" y="4"/>
                    <a:pt x="175" y="3"/>
                    <a:pt x="175" y="2"/>
                  </a:cubicBezTo>
                  <a:cubicBezTo>
                    <a:pt x="175" y="1"/>
                    <a:pt x="175" y="0"/>
                    <a:pt x="177" y="0"/>
                  </a:cubicBezTo>
                  <a:cubicBezTo>
                    <a:pt x="189" y="0"/>
                    <a:pt x="189" y="0"/>
                    <a:pt x="189" y="0"/>
                  </a:cubicBezTo>
                  <a:cubicBezTo>
                    <a:pt x="190" y="0"/>
                    <a:pt x="191" y="1"/>
                    <a:pt x="191" y="2"/>
                  </a:cubicBezTo>
                  <a:cubicBezTo>
                    <a:pt x="191" y="3"/>
                    <a:pt x="190" y="4"/>
                    <a:pt x="189" y="4"/>
                  </a:cubicBezTo>
                  <a:close/>
                  <a:moveTo>
                    <a:pt x="164" y="4"/>
                  </a:moveTo>
                  <a:cubicBezTo>
                    <a:pt x="152" y="4"/>
                    <a:pt x="152" y="4"/>
                    <a:pt x="152" y="4"/>
                  </a:cubicBezTo>
                  <a:cubicBezTo>
                    <a:pt x="150" y="4"/>
                    <a:pt x="150" y="3"/>
                    <a:pt x="150" y="2"/>
                  </a:cubicBezTo>
                  <a:cubicBezTo>
                    <a:pt x="150" y="1"/>
                    <a:pt x="150" y="0"/>
                    <a:pt x="152" y="0"/>
                  </a:cubicBezTo>
                  <a:cubicBezTo>
                    <a:pt x="164" y="0"/>
                    <a:pt x="164" y="0"/>
                    <a:pt x="164" y="0"/>
                  </a:cubicBezTo>
                  <a:cubicBezTo>
                    <a:pt x="165" y="0"/>
                    <a:pt x="166" y="1"/>
                    <a:pt x="166" y="2"/>
                  </a:cubicBezTo>
                  <a:cubicBezTo>
                    <a:pt x="166" y="3"/>
                    <a:pt x="165" y="4"/>
                    <a:pt x="164" y="4"/>
                  </a:cubicBezTo>
                  <a:close/>
                  <a:moveTo>
                    <a:pt x="139" y="4"/>
                  </a:moveTo>
                  <a:cubicBezTo>
                    <a:pt x="127" y="4"/>
                    <a:pt x="127" y="4"/>
                    <a:pt x="127" y="4"/>
                  </a:cubicBezTo>
                  <a:cubicBezTo>
                    <a:pt x="126" y="4"/>
                    <a:pt x="125" y="3"/>
                    <a:pt x="125" y="2"/>
                  </a:cubicBezTo>
                  <a:cubicBezTo>
                    <a:pt x="125" y="1"/>
                    <a:pt x="126" y="0"/>
                    <a:pt x="127" y="0"/>
                  </a:cubicBezTo>
                  <a:cubicBezTo>
                    <a:pt x="139" y="0"/>
                    <a:pt x="139" y="0"/>
                    <a:pt x="139" y="0"/>
                  </a:cubicBezTo>
                  <a:cubicBezTo>
                    <a:pt x="140" y="0"/>
                    <a:pt x="141" y="1"/>
                    <a:pt x="141" y="2"/>
                  </a:cubicBezTo>
                  <a:cubicBezTo>
                    <a:pt x="141" y="3"/>
                    <a:pt x="140" y="4"/>
                    <a:pt x="139" y="4"/>
                  </a:cubicBezTo>
                  <a:close/>
                  <a:moveTo>
                    <a:pt x="114" y="4"/>
                  </a:moveTo>
                  <a:cubicBezTo>
                    <a:pt x="102" y="4"/>
                    <a:pt x="102" y="4"/>
                    <a:pt x="102" y="4"/>
                  </a:cubicBezTo>
                  <a:cubicBezTo>
                    <a:pt x="101" y="4"/>
                    <a:pt x="100" y="3"/>
                    <a:pt x="100" y="2"/>
                  </a:cubicBezTo>
                  <a:cubicBezTo>
                    <a:pt x="100" y="1"/>
                    <a:pt x="101" y="0"/>
                    <a:pt x="102" y="0"/>
                  </a:cubicBezTo>
                  <a:cubicBezTo>
                    <a:pt x="114" y="0"/>
                    <a:pt x="114" y="0"/>
                    <a:pt x="114" y="0"/>
                  </a:cubicBezTo>
                  <a:cubicBezTo>
                    <a:pt x="115" y="0"/>
                    <a:pt x="116" y="1"/>
                    <a:pt x="116" y="2"/>
                  </a:cubicBezTo>
                  <a:cubicBezTo>
                    <a:pt x="116" y="3"/>
                    <a:pt x="115" y="4"/>
                    <a:pt x="114" y="4"/>
                  </a:cubicBezTo>
                  <a:close/>
                  <a:moveTo>
                    <a:pt x="89" y="4"/>
                  </a:moveTo>
                  <a:cubicBezTo>
                    <a:pt x="77" y="4"/>
                    <a:pt x="77" y="4"/>
                    <a:pt x="77" y="4"/>
                  </a:cubicBezTo>
                  <a:cubicBezTo>
                    <a:pt x="76" y="4"/>
                    <a:pt x="75" y="3"/>
                    <a:pt x="75" y="2"/>
                  </a:cubicBezTo>
                  <a:cubicBezTo>
                    <a:pt x="75" y="1"/>
                    <a:pt x="76" y="0"/>
                    <a:pt x="77" y="0"/>
                  </a:cubicBezTo>
                  <a:cubicBezTo>
                    <a:pt x="89" y="0"/>
                    <a:pt x="89" y="0"/>
                    <a:pt x="89" y="0"/>
                  </a:cubicBezTo>
                  <a:cubicBezTo>
                    <a:pt x="90" y="0"/>
                    <a:pt x="91" y="1"/>
                    <a:pt x="91" y="2"/>
                  </a:cubicBezTo>
                  <a:cubicBezTo>
                    <a:pt x="91" y="3"/>
                    <a:pt x="90" y="4"/>
                    <a:pt x="89" y="4"/>
                  </a:cubicBezTo>
                  <a:close/>
                  <a:moveTo>
                    <a:pt x="64" y="4"/>
                  </a:moveTo>
                  <a:cubicBezTo>
                    <a:pt x="52" y="4"/>
                    <a:pt x="52" y="4"/>
                    <a:pt x="52" y="4"/>
                  </a:cubicBezTo>
                  <a:cubicBezTo>
                    <a:pt x="51" y="4"/>
                    <a:pt x="50" y="3"/>
                    <a:pt x="50" y="2"/>
                  </a:cubicBezTo>
                  <a:cubicBezTo>
                    <a:pt x="50" y="1"/>
                    <a:pt x="51" y="0"/>
                    <a:pt x="52" y="0"/>
                  </a:cubicBezTo>
                  <a:cubicBezTo>
                    <a:pt x="64" y="0"/>
                    <a:pt x="64" y="0"/>
                    <a:pt x="64" y="0"/>
                  </a:cubicBezTo>
                  <a:cubicBezTo>
                    <a:pt x="65" y="0"/>
                    <a:pt x="66" y="1"/>
                    <a:pt x="66" y="2"/>
                  </a:cubicBezTo>
                  <a:cubicBezTo>
                    <a:pt x="66" y="3"/>
                    <a:pt x="65" y="4"/>
                    <a:pt x="64" y="4"/>
                  </a:cubicBezTo>
                  <a:close/>
                  <a:moveTo>
                    <a:pt x="39" y="4"/>
                  </a:moveTo>
                  <a:cubicBezTo>
                    <a:pt x="27" y="4"/>
                    <a:pt x="27" y="4"/>
                    <a:pt x="27" y="4"/>
                  </a:cubicBezTo>
                  <a:cubicBezTo>
                    <a:pt x="26" y="4"/>
                    <a:pt x="25" y="3"/>
                    <a:pt x="25" y="2"/>
                  </a:cubicBezTo>
                  <a:cubicBezTo>
                    <a:pt x="25" y="1"/>
                    <a:pt x="26" y="0"/>
                    <a:pt x="27" y="0"/>
                  </a:cubicBezTo>
                  <a:cubicBezTo>
                    <a:pt x="39" y="0"/>
                    <a:pt x="39" y="0"/>
                    <a:pt x="39" y="0"/>
                  </a:cubicBezTo>
                  <a:cubicBezTo>
                    <a:pt x="40" y="0"/>
                    <a:pt x="41" y="1"/>
                    <a:pt x="41" y="2"/>
                  </a:cubicBezTo>
                  <a:cubicBezTo>
                    <a:pt x="41" y="3"/>
                    <a:pt x="40" y="4"/>
                    <a:pt x="39" y="4"/>
                  </a:cubicBezTo>
                  <a:close/>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34" name="Freeform 525"/>
            <p:cNvSpPr/>
            <p:nvPr/>
          </p:nvSpPr>
          <p:spPr bwMode="auto">
            <a:xfrm>
              <a:off x="4056063"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grpSp>
        <p:nvGrpSpPr>
          <p:cNvPr id="35" name="组合 34"/>
          <p:cNvGrpSpPr/>
          <p:nvPr/>
        </p:nvGrpSpPr>
        <p:grpSpPr>
          <a:xfrm>
            <a:off x="3736469" y="3861324"/>
            <a:ext cx="525462" cy="17463"/>
            <a:chOff x="3776663" y="3851275"/>
            <a:chExt cx="525462" cy="17463"/>
          </a:xfrm>
        </p:grpSpPr>
        <p:sp>
          <p:nvSpPr>
            <p:cNvPr id="36" name="Freeform 526"/>
            <p:cNvSpPr/>
            <p:nvPr/>
          </p:nvSpPr>
          <p:spPr bwMode="auto">
            <a:xfrm>
              <a:off x="4260850" y="3851275"/>
              <a:ext cx="41275"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37" name="Freeform 527"/>
            <p:cNvSpPr>
              <a:spLocks noEditPoints="1"/>
            </p:cNvSpPr>
            <p:nvPr/>
          </p:nvSpPr>
          <p:spPr bwMode="auto">
            <a:xfrm>
              <a:off x="3852863" y="3851275"/>
              <a:ext cx="373063" cy="17463"/>
            </a:xfrm>
            <a:custGeom>
              <a:avLst/>
              <a:gdLst>
                <a:gd name="T0" fmla="*/ 86 w 88"/>
                <a:gd name="T1" fmla="*/ 4 h 4"/>
                <a:gd name="T2" fmla="*/ 74 w 88"/>
                <a:gd name="T3" fmla="*/ 4 h 4"/>
                <a:gd name="T4" fmla="*/ 72 w 88"/>
                <a:gd name="T5" fmla="*/ 2 h 4"/>
                <a:gd name="T6" fmla="*/ 74 w 88"/>
                <a:gd name="T7" fmla="*/ 0 h 4"/>
                <a:gd name="T8" fmla="*/ 86 w 88"/>
                <a:gd name="T9" fmla="*/ 0 h 4"/>
                <a:gd name="T10" fmla="*/ 88 w 88"/>
                <a:gd name="T11" fmla="*/ 2 h 4"/>
                <a:gd name="T12" fmla="*/ 86 w 88"/>
                <a:gd name="T13" fmla="*/ 4 h 4"/>
                <a:gd name="T14" fmla="*/ 62 w 88"/>
                <a:gd name="T15" fmla="*/ 4 h 4"/>
                <a:gd name="T16" fmla="*/ 50 w 88"/>
                <a:gd name="T17" fmla="*/ 4 h 4"/>
                <a:gd name="T18" fmla="*/ 48 w 88"/>
                <a:gd name="T19" fmla="*/ 2 h 4"/>
                <a:gd name="T20" fmla="*/ 50 w 88"/>
                <a:gd name="T21" fmla="*/ 0 h 4"/>
                <a:gd name="T22" fmla="*/ 62 w 88"/>
                <a:gd name="T23" fmla="*/ 0 h 4"/>
                <a:gd name="T24" fmla="*/ 64 w 88"/>
                <a:gd name="T25" fmla="*/ 2 h 4"/>
                <a:gd name="T26" fmla="*/ 62 w 88"/>
                <a:gd name="T27" fmla="*/ 4 h 4"/>
                <a:gd name="T28" fmla="*/ 38 w 88"/>
                <a:gd name="T29" fmla="*/ 4 h 4"/>
                <a:gd name="T30" fmla="*/ 26 w 88"/>
                <a:gd name="T31" fmla="*/ 4 h 4"/>
                <a:gd name="T32" fmla="*/ 24 w 88"/>
                <a:gd name="T33" fmla="*/ 2 h 4"/>
                <a:gd name="T34" fmla="*/ 26 w 88"/>
                <a:gd name="T35" fmla="*/ 0 h 4"/>
                <a:gd name="T36" fmla="*/ 38 w 88"/>
                <a:gd name="T37" fmla="*/ 0 h 4"/>
                <a:gd name="T38" fmla="*/ 40 w 88"/>
                <a:gd name="T39" fmla="*/ 2 h 4"/>
                <a:gd name="T40" fmla="*/ 38 w 88"/>
                <a:gd name="T41" fmla="*/ 4 h 4"/>
                <a:gd name="T42" fmla="*/ 14 w 88"/>
                <a:gd name="T43" fmla="*/ 4 h 4"/>
                <a:gd name="T44" fmla="*/ 2 w 88"/>
                <a:gd name="T45" fmla="*/ 4 h 4"/>
                <a:gd name="T46" fmla="*/ 0 w 88"/>
                <a:gd name="T47" fmla="*/ 2 h 4"/>
                <a:gd name="T48" fmla="*/ 2 w 88"/>
                <a:gd name="T49" fmla="*/ 0 h 4"/>
                <a:gd name="T50" fmla="*/ 14 w 88"/>
                <a:gd name="T51" fmla="*/ 0 h 4"/>
                <a:gd name="T52" fmla="*/ 16 w 88"/>
                <a:gd name="T53" fmla="*/ 2 h 4"/>
                <a:gd name="T54" fmla="*/ 14 w 88"/>
                <a:gd name="T5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4">
                  <a:moveTo>
                    <a:pt x="86" y="4"/>
                  </a:moveTo>
                  <a:cubicBezTo>
                    <a:pt x="74" y="4"/>
                    <a:pt x="74" y="4"/>
                    <a:pt x="74" y="4"/>
                  </a:cubicBezTo>
                  <a:cubicBezTo>
                    <a:pt x="73" y="4"/>
                    <a:pt x="72" y="3"/>
                    <a:pt x="72" y="2"/>
                  </a:cubicBezTo>
                  <a:cubicBezTo>
                    <a:pt x="72" y="0"/>
                    <a:pt x="73" y="0"/>
                    <a:pt x="74" y="0"/>
                  </a:cubicBezTo>
                  <a:cubicBezTo>
                    <a:pt x="86" y="0"/>
                    <a:pt x="86" y="0"/>
                    <a:pt x="86" y="0"/>
                  </a:cubicBezTo>
                  <a:cubicBezTo>
                    <a:pt x="87" y="0"/>
                    <a:pt x="88" y="0"/>
                    <a:pt x="88" y="2"/>
                  </a:cubicBezTo>
                  <a:cubicBezTo>
                    <a:pt x="88" y="3"/>
                    <a:pt x="87" y="4"/>
                    <a:pt x="86" y="4"/>
                  </a:cubicBezTo>
                  <a:close/>
                  <a:moveTo>
                    <a:pt x="62" y="4"/>
                  </a:moveTo>
                  <a:cubicBezTo>
                    <a:pt x="50" y="4"/>
                    <a:pt x="50" y="4"/>
                    <a:pt x="50" y="4"/>
                  </a:cubicBezTo>
                  <a:cubicBezTo>
                    <a:pt x="49" y="4"/>
                    <a:pt x="48" y="3"/>
                    <a:pt x="48" y="2"/>
                  </a:cubicBezTo>
                  <a:cubicBezTo>
                    <a:pt x="48" y="0"/>
                    <a:pt x="49" y="0"/>
                    <a:pt x="50" y="0"/>
                  </a:cubicBezTo>
                  <a:cubicBezTo>
                    <a:pt x="62" y="0"/>
                    <a:pt x="62" y="0"/>
                    <a:pt x="62" y="0"/>
                  </a:cubicBezTo>
                  <a:cubicBezTo>
                    <a:pt x="63" y="0"/>
                    <a:pt x="64" y="0"/>
                    <a:pt x="64" y="2"/>
                  </a:cubicBezTo>
                  <a:cubicBezTo>
                    <a:pt x="64" y="3"/>
                    <a:pt x="63" y="4"/>
                    <a:pt x="62" y="4"/>
                  </a:cubicBezTo>
                  <a:close/>
                  <a:moveTo>
                    <a:pt x="38" y="4"/>
                  </a:moveTo>
                  <a:cubicBezTo>
                    <a:pt x="26" y="4"/>
                    <a:pt x="26" y="4"/>
                    <a:pt x="26" y="4"/>
                  </a:cubicBezTo>
                  <a:cubicBezTo>
                    <a:pt x="25" y="4"/>
                    <a:pt x="24" y="3"/>
                    <a:pt x="24" y="2"/>
                  </a:cubicBezTo>
                  <a:cubicBezTo>
                    <a:pt x="24" y="0"/>
                    <a:pt x="25" y="0"/>
                    <a:pt x="26" y="0"/>
                  </a:cubicBezTo>
                  <a:cubicBezTo>
                    <a:pt x="38" y="0"/>
                    <a:pt x="38" y="0"/>
                    <a:pt x="38" y="0"/>
                  </a:cubicBezTo>
                  <a:cubicBezTo>
                    <a:pt x="39" y="0"/>
                    <a:pt x="40" y="0"/>
                    <a:pt x="40" y="2"/>
                  </a:cubicBezTo>
                  <a:cubicBezTo>
                    <a:pt x="40" y="3"/>
                    <a:pt x="39" y="4"/>
                    <a:pt x="38" y="4"/>
                  </a:cubicBezTo>
                  <a:close/>
                  <a:moveTo>
                    <a:pt x="14" y="4"/>
                  </a:moveTo>
                  <a:cubicBezTo>
                    <a:pt x="2" y="4"/>
                    <a:pt x="2" y="4"/>
                    <a:pt x="2" y="4"/>
                  </a:cubicBezTo>
                  <a:cubicBezTo>
                    <a:pt x="0" y="4"/>
                    <a:pt x="0" y="3"/>
                    <a:pt x="0" y="2"/>
                  </a:cubicBezTo>
                  <a:cubicBezTo>
                    <a:pt x="0" y="0"/>
                    <a:pt x="0" y="0"/>
                    <a:pt x="2" y="0"/>
                  </a:cubicBezTo>
                  <a:cubicBezTo>
                    <a:pt x="14" y="0"/>
                    <a:pt x="14" y="0"/>
                    <a:pt x="14" y="0"/>
                  </a:cubicBezTo>
                  <a:cubicBezTo>
                    <a:pt x="15" y="0"/>
                    <a:pt x="16" y="0"/>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38" name="Freeform 528"/>
            <p:cNvSpPr/>
            <p:nvPr/>
          </p:nvSpPr>
          <p:spPr bwMode="auto">
            <a:xfrm>
              <a:off x="3776663" y="3851275"/>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0" y="4"/>
                    <a:pt x="0" y="3"/>
                    <a:pt x="0" y="2"/>
                  </a:cubicBezTo>
                  <a:cubicBezTo>
                    <a:pt x="0" y="0"/>
                    <a:pt x="0"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grpSp>
        <p:nvGrpSpPr>
          <p:cNvPr id="39" name="组合 38"/>
          <p:cNvGrpSpPr/>
          <p:nvPr/>
        </p:nvGrpSpPr>
        <p:grpSpPr>
          <a:xfrm>
            <a:off x="7047994" y="3288237"/>
            <a:ext cx="1195388" cy="17463"/>
            <a:chOff x="7088188" y="3278188"/>
            <a:chExt cx="1195388" cy="17463"/>
          </a:xfrm>
        </p:grpSpPr>
        <p:sp>
          <p:nvSpPr>
            <p:cNvPr id="40" name="Freeform 529"/>
            <p:cNvSpPr/>
            <p:nvPr/>
          </p:nvSpPr>
          <p:spPr bwMode="auto">
            <a:xfrm>
              <a:off x="7088188" y="3278188"/>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41" name="Freeform 530"/>
            <p:cNvSpPr>
              <a:spLocks noEditPoints="1"/>
            </p:cNvSpPr>
            <p:nvPr/>
          </p:nvSpPr>
          <p:spPr bwMode="auto">
            <a:xfrm>
              <a:off x="7164388" y="3278188"/>
              <a:ext cx="1042988" cy="17463"/>
            </a:xfrm>
            <a:custGeom>
              <a:avLst/>
              <a:gdLst>
                <a:gd name="T0" fmla="*/ 233 w 246"/>
                <a:gd name="T1" fmla="*/ 4 h 4"/>
                <a:gd name="T2" fmla="*/ 233 w 246"/>
                <a:gd name="T3" fmla="*/ 0 h 4"/>
                <a:gd name="T4" fmla="*/ 246 w 246"/>
                <a:gd name="T5" fmla="*/ 2 h 4"/>
                <a:gd name="T6" fmla="*/ 221 w 246"/>
                <a:gd name="T7" fmla="*/ 4 h 4"/>
                <a:gd name="T8" fmla="*/ 208 w 246"/>
                <a:gd name="T9" fmla="*/ 2 h 4"/>
                <a:gd name="T10" fmla="*/ 221 w 246"/>
                <a:gd name="T11" fmla="*/ 0 h 4"/>
                <a:gd name="T12" fmla="*/ 221 w 246"/>
                <a:gd name="T13" fmla="*/ 4 h 4"/>
                <a:gd name="T14" fmla="*/ 187 w 246"/>
                <a:gd name="T15" fmla="*/ 4 h 4"/>
                <a:gd name="T16" fmla="*/ 187 w 246"/>
                <a:gd name="T17" fmla="*/ 0 h 4"/>
                <a:gd name="T18" fmla="*/ 200 w 246"/>
                <a:gd name="T19" fmla="*/ 2 h 4"/>
                <a:gd name="T20" fmla="*/ 175 w 246"/>
                <a:gd name="T21" fmla="*/ 4 h 4"/>
                <a:gd name="T22" fmla="*/ 161 w 246"/>
                <a:gd name="T23" fmla="*/ 2 h 4"/>
                <a:gd name="T24" fmla="*/ 175 w 246"/>
                <a:gd name="T25" fmla="*/ 0 h 4"/>
                <a:gd name="T26" fmla="*/ 175 w 246"/>
                <a:gd name="T27" fmla="*/ 4 h 4"/>
                <a:gd name="T28" fmla="*/ 140 w 246"/>
                <a:gd name="T29" fmla="*/ 4 h 4"/>
                <a:gd name="T30" fmla="*/ 140 w 246"/>
                <a:gd name="T31" fmla="*/ 0 h 4"/>
                <a:gd name="T32" fmla="*/ 154 w 246"/>
                <a:gd name="T33" fmla="*/ 2 h 4"/>
                <a:gd name="T34" fmla="*/ 129 w 246"/>
                <a:gd name="T35" fmla="*/ 4 h 4"/>
                <a:gd name="T36" fmla="*/ 115 w 246"/>
                <a:gd name="T37" fmla="*/ 2 h 4"/>
                <a:gd name="T38" fmla="*/ 129 w 246"/>
                <a:gd name="T39" fmla="*/ 0 h 4"/>
                <a:gd name="T40" fmla="*/ 129 w 246"/>
                <a:gd name="T41" fmla="*/ 4 h 4"/>
                <a:gd name="T42" fmla="*/ 94 w 246"/>
                <a:gd name="T43" fmla="*/ 4 h 4"/>
                <a:gd name="T44" fmla="*/ 94 w 246"/>
                <a:gd name="T45" fmla="*/ 0 h 4"/>
                <a:gd name="T46" fmla="*/ 108 w 246"/>
                <a:gd name="T47" fmla="*/ 2 h 4"/>
                <a:gd name="T48" fmla="*/ 82 w 246"/>
                <a:gd name="T49" fmla="*/ 4 h 4"/>
                <a:gd name="T50" fmla="*/ 69 w 246"/>
                <a:gd name="T51" fmla="*/ 2 h 4"/>
                <a:gd name="T52" fmla="*/ 82 w 246"/>
                <a:gd name="T53" fmla="*/ 0 h 4"/>
                <a:gd name="T54" fmla="*/ 82 w 246"/>
                <a:gd name="T55" fmla="*/ 4 h 4"/>
                <a:gd name="T56" fmla="*/ 48 w 246"/>
                <a:gd name="T57" fmla="*/ 4 h 4"/>
                <a:gd name="T58" fmla="*/ 48 w 246"/>
                <a:gd name="T59" fmla="*/ 0 h 4"/>
                <a:gd name="T60" fmla="*/ 61 w 246"/>
                <a:gd name="T61" fmla="*/ 2 h 4"/>
                <a:gd name="T62" fmla="*/ 36 w 246"/>
                <a:gd name="T63" fmla="*/ 4 h 4"/>
                <a:gd name="T64" fmla="*/ 23 w 246"/>
                <a:gd name="T65" fmla="*/ 2 h 4"/>
                <a:gd name="T66" fmla="*/ 36 w 246"/>
                <a:gd name="T67" fmla="*/ 0 h 4"/>
                <a:gd name="T68" fmla="*/ 36 w 246"/>
                <a:gd name="T69" fmla="*/ 4 h 4"/>
                <a:gd name="T70" fmla="*/ 2 w 246"/>
                <a:gd name="T71" fmla="*/ 4 h 4"/>
                <a:gd name="T72" fmla="*/ 2 w 246"/>
                <a:gd name="T73" fmla="*/ 0 h 4"/>
                <a:gd name="T74" fmla="*/ 15 w 246"/>
                <a:gd name="T7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
                  <a:moveTo>
                    <a:pt x="244" y="4"/>
                  </a:moveTo>
                  <a:cubicBezTo>
                    <a:pt x="233" y="4"/>
                    <a:pt x="233" y="4"/>
                    <a:pt x="233" y="4"/>
                  </a:cubicBezTo>
                  <a:cubicBezTo>
                    <a:pt x="232" y="4"/>
                    <a:pt x="231" y="3"/>
                    <a:pt x="231" y="2"/>
                  </a:cubicBezTo>
                  <a:cubicBezTo>
                    <a:pt x="231" y="0"/>
                    <a:pt x="232" y="0"/>
                    <a:pt x="233" y="0"/>
                  </a:cubicBezTo>
                  <a:cubicBezTo>
                    <a:pt x="244" y="0"/>
                    <a:pt x="244" y="0"/>
                    <a:pt x="244" y="0"/>
                  </a:cubicBezTo>
                  <a:cubicBezTo>
                    <a:pt x="245" y="0"/>
                    <a:pt x="246" y="0"/>
                    <a:pt x="246" y="2"/>
                  </a:cubicBezTo>
                  <a:cubicBezTo>
                    <a:pt x="246" y="3"/>
                    <a:pt x="245" y="4"/>
                    <a:pt x="244" y="4"/>
                  </a:cubicBezTo>
                  <a:close/>
                  <a:moveTo>
                    <a:pt x="221" y="4"/>
                  </a:moveTo>
                  <a:cubicBezTo>
                    <a:pt x="210" y="4"/>
                    <a:pt x="210" y="4"/>
                    <a:pt x="210" y="4"/>
                  </a:cubicBezTo>
                  <a:cubicBezTo>
                    <a:pt x="209" y="4"/>
                    <a:pt x="208" y="3"/>
                    <a:pt x="208" y="2"/>
                  </a:cubicBezTo>
                  <a:cubicBezTo>
                    <a:pt x="208" y="0"/>
                    <a:pt x="209" y="0"/>
                    <a:pt x="210" y="0"/>
                  </a:cubicBezTo>
                  <a:cubicBezTo>
                    <a:pt x="221" y="0"/>
                    <a:pt x="221" y="0"/>
                    <a:pt x="221" y="0"/>
                  </a:cubicBezTo>
                  <a:cubicBezTo>
                    <a:pt x="222" y="0"/>
                    <a:pt x="223" y="0"/>
                    <a:pt x="223" y="2"/>
                  </a:cubicBezTo>
                  <a:cubicBezTo>
                    <a:pt x="223" y="3"/>
                    <a:pt x="222" y="4"/>
                    <a:pt x="221" y="4"/>
                  </a:cubicBezTo>
                  <a:close/>
                  <a:moveTo>
                    <a:pt x="198" y="4"/>
                  </a:moveTo>
                  <a:cubicBezTo>
                    <a:pt x="187" y="4"/>
                    <a:pt x="187" y="4"/>
                    <a:pt x="187" y="4"/>
                  </a:cubicBezTo>
                  <a:cubicBezTo>
                    <a:pt x="185" y="4"/>
                    <a:pt x="185" y="3"/>
                    <a:pt x="185" y="2"/>
                  </a:cubicBezTo>
                  <a:cubicBezTo>
                    <a:pt x="185" y="0"/>
                    <a:pt x="185" y="0"/>
                    <a:pt x="187" y="0"/>
                  </a:cubicBezTo>
                  <a:cubicBezTo>
                    <a:pt x="198" y="0"/>
                    <a:pt x="198" y="0"/>
                    <a:pt x="198" y="0"/>
                  </a:cubicBezTo>
                  <a:cubicBezTo>
                    <a:pt x="199" y="0"/>
                    <a:pt x="200" y="0"/>
                    <a:pt x="200" y="2"/>
                  </a:cubicBezTo>
                  <a:cubicBezTo>
                    <a:pt x="200" y="3"/>
                    <a:pt x="199" y="4"/>
                    <a:pt x="198" y="4"/>
                  </a:cubicBezTo>
                  <a:close/>
                  <a:moveTo>
                    <a:pt x="175" y="4"/>
                  </a:moveTo>
                  <a:cubicBezTo>
                    <a:pt x="163" y="4"/>
                    <a:pt x="163" y="4"/>
                    <a:pt x="163" y="4"/>
                  </a:cubicBezTo>
                  <a:cubicBezTo>
                    <a:pt x="162" y="4"/>
                    <a:pt x="161" y="3"/>
                    <a:pt x="161" y="2"/>
                  </a:cubicBezTo>
                  <a:cubicBezTo>
                    <a:pt x="161" y="0"/>
                    <a:pt x="162" y="0"/>
                    <a:pt x="163" y="0"/>
                  </a:cubicBezTo>
                  <a:cubicBezTo>
                    <a:pt x="175" y="0"/>
                    <a:pt x="175" y="0"/>
                    <a:pt x="175" y="0"/>
                  </a:cubicBezTo>
                  <a:cubicBezTo>
                    <a:pt x="176" y="0"/>
                    <a:pt x="177" y="0"/>
                    <a:pt x="177" y="2"/>
                  </a:cubicBezTo>
                  <a:cubicBezTo>
                    <a:pt x="177" y="3"/>
                    <a:pt x="176" y="4"/>
                    <a:pt x="175" y="4"/>
                  </a:cubicBezTo>
                  <a:close/>
                  <a:moveTo>
                    <a:pt x="152" y="4"/>
                  </a:moveTo>
                  <a:cubicBezTo>
                    <a:pt x="140" y="4"/>
                    <a:pt x="140" y="4"/>
                    <a:pt x="140" y="4"/>
                  </a:cubicBezTo>
                  <a:cubicBezTo>
                    <a:pt x="139" y="4"/>
                    <a:pt x="138" y="3"/>
                    <a:pt x="138" y="2"/>
                  </a:cubicBezTo>
                  <a:cubicBezTo>
                    <a:pt x="138" y="0"/>
                    <a:pt x="139" y="0"/>
                    <a:pt x="140" y="0"/>
                  </a:cubicBezTo>
                  <a:cubicBezTo>
                    <a:pt x="152" y="0"/>
                    <a:pt x="152" y="0"/>
                    <a:pt x="152" y="0"/>
                  </a:cubicBezTo>
                  <a:cubicBezTo>
                    <a:pt x="153" y="0"/>
                    <a:pt x="154" y="0"/>
                    <a:pt x="154" y="2"/>
                  </a:cubicBezTo>
                  <a:cubicBezTo>
                    <a:pt x="154" y="3"/>
                    <a:pt x="153" y="4"/>
                    <a:pt x="152" y="4"/>
                  </a:cubicBezTo>
                  <a:close/>
                  <a:moveTo>
                    <a:pt x="129" y="4"/>
                  </a:moveTo>
                  <a:cubicBezTo>
                    <a:pt x="117" y="4"/>
                    <a:pt x="117" y="4"/>
                    <a:pt x="117" y="4"/>
                  </a:cubicBezTo>
                  <a:cubicBezTo>
                    <a:pt x="116" y="4"/>
                    <a:pt x="115" y="3"/>
                    <a:pt x="115" y="2"/>
                  </a:cubicBezTo>
                  <a:cubicBezTo>
                    <a:pt x="115" y="0"/>
                    <a:pt x="116" y="0"/>
                    <a:pt x="117" y="0"/>
                  </a:cubicBezTo>
                  <a:cubicBezTo>
                    <a:pt x="129" y="0"/>
                    <a:pt x="129" y="0"/>
                    <a:pt x="129" y="0"/>
                  </a:cubicBezTo>
                  <a:cubicBezTo>
                    <a:pt x="130" y="0"/>
                    <a:pt x="131" y="0"/>
                    <a:pt x="131" y="2"/>
                  </a:cubicBezTo>
                  <a:cubicBezTo>
                    <a:pt x="131" y="3"/>
                    <a:pt x="130" y="4"/>
                    <a:pt x="129" y="4"/>
                  </a:cubicBezTo>
                  <a:close/>
                  <a:moveTo>
                    <a:pt x="106" y="4"/>
                  </a:moveTo>
                  <a:cubicBezTo>
                    <a:pt x="94" y="4"/>
                    <a:pt x="94" y="4"/>
                    <a:pt x="94" y="4"/>
                  </a:cubicBezTo>
                  <a:cubicBezTo>
                    <a:pt x="93" y="4"/>
                    <a:pt x="92" y="3"/>
                    <a:pt x="92" y="2"/>
                  </a:cubicBezTo>
                  <a:cubicBezTo>
                    <a:pt x="92" y="0"/>
                    <a:pt x="93" y="0"/>
                    <a:pt x="94" y="0"/>
                  </a:cubicBezTo>
                  <a:cubicBezTo>
                    <a:pt x="106" y="0"/>
                    <a:pt x="106" y="0"/>
                    <a:pt x="106" y="0"/>
                  </a:cubicBezTo>
                  <a:cubicBezTo>
                    <a:pt x="107" y="0"/>
                    <a:pt x="108" y="0"/>
                    <a:pt x="108" y="2"/>
                  </a:cubicBezTo>
                  <a:cubicBezTo>
                    <a:pt x="108" y="3"/>
                    <a:pt x="107" y="4"/>
                    <a:pt x="106" y="4"/>
                  </a:cubicBezTo>
                  <a:close/>
                  <a:moveTo>
                    <a:pt x="82" y="4"/>
                  </a:moveTo>
                  <a:cubicBezTo>
                    <a:pt x="71" y="4"/>
                    <a:pt x="71" y="4"/>
                    <a:pt x="71" y="4"/>
                  </a:cubicBezTo>
                  <a:cubicBezTo>
                    <a:pt x="70" y="4"/>
                    <a:pt x="69" y="3"/>
                    <a:pt x="69" y="2"/>
                  </a:cubicBezTo>
                  <a:cubicBezTo>
                    <a:pt x="69" y="0"/>
                    <a:pt x="70" y="0"/>
                    <a:pt x="71" y="0"/>
                  </a:cubicBezTo>
                  <a:cubicBezTo>
                    <a:pt x="82" y="0"/>
                    <a:pt x="82" y="0"/>
                    <a:pt x="82" y="0"/>
                  </a:cubicBezTo>
                  <a:cubicBezTo>
                    <a:pt x="84" y="0"/>
                    <a:pt x="84" y="0"/>
                    <a:pt x="84" y="2"/>
                  </a:cubicBezTo>
                  <a:cubicBezTo>
                    <a:pt x="84" y="3"/>
                    <a:pt x="84" y="4"/>
                    <a:pt x="82" y="4"/>
                  </a:cubicBezTo>
                  <a:close/>
                  <a:moveTo>
                    <a:pt x="59" y="4"/>
                  </a:moveTo>
                  <a:cubicBezTo>
                    <a:pt x="48" y="4"/>
                    <a:pt x="48" y="4"/>
                    <a:pt x="48" y="4"/>
                  </a:cubicBezTo>
                  <a:cubicBezTo>
                    <a:pt x="47" y="4"/>
                    <a:pt x="46" y="3"/>
                    <a:pt x="46" y="2"/>
                  </a:cubicBezTo>
                  <a:cubicBezTo>
                    <a:pt x="46" y="0"/>
                    <a:pt x="47" y="0"/>
                    <a:pt x="48" y="0"/>
                  </a:cubicBezTo>
                  <a:cubicBezTo>
                    <a:pt x="59" y="0"/>
                    <a:pt x="59" y="0"/>
                    <a:pt x="59" y="0"/>
                  </a:cubicBezTo>
                  <a:cubicBezTo>
                    <a:pt x="60" y="0"/>
                    <a:pt x="61" y="0"/>
                    <a:pt x="61" y="2"/>
                  </a:cubicBezTo>
                  <a:cubicBezTo>
                    <a:pt x="61" y="3"/>
                    <a:pt x="60" y="4"/>
                    <a:pt x="59" y="4"/>
                  </a:cubicBezTo>
                  <a:close/>
                  <a:moveTo>
                    <a:pt x="36" y="4"/>
                  </a:moveTo>
                  <a:cubicBezTo>
                    <a:pt x="25" y="4"/>
                    <a:pt x="25" y="4"/>
                    <a:pt x="25" y="4"/>
                  </a:cubicBezTo>
                  <a:cubicBezTo>
                    <a:pt x="24" y="4"/>
                    <a:pt x="23" y="3"/>
                    <a:pt x="23" y="2"/>
                  </a:cubicBezTo>
                  <a:cubicBezTo>
                    <a:pt x="23" y="0"/>
                    <a:pt x="24" y="0"/>
                    <a:pt x="25" y="0"/>
                  </a:cubicBezTo>
                  <a:cubicBezTo>
                    <a:pt x="36" y="0"/>
                    <a:pt x="36" y="0"/>
                    <a:pt x="36" y="0"/>
                  </a:cubicBezTo>
                  <a:cubicBezTo>
                    <a:pt x="37" y="0"/>
                    <a:pt x="38" y="0"/>
                    <a:pt x="38" y="2"/>
                  </a:cubicBezTo>
                  <a:cubicBezTo>
                    <a:pt x="38" y="3"/>
                    <a:pt x="37" y="4"/>
                    <a:pt x="36" y="4"/>
                  </a:cubicBezTo>
                  <a:close/>
                  <a:moveTo>
                    <a:pt x="13" y="4"/>
                  </a:moveTo>
                  <a:cubicBezTo>
                    <a:pt x="2" y="4"/>
                    <a:pt x="2" y="4"/>
                    <a:pt x="2" y="4"/>
                  </a:cubicBezTo>
                  <a:cubicBezTo>
                    <a:pt x="0" y="4"/>
                    <a:pt x="0" y="3"/>
                    <a:pt x="0" y="2"/>
                  </a:cubicBezTo>
                  <a:cubicBezTo>
                    <a:pt x="0" y="0"/>
                    <a:pt x="0" y="0"/>
                    <a:pt x="2" y="0"/>
                  </a:cubicBezTo>
                  <a:cubicBezTo>
                    <a:pt x="13" y="0"/>
                    <a:pt x="13" y="0"/>
                    <a:pt x="13" y="0"/>
                  </a:cubicBezTo>
                  <a:cubicBezTo>
                    <a:pt x="14" y="0"/>
                    <a:pt x="15" y="0"/>
                    <a:pt x="15" y="2"/>
                  </a:cubicBezTo>
                  <a:cubicBezTo>
                    <a:pt x="15" y="3"/>
                    <a:pt x="14" y="4"/>
                    <a:pt x="13"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42" name="Freeform 531"/>
            <p:cNvSpPr/>
            <p:nvPr/>
          </p:nvSpPr>
          <p:spPr bwMode="auto">
            <a:xfrm>
              <a:off x="8240713" y="3278188"/>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grpSp>
        <p:nvGrpSpPr>
          <p:cNvPr id="51" name="组合 50"/>
          <p:cNvGrpSpPr/>
          <p:nvPr/>
        </p:nvGrpSpPr>
        <p:grpSpPr>
          <a:xfrm>
            <a:off x="7976681" y="1780079"/>
            <a:ext cx="355600" cy="360363"/>
            <a:chOff x="8826500" y="1781175"/>
            <a:chExt cx="355600" cy="360363"/>
          </a:xfrm>
          <a:solidFill>
            <a:schemeClr val="accent2"/>
          </a:solidFill>
        </p:grpSpPr>
        <p:sp>
          <p:nvSpPr>
            <p:cNvPr id="52" name="Freeform 538"/>
            <p:cNvSpPr>
              <a:spLocks noEditPoints="1"/>
            </p:cNvSpPr>
            <p:nvPr/>
          </p:nvSpPr>
          <p:spPr bwMode="auto">
            <a:xfrm>
              <a:off x="8826500" y="1781175"/>
              <a:ext cx="355600" cy="360363"/>
            </a:xfrm>
            <a:custGeom>
              <a:avLst/>
              <a:gdLst>
                <a:gd name="T0" fmla="*/ 75 w 84"/>
                <a:gd name="T1" fmla="*/ 0 h 85"/>
                <a:gd name="T2" fmla="*/ 9 w 84"/>
                <a:gd name="T3" fmla="*/ 0 h 85"/>
                <a:gd name="T4" fmla="*/ 0 w 84"/>
                <a:gd name="T5" fmla="*/ 10 h 85"/>
                <a:gd name="T6" fmla="*/ 0 w 84"/>
                <a:gd name="T7" fmla="*/ 71 h 85"/>
                <a:gd name="T8" fmla="*/ 0 w 84"/>
                <a:gd name="T9" fmla="*/ 72 h 85"/>
                <a:gd name="T10" fmla="*/ 0 w 84"/>
                <a:gd name="T11" fmla="*/ 80 h 85"/>
                <a:gd name="T12" fmla="*/ 5 w 84"/>
                <a:gd name="T13" fmla="*/ 85 h 85"/>
                <a:gd name="T14" fmla="*/ 79 w 84"/>
                <a:gd name="T15" fmla="*/ 85 h 85"/>
                <a:gd name="T16" fmla="*/ 84 w 84"/>
                <a:gd name="T17" fmla="*/ 80 h 85"/>
                <a:gd name="T18" fmla="*/ 84 w 84"/>
                <a:gd name="T19" fmla="*/ 72 h 85"/>
                <a:gd name="T20" fmla="*/ 84 w 84"/>
                <a:gd name="T21" fmla="*/ 71 h 85"/>
                <a:gd name="T22" fmla="*/ 84 w 84"/>
                <a:gd name="T23" fmla="*/ 10 h 85"/>
                <a:gd name="T24" fmla="*/ 75 w 84"/>
                <a:gd name="T25" fmla="*/ 0 h 85"/>
                <a:gd name="T26" fmla="*/ 82 w 84"/>
                <a:gd name="T27" fmla="*/ 72 h 85"/>
                <a:gd name="T28" fmla="*/ 82 w 84"/>
                <a:gd name="T29" fmla="*/ 80 h 85"/>
                <a:gd name="T30" fmla="*/ 81 w 84"/>
                <a:gd name="T31" fmla="*/ 82 h 85"/>
                <a:gd name="T32" fmla="*/ 79 w 84"/>
                <a:gd name="T33" fmla="*/ 82 h 85"/>
                <a:gd name="T34" fmla="*/ 5 w 84"/>
                <a:gd name="T35" fmla="*/ 82 h 85"/>
                <a:gd name="T36" fmla="*/ 3 w 84"/>
                <a:gd name="T37" fmla="*/ 82 h 85"/>
                <a:gd name="T38" fmla="*/ 3 w 84"/>
                <a:gd name="T39" fmla="*/ 80 h 85"/>
                <a:gd name="T40" fmla="*/ 3 w 84"/>
                <a:gd name="T41" fmla="*/ 72 h 85"/>
                <a:gd name="T42" fmla="*/ 3 w 84"/>
                <a:gd name="T43" fmla="*/ 71 h 85"/>
                <a:gd name="T44" fmla="*/ 3 w 84"/>
                <a:gd name="T45" fmla="*/ 70 h 85"/>
                <a:gd name="T46" fmla="*/ 5 w 84"/>
                <a:gd name="T47" fmla="*/ 69 h 85"/>
                <a:gd name="T48" fmla="*/ 79 w 84"/>
                <a:gd name="T49" fmla="*/ 69 h 85"/>
                <a:gd name="T50" fmla="*/ 81 w 84"/>
                <a:gd name="T51" fmla="*/ 70 h 85"/>
                <a:gd name="T52" fmla="*/ 82 w 84"/>
                <a:gd name="T53" fmla="*/ 71 h 85"/>
                <a:gd name="T54" fmla="*/ 82 w 84"/>
                <a:gd name="T55" fmla="*/ 72 h 85"/>
                <a:gd name="T56" fmla="*/ 82 w 84"/>
                <a:gd name="T57" fmla="*/ 67 h 85"/>
                <a:gd name="T58" fmla="*/ 79 w 84"/>
                <a:gd name="T59" fmla="*/ 67 h 85"/>
                <a:gd name="T60" fmla="*/ 5 w 84"/>
                <a:gd name="T61" fmla="*/ 67 h 85"/>
                <a:gd name="T62" fmla="*/ 3 w 84"/>
                <a:gd name="T63" fmla="*/ 67 h 85"/>
                <a:gd name="T64" fmla="*/ 3 w 84"/>
                <a:gd name="T65" fmla="*/ 10 h 85"/>
                <a:gd name="T66" fmla="*/ 5 w 84"/>
                <a:gd name="T67" fmla="*/ 5 h 85"/>
                <a:gd name="T68" fmla="*/ 9 w 84"/>
                <a:gd name="T69" fmla="*/ 3 h 85"/>
                <a:gd name="T70" fmla="*/ 75 w 84"/>
                <a:gd name="T71" fmla="*/ 3 h 85"/>
                <a:gd name="T72" fmla="*/ 80 w 84"/>
                <a:gd name="T73" fmla="*/ 5 h 85"/>
                <a:gd name="T74" fmla="*/ 82 w 84"/>
                <a:gd name="T75" fmla="*/ 10 h 85"/>
                <a:gd name="T76" fmla="*/ 82 w 84"/>
                <a:gd name="T77"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4" h="85">
                  <a:moveTo>
                    <a:pt x="75" y="0"/>
                  </a:moveTo>
                  <a:cubicBezTo>
                    <a:pt x="9" y="0"/>
                    <a:pt x="9" y="0"/>
                    <a:pt x="9" y="0"/>
                  </a:cubicBezTo>
                  <a:cubicBezTo>
                    <a:pt x="4" y="0"/>
                    <a:pt x="0" y="5"/>
                    <a:pt x="0" y="10"/>
                  </a:cubicBezTo>
                  <a:cubicBezTo>
                    <a:pt x="0" y="71"/>
                    <a:pt x="0" y="71"/>
                    <a:pt x="0" y="71"/>
                  </a:cubicBezTo>
                  <a:cubicBezTo>
                    <a:pt x="0" y="72"/>
                    <a:pt x="0" y="72"/>
                    <a:pt x="0" y="72"/>
                  </a:cubicBezTo>
                  <a:cubicBezTo>
                    <a:pt x="0" y="80"/>
                    <a:pt x="0" y="80"/>
                    <a:pt x="0" y="80"/>
                  </a:cubicBezTo>
                  <a:cubicBezTo>
                    <a:pt x="0" y="82"/>
                    <a:pt x="2" y="85"/>
                    <a:pt x="5" y="85"/>
                  </a:cubicBezTo>
                  <a:cubicBezTo>
                    <a:pt x="79" y="85"/>
                    <a:pt x="79" y="85"/>
                    <a:pt x="79" y="85"/>
                  </a:cubicBezTo>
                  <a:cubicBezTo>
                    <a:pt x="82" y="85"/>
                    <a:pt x="84" y="82"/>
                    <a:pt x="84" y="80"/>
                  </a:cubicBezTo>
                  <a:cubicBezTo>
                    <a:pt x="84" y="72"/>
                    <a:pt x="84" y="72"/>
                    <a:pt x="84" y="72"/>
                  </a:cubicBezTo>
                  <a:cubicBezTo>
                    <a:pt x="84" y="71"/>
                    <a:pt x="84" y="71"/>
                    <a:pt x="84" y="71"/>
                  </a:cubicBezTo>
                  <a:cubicBezTo>
                    <a:pt x="84" y="10"/>
                    <a:pt x="84" y="10"/>
                    <a:pt x="84" y="10"/>
                  </a:cubicBezTo>
                  <a:cubicBezTo>
                    <a:pt x="84" y="5"/>
                    <a:pt x="80" y="0"/>
                    <a:pt x="75" y="0"/>
                  </a:cubicBezTo>
                  <a:close/>
                  <a:moveTo>
                    <a:pt x="82" y="72"/>
                  </a:moveTo>
                  <a:cubicBezTo>
                    <a:pt x="82" y="80"/>
                    <a:pt x="82" y="80"/>
                    <a:pt x="82" y="80"/>
                  </a:cubicBezTo>
                  <a:cubicBezTo>
                    <a:pt x="82" y="81"/>
                    <a:pt x="81" y="81"/>
                    <a:pt x="81" y="82"/>
                  </a:cubicBezTo>
                  <a:cubicBezTo>
                    <a:pt x="80" y="82"/>
                    <a:pt x="80" y="82"/>
                    <a:pt x="79" y="82"/>
                  </a:cubicBezTo>
                  <a:cubicBezTo>
                    <a:pt x="5" y="82"/>
                    <a:pt x="5" y="82"/>
                    <a:pt x="5" y="82"/>
                  </a:cubicBezTo>
                  <a:cubicBezTo>
                    <a:pt x="4" y="82"/>
                    <a:pt x="4" y="82"/>
                    <a:pt x="3" y="82"/>
                  </a:cubicBezTo>
                  <a:cubicBezTo>
                    <a:pt x="3" y="81"/>
                    <a:pt x="3" y="81"/>
                    <a:pt x="3" y="80"/>
                  </a:cubicBezTo>
                  <a:cubicBezTo>
                    <a:pt x="3" y="72"/>
                    <a:pt x="3" y="72"/>
                    <a:pt x="3" y="72"/>
                  </a:cubicBezTo>
                  <a:cubicBezTo>
                    <a:pt x="3" y="71"/>
                    <a:pt x="3" y="71"/>
                    <a:pt x="3" y="71"/>
                  </a:cubicBezTo>
                  <a:cubicBezTo>
                    <a:pt x="3" y="71"/>
                    <a:pt x="3" y="70"/>
                    <a:pt x="3" y="70"/>
                  </a:cubicBezTo>
                  <a:cubicBezTo>
                    <a:pt x="4" y="69"/>
                    <a:pt x="4" y="69"/>
                    <a:pt x="5" y="69"/>
                  </a:cubicBezTo>
                  <a:cubicBezTo>
                    <a:pt x="79" y="69"/>
                    <a:pt x="79" y="69"/>
                    <a:pt x="79" y="69"/>
                  </a:cubicBezTo>
                  <a:cubicBezTo>
                    <a:pt x="80" y="69"/>
                    <a:pt x="80" y="69"/>
                    <a:pt x="81" y="70"/>
                  </a:cubicBezTo>
                  <a:cubicBezTo>
                    <a:pt x="81" y="70"/>
                    <a:pt x="82" y="71"/>
                    <a:pt x="82" y="71"/>
                  </a:cubicBezTo>
                  <a:lnTo>
                    <a:pt x="82" y="72"/>
                  </a:lnTo>
                  <a:close/>
                  <a:moveTo>
                    <a:pt x="82" y="67"/>
                  </a:moveTo>
                  <a:cubicBezTo>
                    <a:pt x="81" y="67"/>
                    <a:pt x="80" y="67"/>
                    <a:pt x="79" y="67"/>
                  </a:cubicBezTo>
                  <a:cubicBezTo>
                    <a:pt x="5" y="67"/>
                    <a:pt x="5" y="67"/>
                    <a:pt x="5" y="67"/>
                  </a:cubicBezTo>
                  <a:cubicBezTo>
                    <a:pt x="4" y="67"/>
                    <a:pt x="3" y="67"/>
                    <a:pt x="3" y="67"/>
                  </a:cubicBezTo>
                  <a:cubicBezTo>
                    <a:pt x="3" y="10"/>
                    <a:pt x="3" y="10"/>
                    <a:pt x="3" y="10"/>
                  </a:cubicBezTo>
                  <a:cubicBezTo>
                    <a:pt x="3" y="8"/>
                    <a:pt x="3" y="6"/>
                    <a:pt x="5" y="5"/>
                  </a:cubicBezTo>
                  <a:cubicBezTo>
                    <a:pt x="6" y="4"/>
                    <a:pt x="8" y="3"/>
                    <a:pt x="9" y="3"/>
                  </a:cubicBezTo>
                  <a:cubicBezTo>
                    <a:pt x="75" y="3"/>
                    <a:pt x="75" y="3"/>
                    <a:pt x="75" y="3"/>
                  </a:cubicBezTo>
                  <a:cubicBezTo>
                    <a:pt x="77" y="3"/>
                    <a:pt x="78" y="4"/>
                    <a:pt x="80" y="5"/>
                  </a:cubicBezTo>
                  <a:cubicBezTo>
                    <a:pt x="81" y="6"/>
                    <a:pt x="82" y="8"/>
                    <a:pt x="82" y="10"/>
                  </a:cubicBezTo>
                  <a:lnTo>
                    <a:pt x="82"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53" name="Freeform 539"/>
            <p:cNvSpPr>
              <a:spLocks noEditPoints="1"/>
            </p:cNvSpPr>
            <p:nvPr/>
          </p:nvSpPr>
          <p:spPr bwMode="auto">
            <a:xfrm>
              <a:off x="9115425" y="2081213"/>
              <a:ext cx="41275" cy="39688"/>
            </a:xfrm>
            <a:custGeom>
              <a:avLst/>
              <a:gdLst>
                <a:gd name="T0" fmla="*/ 5 w 10"/>
                <a:gd name="T1" fmla="*/ 0 h 9"/>
                <a:gd name="T2" fmla="*/ 0 w 10"/>
                <a:gd name="T3" fmla="*/ 5 h 9"/>
                <a:gd name="T4" fmla="*/ 5 w 10"/>
                <a:gd name="T5" fmla="*/ 9 h 9"/>
                <a:gd name="T6" fmla="*/ 10 w 10"/>
                <a:gd name="T7" fmla="*/ 5 h 9"/>
                <a:gd name="T8" fmla="*/ 5 w 10"/>
                <a:gd name="T9" fmla="*/ 0 h 9"/>
                <a:gd name="T10" fmla="*/ 7 w 10"/>
                <a:gd name="T11" fmla="*/ 6 h 9"/>
                <a:gd name="T12" fmla="*/ 5 w 10"/>
                <a:gd name="T13" fmla="*/ 7 h 9"/>
                <a:gd name="T14" fmla="*/ 3 w 10"/>
                <a:gd name="T15" fmla="*/ 6 h 9"/>
                <a:gd name="T16" fmla="*/ 3 w 10"/>
                <a:gd name="T17" fmla="*/ 5 h 9"/>
                <a:gd name="T18" fmla="*/ 3 w 10"/>
                <a:gd name="T19" fmla="*/ 3 h 9"/>
                <a:gd name="T20" fmla="*/ 5 w 10"/>
                <a:gd name="T21" fmla="*/ 2 h 9"/>
                <a:gd name="T22" fmla="*/ 7 w 10"/>
                <a:gd name="T23" fmla="*/ 3 h 9"/>
                <a:gd name="T24" fmla="*/ 7 w 10"/>
                <a:gd name="T25" fmla="*/ 5 h 9"/>
                <a:gd name="T26" fmla="*/ 7 w 10"/>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9">
                  <a:moveTo>
                    <a:pt x="5" y="0"/>
                  </a:moveTo>
                  <a:cubicBezTo>
                    <a:pt x="2" y="0"/>
                    <a:pt x="0" y="2"/>
                    <a:pt x="0" y="5"/>
                  </a:cubicBezTo>
                  <a:cubicBezTo>
                    <a:pt x="0" y="7"/>
                    <a:pt x="2" y="9"/>
                    <a:pt x="5" y="9"/>
                  </a:cubicBezTo>
                  <a:cubicBezTo>
                    <a:pt x="7" y="9"/>
                    <a:pt x="10" y="7"/>
                    <a:pt x="10" y="5"/>
                  </a:cubicBezTo>
                  <a:cubicBezTo>
                    <a:pt x="10" y="2"/>
                    <a:pt x="7" y="0"/>
                    <a:pt x="5" y="0"/>
                  </a:cubicBezTo>
                  <a:close/>
                  <a:moveTo>
                    <a:pt x="7" y="6"/>
                  </a:moveTo>
                  <a:cubicBezTo>
                    <a:pt x="6" y="7"/>
                    <a:pt x="6" y="7"/>
                    <a:pt x="5" y="7"/>
                  </a:cubicBezTo>
                  <a:cubicBezTo>
                    <a:pt x="4" y="7"/>
                    <a:pt x="4" y="7"/>
                    <a:pt x="3" y="6"/>
                  </a:cubicBezTo>
                  <a:cubicBezTo>
                    <a:pt x="3" y="6"/>
                    <a:pt x="3" y="5"/>
                    <a:pt x="3" y="5"/>
                  </a:cubicBezTo>
                  <a:cubicBezTo>
                    <a:pt x="3" y="4"/>
                    <a:pt x="3" y="3"/>
                    <a:pt x="3" y="3"/>
                  </a:cubicBezTo>
                  <a:cubicBezTo>
                    <a:pt x="4" y="3"/>
                    <a:pt x="4" y="2"/>
                    <a:pt x="5" y="2"/>
                  </a:cubicBezTo>
                  <a:cubicBezTo>
                    <a:pt x="6" y="2"/>
                    <a:pt x="6" y="3"/>
                    <a:pt x="7" y="3"/>
                  </a:cubicBezTo>
                  <a:cubicBezTo>
                    <a:pt x="7" y="3"/>
                    <a:pt x="7" y="4"/>
                    <a:pt x="7" y="5"/>
                  </a:cubicBezTo>
                  <a:cubicBezTo>
                    <a:pt x="7" y="5"/>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54" name="Freeform 540"/>
            <p:cNvSpPr/>
            <p:nvPr/>
          </p:nvSpPr>
          <p:spPr bwMode="auto">
            <a:xfrm>
              <a:off x="8851900" y="2098675"/>
              <a:ext cx="96838" cy="9525"/>
            </a:xfrm>
            <a:custGeom>
              <a:avLst/>
              <a:gdLst>
                <a:gd name="T0" fmla="*/ 22 w 23"/>
                <a:gd name="T1" fmla="*/ 0 h 2"/>
                <a:gd name="T2" fmla="*/ 1 w 23"/>
                <a:gd name="T3" fmla="*/ 0 h 2"/>
                <a:gd name="T4" fmla="*/ 0 w 23"/>
                <a:gd name="T5" fmla="*/ 1 h 2"/>
                <a:gd name="T6" fmla="*/ 1 w 23"/>
                <a:gd name="T7" fmla="*/ 2 h 2"/>
                <a:gd name="T8" fmla="*/ 22 w 23"/>
                <a:gd name="T9" fmla="*/ 2 h 2"/>
                <a:gd name="T10" fmla="*/ 23 w 23"/>
                <a:gd name="T11" fmla="*/ 1 h 2"/>
                <a:gd name="T12" fmla="*/ 22 w 2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22" y="0"/>
                  </a:moveTo>
                  <a:cubicBezTo>
                    <a:pt x="1" y="0"/>
                    <a:pt x="1" y="0"/>
                    <a:pt x="1" y="0"/>
                  </a:cubicBezTo>
                  <a:cubicBezTo>
                    <a:pt x="0" y="0"/>
                    <a:pt x="0" y="0"/>
                    <a:pt x="0" y="1"/>
                  </a:cubicBezTo>
                  <a:cubicBezTo>
                    <a:pt x="0" y="1"/>
                    <a:pt x="0" y="2"/>
                    <a:pt x="1" y="2"/>
                  </a:cubicBezTo>
                  <a:cubicBezTo>
                    <a:pt x="22" y="2"/>
                    <a:pt x="22" y="2"/>
                    <a:pt x="22" y="2"/>
                  </a:cubicBezTo>
                  <a:cubicBezTo>
                    <a:pt x="23" y="2"/>
                    <a:pt x="23" y="1"/>
                    <a:pt x="23" y="1"/>
                  </a:cubicBezTo>
                  <a:cubicBezTo>
                    <a:pt x="23" y="0"/>
                    <a:pt x="23"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55" name="Freeform 541"/>
            <p:cNvSpPr/>
            <p:nvPr/>
          </p:nvSpPr>
          <p:spPr bwMode="auto">
            <a:xfrm>
              <a:off x="8945563" y="1925638"/>
              <a:ext cx="119063" cy="92075"/>
            </a:xfrm>
            <a:custGeom>
              <a:avLst/>
              <a:gdLst>
                <a:gd name="T0" fmla="*/ 27 w 28"/>
                <a:gd name="T1" fmla="*/ 0 h 22"/>
                <a:gd name="T2" fmla="*/ 26 w 28"/>
                <a:gd name="T3" fmla="*/ 0 h 22"/>
                <a:gd name="T4" fmla="*/ 26 w 28"/>
                <a:gd name="T5" fmla="*/ 1 h 22"/>
                <a:gd name="T6" fmla="*/ 26 w 28"/>
                <a:gd name="T7" fmla="*/ 1 h 22"/>
                <a:gd name="T8" fmla="*/ 26 w 28"/>
                <a:gd name="T9" fmla="*/ 1 h 22"/>
                <a:gd name="T10" fmla="*/ 26 w 28"/>
                <a:gd name="T11" fmla="*/ 2 h 22"/>
                <a:gd name="T12" fmla="*/ 26 w 28"/>
                <a:gd name="T13" fmla="*/ 8 h 22"/>
                <a:gd name="T14" fmla="*/ 25 w 28"/>
                <a:gd name="T15" fmla="*/ 11 h 22"/>
                <a:gd name="T16" fmla="*/ 24 w 28"/>
                <a:gd name="T17" fmla="*/ 13 h 22"/>
                <a:gd name="T18" fmla="*/ 21 w 28"/>
                <a:gd name="T19" fmla="*/ 13 h 22"/>
                <a:gd name="T20" fmla="*/ 20 w 28"/>
                <a:gd name="T21" fmla="*/ 14 h 22"/>
                <a:gd name="T22" fmla="*/ 20 w 28"/>
                <a:gd name="T23" fmla="*/ 14 h 22"/>
                <a:gd name="T24" fmla="*/ 20 w 28"/>
                <a:gd name="T25" fmla="*/ 14 h 22"/>
                <a:gd name="T26" fmla="*/ 4 w 28"/>
                <a:gd name="T27" fmla="*/ 14 h 22"/>
                <a:gd name="T28" fmla="*/ 8 w 28"/>
                <a:gd name="T29" fmla="*/ 9 h 22"/>
                <a:gd name="T30" fmla="*/ 8 w 28"/>
                <a:gd name="T31" fmla="*/ 7 h 22"/>
                <a:gd name="T32" fmla="*/ 7 w 28"/>
                <a:gd name="T33" fmla="*/ 7 h 22"/>
                <a:gd name="T34" fmla="*/ 0 w 28"/>
                <a:gd name="T35" fmla="*/ 14 h 22"/>
                <a:gd name="T36" fmla="*/ 0 w 28"/>
                <a:gd name="T37" fmla="*/ 14 h 22"/>
                <a:gd name="T38" fmla="*/ 0 w 28"/>
                <a:gd name="T39" fmla="*/ 14 h 22"/>
                <a:gd name="T40" fmla="*/ 0 w 28"/>
                <a:gd name="T41" fmla="*/ 14 h 22"/>
                <a:gd name="T42" fmla="*/ 0 w 28"/>
                <a:gd name="T43" fmla="*/ 14 h 22"/>
                <a:gd name="T44" fmla="*/ 0 w 28"/>
                <a:gd name="T45" fmla="*/ 14 h 22"/>
                <a:gd name="T46" fmla="*/ 0 w 28"/>
                <a:gd name="T47" fmla="*/ 15 h 22"/>
                <a:gd name="T48" fmla="*/ 0 w 28"/>
                <a:gd name="T49" fmla="*/ 15 h 22"/>
                <a:gd name="T50" fmla="*/ 0 w 28"/>
                <a:gd name="T51" fmla="*/ 15 h 22"/>
                <a:gd name="T52" fmla="*/ 0 w 28"/>
                <a:gd name="T53" fmla="*/ 15 h 22"/>
                <a:gd name="T54" fmla="*/ 0 w 28"/>
                <a:gd name="T55" fmla="*/ 15 h 22"/>
                <a:gd name="T56" fmla="*/ 0 w 28"/>
                <a:gd name="T57" fmla="*/ 15 h 22"/>
                <a:gd name="T58" fmla="*/ 0 w 28"/>
                <a:gd name="T59" fmla="*/ 15 h 22"/>
                <a:gd name="T60" fmla="*/ 0 w 28"/>
                <a:gd name="T61" fmla="*/ 15 h 22"/>
                <a:gd name="T62" fmla="*/ 0 w 28"/>
                <a:gd name="T63" fmla="*/ 15 h 22"/>
                <a:gd name="T64" fmla="*/ 0 w 28"/>
                <a:gd name="T65" fmla="*/ 15 h 22"/>
                <a:gd name="T66" fmla="*/ 0 w 28"/>
                <a:gd name="T67" fmla="*/ 16 h 22"/>
                <a:gd name="T68" fmla="*/ 7 w 28"/>
                <a:gd name="T69" fmla="*/ 22 h 22"/>
                <a:gd name="T70" fmla="*/ 8 w 28"/>
                <a:gd name="T71" fmla="*/ 22 h 22"/>
                <a:gd name="T72" fmla="*/ 8 w 28"/>
                <a:gd name="T73" fmla="*/ 20 h 22"/>
                <a:gd name="T74" fmla="*/ 8 w 28"/>
                <a:gd name="T75" fmla="*/ 20 h 22"/>
                <a:gd name="T76" fmla="*/ 4 w 28"/>
                <a:gd name="T77" fmla="*/ 16 h 22"/>
                <a:gd name="T78" fmla="*/ 20 w 28"/>
                <a:gd name="T79" fmla="*/ 16 h 22"/>
                <a:gd name="T80" fmla="*/ 20 w 28"/>
                <a:gd name="T81" fmla="*/ 16 h 22"/>
                <a:gd name="T82" fmla="*/ 24 w 28"/>
                <a:gd name="T83" fmla="*/ 15 h 22"/>
                <a:gd name="T84" fmla="*/ 27 w 28"/>
                <a:gd name="T85" fmla="*/ 12 h 22"/>
                <a:gd name="T86" fmla="*/ 28 w 28"/>
                <a:gd name="T87" fmla="*/ 8 h 22"/>
                <a:gd name="T88" fmla="*/ 28 w 28"/>
                <a:gd name="T89" fmla="*/ 2 h 22"/>
                <a:gd name="T90" fmla="*/ 28 w 28"/>
                <a:gd name="T91" fmla="*/ 1 h 22"/>
                <a:gd name="T92" fmla="*/ 28 w 28"/>
                <a:gd name="T93" fmla="*/ 1 h 22"/>
                <a:gd name="T94" fmla="*/ 28 w 28"/>
                <a:gd name="T95" fmla="*/ 0 h 22"/>
                <a:gd name="T96" fmla="*/ 27 w 28"/>
                <a:gd name="T9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22">
                  <a:moveTo>
                    <a:pt x="27" y="0"/>
                  </a:moveTo>
                  <a:cubicBezTo>
                    <a:pt x="27" y="0"/>
                    <a:pt x="26" y="0"/>
                    <a:pt x="26" y="0"/>
                  </a:cubicBezTo>
                  <a:cubicBezTo>
                    <a:pt x="26" y="1"/>
                    <a:pt x="26" y="1"/>
                    <a:pt x="26" y="1"/>
                  </a:cubicBezTo>
                  <a:cubicBezTo>
                    <a:pt x="26" y="1"/>
                    <a:pt x="26" y="1"/>
                    <a:pt x="26" y="1"/>
                  </a:cubicBezTo>
                  <a:cubicBezTo>
                    <a:pt x="26" y="1"/>
                    <a:pt x="26" y="1"/>
                    <a:pt x="26" y="1"/>
                  </a:cubicBezTo>
                  <a:cubicBezTo>
                    <a:pt x="26" y="1"/>
                    <a:pt x="26" y="1"/>
                    <a:pt x="26" y="2"/>
                  </a:cubicBezTo>
                  <a:cubicBezTo>
                    <a:pt x="26" y="3"/>
                    <a:pt x="26" y="5"/>
                    <a:pt x="26" y="8"/>
                  </a:cubicBezTo>
                  <a:cubicBezTo>
                    <a:pt x="26" y="9"/>
                    <a:pt x="25" y="10"/>
                    <a:pt x="25" y="11"/>
                  </a:cubicBezTo>
                  <a:cubicBezTo>
                    <a:pt x="25" y="12"/>
                    <a:pt x="24" y="12"/>
                    <a:pt x="24" y="13"/>
                  </a:cubicBezTo>
                  <a:cubicBezTo>
                    <a:pt x="23" y="13"/>
                    <a:pt x="22" y="13"/>
                    <a:pt x="21" y="13"/>
                  </a:cubicBezTo>
                  <a:cubicBezTo>
                    <a:pt x="21" y="14"/>
                    <a:pt x="21" y="14"/>
                    <a:pt x="20" y="14"/>
                  </a:cubicBezTo>
                  <a:cubicBezTo>
                    <a:pt x="20" y="14"/>
                    <a:pt x="20" y="14"/>
                    <a:pt x="20" y="14"/>
                  </a:cubicBezTo>
                  <a:cubicBezTo>
                    <a:pt x="20" y="14"/>
                    <a:pt x="20" y="14"/>
                    <a:pt x="20" y="14"/>
                  </a:cubicBezTo>
                  <a:cubicBezTo>
                    <a:pt x="4" y="14"/>
                    <a:pt x="4" y="14"/>
                    <a:pt x="4" y="14"/>
                  </a:cubicBezTo>
                  <a:cubicBezTo>
                    <a:pt x="8" y="9"/>
                    <a:pt x="8" y="9"/>
                    <a:pt x="8" y="9"/>
                  </a:cubicBezTo>
                  <a:cubicBezTo>
                    <a:pt x="9" y="8"/>
                    <a:pt x="9" y="8"/>
                    <a:pt x="8" y="7"/>
                  </a:cubicBezTo>
                  <a:cubicBezTo>
                    <a:pt x="8" y="7"/>
                    <a:pt x="7" y="7"/>
                    <a:pt x="7" y="7"/>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6"/>
                    <a:pt x="0" y="16"/>
                  </a:cubicBezTo>
                  <a:cubicBezTo>
                    <a:pt x="7" y="22"/>
                    <a:pt x="7" y="22"/>
                    <a:pt x="7" y="22"/>
                  </a:cubicBezTo>
                  <a:cubicBezTo>
                    <a:pt x="7" y="22"/>
                    <a:pt x="8" y="22"/>
                    <a:pt x="8" y="22"/>
                  </a:cubicBezTo>
                  <a:cubicBezTo>
                    <a:pt x="9" y="22"/>
                    <a:pt x="9" y="21"/>
                    <a:pt x="8" y="20"/>
                  </a:cubicBezTo>
                  <a:cubicBezTo>
                    <a:pt x="8" y="20"/>
                    <a:pt x="8" y="20"/>
                    <a:pt x="8" y="20"/>
                  </a:cubicBezTo>
                  <a:cubicBezTo>
                    <a:pt x="4" y="16"/>
                    <a:pt x="4" y="16"/>
                    <a:pt x="4" y="16"/>
                  </a:cubicBezTo>
                  <a:cubicBezTo>
                    <a:pt x="20" y="16"/>
                    <a:pt x="20" y="16"/>
                    <a:pt x="20" y="16"/>
                  </a:cubicBezTo>
                  <a:cubicBezTo>
                    <a:pt x="20" y="16"/>
                    <a:pt x="20" y="16"/>
                    <a:pt x="20" y="16"/>
                  </a:cubicBezTo>
                  <a:cubicBezTo>
                    <a:pt x="20" y="16"/>
                    <a:pt x="22" y="16"/>
                    <a:pt x="24" y="15"/>
                  </a:cubicBezTo>
                  <a:cubicBezTo>
                    <a:pt x="25" y="14"/>
                    <a:pt x="26" y="14"/>
                    <a:pt x="27" y="12"/>
                  </a:cubicBezTo>
                  <a:cubicBezTo>
                    <a:pt x="28" y="11"/>
                    <a:pt x="28" y="10"/>
                    <a:pt x="28" y="8"/>
                  </a:cubicBezTo>
                  <a:cubicBezTo>
                    <a:pt x="28" y="5"/>
                    <a:pt x="28" y="3"/>
                    <a:pt x="28" y="2"/>
                  </a:cubicBezTo>
                  <a:cubicBezTo>
                    <a:pt x="28" y="1"/>
                    <a:pt x="28" y="1"/>
                    <a:pt x="28" y="1"/>
                  </a:cubicBezTo>
                  <a:cubicBezTo>
                    <a:pt x="28" y="1"/>
                    <a:pt x="28" y="1"/>
                    <a:pt x="28" y="1"/>
                  </a:cubicBezTo>
                  <a:cubicBezTo>
                    <a:pt x="28" y="1"/>
                    <a:pt x="28" y="1"/>
                    <a:pt x="28" y="0"/>
                  </a:cubicBezTo>
                  <a:cubicBezTo>
                    <a:pt x="28" y="0"/>
                    <a:pt x="27"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56" name="Freeform 542"/>
            <p:cNvSpPr/>
            <p:nvPr/>
          </p:nvSpPr>
          <p:spPr bwMode="auto">
            <a:xfrm>
              <a:off x="8945563" y="1839913"/>
              <a:ext cx="119063" cy="98425"/>
            </a:xfrm>
            <a:custGeom>
              <a:avLst/>
              <a:gdLst>
                <a:gd name="T0" fmla="*/ 28 w 28"/>
                <a:gd name="T1" fmla="*/ 8 h 23"/>
                <a:gd name="T2" fmla="*/ 28 w 28"/>
                <a:gd name="T3" fmla="*/ 8 h 23"/>
                <a:gd name="T4" fmla="*/ 28 w 28"/>
                <a:gd name="T5" fmla="*/ 8 h 23"/>
                <a:gd name="T6" fmla="*/ 28 w 28"/>
                <a:gd name="T7" fmla="*/ 8 h 23"/>
                <a:gd name="T8" fmla="*/ 28 w 28"/>
                <a:gd name="T9" fmla="*/ 7 h 23"/>
                <a:gd name="T10" fmla="*/ 28 w 28"/>
                <a:gd name="T11" fmla="*/ 7 h 23"/>
                <a:gd name="T12" fmla="*/ 28 w 28"/>
                <a:gd name="T13" fmla="*/ 7 h 23"/>
                <a:gd name="T14" fmla="*/ 22 w 28"/>
                <a:gd name="T15" fmla="*/ 1 h 23"/>
                <a:gd name="T16" fmla="*/ 20 w 28"/>
                <a:gd name="T17" fmla="*/ 1 h 23"/>
                <a:gd name="T18" fmla="*/ 20 w 28"/>
                <a:gd name="T19" fmla="*/ 2 h 23"/>
                <a:gd name="T20" fmla="*/ 24 w 28"/>
                <a:gd name="T21" fmla="*/ 7 h 23"/>
                <a:gd name="T22" fmla="*/ 8 w 28"/>
                <a:gd name="T23" fmla="*/ 7 h 23"/>
                <a:gd name="T24" fmla="*/ 8 w 28"/>
                <a:gd name="T25" fmla="*/ 7 h 23"/>
                <a:gd name="T26" fmla="*/ 4 w 28"/>
                <a:gd name="T27" fmla="*/ 8 h 23"/>
                <a:gd name="T28" fmla="*/ 1 w 28"/>
                <a:gd name="T29" fmla="*/ 10 h 23"/>
                <a:gd name="T30" fmla="*/ 0 w 28"/>
                <a:gd name="T31" fmla="*/ 15 h 23"/>
                <a:gd name="T32" fmla="*/ 0 w 28"/>
                <a:gd name="T33" fmla="*/ 22 h 23"/>
                <a:gd name="T34" fmla="*/ 0 w 28"/>
                <a:gd name="T35" fmla="*/ 22 h 23"/>
                <a:gd name="T36" fmla="*/ 0 w 28"/>
                <a:gd name="T37" fmla="*/ 23 h 23"/>
                <a:gd name="T38" fmla="*/ 1 w 28"/>
                <a:gd name="T39" fmla="*/ 23 h 23"/>
                <a:gd name="T40" fmla="*/ 2 w 28"/>
                <a:gd name="T41" fmla="*/ 23 h 23"/>
                <a:gd name="T42" fmla="*/ 2 w 28"/>
                <a:gd name="T43" fmla="*/ 22 h 23"/>
                <a:gd name="T44" fmla="*/ 2 w 28"/>
                <a:gd name="T45" fmla="*/ 22 h 23"/>
                <a:gd name="T46" fmla="*/ 2 w 28"/>
                <a:gd name="T47" fmla="*/ 15 h 23"/>
                <a:gd name="T48" fmla="*/ 3 w 28"/>
                <a:gd name="T49" fmla="*/ 12 h 23"/>
                <a:gd name="T50" fmla="*/ 5 w 28"/>
                <a:gd name="T51" fmla="*/ 10 h 23"/>
                <a:gd name="T52" fmla="*/ 7 w 28"/>
                <a:gd name="T53" fmla="*/ 9 h 23"/>
                <a:gd name="T54" fmla="*/ 8 w 28"/>
                <a:gd name="T55" fmla="*/ 9 h 23"/>
                <a:gd name="T56" fmla="*/ 8 w 28"/>
                <a:gd name="T57" fmla="*/ 9 h 23"/>
                <a:gd name="T58" fmla="*/ 8 w 28"/>
                <a:gd name="T59" fmla="*/ 9 h 23"/>
                <a:gd name="T60" fmla="*/ 24 w 28"/>
                <a:gd name="T61" fmla="*/ 9 h 23"/>
                <a:gd name="T62" fmla="*/ 20 w 28"/>
                <a:gd name="T63" fmla="*/ 14 h 23"/>
                <a:gd name="T64" fmla="*/ 20 w 28"/>
                <a:gd name="T65" fmla="*/ 16 h 23"/>
                <a:gd name="T66" fmla="*/ 22 w 28"/>
                <a:gd name="T67" fmla="*/ 16 h 23"/>
                <a:gd name="T68" fmla="*/ 28 w 28"/>
                <a:gd name="T69" fmla="*/ 9 h 23"/>
                <a:gd name="T70" fmla="*/ 28 w 28"/>
                <a:gd name="T71" fmla="*/ 9 h 23"/>
                <a:gd name="T72" fmla="*/ 28 w 28"/>
                <a:gd name="T73" fmla="*/ 9 h 23"/>
                <a:gd name="T74" fmla="*/ 28 w 28"/>
                <a:gd name="T75" fmla="*/ 9 h 23"/>
                <a:gd name="T76" fmla="*/ 28 w 28"/>
                <a:gd name="T77" fmla="*/ 9 h 23"/>
                <a:gd name="T78" fmla="*/ 28 w 28"/>
                <a:gd name="T79" fmla="*/ 8 h 23"/>
                <a:gd name="T80" fmla="*/ 28 w 28"/>
                <a:gd name="T81" fmla="*/ 8 h 23"/>
                <a:gd name="T82" fmla="*/ 28 w 28"/>
                <a:gd name="T83" fmla="*/ 8 h 23"/>
                <a:gd name="T84" fmla="*/ 28 w 28"/>
                <a:gd name="T85" fmla="*/ 8 h 23"/>
                <a:gd name="T86" fmla="*/ 28 w 28"/>
                <a:gd name="T87" fmla="*/ 8 h 23"/>
                <a:gd name="T88" fmla="*/ 28 w 28"/>
                <a:gd name="T8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 h="23">
                  <a:moveTo>
                    <a:pt x="28" y="8"/>
                  </a:moveTo>
                  <a:cubicBezTo>
                    <a:pt x="28" y="8"/>
                    <a:pt x="28" y="8"/>
                    <a:pt x="28" y="8"/>
                  </a:cubicBezTo>
                  <a:cubicBezTo>
                    <a:pt x="28" y="8"/>
                    <a:pt x="28" y="8"/>
                    <a:pt x="28" y="8"/>
                  </a:cubicBezTo>
                  <a:cubicBezTo>
                    <a:pt x="28" y="8"/>
                    <a:pt x="28" y="8"/>
                    <a:pt x="28" y="8"/>
                  </a:cubicBezTo>
                  <a:cubicBezTo>
                    <a:pt x="28" y="8"/>
                    <a:pt x="28" y="8"/>
                    <a:pt x="28" y="7"/>
                  </a:cubicBezTo>
                  <a:cubicBezTo>
                    <a:pt x="28" y="7"/>
                    <a:pt x="28" y="7"/>
                    <a:pt x="28" y="7"/>
                  </a:cubicBezTo>
                  <a:cubicBezTo>
                    <a:pt x="28" y="7"/>
                    <a:pt x="28" y="7"/>
                    <a:pt x="28" y="7"/>
                  </a:cubicBezTo>
                  <a:cubicBezTo>
                    <a:pt x="22" y="1"/>
                    <a:pt x="22" y="1"/>
                    <a:pt x="22" y="1"/>
                  </a:cubicBezTo>
                  <a:cubicBezTo>
                    <a:pt x="21" y="0"/>
                    <a:pt x="20" y="0"/>
                    <a:pt x="20" y="1"/>
                  </a:cubicBezTo>
                  <a:cubicBezTo>
                    <a:pt x="20" y="1"/>
                    <a:pt x="20" y="2"/>
                    <a:pt x="20" y="2"/>
                  </a:cubicBezTo>
                  <a:cubicBezTo>
                    <a:pt x="24" y="7"/>
                    <a:pt x="24" y="7"/>
                    <a:pt x="24" y="7"/>
                  </a:cubicBezTo>
                  <a:cubicBezTo>
                    <a:pt x="8" y="7"/>
                    <a:pt x="8" y="7"/>
                    <a:pt x="8" y="7"/>
                  </a:cubicBezTo>
                  <a:cubicBezTo>
                    <a:pt x="8" y="7"/>
                    <a:pt x="8" y="7"/>
                    <a:pt x="8" y="7"/>
                  </a:cubicBezTo>
                  <a:cubicBezTo>
                    <a:pt x="8" y="7"/>
                    <a:pt x="6" y="7"/>
                    <a:pt x="4" y="8"/>
                  </a:cubicBezTo>
                  <a:cubicBezTo>
                    <a:pt x="3" y="9"/>
                    <a:pt x="2" y="9"/>
                    <a:pt x="1" y="10"/>
                  </a:cubicBezTo>
                  <a:cubicBezTo>
                    <a:pt x="1" y="12"/>
                    <a:pt x="0" y="13"/>
                    <a:pt x="0" y="15"/>
                  </a:cubicBezTo>
                  <a:cubicBezTo>
                    <a:pt x="0" y="21"/>
                    <a:pt x="0" y="22"/>
                    <a:pt x="0" y="22"/>
                  </a:cubicBezTo>
                  <a:cubicBezTo>
                    <a:pt x="0" y="22"/>
                    <a:pt x="0" y="22"/>
                    <a:pt x="0" y="22"/>
                  </a:cubicBezTo>
                  <a:cubicBezTo>
                    <a:pt x="0" y="22"/>
                    <a:pt x="0" y="22"/>
                    <a:pt x="0" y="23"/>
                  </a:cubicBezTo>
                  <a:cubicBezTo>
                    <a:pt x="1" y="23"/>
                    <a:pt x="1" y="23"/>
                    <a:pt x="1" y="23"/>
                  </a:cubicBezTo>
                  <a:cubicBezTo>
                    <a:pt x="2" y="23"/>
                    <a:pt x="2" y="23"/>
                    <a:pt x="2" y="23"/>
                  </a:cubicBezTo>
                  <a:cubicBezTo>
                    <a:pt x="2" y="22"/>
                    <a:pt x="2" y="22"/>
                    <a:pt x="2" y="22"/>
                  </a:cubicBezTo>
                  <a:cubicBezTo>
                    <a:pt x="2" y="22"/>
                    <a:pt x="2" y="22"/>
                    <a:pt x="2" y="22"/>
                  </a:cubicBezTo>
                  <a:cubicBezTo>
                    <a:pt x="2" y="22"/>
                    <a:pt x="2" y="21"/>
                    <a:pt x="2" y="15"/>
                  </a:cubicBezTo>
                  <a:cubicBezTo>
                    <a:pt x="2" y="13"/>
                    <a:pt x="3" y="12"/>
                    <a:pt x="3" y="12"/>
                  </a:cubicBezTo>
                  <a:cubicBezTo>
                    <a:pt x="4" y="11"/>
                    <a:pt x="4" y="11"/>
                    <a:pt x="5" y="10"/>
                  </a:cubicBezTo>
                  <a:cubicBezTo>
                    <a:pt x="5" y="10"/>
                    <a:pt x="6" y="10"/>
                    <a:pt x="7" y="9"/>
                  </a:cubicBezTo>
                  <a:cubicBezTo>
                    <a:pt x="7" y="9"/>
                    <a:pt x="8" y="9"/>
                    <a:pt x="8" y="9"/>
                  </a:cubicBezTo>
                  <a:cubicBezTo>
                    <a:pt x="8" y="9"/>
                    <a:pt x="8" y="9"/>
                    <a:pt x="8" y="9"/>
                  </a:cubicBezTo>
                  <a:cubicBezTo>
                    <a:pt x="8" y="9"/>
                    <a:pt x="8" y="9"/>
                    <a:pt x="8" y="9"/>
                  </a:cubicBezTo>
                  <a:cubicBezTo>
                    <a:pt x="24" y="9"/>
                    <a:pt x="24" y="9"/>
                    <a:pt x="24" y="9"/>
                  </a:cubicBezTo>
                  <a:cubicBezTo>
                    <a:pt x="20" y="14"/>
                    <a:pt x="20" y="14"/>
                    <a:pt x="20" y="14"/>
                  </a:cubicBezTo>
                  <a:cubicBezTo>
                    <a:pt x="20" y="15"/>
                    <a:pt x="20" y="15"/>
                    <a:pt x="20" y="16"/>
                  </a:cubicBezTo>
                  <a:cubicBezTo>
                    <a:pt x="21" y="16"/>
                    <a:pt x="21" y="16"/>
                    <a:pt x="22" y="16"/>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8"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8" y="8"/>
                    <a:pt x="28" y="8"/>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grpSp>
        <p:nvGrpSpPr>
          <p:cNvPr id="61" name="组合 60"/>
          <p:cNvGrpSpPr/>
          <p:nvPr/>
        </p:nvGrpSpPr>
        <p:grpSpPr>
          <a:xfrm>
            <a:off x="3444369" y="1948387"/>
            <a:ext cx="428625" cy="428625"/>
            <a:chOff x="2678113" y="1916113"/>
            <a:chExt cx="428625" cy="428625"/>
          </a:xfrm>
          <a:solidFill>
            <a:schemeClr val="accent1"/>
          </a:solidFill>
        </p:grpSpPr>
        <p:sp>
          <p:nvSpPr>
            <p:cNvPr id="62" name="Freeform 546"/>
            <p:cNvSpPr/>
            <p:nvPr/>
          </p:nvSpPr>
          <p:spPr bwMode="auto">
            <a:xfrm>
              <a:off x="2678113" y="1916113"/>
              <a:ext cx="428625" cy="428625"/>
            </a:xfrm>
            <a:custGeom>
              <a:avLst/>
              <a:gdLst>
                <a:gd name="T0" fmla="*/ 100 w 101"/>
                <a:gd name="T1" fmla="*/ 101 h 101"/>
                <a:gd name="T2" fmla="*/ 101 w 101"/>
                <a:gd name="T3" fmla="*/ 75 h 101"/>
                <a:gd name="T4" fmla="*/ 98 w 101"/>
                <a:gd name="T5" fmla="*/ 75 h 101"/>
                <a:gd name="T6" fmla="*/ 76 w 101"/>
                <a:gd name="T7" fmla="*/ 74 h 101"/>
                <a:gd name="T8" fmla="*/ 14 w 101"/>
                <a:gd name="T9" fmla="*/ 74 h 101"/>
                <a:gd name="T10" fmla="*/ 5 w 101"/>
                <a:gd name="T11" fmla="*/ 69 h 101"/>
                <a:gd name="T12" fmla="*/ 3 w 101"/>
                <a:gd name="T13" fmla="*/ 63 h 101"/>
                <a:gd name="T14" fmla="*/ 3 w 101"/>
                <a:gd name="T15" fmla="*/ 27 h 101"/>
                <a:gd name="T16" fmla="*/ 3 w 101"/>
                <a:gd name="T17" fmla="*/ 27 h 101"/>
                <a:gd name="T18" fmla="*/ 4 w 101"/>
                <a:gd name="T19" fmla="*/ 8 h 101"/>
                <a:gd name="T20" fmla="*/ 11 w 101"/>
                <a:gd name="T21" fmla="*/ 4 h 101"/>
                <a:gd name="T22" fmla="*/ 15 w 101"/>
                <a:gd name="T23" fmla="*/ 3 h 101"/>
                <a:gd name="T24" fmla="*/ 15 w 101"/>
                <a:gd name="T25" fmla="*/ 3 h 101"/>
                <a:gd name="T26" fmla="*/ 18 w 101"/>
                <a:gd name="T27" fmla="*/ 3 h 101"/>
                <a:gd name="T28" fmla="*/ 93 w 101"/>
                <a:gd name="T29" fmla="*/ 5 h 101"/>
                <a:gd name="T30" fmla="*/ 98 w 101"/>
                <a:gd name="T31" fmla="*/ 11 h 101"/>
                <a:gd name="T32" fmla="*/ 98 w 101"/>
                <a:gd name="T33" fmla="*/ 15 h 101"/>
                <a:gd name="T34" fmla="*/ 98 w 101"/>
                <a:gd name="T35" fmla="*/ 15 h 101"/>
                <a:gd name="T36" fmla="*/ 98 w 101"/>
                <a:gd name="T37" fmla="*/ 27 h 101"/>
                <a:gd name="T38" fmla="*/ 91 w 101"/>
                <a:gd name="T39" fmla="*/ 61 h 101"/>
                <a:gd name="T40" fmla="*/ 91 w 101"/>
                <a:gd name="T41" fmla="*/ 64 h 101"/>
                <a:gd name="T42" fmla="*/ 101 w 101"/>
                <a:gd name="T43" fmla="*/ 64 h 101"/>
                <a:gd name="T44" fmla="*/ 101 w 101"/>
                <a:gd name="T45" fmla="*/ 27 h 101"/>
                <a:gd name="T46" fmla="*/ 101 w 101"/>
                <a:gd name="T47" fmla="*/ 15 h 101"/>
                <a:gd name="T48" fmla="*/ 97 w 101"/>
                <a:gd name="T49" fmla="*/ 4 h 101"/>
                <a:gd name="T50" fmla="*/ 87 w 101"/>
                <a:gd name="T51" fmla="*/ 0 h 101"/>
                <a:gd name="T52" fmla="*/ 24 w 101"/>
                <a:gd name="T53" fmla="*/ 0 h 101"/>
                <a:gd name="T54" fmla="*/ 15 w 101"/>
                <a:gd name="T55" fmla="*/ 0 h 101"/>
                <a:gd name="T56" fmla="*/ 11 w 101"/>
                <a:gd name="T57" fmla="*/ 1 h 101"/>
                <a:gd name="T58" fmla="*/ 1 w 101"/>
                <a:gd name="T59" fmla="*/ 8 h 101"/>
                <a:gd name="T60" fmla="*/ 0 w 101"/>
                <a:gd name="T61" fmla="*/ 27 h 101"/>
                <a:gd name="T62" fmla="*/ 0 w 101"/>
                <a:gd name="T63" fmla="*/ 62 h 101"/>
                <a:gd name="T64" fmla="*/ 6 w 101"/>
                <a:gd name="T65" fmla="*/ 74 h 101"/>
                <a:gd name="T66" fmla="*/ 75 w 101"/>
                <a:gd name="T67" fmla="*/ 7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99" y="101"/>
                  </a:moveTo>
                  <a:cubicBezTo>
                    <a:pt x="99" y="101"/>
                    <a:pt x="100" y="101"/>
                    <a:pt x="100" y="101"/>
                  </a:cubicBezTo>
                  <a:cubicBezTo>
                    <a:pt x="101" y="101"/>
                    <a:pt x="101" y="100"/>
                    <a:pt x="101" y="100"/>
                  </a:cubicBezTo>
                  <a:cubicBezTo>
                    <a:pt x="101" y="75"/>
                    <a:pt x="101" y="75"/>
                    <a:pt x="101" y="75"/>
                  </a:cubicBezTo>
                  <a:cubicBezTo>
                    <a:pt x="101" y="75"/>
                    <a:pt x="100" y="74"/>
                    <a:pt x="100" y="74"/>
                  </a:cubicBezTo>
                  <a:cubicBezTo>
                    <a:pt x="99" y="74"/>
                    <a:pt x="98" y="75"/>
                    <a:pt x="98" y="75"/>
                  </a:cubicBezTo>
                  <a:cubicBezTo>
                    <a:pt x="98" y="96"/>
                    <a:pt x="98" y="96"/>
                    <a:pt x="98" y="96"/>
                  </a:cubicBezTo>
                  <a:cubicBezTo>
                    <a:pt x="76" y="74"/>
                    <a:pt x="76" y="74"/>
                    <a:pt x="76" y="74"/>
                  </a:cubicBezTo>
                  <a:cubicBezTo>
                    <a:pt x="76" y="74"/>
                    <a:pt x="76" y="74"/>
                    <a:pt x="76" y="74"/>
                  </a:cubicBezTo>
                  <a:cubicBezTo>
                    <a:pt x="76" y="74"/>
                    <a:pt x="28" y="74"/>
                    <a:pt x="14" y="74"/>
                  </a:cubicBezTo>
                  <a:cubicBezTo>
                    <a:pt x="11" y="74"/>
                    <a:pt x="9" y="73"/>
                    <a:pt x="8" y="72"/>
                  </a:cubicBezTo>
                  <a:cubicBezTo>
                    <a:pt x="7" y="71"/>
                    <a:pt x="6" y="70"/>
                    <a:pt x="5" y="69"/>
                  </a:cubicBezTo>
                  <a:cubicBezTo>
                    <a:pt x="4" y="68"/>
                    <a:pt x="4" y="66"/>
                    <a:pt x="3" y="65"/>
                  </a:cubicBezTo>
                  <a:cubicBezTo>
                    <a:pt x="3" y="64"/>
                    <a:pt x="3" y="63"/>
                    <a:pt x="3" y="63"/>
                  </a:cubicBezTo>
                  <a:cubicBezTo>
                    <a:pt x="3" y="63"/>
                    <a:pt x="3" y="62"/>
                    <a:pt x="3" y="62"/>
                  </a:cubicBezTo>
                  <a:cubicBezTo>
                    <a:pt x="3" y="27"/>
                    <a:pt x="3" y="27"/>
                    <a:pt x="3" y="27"/>
                  </a:cubicBezTo>
                  <a:cubicBezTo>
                    <a:pt x="3" y="27"/>
                    <a:pt x="3" y="27"/>
                    <a:pt x="3" y="27"/>
                  </a:cubicBezTo>
                  <a:cubicBezTo>
                    <a:pt x="3" y="27"/>
                    <a:pt x="3" y="27"/>
                    <a:pt x="3" y="27"/>
                  </a:cubicBezTo>
                  <a:cubicBezTo>
                    <a:pt x="3" y="26"/>
                    <a:pt x="3" y="23"/>
                    <a:pt x="3" y="14"/>
                  </a:cubicBezTo>
                  <a:cubicBezTo>
                    <a:pt x="3" y="11"/>
                    <a:pt x="4" y="9"/>
                    <a:pt x="4" y="8"/>
                  </a:cubicBezTo>
                  <a:cubicBezTo>
                    <a:pt x="5" y="7"/>
                    <a:pt x="6" y="6"/>
                    <a:pt x="7" y="5"/>
                  </a:cubicBezTo>
                  <a:cubicBezTo>
                    <a:pt x="8" y="4"/>
                    <a:pt x="10" y="4"/>
                    <a:pt x="11" y="4"/>
                  </a:cubicBezTo>
                  <a:cubicBezTo>
                    <a:pt x="13" y="3"/>
                    <a:pt x="14" y="3"/>
                    <a:pt x="14" y="3"/>
                  </a:cubicBezTo>
                  <a:cubicBezTo>
                    <a:pt x="15" y="3"/>
                    <a:pt x="15" y="3"/>
                    <a:pt x="15" y="3"/>
                  </a:cubicBezTo>
                  <a:cubicBezTo>
                    <a:pt x="15" y="3"/>
                    <a:pt x="15" y="3"/>
                    <a:pt x="15" y="3"/>
                  </a:cubicBezTo>
                  <a:cubicBezTo>
                    <a:pt x="15" y="3"/>
                    <a:pt x="15" y="3"/>
                    <a:pt x="15" y="3"/>
                  </a:cubicBezTo>
                  <a:cubicBezTo>
                    <a:pt x="15" y="3"/>
                    <a:pt x="15" y="3"/>
                    <a:pt x="15" y="3"/>
                  </a:cubicBezTo>
                  <a:cubicBezTo>
                    <a:pt x="15" y="3"/>
                    <a:pt x="16" y="3"/>
                    <a:pt x="18" y="3"/>
                  </a:cubicBezTo>
                  <a:cubicBezTo>
                    <a:pt x="29" y="3"/>
                    <a:pt x="75" y="3"/>
                    <a:pt x="87" y="3"/>
                  </a:cubicBezTo>
                  <a:cubicBezTo>
                    <a:pt x="90" y="3"/>
                    <a:pt x="92" y="4"/>
                    <a:pt x="93" y="5"/>
                  </a:cubicBezTo>
                  <a:cubicBezTo>
                    <a:pt x="94" y="5"/>
                    <a:pt x="95" y="6"/>
                    <a:pt x="96" y="7"/>
                  </a:cubicBezTo>
                  <a:cubicBezTo>
                    <a:pt x="97" y="8"/>
                    <a:pt x="98" y="10"/>
                    <a:pt x="98" y="11"/>
                  </a:cubicBezTo>
                  <a:cubicBezTo>
                    <a:pt x="98" y="13"/>
                    <a:pt x="98" y="14"/>
                    <a:pt x="98" y="15"/>
                  </a:cubicBezTo>
                  <a:cubicBezTo>
                    <a:pt x="98" y="15"/>
                    <a:pt x="98" y="15"/>
                    <a:pt x="98" y="15"/>
                  </a:cubicBezTo>
                  <a:cubicBezTo>
                    <a:pt x="98" y="15"/>
                    <a:pt x="98" y="15"/>
                    <a:pt x="98" y="15"/>
                  </a:cubicBezTo>
                  <a:cubicBezTo>
                    <a:pt x="98" y="15"/>
                    <a:pt x="98" y="15"/>
                    <a:pt x="98" y="15"/>
                  </a:cubicBezTo>
                  <a:cubicBezTo>
                    <a:pt x="98" y="15"/>
                    <a:pt x="98" y="15"/>
                    <a:pt x="98" y="15"/>
                  </a:cubicBezTo>
                  <a:cubicBezTo>
                    <a:pt x="98" y="27"/>
                    <a:pt x="98" y="27"/>
                    <a:pt x="98" y="27"/>
                  </a:cubicBezTo>
                  <a:cubicBezTo>
                    <a:pt x="98" y="61"/>
                    <a:pt x="98" y="61"/>
                    <a:pt x="98" y="61"/>
                  </a:cubicBezTo>
                  <a:cubicBezTo>
                    <a:pt x="91" y="61"/>
                    <a:pt x="91" y="61"/>
                    <a:pt x="91" y="61"/>
                  </a:cubicBezTo>
                  <a:cubicBezTo>
                    <a:pt x="90" y="61"/>
                    <a:pt x="89" y="62"/>
                    <a:pt x="89" y="63"/>
                  </a:cubicBezTo>
                  <a:cubicBezTo>
                    <a:pt x="89" y="63"/>
                    <a:pt x="90" y="64"/>
                    <a:pt x="91" y="64"/>
                  </a:cubicBezTo>
                  <a:cubicBezTo>
                    <a:pt x="100" y="64"/>
                    <a:pt x="100" y="64"/>
                    <a:pt x="100" y="64"/>
                  </a:cubicBezTo>
                  <a:cubicBezTo>
                    <a:pt x="100" y="64"/>
                    <a:pt x="100" y="64"/>
                    <a:pt x="101" y="64"/>
                  </a:cubicBezTo>
                  <a:cubicBezTo>
                    <a:pt x="101" y="63"/>
                    <a:pt x="101" y="63"/>
                    <a:pt x="101" y="63"/>
                  </a:cubicBezTo>
                  <a:cubicBezTo>
                    <a:pt x="101" y="27"/>
                    <a:pt x="101" y="27"/>
                    <a:pt x="101" y="27"/>
                  </a:cubicBezTo>
                  <a:cubicBezTo>
                    <a:pt x="101" y="15"/>
                    <a:pt x="101" y="15"/>
                    <a:pt x="101" y="15"/>
                  </a:cubicBezTo>
                  <a:cubicBezTo>
                    <a:pt x="101" y="15"/>
                    <a:pt x="101" y="15"/>
                    <a:pt x="101" y="15"/>
                  </a:cubicBezTo>
                  <a:cubicBezTo>
                    <a:pt x="101" y="14"/>
                    <a:pt x="101" y="13"/>
                    <a:pt x="101" y="11"/>
                  </a:cubicBezTo>
                  <a:cubicBezTo>
                    <a:pt x="100" y="9"/>
                    <a:pt x="99" y="7"/>
                    <a:pt x="97" y="4"/>
                  </a:cubicBezTo>
                  <a:cubicBezTo>
                    <a:pt x="96" y="3"/>
                    <a:pt x="95" y="2"/>
                    <a:pt x="93" y="2"/>
                  </a:cubicBezTo>
                  <a:cubicBezTo>
                    <a:pt x="91" y="1"/>
                    <a:pt x="89" y="0"/>
                    <a:pt x="87" y="0"/>
                  </a:cubicBezTo>
                  <a:cubicBezTo>
                    <a:pt x="80" y="0"/>
                    <a:pt x="62" y="0"/>
                    <a:pt x="46" y="0"/>
                  </a:cubicBezTo>
                  <a:cubicBezTo>
                    <a:pt x="38" y="0"/>
                    <a:pt x="30" y="0"/>
                    <a:pt x="24" y="0"/>
                  </a:cubicBezTo>
                  <a:cubicBezTo>
                    <a:pt x="22" y="0"/>
                    <a:pt x="19" y="0"/>
                    <a:pt x="18" y="0"/>
                  </a:cubicBezTo>
                  <a:cubicBezTo>
                    <a:pt x="16" y="0"/>
                    <a:pt x="15" y="0"/>
                    <a:pt x="15" y="0"/>
                  </a:cubicBezTo>
                  <a:cubicBezTo>
                    <a:pt x="15" y="0"/>
                    <a:pt x="15" y="0"/>
                    <a:pt x="14" y="0"/>
                  </a:cubicBezTo>
                  <a:cubicBezTo>
                    <a:pt x="14" y="0"/>
                    <a:pt x="13" y="0"/>
                    <a:pt x="11" y="1"/>
                  </a:cubicBezTo>
                  <a:cubicBezTo>
                    <a:pt x="9" y="1"/>
                    <a:pt x="6" y="2"/>
                    <a:pt x="4" y="4"/>
                  </a:cubicBezTo>
                  <a:cubicBezTo>
                    <a:pt x="3" y="5"/>
                    <a:pt x="2" y="7"/>
                    <a:pt x="1" y="8"/>
                  </a:cubicBezTo>
                  <a:cubicBezTo>
                    <a:pt x="1" y="10"/>
                    <a:pt x="0" y="12"/>
                    <a:pt x="0" y="14"/>
                  </a:cubicBezTo>
                  <a:cubicBezTo>
                    <a:pt x="0" y="23"/>
                    <a:pt x="0" y="26"/>
                    <a:pt x="0" y="27"/>
                  </a:cubicBezTo>
                  <a:cubicBezTo>
                    <a:pt x="0" y="27"/>
                    <a:pt x="0" y="27"/>
                    <a:pt x="0" y="27"/>
                  </a:cubicBezTo>
                  <a:cubicBezTo>
                    <a:pt x="0" y="62"/>
                    <a:pt x="0" y="62"/>
                    <a:pt x="0" y="62"/>
                  </a:cubicBezTo>
                  <a:cubicBezTo>
                    <a:pt x="0" y="63"/>
                    <a:pt x="0" y="66"/>
                    <a:pt x="2" y="69"/>
                  </a:cubicBezTo>
                  <a:cubicBezTo>
                    <a:pt x="3" y="71"/>
                    <a:pt x="4" y="73"/>
                    <a:pt x="6" y="74"/>
                  </a:cubicBezTo>
                  <a:cubicBezTo>
                    <a:pt x="8" y="76"/>
                    <a:pt x="11" y="76"/>
                    <a:pt x="14" y="76"/>
                  </a:cubicBezTo>
                  <a:cubicBezTo>
                    <a:pt x="27" y="76"/>
                    <a:pt x="70" y="76"/>
                    <a:pt x="75" y="76"/>
                  </a:cubicBezTo>
                  <a:lnTo>
                    <a:pt x="9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63" name="Freeform 547"/>
            <p:cNvSpPr/>
            <p:nvPr/>
          </p:nvSpPr>
          <p:spPr bwMode="auto">
            <a:xfrm>
              <a:off x="2733675" y="2022475"/>
              <a:ext cx="317500" cy="12700"/>
            </a:xfrm>
            <a:custGeom>
              <a:avLst/>
              <a:gdLst>
                <a:gd name="T0" fmla="*/ 75 w 75"/>
                <a:gd name="T1" fmla="*/ 1 h 3"/>
                <a:gd name="T2" fmla="*/ 74 w 75"/>
                <a:gd name="T3" fmla="*/ 0 h 3"/>
                <a:gd name="T4" fmla="*/ 1 w 75"/>
                <a:gd name="T5" fmla="*/ 0 h 3"/>
                <a:gd name="T6" fmla="*/ 0 w 75"/>
                <a:gd name="T7" fmla="*/ 1 h 3"/>
                <a:gd name="T8" fmla="*/ 1 w 75"/>
                <a:gd name="T9" fmla="*/ 3 h 3"/>
                <a:gd name="T10" fmla="*/ 74 w 75"/>
                <a:gd name="T11" fmla="*/ 3 h 3"/>
                <a:gd name="T12" fmla="*/ 75 w 7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75" h="3">
                  <a:moveTo>
                    <a:pt x="75" y="1"/>
                  </a:moveTo>
                  <a:cubicBezTo>
                    <a:pt x="75" y="1"/>
                    <a:pt x="75" y="0"/>
                    <a:pt x="74" y="0"/>
                  </a:cubicBezTo>
                  <a:cubicBezTo>
                    <a:pt x="1" y="0"/>
                    <a:pt x="1" y="0"/>
                    <a:pt x="1" y="0"/>
                  </a:cubicBezTo>
                  <a:cubicBezTo>
                    <a:pt x="0" y="0"/>
                    <a:pt x="0" y="1"/>
                    <a:pt x="0" y="1"/>
                  </a:cubicBezTo>
                  <a:cubicBezTo>
                    <a:pt x="0" y="2"/>
                    <a:pt x="0" y="3"/>
                    <a:pt x="1" y="3"/>
                  </a:cubicBezTo>
                  <a:cubicBezTo>
                    <a:pt x="74" y="3"/>
                    <a:pt x="74" y="3"/>
                    <a:pt x="74" y="3"/>
                  </a:cubicBezTo>
                  <a:cubicBezTo>
                    <a:pt x="75" y="3"/>
                    <a:pt x="75" y="2"/>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64" name="Freeform 548"/>
            <p:cNvSpPr/>
            <p:nvPr/>
          </p:nvSpPr>
          <p:spPr bwMode="auto">
            <a:xfrm>
              <a:off x="2738438" y="2073275"/>
              <a:ext cx="220663" cy="12700"/>
            </a:xfrm>
            <a:custGeom>
              <a:avLst/>
              <a:gdLst>
                <a:gd name="T0" fmla="*/ 52 w 52"/>
                <a:gd name="T1" fmla="*/ 2 h 3"/>
                <a:gd name="T2" fmla="*/ 50 w 52"/>
                <a:gd name="T3" fmla="*/ 0 h 3"/>
                <a:gd name="T4" fmla="*/ 1 w 52"/>
                <a:gd name="T5" fmla="*/ 0 h 3"/>
                <a:gd name="T6" fmla="*/ 0 w 52"/>
                <a:gd name="T7" fmla="*/ 2 h 3"/>
                <a:gd name="T8" fmla="*/ 1 w 52"/>
                <a:gd name="T9" fmla="*/ 3 h 3"/>
                <a:gd name="T10" fmla="*/ 50 w 52"/>
                <a:gd name="T11" fmla="*/ 3 h 3"/>
                <a:gd name="T12" fmla="*/ 52 w 5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2" h="3">
                  <a:moveTo>
                    <a:pt x="52" y="2"/>
                  </a:moveTo>
                  <a:cubicBezTo>
                    <a:pt x="52" y="1"/>
                    <a:pt x="51" y="0"/>
                    <a:pt x="50" y="0"/>
                  </a:cubicBezTo>
                  <a:cubicBezTo>
                    <a:pt x="1" y="0"/>
                    <a:pt x="1" y="0"/>
                    <a:pt x="1" y="0"/>
                  </a:cubicBezTo>
                  <a:cubicBezTo>
                    <a:pt x="0" y="0"/>
                    <a:pt x="0" y="1"/>
                    <a:pt x="0" y="2"/>
                  </a:cubicBezTo>
                  <a:cubicBezTo>
                    <a:pt x="0" y="2"/>
                    <a:pt x="0" y="3"/>
                    <a:pt x="1" y="3"/>
                  </a:cubicBezTo>
                  <a:cubicBezTo>
                    <a:pt x="50" y="3"/>
                    <a:pt x="50" y="3"/>
                    <a:pt x="50" y="3"/>
                  </a:cubicBezTo>
                  <a:cubicBezTo>
                    <a:pt x="51" y="3"/>
                    <a:pt x="52" y="2"/>
                    <a:pt x="5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65" name="Freeform 549"/>
            <p:cNvSpPr/>
            <p:nvPr/>
          </p:nvSpPr>
          <p:spPr bwMode="auto">
            <a:xfrm>
              <a:off x="2738438" y="2124075"/>
              <a:ext cx="109538" cy="12700"/>
            </a:xfrm>
            <a:custGeom>
              <a:avLst/>
              <a:gdLst>
                <a:gd name="T0" fmla="*/ 1 w 26"/>
                <a:gd name="T1" fmla="*/ 0 h 3"/>
                <a:gd name="T2" fmla="*/ 0 w 26"/>
                <a:gd name="T3" fmla="*/ 2 h 3"/>
                <a:gd name="T4" fmla="*/ 1 w 26"/>
                <a:gd name="T5" fmla="*/ 3 h 3"/>
                <a:gd name="T6" fmla="*/ 25 w 26"/>
                <a:gd name="T7" fmla="*/ 3 h 3"/>
                <a:gd name="T8" fmla="*/ 26 w 26"/>
                <a:gd name="T9" fmla="*/ 2 h 3"/>
                <a:gd name="T10" fmla="*/ 25 w 26"/>
                <a:gd name="T11" fmla="*/ 0 h 3"/>
                <a:gd name="T12" fmla="*/ 1 w 2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1" y="0"/>
                  </a:moveTo>
                  <a:cubicBezTo>
                    <a:pt x="0" y="0"/>
                    <a:pt x="0" y="1"/>
                    <a:pt x="0" y="2"/>
                  </a:cubicBezTo>
                  <a:cubicBezTo>
                    <a:pt x="0" y="2"/>
                    <a:pt x="0" y="3"/>
                    <a:pt x="1" y="3"/>
                  </a:cubicBezTo>
                  <a:cubicBezTo>
                    <a:pt x="25" y="3"/>
                    <a:pt x="25" y="3"/>
                    <a:pt x="25" y="3"/>
                  </a:cubicBezTo>
                  <a:cubicBezTo>
                    <a:pt x="25" y="3"/>
                    <a:pt x="26" y="2"/>
                    <a:pt x="26" y="2"/>
                  </a:cubicBezTo>
                  <a:cubicBezTo>
                    <a:pt x="26" y="1"/>
                    <a:pt x="25" y="0"/>
                    <a:pt x="25"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sp>
        <p:nvSpPr>
          <p:cNvPr id="66" name="Freeform 550"/>
          <p:cNvSpPr>
            <a:spLocks noEditPoints="1"/>
          </p:cNvSpPr>
          <p:nvPr/>
        </p:nvSpPr>
        <p:spPr bwMode="auto">
          <a:xfrm>
            <a:off x="7978268" y="3390673"/>
            <a:ext cx="352425" cy="342900"/>
          </a:xfrm>
          <a:custGeom>
            <a:avLst/>
            <a:gdLst>
              <a:gd name="T0" fmla="*/ 83 w 83"/>
              <a:gd name="T1" fmla="*/ 40 h 81"/>
              <a:gd name="T2" fmla="*/ 83 w 83"/>
              <a:gd name="T3" fmla="*/ 40 h 81"/>
              <a:gd name="T4" fmla="*/ 83 w 83"/>
              <a:gd name="T5" fmla="*/ 40 h 81"/>
              <a:gd name="T6" fmla="*/ 83 w 83"/>
              <a:gd name="T7" fmla="*/ 40 h 81"/>
              <a:gd name="T8" fmla="*/ 82 w 83"/>
              <a:gd name="T9" fmla="*/ 40 h 81"/>
              <a:gd name="T10" fmla="*/ 82 w 83"/>
              <a:gd name="T11" fmla="*/ 40 h 81"/>
              <a:gd name="T12" fmla="*/ 82 w 83"/>
              <a:gd name="T13" fmla="*/ 39 h 81"/>
              <a:gd name="T14" fmla="*/ 42 w 83"/>
              <a:gd name="T15" fmla="*/ 0 h 81"/>
              <a:gd name="T16" fmla="*/ 42 w 83"/>
              <a:gd name="T17" fmla="*/ 0 h 81"/>
              <a:gd name="T18" fmla="*/ 42 w 83"/>
              <a:gd name="T19" fmla="*/ 0 h 81"/>
              <a:gd name="T20" fmla="*/ 42 w 83"/>
              <a:gd name="T21" fmla="*/ 0 h 81"/>
              <a:gd name="T22" fmla="*/ 40 w 83"/>
              <a:gd name="T23" fmla="*/ 0 h 81"/>
              <a:gd name="T24" fmla="*/ 0 w 83"/>
              <a:gd name="T25" fmla="*/ 39 h 81"/>
              <a:gd name="T26" fmla="*/ 0 w 83"/>
              <a:gd name="T27" fmla="*/ 40 h 81"/>
              <a:gd name="T28" fmla="*/ 0 w 83"/>
              <a:gd name="T29" fmla="*/ 40 h 81"/>
              <a:gd name="T30" fmla="*/ 40 w 83"/>
              <a:gd name="T31" fmla="*/ 81 h 81"/>
              <a:gd name="T32" fmla="*/ 42 w 83"/>
              <a:gd name="T33" fmla="*/ 81 h 81"/>
              <a:gd name="T34" fmla="*/ 42 w 83"/>
              <a:gd name="T35" fmla="*/ 80 h 81"/>
              <a:gd name="T36" fmla="*/ 42 w 83"/>
              <a:gd name="T37" fmla="*/ 80 h 81"/>
              <a:gd name="T38" fmla="*/ 42 w 83"/>
              <a:gd name="T39" fmla="*/ 80 h 81"/>
              <a:gd name="T40" fmla="*/ 82 w 83"/>
              <a:gd name="T41" fmla="*/ 41 h 81"/>
              <a:gd name="T42" fmla="*/ 82 w 83"/>
              <a:gd name="T43" fmla="*/ 41 h 81"/>
              <a:gd name="T44" fmla="*/ 82 w 83"/>
              <a:gd name="T45" fmla="*/ 41 h 81"/>
              <a:gd name="T46" fmla="*/ 83 w 83"/>
              <a:gd name="T47" fmla="*/ 41 h 81"/>
              <a:gd name="T48" fmla="*/ 83 w 83"/>
              <a:gd name="T49" fmla="*/ 41 h 81"/>
              <a:gd name="T50" fmla="*/ 83 w 83"/>
              <a:gd name="T51" fmla="*/ 41 h 81"/>
              <a:gd name="T52" fmla="*/ 83 w 83"/>
              <a:gd name="T53" fmla="*/ 40 h 81"/>
              <a:gd name="T54" fmla="*/ 83 w 83"/>
              <a:gd name="T55" fmla="*/ 40 h 81"/>
              <a:gd name="T56" fmla="*/ 83 w 83"/>
              <a:gd name="T57" fmla="*/ 40 h 81"/>
              <a:gd name="T58" fmla="*/ 40 w 83"/>
              <a:gd name="T59" fmla="*/ 40 h 81"/>
              <a:gd name="T60" fmla="*/ 40 w 83"/>
              <a:gd name="T61" fmla="*/ 78 h 81"/>
              <a:gd name="T62" fmla="*/ 3 w 83"/>
              <a:gd name="T63" fmla="*/ 40 h 81"/>
              <a:gd name="T64" fmla="*/ 40 w 83"/>
              <a:gd name="T65" fmla="*/ 3 h 81"/>
              <a:gd name="T66" fmla="*/ 40 w 83"/>
              <a:gd name="T67" fmla="*/ 40 h 81"/>
              <a:gd name="T68" fmla="*/ 42 w 83"/>
              <a:gd name="T69" fmla="*/ 77 h 81"/>
              <a:gd name="T70" fmla="*/ 42 w 83"/>
              <a:gd name="T71" fmla="*/ 41 h 81"/>
              <a:gd name="T72" fmla="*/ 79 w 83"/>
              <a:gd name="T73" fmla="*/ 41 h 81"/>
              <a:gd name="T74" fmla="*/ 42 w 83"/>
              <a:gd name="T75" fmla="*/ 77 h 81"/>
              <a:gd name="T76" fmla="*/ 42 w 83"/>
              <a:gd name="T77" fmla="*/ 39 h 81"/>
              <a:gd name="T78" fmla="*/ 42 w 83"/>
              <a:gd name="T79" fmla="*/ 4 h 81"/>
              <a:gd name="T80" fmla="*/ 79 w 83"/>
              <a:gd name="T81" fmla="*/ 39 h 81"/>
              <a:gd name="T82" fmla="*/ 42 w 83"/>
              <a:gd name="T83" fmla="*/ 3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1">
                <a:moveTo>
                  <a:pt x="83" y="40"/>
                </a:moveTo>
                <a:cubicBezTo>
                  <a:pt x="83" y="40"/>
                  <a:pt x="83" y="40"/>
                  <a:pt x="83" y="40"/>
                </a:cubicBezTo>
                <a:cubicBezTo>
                  <a:pt x="83" y="40"/>
                  <a:pt x="83" y="40"/>
                  <a:pt x="83" y="40"/>
                </a:cubicBezTo>
                <a:cubicBezTo>
                  <a:pt x="83" y="40"/>
                  <a:pt x="83" y="40"/>
                  <a:pt x="83" y="40"/>
                </a:cubicBezTo>
                <a:cubicBezTo>
                  <a:pt x="83" y="40"/>
                  <a:pt x="82" y="40"/>
                  <a:pt x="82" y="40"/>
                </a:cubicBezTo>
                <a:cubicBezTo>
                  <a:pt x="82" y="40"/>
                  <a:pt x="82" y="40"/>
                  <a:pt x="82" y="40"/>
                </a:cubicBezTo>
                <a:cubicBezTo>
                  <a:pt x="82" y="40"/>
                  <a:pt x="82" y="40"/>
                  <a:pt x="82" y="39"/>
                </a:cubicBezTo>
                <a:cubicBezTo>
                  <a:pt x="42" y="0"/>
                  <a:pt x="42" y="0"/>
                  <a:pt x="42" y="0"/>
                </a:cubicBezTo>
                <a:cubicBezTo>
                  <a:pt x="42" y="0"/>
                  <a:pt x="42" y="0"/>
                  <a:pt x="42" y="0"/>
                </a:cubicBezTo>
                <a:cubicBezTo>
                  <a:pt x="42" y="0"/>
                  <a:pt x="42" y="0"/>
                  <a:pt x="42" y="0"/>
                </a:cubicBezTo>
                <a:cubicBezTo>
                  <a:pt x="42" y="0"/>
                  <a:pt x="42" y="0"/>
                  <a:pt x="42" y="0"/>
                </a:cubicBezTo>
                <a:cubicBezTo>
                  <a:pt x="41" y="0"/>
                  <a:pt x="40" y="0"/>
                  <a:pt x="40" y="0"/>
                </a:cubicBezTo>
                <a:cubicBezTo>
                  <a:pt x="0" y="39"/>
                  <a:pt x="0" y="39"/>
                  <a:pt x="0" y="39"/>
                </a:cubicBezTo>
                <a:cubicBezTo>
                  <a:pt x="0" y="39"/>
                  <a:pt x="0" y="39"/>
                  <a:pt x="0" y="40"/>
                </a:cubicBezTo>
                <a:cubicBezTo>
                  <a:pt x="0" y="40"/>
                  <a:pt x="0" y="40"/>
                  <a:pt x="0" y="40"/>
                </a:cubicBezTo>
                <a:cubicBezTo>
                  <a:pt x="40" y="81"/>
                  <a:pt x="40" y="81"/>
                  <a:pt x="40" y="81"/>
                </a:cubicBezTo>
                <a:cubicBezTo>
                  <a:pt x="40" y="81"/>
                  <a:pt x="41" y="81"/>
                  <a:pt x="42" y="81"/>
                </a:cubicBezTo>
                <a:cubicBezTo>
                  <a:pt x="42" y="80"/>
                  <a:pt x="42" y="80"/>
                  <a:pt x="42" y="80"/>
                </a:cubicBezTo>
                <a:cubicBezTo>
                  <a:pt x="42" y="80"/>
                  <a:pt x="42" y="80"/>
                  <a:pt x="42" y="80"/>
                </a:cubicBezTo>
                <a:cubicBezTo>
                  <a:pt x="42" y="80"/>
                  <a:pt x="42" y="80"/>
                  <a:pt x="42" y="80"/>
                </a:cubicBezTo>
                <a:cubicBezTo>
                  <a:pt x="82" y="41"/>
                  <a:pt x="82" y="41"/>
                  <a:pt x="82" y="41"/>
                </a:cubicBezTo>
                <a:cubicBezTo>
                  <a:pt x="82" y="41"/>
                  <a:pt x="82" y="41"/>
                  <a:pt x="82" y="41"/>
                </a:cubicBezTo>
                <a:cubicBezTo>
                  <a:pt x="82" y="41"/>
                  <a:pt x="82" y="41"/>
                  <a:pt x="82" y="41"/>
                </a:cubicBezTo>
                <a:cubicBezTo>
                  <a:pt x="82" y="41"/>
                  <a:pt x="83" y="41"/>
                  <a:pt x="83" y="41"/>
                </a:cubicBezTo>
                <a:cubicBezTo>
                  <a:pt x="83" y="41"/>
                  <a:pt x="83" y="41"/>
                  <a:pt x="83" y="41"/>
                </a:cubicBezTo>
                <a:cubicBezTo>
                  <a:pt x="83" y="41"/>
                  <a:pt x="83" y="41"/>
                  <a:pt x="83" y="41"/>
                </a:cubicBezTo>
                <a:cubicBezTo>
                  <a:pt x="83" y="41"/>
                  <a:pt x="83" y="41"/>
                  <a:pt x="83" y="40"/>
                </a:cubicBezTo>
                <a:cubicBezTo>
                  <a:pt x="83" y="40"/>
                  <a:pt x="83" y="40"/>
                  <a:pt x="83" y="40"/>
                </a:cubicBezTo>
                <a:cubicBezTo>
                  <a:pt x="83" y="40"/>
                  <a:pt x="83" y="40"/>
                  <a:pt x="83" y="40"/>
                </a:cubicBezTo>
                <a:close/>
                <a:moveTo>
                  <a:pt x="40" y="40"/>
                </a:moveTo>
                <a:cubicBezTo>
                  <a:pt x="40" y="78"/>
                  <a:pt x="40" y="78"/>
                  <a:pt x="40" y="78"/>
                </a:cubicBezTo>
                <a:cubicBezTo>
                  <a:pt x="3" y="40"/>
                  <a:pt x="3" y="40"/>
                  <a:pt x="3" y="40"/>
                </a:cubicBezTo>
                <a:cubicBezTo>
                  <a:pt x="40" y="3"/>
                  <a:pt x="40" y="3"/>
                  <a:pt x="40" y="3"/>
                </a:cubicBezTo>
                <a:lnTo>
                  <a:pt x="40" y="40"/>
                </a:lnTo>
                <a:close/>
                <a:moveTo>
                  <a:pt x="42" y="77"/>
                </a:moveTo>
                <a:cubicBezTo>
                  <a:pt x="42" y="41"/>
                  <a:pt x="42" y="41"/>
                  <a:pt x="42" y="41"/>
                </a:cubicBezTo>
                <a:cubicBezTo>
                  <a:pt x="79" y="41"/>
                  <a:pt x="79" y="41"/>
                  <a:pt x="79" y="41"/>
                </a:cubicBezTo>
                <a:lnTo>
                  <a:pt x="42" y="77"/>
                </a:lnTo>
                <a:close/>
                <a:moveTo>
                  <a:pt x="42" y="39"/>
                </a:moveTo>
                <a:cubicBezTo>
                  <a:pt x="42" y="4"/>
                  <a:pt x="42" y="4"/>
                  <a:pt x="42" y="4"/>
                </a:cubicBezTo>
                <a:cubicBezTo>
                  <a:pt x="79" y="39"/>
                  <a:pt x="79" y="39"/>
                  <a:pt x="79" y="39"/>
                </a:cubicBezTo>
                <a:lnTo>
                  <a:pt x="42" y="39"/>
                </a:lnTo>
                <a:close/>
              </a:path>
            </a:pathLst>
          </a:custGeom>
          <a:solidFill>
            <a:schemeClr val="accent4"/>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nvGrpSpPr>
          <p:cNvPr id="67" name="组合 66"/>
          <p:cNvGrpSpPr/>
          <p:nvPr/>
        </p:nvGrpSpPr>
        <p:grpSpPr>
          <a:xfrm>
            <a:off x="3232437" y="3204099"/>
            <a:ext cx="423863" cy="427038"/>
            <a:chOff x="2543175" y="3325813"/>
            <a:chExt cx="423863" cy="427038"/>
          </a:xfrm>
          <a:solidFill>
            <a:schemeClr val="accent4"/>
          </a:solidFill>
        </p:grpSpPr>
        <p:sp>
          <p:nvSpPr>
            <p:cNvPr id="68" name="Freeform 551"/>
            <p:cNvSpPr/>
            <p:nvPr/>
          </p:nvSpPr>
          <p:spPr bwMode="auto">
            <a:xfrm>
              <a:off x="2568575" y="3478213"/>
              <a:ext cx="377825" cy="12700"/>
            </a:xfrm>
            <a:custGeom>
              <a:avLst/>
              <a:gdLst>
                <a:gd name="T0" fmla="*/ 87 w 89"/>
                <a:gd name="T1" fmla="*/ 0 h 3"/>
                <a:gd name="T2" fmla="*/ 2 w 89"/>
                <a:gd name="T3" fmla="*/ 0 h 3"/>
                <a:gd name="T4" fmla="*/ 0 w 89"/>
                <a:gd name="T5" fmla="*/ 2 h 3"/>
                <a:gd name="T6" fmla="*/ 2 w 89"/>
                <a:gd name="T7" fmla="*/ 3 h 3"/>
                <a:gd name="T8" fmla="*/ 87 w 89"/>
                <a:gd name="T9" fmla="*/ 3 h 3"/>
                <a:gd name="T10" fmla="*/ 89 w 89"/>
                <a:gd name="T11" fmla="*/ 2 h 3"/>
                <a:gd name="T12" fmla="*/ 87 w 8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9" h="3">
                  <a:moveTo>
                    <a:pt x="87" y="0"/>
                  </a:moveTo>
                  <a:cubicBezTo>
                    <a:pt x="2" y="0"/>
                    <a:pt x="2" y="0"/>
                    <a:pt x="2" y="0"/>
                  </a:cubicBezTo>
                  <a:cubicBezTo>
                    <a:pt x="1" y="0"/>
                    <a:pt x="0" y="1"/>
                    <a:pt x="0" y="2"/>
                  </a:cubicBezTo>
                  <a:cubicBezTo>
                    <a:pt x="0" y="2"/>
                    <a:pt x="1" y="3"/>
                    <a:pt x="2" y="3"/>
                  </a:cubicBezTo>
                  <a:cubicBezTo>
                    <a:pt x="87" y="3"/>
                    <a:pt x="87" y="3"/>
                    <a:pt x="87" y="3"/>
                  </a:cubicBezTo>
                  <a:cubicBezTo>
                    <a:pt x="88" y="3"/>
                    <a:pt x="89" y="2"/>
                    <a:pt x="89" y="2"/>
                  </a:cubicBezTo>
                  <a:cubicBezTo>
                    <a:pt x="89" y="1"/>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69" name="Freeform 552"/>
            <p:cNvSpPr>
              <a:spLocks noEditPoints="1"/>
            </p:cNvSpPr>
            <p:nvPr/>
          </p:nvSpPr>
          <p:spPr bwMode="auto">
            <a:xfrm>
              <a:off x="2543175" y="3325813"/>
              <a:ext cx="423863" cy="427038"/>
            </a:xfrm>
            <a:custGeom>
              <a:avLst/>
              <a:gdLst>
                <a:gd name="T0" fmla="*/ 93 w 100"/>
                <a:gd name="T1" fmla="*/ 19 h 101"/>
                <a:gd name="T2" fmla="*/ 51 w 100"/>
                <a:gd name="T3" fmla="*/ 19 h 101"/>
                <a:gd name="T4" fmla="*/ 46 w 100"/>
                <a:gd name="T5" fmla="*/ 19 h 101"/>
                <a:gd name="T6" fmla="*/ 44 w 100"/>
                <a:gd name="T7" fmla="*/ 3 h 101"/>
                <a:gd name="T8" fmla="*/ 40 w 100"/>
                <a:gd name="T9" fmla="*/ 0 h 101"/>
                <a:gd name="T10" fmla="*/ 38 w 100"/>
                <a:gd name="T11" fmla="*/ 0 h 101"/>
                <a:gd name="T12" fmla="*/ 11 w 100"/>
                <a:gd name="T13" fmla="*/ 0 h 101"/>
                <a:gd name="T14" fmla="*/ 7 w 100"/>
                <a:gd name="T15" fmla="*/ 0 h 101"/>
                <a:gd name="T16" fmla="*/ 2 w 100"/>
                <a:gd name="T17" fmla="*/ 2 h 101"/>
                <a:gd name="T18" fmla="*/ 0 w 100"/>
                <a:gd name="T19" fmla="*/ 8 h 101"/>
                <a:gd name="T20" fmla="*/ 0 w 100"/>
                <a:gd name="T21" fmla="*/ 93 h 101"/>
                <a:gd name="T22" fmla="*/ 0 w 100"/>
                <a:gd name="T23" fmla="*/ 93 h 101"/>
                <a:gd name="T24" fmla="*/ 2 w 100"/>
                <a:gd name="T25" fmla="*/ 98 h 101"/>
                <a:gd name="T26" fmla="*/ 8 w 100"/>
                <a:gd name="T27" fmla="*/ 101 h 101"/>
                <a:gd name="T28" fmla="*/ 97 w 100"/>
                <a:gd name="T29" fmla="*/ 100 h 101"/>
                <a:gd name="T30" fmla="*/ 100 w 100"/>
                <a:gd name="T31" fmla="*/ 93 h 101"/>
                <a:gd name="T32" fmla="*/ 100 w 100"/>
                <a:gd name="T33" fmla="*/ 26 h 101"/>
                <a:gd name="T34" fmla="*/ 97 w 100"/>
                <a:gd name="T35" fmla="*/ 20 h 101"/>
                <a:gd name="T36" fmla="*/ 98 w 100"/>
                <a:gd name="T37" fmla="*/ 26 h 101"/>
                <a:gd name="T38" fmla="*/ 97 w 100"/>
                <a:gd name="T39" fmla="*/ 96 h 101"/>
                <a:gd name="T40" fmla="*/ 94 w 100"/>
                <a:gd name="T41" fmla="*/ 98 h 101"/>
                <a:gd name="T42" fmla="*/ 93 w 100"/>
                <a:gd name="T43" fmla="*/ 98 h 101"/>
                <a:gd name="T44" fmla="*/ 93 w 100"/>
                <a:gd name="T45" fmla="*/ 98 h 101"/>
                <a:gd name="T46" fmla="*/ 5 w 100"/>
                <a:gd name="T47" fmla="*/ 97 h 101"/>
                <a:gd name="T48" fmla="*/ 3 w 100"/>
                <a:gd name="T49" fmla="*/ 94 h 101"/>
                <a:gd name="T50" fmla="*/ 3 w 100"/>
                <a:gd name="T51" fmla="*/ 93 h 101"/>
                <a:gd name="T52" fmla="*/ 3 w 100"/>
                <a:gd name="T53" fmla="*/ 93 h 101"/>
                <a:gd name="T54" fmla="*/ 7 w 100"/>
                <a:gd name="T55" fmla="*/ 21 h 101"/>
                <a:gd name="T56" fmla="*/ 9 w 100"/>
                <a:gd name="T57" fmla="*/ 20 h 101"/>
                <a:gd name="T58" fmla="*/ 7 w 100"/>
                <a:gd name="T59" fmla="*/ 18 h 101"/>
                <a:gd name="T60" fmla="*/ 3 w 100"/>
                <a:gd name="T61" fmla="*/ 8 h 101"/>
                <a:gd name="T62" fmla="*/ 4 w 100"/>
                <a:gd name="T63" fmla="*/ 4 h 101"/>
                <a:gd name="T64" fmla="*/ 7 w 100"/>
                <a:gd name="T65" fmla="*/ 3 h 101"/>
                <a:gd name="T66" fmla="*/ 7 w 100"/>
                <a:gd name="T67" fmla="*/ 3 h 101"/>
                <a:gd name="T68" fmla="*/ 11 w 100"/>
                <a:gd name="T69" fmla="*/ 3 h 101"/>
                <a:gd name="T70" fmla="*/ 41 w 100"/>
                <a:gd name="T71" fmla="*/ 4 h 101"/>
                <a:gd name="T72" fmla="*/ 43 w 100"/>
                <a:gd name="T73" fmla="*/ 8 h 101"/>
                <a:gd name="T74" fmla="*/ 33 w 100"/>
                <a:gd name="T75" fmla="*/ 19 h 101"/>
                <a:gd name="T76" fmla="*/ 32 w 100"/>
                <a:gd name="T77" fmla="*/ 20 h 101"/>
                <a:gd name="T78" fmla="*/ 33 w 100"/>
                <a:gd name="T79" fmla="*/ 21 h 101"/>
                <a:gd name="T80" fmla="*/ 93 w 100"/>
                <a:gd name="T81" fmla="*/ 21 h 101"/>
                <a:gd name="T82" fmla="*/ 97 w 100"/>
                <a:gd name="T83" fmla="*/ 23 h 101"/>
                <a:gd name="T84" fmla="*/ 98 w 100"/>
                <a:gd name="T85"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 h="101">
                  <a:moveTo>
                    <a:pt x="97" y="20"/>
                  </a:moveTo>
                  <a:cubicBezTo>
                    <a:pt x="96" y="19"/>
                    <a:pt x="95" y="19"/>
                    <a:pt x="93" y="19"/>
                  </a:cubicBezTo>
                  <a:cubicBezTo>
                    <a:pt x="89" y="19"/>
                    <a:pt x="77" y="19"/>
                    <a:pt x="66" y="19"/>
                  </a:cubicBezTo>
                  <a:cubicBezTo>
                    <a:pt x="60" y="19"/>
                    <a:pt x="55" y="19"/>
                    <a:pt x="51" y="19"/>
                  </a:cubicBezTo>
                  <a:cubicBezTo>
                    <a:pt x="49" y="19"/>
                    <a:pt x="47" y="19"/>
                    <a:pt x="46" y="19"/>
                  </a:cubicBezTo>
                  <a:cubicBezTo>
                    <a:pt x="46" y="19"/>
                    <a:pt x="46" y="19"/>
                    <a:pt x="46" y="19"/>
                  </a:cubicBezTo>
                  <a:cubicBezTo>
                    <a:pt x="46" y="8"/>
                    <a:pt x="46" y="8"/>
                    <a:pt x="46" y="8"/>
                  </a:cubicBezTo>
                  <a:cubicBezTo>
                    <a:pt x="46" y="6"/>
                    <a:pt x="45" y="4"/>
                    <a:pt x="44" y="3"/>
                  </a:cubicBezTo>
                  <a:cubicBezTo>
                    <a:pt x="44" y="3"/>
                    <a:pt x="43" y="2"/>
                    <a:pt x="43" y="2"/>
                  </a:cubicBezTo>
                  <a:cubicBezTo>
                    <a:pt x="42" y="1"/>
                    <a:pt x="40" y="1"/>
                    <a:pt x="40" y="0"/>
                  </a:cubicBezTo>
                  <a:cubicBezTo>
                    <a:pt x="39" y="0"/>
                    <a:pt x="38" y="0"/>
                    <a:pt x="38" y="0"/>
                  </a:cubicBezTo>
                  <a:cubicBezTo>
                    <a:pt x="38" y="0"/>
                    <a:pt x="38" y="0"/>
                    <a:pt x="38" y="0"/>
                  </a:cubicBezTo>
                  <a:cubicBezTo>
                    <a:pt x="35" y="0"/>
                    <a:pt x="27" y="0"/>
                    <a:pt x="20" y="0"/>
                  </a:cubicBezTo>
                  <a:cubicBezTo>
                    <a:pt x="17" y="0"/>
                    <a:pt x="14" y="0"/>
                    <a:pt x="11" y="0"/>
                  </a:cubicBezTo>
                  <a:cubicBezTo>
                    <a:pt x="9" y="0"/>
                    <a:pt x="8" y="0"/>
                    <a:pt x="7" y="0"/>
                  </a:cubicBezTo>
                  <a:cubicBezTo>
                    <a:pt x="7" y="0"/>
                    <a:pt x="7" y="0"/>
                    <a:pt x="7" y="0"/>
                  </a:cubicBezTo>
                  <a:cubicBezTo>
                    <a:pt x="7" y="0"/>
                    <a:pt x="6" y="0"/>
                    <a:pt x="6" y="0"/>
                  </a:cubicBezTo>
                  <a:cubicBezTo>
                    <a:pt x="5" y="1"/>
                    <a:pt x="3" y="1"/>
                    <a:pt x="2" y="2"/>
                  </a:cubicBezTo>
                  <a:cubicBezTo>
                    <a:pt x="1" y="3"/>
                    <a:pt x="1" y="4"/>
                    <a:pt x="1" y="4"/>
                  </a:cubicBezTo>
                  <a:cubicBezTo>
                    <a:pt x="0" y="5"/>
                    <a:pt x="0" y="6"/>
                    <a:pt x="0" y="8"/>
                  </a:cubicBezTo>
                  <a:cubicBezTo>
                    <a:pt x="0" y="9"/>
                    <a:pt x="0" y="14"/>
                    <a:pt x="0" y="20"/>
                  </a:cubicBezTo>
                  <a:cubicBezTo>
                    <a:pt x="0" y="44"/>
                    <a:pt x="0" y="93"/>
                    <a:pt x="0" y="93"/>
                  </a:cubicBezTo>
                  <a:cubicBezTo>
                    <a:pt x="0" y="93"/>
                    <a:pt x="0" y="93"/>
                    <a:pt x="0" y="93"/>
                  </a:cubicBezTo>
                  <a:cubicBezTo>
                    <a:pt x="0" y="93"/>
                    <a:pt x="0" y="93"/>
                    <a:pt x="0" y="93"/>
                  </a:cubicBezTo>
                  <a:cubicBezTo>
                    <a:pt x="0" y="93"/>
                    <a:pt x="0" y="94"/>
                    <a:pt x="0" y="95"/>
                  </a:cubicBezTo>
                  <a:cubicBezTo>
                    <a:pt x="0" y="96"/>
                    <a:pt x="1" y="97"/>
                    <a:pt x="2" y="98"/>
                  </a:cubicBezTo>
                  <a:cubicBezTo>
                    <a:pt x="3" y="99"/>
                    <a:pt x="3" y="100"/>
                    <a:pt x="4" y="100"/>
                  </a:cubicBezTo>
                  <a:cubicBezTo>
                    <a:pt x="5" y="100"/>
                    <a:pt x="6" y="101"/>
                    <a:pt x="8" y="101"/>
                  </a:cubicBezTo>
                  <a:cubicBezTo>
                    <a:pt x="14" y="101"/>
                    <a:pt x="93" y="101"/>
                    <a:pt x="93" y="101"/>
                  </a:cubicBezTo>
                  <a:cubicBezTo>
                    <a:pt x="93" y="101"/>
                    <a:pt x="95" y="101"/>
                    <a:pt x="97" y="100"/>
                  </a:cubicBezTo>
                  <a:cubicBezTo>
                    <a:pt x="98" y="99"/>
                    <a:pt x="99" y="99"/>
                    <a:pt x="99" y="98"/>
                  </a:cubicBezTo>
                  <a:cubicBezTo>
                    <a:pt x="100" y="96"/>
                    <a:pt x="100" y="95"/>
                    <a:pt x="100" y="93"/>
                  </a:cubicBezTo>
                  <a:cubicBezTo>
                    <a:pt x="100" y="26"/>
                    <a:pt x="100" y="26"/>
                    <a:pt x="100" y="26"/>
                  </a:cubicBezTo>
                  <a:cubicBezTo>
                    <a:pt x="100" y="26"/>
                    <a:pt x="100" y="26"/>
                    <a:pt x="100" y="26"/>
                  </a:cubicBezTo>
                  <a:cubicBezTo>
                    <a:pt x="100" y="26"/>
                    <a:pt x="100" y="24"/>
                    <a:pt x="100" y="22"/>
                  </a:cubicBezTo>
                  <a:cubicBezTo>
                    <a:pt x="99" y="21"/>
                    <a:pt x="98" y="20"/>
                    <a:pt x="97" y="20"/>
                  </a:cubicBezTo>
                  <a:close/>
                  <a:moveTo>
                    <a:pt x="98" y="26"/>
                  </a:moveTo>
                  <a:cubicBezTo>
                    <a:pt x="98" y="26"/>
                    <a:pt x="98" y="26"/>
                    <a:pt x="98" y="26"/>
                  </a:cubicBezTo>
                  <a:cubicBezTo>
                    <a:pt x="98" y="93"/>
                    <a:pt x="98" y="93"/>
                    <a:pt x="98" y="93"/>
                  </a:cubicBezTo>
                  <a:cubicBezTo>
                    <a:pt x="98" y="95"/>
                    <a:pt x="97" y="95"/>
                    <a:pt x="97" y="96"/>
                  </a:cubicBezTo>
                  <a:cubicBezTo>
                    <a:pt x="97" y="96"/>
                    <a:pt x="96" y="97"/>
                    <a:pt x="96" y="97"/>
                  </a:cubicBezTo>
                  <a:cubicBezTo>
                    <a:pt x="95" y="97"/>
                    <a:pt x="95" y="98"/>
                    <a:pt x="94" y="98"/>
                  </a:cubicBezTo>
                  <a:cubicBezTo>
                    <a:pt x="94" y="98"/>
                    <a:pt x="94" y="98"/>
                    <a:pt x="94" y="98"/>
                  </a:cubicBezTo>
                  <a:cubicBezTo>
                    <a:pt x="93" y="98"/>
                    <a:pt x="93" y="98"/>
                    <a:pt x="93" y="98"/>
                  </a:cubicBezTo>
                  <a:cubicBezTo>
                    <a:pt x="93" y="98"/>
                    <a:pt x="93" y="98"/>
                    <a:pt x="93" y="98"/>
                  </a:cubicBezTo>
                  <a:cubicBezTo>
                    <a:pt x="93" y="98"/>
                    <a:pt x="93" y="98"/>
                    <a:pt x="93" y="98"/>
                  </a:cubicBezTo>
                  <a:cubicBezTo>
                    <a:pt x="93" y="98"/>
                    <a:pt x="14" y="98"/>
                    <a:pt x="8" y="98"/>
                  </a:cubicBezTo>
                  <a:cubicBezTo>
                    <a:pt x="6" y="98"/>
                    <a:pt x="5" y="98"/>
                    <a:pt x="5" y="97"/>
                  </a:cubicBezTo>
                  <a:cubicBezTo>
                    <a:pt x="4" y="97"/>
                    <a:pt x="4" y="97"/>
                    <a:pt x="4" y="96"/>
                  </a:cubicBezTo>
                  <a:cubicBezTo>
                    <a:pt x="3" y="96"/>
                    <a:pt x="3" y="95"/>
                    <a:pt x="3" y="94"/>
                  </a:cubicBezTo>
                  <a:cubicBezTo>
                    <a:pt x="3" y="94"/>
                    <a:pt x="3" y="93"/>
                    <a:pt x="3" y="93"/>
                  </a:cubicBezTo>
                  <a:cubicBezTo>
                    <a:pt x="3" y="93"/>
                    <a:pt x="3" y="93"/>
                    <a:pt x="3" y="93"/>
                  </a:cubicBezTo>
                  <a:cubicBezTo>
                    <a:pt x="3" y="93"/>
                    <a:pt x="3" y="93"/>
                    <a:pt x="3" y="93"/>
                  </a:cubicBezTo>
                  <a:cubicBezTo>
                    <a:pt x="3" y="93"/>
                    <a:pt x="3" y="93"/>
                    <a:pt x="3" y="93"/>
                  </a:cubicBezTo>
                  <a:cubicBezTo>
                    <a:pt x="3" y="93"/>
                    <a:pt x="3" y="45"/>
                    <a:pt x="3" y="21"/>
                  </a:cubicBezTo>
                  <a:cubicBezTo>
                    <a:pt x="7" y="21"/>
                    <a:pt x="7" y="21"/>
                    <a:pt x="7" y="21"/>
                  </a:cubicBezTo>
                  <a:cubicBezTo>
                    <a:pt x="8" y="21"/>
                    <a:pt x="8" y="21"/>
                    <a:pt x="8" y="21"/>
                  </a:cubicBezTo>
                  <a:cubicBezTo>
                    <a:pt x="8" y="20"/>
                    <a:pt x="9" y="20"/>
                    <a:pt x="9" y="20"/>
                  </a:cubicBezTo>
                  <a:cubicBezTo>
                    <a:pt x="9" y="19"/>
                    <a:pt x="8" y="19"/>
                    <a:pt x="8" y="19"/>
                  </a:cubicBezTo>
                  <a:cubicBezTo>
                    <a:pt x="8" y="19"/>
                    <a:pt x="8" y="18"/>
                    <a:pt x="7" y="18"/>
                  </a:cubicBezTo>
                  <a:cubicBezTo>
                    <a:pt x="3" y="18"/>
                    <a:pt x="3" y="18"/>
                    <a:pt x="3" y="18"/>
                  </a:cubicBezTo>
                  <a:cubicBezTo>
                    <a:pt x="3" y="13"/>
                    <a:pt x="3" y="9"/>
                    <a:pt x="3" y="8"/>
                  </a:cubicBezTo>
                  <a:cubicBezTo>
                    <a:pt x="3" y="6"/>
                    <a:pt x="3" y="6"/>
                    <a:pt x="3" y="5"/>
                  </a:cubicBezTo>
                  <a:cubicBezTo>
                    <a:pt x="4" y="5"/>
                    <a:pt x="4" y="4"/>
                    <a:pt x="4" y="4"/>
                  </a:cubicBezTo>
                  <a:cubicBezTo>
                    <a:pt x="5" y="3"/>
                    <a:pt x="5" y="3"/>
                    <a:pt x="6" y="3"/>
                  </a:cubicBezTo>
                  <a:cubicBezTo>
                    <a:pt x="7" y="3"/>
                    <a:pt x="7" y="3"/>
                    <a:pt x="7" y="3"/>
                  </a:cubicBezTo>
                  <a:cubicBezTo>
                    <a:pt x="7" y="3"/>
                    <a:pt x="7" y="3"/>
                    <a:pt x="7" y="3"/>
                  </a:cubicBezTo>
                  <a:cubicBezTo>
                    <a:pt x="7" y="3"/>
                    <a:pt x="7" y="3"/>
                    <a:pt x="7" y="3"/>
                  </a:cubicBezTo>
                  <a:cubicBezTo>
                    <a:pt x="7" y="3"/>
                    <a:pt x="7" y="3"/>
                    <a:pt x="7" y="3"/>
                  </a:cubicBezTo>
                  <a:cubicBezTo>
                    <a:pt x="7" y="3"/>
                    <a:pt x="9" y="3"/>
                    <a:pt x="11" y="3"/>
                  </a:cubicBezTo>
                  <a:cubicBezTo>
                    <a:pt x="18" y="3"/>
                    <a:pt x="33" y="3"/>
                    <a:pt x="38" y="3"/>
                  </a:cubicBezTo>
                  <a:cubicBezTo>
                    <a:pt x="38" y="3"/>
                    <a:pt x="40" y="3"/>
                    <a:pt x="41" y="4"/>
                  </a:cubicBezTo>
                  <a:cubicBezTo>
                    <a:pt x="41" y="4"/>
                    <a:pt x="42" y="4"/>
                    <a:pt x="42" y="5"/>
                  </a:cubicBezTo>
                  <a:cubicBezTo>
                    <a:pt x="43" y="6"/>
                    <a:pt x="43" y="6"/>
                    <a:pt x="43" y="8"/>
                  </a:cubicBezTo>
                  <a:cubicBezTo>
                    <a:pt x="43" y="19"/>
                    <a:pt x="43" y="19"/>
                    <a:pt x="43" y="19"/>
                  </a:cubicBezTo>
                  <a:cubicBezTo>
                    <a:pt x="33" y="19"/>
                    <a:pt x="33" y="19"/>
                    <a:pt x="33" y="19"/>
                  </a:cubicBezTo>
                  <a:cubicBezTo>
                    <a:pt x="33" y="19"/>
                    <a:pt x="32" y="19"/>
                    <a:pt x="32" y="19"/>
                  </a:cubicBezTo>
                  <a:cubicBezTo>
                    <a:pt x="32" y="19"/>
                    <a:pt x="32" y="20"/>
                    <a:pt x="32" y="20"/>
                  </a:cubicBezTo>
                  <a:cubicBezTo>
                    <a:pt x="32" y="20"/>
                    <a:pt x="32" y="21"/>
                    <a:pt x="32" y="21"/>
                  </a:cubicBezTo>
                  <a:cubicBezTo>
                    <a:pt x="32" y="21"/>
                    <a:pt x="33" y="21"/>
                    <a:pt x="33" y="21"/>
                  </a:cubicBezTo>
                  <a:cubicBezTo>
                    <a:pt x="44" y="21"/>
                    <a:pt x="44" y="21"/>
                    <a:pt x="44" y="21"/>
                  </a:cubicBezTo>
                  <a:cubicBezTo>
                    <a:pt x="44" y="21"/>
                    <a:pt x="86" y="21"/>
                    <a:pt x="93" y="21"/>
                  </a:cubicBezTo>
                  <a:cubicBezTo>
                    <a:pt x="94" y="21"/>
                    <a:pt x="95" y="22"/>
                    <a:pt x="96" y="22"/>
                  </a:cubicBezTo>
                  <a:cubicBezTo>
                    <a:pt x="96" y="22"/>
                    <a:pt x="97" y="23"/>
                    <a:pt x="97" y="23"/>
                  </a:cubicBezTo>
                  <a:cubicBezTo>
                    <a:pt x="97" y="24"/>
                    <a:pt x="97" y="24"/>
                    <a:pt x="98" y="25"/>
                  </a:cubicBezTo>
                  <a:cubicBezTo>
                    <a:pt x="98" y="26"/>
                    <a:pt x="98" y="26"/>
                    <a:pt x="98"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70" name="Freeform 553"/>
            <p:cNvSpPr/>
            <p:nvPr/>
          </p:nvSpPr>
          <p:spPr bwMode="auto">
            <a:xfrm>
              <a:off x="2713038" y="3605213"/>
              <a:ext cx="104775" cy="88900"/>
            </a:xfrm>
            <a:custGeom>
              <a:avLst/>
              <a:gdLst>
                <a:gd name="T0" fmla="*/ 23 w 25"/>
                <a:gd name="T1" fmla="*/ 0 h 21"/>
                <a:gd name="T2" fmla="*/ 22 w 25"/>
                <a:gd name="T3" fmla="*/ 1 h 21"/>
                <a:gd name="T4" fmla="*/ 22 w 25"/>
                <a:gd name="T5" fmla="*/ 2 h 21"/>
                <a:gd name="T6" fmla="*/ 22 w 25"/>
                <a:gd name="T7" fmla="*/ 2 h 21"/>
                <a:gd name="T8" fmla="*/ 22 w 25"/>
                <a:gd name="T9" fmla="*/ 3 h 21"/>
                <a:gd name="T10" fmla="*/ 22 w 25"/>
                <a:gd name="T11" fmla="*/ 8 h 21"/>
                <a:gd name="T12" fmla="*/ 21 w 25"/>
                <a:gd name="T13" fmla="*/ 10 h 21"/>
                <a:gd name="T14" fmla="*/ 20 w 25"/>
                <a:gd name="T15" fmla="*/ 11 h 21"/>
                <a:gd name="T16" fmla="*/ 18 w 25"/>
                <a:gd name="T17" fmla="*/ 12 h 21"/>
                <a:gd name="T18" fmla="*/ 18 w 25"/>
                <a:gd name="T19" fmla="*/ 12 h 21"/>
                <a:gd name="T20" fmla="*/ 17 w 25"/>
                <a:gd name="T21" fmla="*/ 12 h 21"/>
                <a:gd name="T22" fmla="*/ 17 w 25"/>
                <a:gd name="T23" fmla="*/ 12 h 21"/>
                <a:gd name="T24" fmla="*/ 4 w 25"/>
                <a:gd name="T25" fmla="*/ 12 h 21"/>
                <a:gd name="T26" fmla="*/ 7 w 25"/>
                <a:gd name="T27" fmla="*/ 9 h 21"/>
                <a:gd name="T28" fmla="*/ 7 w 25"/>
                <a:gd name="T29" fmla="*/ 7 h 21"/>
                <a:gd name="T30" fmla="*/ 5 w 25"/>
                <a:gd name="T31" fmla="*/ 7 h 21"/>
                <a:gd name="T32" fmla="*/ 0 w 25"/>
                <a:gd name="T33" fmla="*/ 13 h 21"/>
                <a:gd name="T34" fmla="*/ 0 w 25"/>
                <a:gd name="T35" fmla="*/ 13 h 21"/>
                <a:gd name="T36" fmla="*/ 0 w 25"/>
                <a:gd name="T37" fmla="*/ 13 h 21"/>
                <a:gd name="T38" fmla="*/ 0 w 25"/>
                <a:gd name="T39" fmla="*/ 13 h 21"/>
                <a:gd name="T40" fmla="*/ 0 w 25"/>
                <a:gd name="T41" fmla="*/ 13 h 21"/>
                <a:gd name="T42" fmla="*/ 0 w 25"/>
                <a:gd name="T43" fmla="*/ 13 h 21"/>
                <a:gd name="T44" fmla="*/ 0 w 25"/>
                <a:gd name="T45" fmla="*/ 13 h 21"/>
                <a:gd name="T46" fmla="*/ 0 w 25"/>
                <a:gd name="T47" fmla="*/ 13 h 21"/>
                <a:gd name="T48" fmla="*/ 0 w 25"/>
                <a:gd name="T49" fmla="*/ 14 h 21"/>
                <a:gd name="T50" fmla="*/ 0 w 25"/>
                <a:gd name="T51" fmla="*/ 14 h 21"/>
                <a:gd name="T52" fmla="*/ 0 w 25"/>
                <a:gd name="T53" fmla="*/ 14 h 21"/>
                <a:gd name="T54" fmla="*/ 0 w 25"/>
                <a:gd name="T55" fmla="*/ 14 h 21"/>
                <a:gd name="T56" fmla="*/ 0 w 25"/>
                <a:gd name="T57" fmla="*/ 14 h 21"/>
                <a:gd name="T58" fmla="*/ 0 w 25"/>
                <a:gd name="T59" fmla="*/ 14 h 21"/>
                <a:gd name="T60" fmla="*/ 0 w 25"/>
                <a:gd name="T61" fmla="*/ 14 h 21"/>
                <a:gd name="T62" fmla="*/ 0 w 25"/>
                <a:gd name="T63" fmla="*/ 14 h 21"/>
                <a:gd name="T64" fmla="*/ 0 w 25"/>
                <a:gd name="T65" fmla="*/ 15 h 21"/>
                <a:gd name="T66" fmla="*/ 5 w 25"/>
                <a:gd name="T67" fmla="*/ 20 h 21"/>
                <a:gd name="T68" fmla="*/ 7 w 25"/>
                <a:gd name="T69" fmla="*/ 20 h 21"/>
                <a:gd name="T70" fmla="*/ 7 w 25"/>
                <a:gd name="T71" fmla="*/ 18 h 21"/>
                <a:gd name="T72" fmla="*/ 4 w 25"/>
                <a:gd name="T73" fmla="*/ 15 h 21"/>
                <a:gd name="T74" fmla="*/ 17 w 25"/>
                <a:gd name="T75" fmla="*/ 15 h 21"/>
                <a:gd name="T76" fmla="*/ 17 w 25"/>
                <a:gd name="T77" fmla="*/ 15 h 21"/>
                <a:gd name="T78" fmla="*/ 21 w 25"/>
                <a:gd name="T79" fmla="*/ 14 h 21"/>
                <a:gd name="T80" fmla="*/ 24 w 25"/>
                <a:gd name="T81" fmla="*/ 12 h 21"/>
                <a:gd name="T82" fmla="*/ 25 w 25"/>
                <a:gd name="T83" fmla="*/ 8 h 21"/>
                <a:gd name="T84" fmla="*/ 25 w 25"/>
                <a:gd name="T85" fmla="*/ 3 h 21"/>
                <a:gd name="T86" fmla="*/ 25 w 25"/>
                <a:gd name="T87" fmla="*/ 2 h 21"/>
                <a:gd name="T88" fmla="*/ 25 w 25"/>
                <a:gd name="T89" fmla="*/ 2 h 21"/>
                <a:gd name="T90" fmla="*/ 24 w 25"/>
                <a:gd name="T91" fmla="*/ 1 h 21"/>
                <a:gd name="T92" fmla="*/ 23 w 25"/>
                <a:gd name="T9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 h="21">
                  <a:moveTo>
                    <a:pt x="23" y="0"/>
                  </a:moveTo>
                  <a:cubicBezTo>
                    <a:pt x="23" y="0"/>
                    <a:pt x="23" y="0"/>
                    <a:pt x="22" y="1"/>
                  </a:cubicBezTo>
                  <a:cubicBezTo>
                    <a:pt x="22" y="1"/>
                    <a:pt x="22" y="1"/>
                    <a:pt x="22" y="2"/>
                  </a:cubicBezTo>
                  <a:cubicBezTo>
                    <a:pt x="22" y="2"/>
                    <a:pt x="22" y="2"/>
                    <a:pt x="22" y="2"/>
                  </a:cubicBezTo>
                  <a:cubicBezTo>
                    <a:pt x="22" y="2"/>
                    <a:pt x="22" y="2"/>
                    <a:pt x="22" y="3"/>
                  </a:cubicBezTo>
                  <a:cubicBezTo>
                    <a:pt x="22" y="3"/>
                    <a:pt x="22" y="5"/>
                    <a:pt x="22" y="8"/>
                  </a:cubicBezTo>
                  <a:cubicBezTo>
                    <a:pt x="22" y="9"/>
                    <a:pt x="22" y="10"/>
                    <a:pt x="21" y="10"/>
                  </a:cubicBezTo>
                  <a:cubicBezTo>
                    <a:pt x="21" y="11"/>
                    <a:pt x="21" y="11"/>
                    <a:pt x="20" y="11"/>
                  </a:cubicBezTo>
                  <a:cubicBezTo>
                    <a:pt x="20" y="12"/>
                    <a:pt x="19" y="12"/>
                    <a:pt x="18" y="12"/>
                  </a:cubicBezTo>
                  <a:cubicBezTo>
                    <a:pt x="18" y="12"/>
                    <a:pt x="18" y="12"/>
                    <a:pt x="18" y="12"/>
                  </a:cubicBezTo>
                  <a:cubicBezTo>
                    <a:pt x="17" y="12"/>
                    <a:pt x="17" y="12"/>
                    <a:pt x="17" y="12"/>
                  </a:cubicBezTo>
                  <a:cubicBezTo>
                    <a:pt x="17" y="12"/>
                    <a:pt x="17" y="12"/>
                    <a:pt x="17" y="12"/>
                  </a:cubicBezTo>
                  <a:cubicBezTo>
                    <a:pt x="4" y="12"/>
                    <a:pt x="4" y="12"/>
                    <a:pt x="4" y="12"/>
                  </a:cubicBezTo>
                  <a:cubicBezTo>
                    <a:pt x="7" y="9"/>
                    <a:pt x="7" y="9"/>
                    <a:pt x="7" y="9"/>
                  </a:cubicBezTo>
                  <a:cubicBezTo>
                    <a:pt x="8" y="8"/>
                    <a:pt x="8" y="7"/>
                    <a:pt x="7" y="7"/>
                  </a:cubicBezTo>
                  <a:cubicBezTo>
                    <a:pt x="7" y="6"/>
                    <a:pt x="6" y="6"/>
                    <a:pt x="5" y="7"/>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5"/>
                  </a:cubicBezTo>
                  <a:cubicBezTo>
                    <a:pt x="5" y="20"/>
                    <a:pt x="5" y="20"/>
                    <a:pt x="5" y="20"/>
                  </a:cubicBezTo>
                  <a:cubicBezTo>
                    <a:pt x="6" y="21"/>
                    <a:pt x="7" y="21"/>
                    <a:pt x="7" y="20"/>
                  </a:cubicBezTo>
                  <a:cubicBezTo>
                    <a:pt x="8" y="20"/>
                    <a:pt x="8" y="19"/>
                    <a:pt x="7" y="18"/>
                  </a:cubicBezTo>
                  <a:cubicBezTo>
                    <a:pt x="4" y="15"/>
                    <a:pt x="4" y="15"/>
                    <a:pt x="4" y="15"/>
                  </a:cubicBezTo>
                  <a:cubicBezTo>
                    <a:pt x="17" y="15"/>
                    <a:pt x="17" y="15"/>
                    <a:pt x="17" y="15"/>
                  </a:cubicBezTo>
                  <a:cubicBezTo>
                    <a:pt x="17" y="15"/>
                    <a:pt x="17" y="15"/>
                    <a:pt x="17" y="15"/>
                  </a:cubicBezTo>
                  <a:cubicBezTo>
                    <a:pt x="17" y="15"/>
                    <a:pt x="19" y="15"/>
                    <a:pt x="21" y="14"/>
                  </a:cubicBezTo>
                  <a:cubicBezTo>
                    <a:pt x="22" y="14"/>
                    <a:pt x="23" y="13"/>
                    <a:pt x="24" y="12"/>
                  </a:cubicBezTo>
                  <a:cubicBezTo>
                    <a:pt x="24" y="11"/>
                    <a:pt x="25" y="9"/>
                    <a:pt x="25" y="8"/>
                  </a:cubicBezTo>
                  <a:cubicBezTo>
                    <a:pt x="25" y="5"/>
                    <a:pt x="25" y="3"/>
                    <a:pt x="25" y="3"/>
                  </a:cubicBezTo>
                  <a:cubicBezTo>
                    <a:pt x="25" y="2"/>
                    <a:pt x="25" y="2"/>
                    <a:pt x="25" y="2"/>
                  </a:cubicBezTo>
                  <a:cubicBezTo>
                    <a:pt x="25" y="2"/>
                    <a:pt x="25" y="2"/>
                    <a:pt x="25" y="2"/>
                  </a:cubicBezTo>
                  <a:cubicBezTo>
                    <a:pt x="25" y="1"/>
                    <a:pt x="25" y="1"/>
                    <a:pt x="24" y="1"/>
                  </a:cubicBezTo>
                  <a:cubicBezTo>
                    <a:pt x="24"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71" name="Freeform 554"/>
            <p:cNvSpPr/>
            <p:nvPr/>
          </p:nvSpPr>
          <p:spPr bwMode="auto">
            <a:xfrm>
              <a:off x="2713038" y="3532188"/>
              <a:ext cx="104775" cy="90488"/>
            </a:xfrm>
            <a:custGeom>
              <a:avLst/>
              <a:gdLst>
                <a:gd name="T0" fmla="*/ 25 w 25"/>
                <a:gd name="T1" fmla="*/ 7 h 21"/>
                <a:gd name="T2" fmla="*/ 25 w 25"/>
                <a:gd name="T3" fmla="*/ 7 h 21"/>
                <a:gd name="T4" fmla="*/ 25 w 25"/>
                <a:gd name="T5" fmla="*/ 7 h 21"/>
                <a:gd name="T6" fmla="*/ 25 w 25"/>
                <a:gd name="T7" fmla="*/ 7 h 21"/>
                <a:gd name="T8" fmla="*/ 24 w 25"/>
                <a:gd name="T9" fmla="*/ 7 h 21"/>
                <a:gd name="T10" fmla="*/ 24 w 25"/>
                <a:gd name="T11" fmla="*/ 7 h 21"/>
                <a:gd name="T12" fmla="*/ 24 w 25"/>
                <a:gd name="T13" fmla="*/ 6 h 21"/>
                <a:gd name="T14" fmla="*/ 19 w 25"/>
                <a:gd name="T15" fmla="*/ 1 h 21"/>
                <a:gd name="T16" fmla="*/ 17 w 25"/>
                <a:gd name="T17" fmla="*/ 1 h 21"/>
                <a:gd name="T18" fmla="*/ 17 w 25"/>
                <a:gd name="T19" fmla="*/ 3 h 21"/>
                <a:gd name="T20" fmla="*/ 17 w 25"/>
                <a:gd name="T21" fmla="*/ 3 h 21"/>
                <a:gd name="T22" fmla="*/ 20 w 25"/>
                <a:gd name="T23" fmla="*/ 6 h 21"/>
                <a:gd name="T24" fmla="*/ 7 w 25"/>
                <a:gd name="T25" fmla="*/ 6 h 21"/>
                <a:gd name="T26" fmla="*/ 7 w 25"/>
                <a:gd name="T27" fmla="*/ 6 h 21"/>
                <a:gd name="T28" fmla="*/ 3 w 25"/>
                <a:gd name="T29" fmla="*/ 7 h 21"/>
                <a:gd name="T30" fmla="*/ 1 w 25"/>
                <a:gd name="T31" fmla="*/ 9 h 21"/>
                <a:gd name="T32" fmla="*/ 0 w 25"/>
                <a:gd name="T33" fmla="*/ 13 h 21"/>
                <a:gd name="T34" fmla="*/ 0 w 25"/>
                <a:gd name="T35" fmla="*/ 19 h 21"/>
                <a:gd name="T36" fmla="*/ 0 w 25"/>
                <a:gd name="T37" fmla="*/ 19 h 21"/>
                <a:gd name="T38" fmla="*/ 0 w 25"/>
                <a:gd name="T39" fmla="*/ 20 h 21"/>
                <a:gd name="T40" fmla="*/ 1 w 25"/>
                <a:gd name="T41" fmla="*/ 21 h 21"/>
                <a:gd name="T42" fmla="*/ 2 w 25"/>
                <a:gd name="T43" fmla="*/ 20 h 21"/>
                <a:gd name="T44" fmla="*/ 2 w 25"/>
                <a:gd name="T45" fmla="*/ 19 h 21"/>
                <a:gd name="T46" fmla="*/ 2 w 25"/>
                <a:gd name="T47" fmla="*/ 19 h 21"/>
                <a:gd name="T48" fmla="*/ 2 w 25"/>
                <a:gd name="T49" fmla="*/ 13 h 21"/>
                <a:gd name="T50" fmla="*/ 3 w 25"/>
                <a:gd name="T51" fmla="*/ 11 h 21"/>
                <a:gd name="T52" fmla="*/ 4 w 25"/>
                <a:gd name="T53" fmla="*/ 10 h 21"/>
                <a:gd name="T54" fmla="*/ 6 w 25"/>
                <a:gd name="T55" fmla="*/ 9 h 21"/>
                <a:gd name="T56" fmla="*/ 7 w 25"/>
                <a:gd name="T57" fmla="*/ 9 h 21"/>
                <a:gd name="T58" fmla="*/ 7 w 25"/>
                <a:gd name="T59" fmla="*/ 9 h 21"/>
                <a:gd name="T60" fmla="*/ 7 w 25"/>
                <a:gd name="T61" fmla="*/ 9 h 21"/>
                <a:gd name="T62" fmla="*/ 20 w 25"/>
                <a:gd name="T63" fmla="*/ 9 h 21"/>
                <a:gd name="T64" fmla="*/ 17 w 25"/>
                <a:gd name="T65" fmla="*/ 12 h 21"/>
                <a:gd name="T66" fmla="*/ 17 w 25"/>
                <a:gd name="T67" fmla="*/ 14 h 21"/>
                <a:gd name="T68" fmla="*/ 19 w 25"/>
                <a:gd name="T69" fmla="*/ 14 h 21"/>
                <a:gd name="T70" fmla="*/ 24 w 25"/>
                <a:gd name="T71" fmla="*/ 8 h 21"/>
                <a:gd name="T72" fmla="*/ 24 w 25"/>
                <a:gd name="T73" fmla="*/ 8 h 21"/>
                <a:gd name="T74" fmla="*/ 24 w 25"/>
                <a:gd name="T75" fmla="*/ 8 h 21"/>
                <a:gd name="T76" fmla="*/ 25 w 25"/>
                <a:gd name="T77" fmla="*/ 8 h 21"/>
                <a:gd name="T78" fmla="*/ 25 w 25"/>
                <a:gd name="T79" fmla="*/ 8 h 21"/>
                <a:gd name="T80" fmla="*/ 25 w 25"/>
                <a:gd name="T81" fmla="*/ 8 h 21"/>
                <a:gd name="T82" fmla="*/ 25 w 25"/>
                <a:gd name="T83" fmla="*/ 8 h 21"/>
                <a:gd name="T84" fmla="*/ 25 w 25"/>
                <a:gd name="T85" fmla="*/ 7 h 21"/>
                <a:gd name="T86" fmla="*/ 25 w 25"/>
                <a:gd name="T87" fmla="*/ 7 h 21"/>
                <a:gd name="T88" fmla="*/ 25 w 25"/>
                <a:gd name="T89" fmla="*/ 7 h 21"/>
                <a:gd name="T90" fmla="*/ 25 w 25"/>
                <a:gd name="T9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21">
                  <a:moveTo>
                    <a:pt x="25" y="7"/>
                  </a:moveTo>
                  <a:cubicBezTo>
                    <a:pt x="25" y="7"/>
                    <a:pt x="25" y="7"/>
                    <a:pt x="25" y="7"/>
                  </a:cubicBezTo>
                  <a:cubicBezTo>
                    <a:pt x="25" y="7"/>
                    <a:pt x="25" y="7"/>
                    <a:pt x="25" y="7"/>
                  </a:cubicBezTo>
                  <a:cubicBezTo>
                    <a:pt x="25" y="7"/>
                    <a:pt x="25" y="7"/>
                    <a:pt x="25" y="7"/>
                  </a:cubicBezTo>
                  <a:cubicBezTo>
                    <a:pt x="24" y="7"/>
                    <a:pt x="24" y="7"/>
                    <a:pt x="24" y="7"/>
                  </a:cubicBezTo>
                  <a:cubicBezTo>
                    <a:pt x="24" y="7"/>
                    <a:pt x="24" y="7"/>
                    <a:pt x="24" y="7"/>
                  </a:cubicBezTo>
                  <a:cubicBezTo>
                    <a:pt x="24" y="7"/>
                    <a:pt x="24" y="6"/>
                    <a:pt x="24" y="6"/>
                  </a:cubicBezTo>
                  <a:cubicBezTo>
                    <a:pt x="19" y="1"/>
                    <a:pt x="19" y="1"/>
                    <a:pt x="19" y="1"/>
                  </a:cubicBezTo>
                  <a:cubicBezTo>
                    <a:pt x="18" y="0"/>
                    <a:pt x="18" y="0"/>
                    <a:pt x="17" y="1"/>
                  </a:cubicBezTo>
                  <a:cubicBezTo>
                    <a:pt x="16" y="1"/>
                    <a:pt x="16" y="2"/>
                    <a:pt x="17" y="3"/>
                  </a:cubicBezTo>
                  <a:cubicBezTo>
                    <a:pt x="17" y="3"/>
                    <a:pt x="17" y="3"/>
                    <a:pt x="17" y="3"/>
                  </a:cubicBezTo>
                  <a:cubicBezTo>
                    <a:pt x="20" y="6"/>
                    <a:pt x="20" y="6"/>
                    <a:pt x="20" y="6"/>
                  </a:cubicBezTo>
                  <a:cubicBezTo>
                    <a:pt x="7" y="6"/>
                    <a:pt x="7" y="6"/>
                    <a:pt x="7" y="6"/>
                  </a:cubicBezTo>
                  <a:cubicBezTo>
                    <a:pt x="7" y="6"/>
                    <a:pt x="7" y="6"/>
                    <a:pt x="7" y="6"/>
                  </a:cubicBezTo>
                  <a:cubicBezTo>
                    <a:pt x="7" y="6"/>
                    <a:pt x="5" y="6"/>
                    <a:pt x="3" y="7"/>
                  </a:cubicBezTo>
                  <a:cubicBezTo>
                    <a:pt x="2" y="7"/>
                    <a:pt x="1" y="8"/>
                    <a:pt x="1" y="9"/>
                  </a:cubicBezTo>
                  <a:cubicBezTo>
                    <a:pt x="0" y="10"/>
                    <a:pt x="0" y="12"/>
                    <a:pt x="0" y="13"/>
                  </a:cubicBezTo>
                  <a:cubicBezTo>
                    <a:pt x="0" y="18"/>
                    <a:pt x="0" y="19"/>
                    <a:pt x="0" y="19"/>
                  </a:cubicBezTo>
                  <a:cubicBezTo>
                    <a:pt x="0" y="19"/>
                    <a:pt x="0" y="19"/>
                    <a:pt x="0" y="19"/>
                  </a:cubicBezTo>
                  <a:cubicBezTo>
                    <a:pt x="0" y="20"/>
                    <a:pt x="0" y="20"/>
                    <a:pt x="0" y="20"/>
                  </a:cubicBezTo>
                  <a:cubicBezTo>
                    <a:pt x="0" y="20"/>
                    <a:pt x="1" y="21"/>
                    <a:pt x="1" y="21"/>
                  </a:cubicBezTo>
                  <a:cubicBezTo>
                    <a:pt x="1" y="21"/>
                    <a:pt x="2" y="20"/>
                    <a:pt x="2" y="20"/>
                  </a:cubicBezTo>
                  <a:cubicBezTo>
                    <a:pt x="2" y="20"/>
                    <a:pt x="2" y="20"/>
                    <a:pt x="2" y="19"/>
                  </a:cubicBezTo>
                  <a:cubicBezTo>
                    <a:pt x="2" y="19"/>
                    <a:pt x="2" y="19"/>
                    <a:pt x="2" y="19"/>
                  </a:cubicBezTo>
                  <a:cubicBezTo>
                    <a:pt x="2" y="19"/>
                    <a:pt x="2" y="18"/>
                    <a:pt x="2" y="13"/>
                  </a:cubicBezTo>
                  <a:cubicBezTo>
                    <a:pt x="2" y="12"/>
                    <a:pt x="3" y="11"/>
                    <a:pt x="3" y="11"/>
                  </a:cubicBezTo>
                  <a:cubicBezTo>
                    <a:pt x="3" y="10"/>
                    <a:pt x="4" y="10"/>
                    <a:pt x="4" y="10"/>
                  </a:cubicBezTo>
                  <a:cubicBezTo>
                    <a:pt x="5" y="9"/>
                    <a:pt x="5" y="9"/>
                    <a:pt x="6" y="9"/>
                  </a:cubicBezTo>
                  <a:cubicBezTo>
                    <a:pt x="6" y="9"/>
                    <a:pt x="7" y="9"/>
                    <a:pt x="7" y="9"/>
                  </a:cubicBezTo>
                  <a:cubicBezTo>
                    <a:pt x="7" y="9"/>
                    <a:pt x="7" y="9"/>
                    <a:pt x="7" y="9"/>
                  </a:cubicBezTo>
                  <a:cubicBezTo>
                    <a:pt x="7" y="9"/>
                    <a:pt x="7" y="9"/>
                    <a:pt x="7" y="9"/>
                  </a:cubicBezTo>
                  <a:cubicBezTo>
                    <a:pt x="20" y="9"/>
                    <a:pt x="20" y="9"/>
                    <a:pt x="20" y="9"/>
                  </a:cubicBezTo>
                  <a:cubicBezTo>
                    <a:pt x="17" y="12"/>
                    <a:pt x="17" y="12"/>
                    <a:pt x="17" y="12"/>
                  </a:cubicBezTo>
                  <a:cubicBezTo>
                    <a:pt x="16" y="13"/>
                    <a:pt x="17" y="14"/>
                    <a:pt x="17" y="14"/>
                  </a:cubicBezTo>
                  <a:cubicBezTo>
                    <a:pt x="18" y="15"/>
                    <a:pt x="18" y="15"/>
                    <a:pt x="19" y="14"/>
                  </a:cubicBezTo>
                  <a:cubicBezTo>
                    <a:pt x="24" y="8"/>
                    <a:pt x="24" y="8"/>
                    <a:pt x="24" y="8"/>
                  </a:cubicBezTo>
                  <a:cubicBezTo>
                    <a:pt x="24" y="8"/>
                    <a:pt x="24" y="8"/>
                    <a:pt x="24" y="8"/>
                  </a:cubicBezTo>
                  <a:cubicBezTo>
                    <a:pt x="24" y="8"/>
                    <a:pt x="24" y="8"/>
                    <a:pt x="24" y="8"/>
                  </a:cubicBezTo>
                  <a:cubicBezTo>
                    <a:pt x="24" y="8"/>
                    <a:pt x="24" y="8"/>
                    <a:pt x="25" y="8"/>
                  </a:cubicBezTo>
                  <a:cubicBezTo>
                    <a:pt x="25" y="8"/>
                    <a:pt x="25" y="8"/>
                    <a:pt x="25" y="8"/>
                  </a:cubicBezTo>
                  <a:cubicBezTo>
                    <a:pt x="25" y="8"/>
                    <a:pt x="25" y="8"/>
                    <a:pt x="25" y="8"/>
                  </a:cubicBezTo>
                  <a:cubicBezTo>
                    <a:pt x="25" y="8"/>
                    <a:pt x="25" y="8"/>
                    <a:pt x="25" y="8"/>
                  </a:cubicBezTo>
                  <a:cubicBezTo>
                    <a:pt x="25" y="8"/>
                    <a:pt x="25" y="8"/>
                    <a:pt x="25" y="7"/>
                  </a:cubicBezTo>
                  <a:cubicBezTo>
                    <a:pt x="25" y="7"/>
                    <a:pt x="25" y="7"/>
                    <a:pt x="25" y="7"/>
                  </a:cubicBezTo>
                  <a:cubicBezTo>
                    <a:pt x="25" y="7"/>
                    <a:pt x="25" y="7"/>
                    <a:pt x="25" y="7"/>
                  </a:cubicBezTo>
                  <a:cubicBezTo>
                    <a:pt x="25" y="7"/>
                    <a:pt x="25" y="7"/>
                    <a:pt x="2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grpSp>
      <p:sp>
        <p:nvSpPr>
          <p:cNvPr id="78" name="文本框 77"/>
          <p:cNvSpPr txBox="1"/>
          <p:nvPr/>
        </p:nvSpPr>
        <p:spPr>
          <a:xfrm>
            <a:off x="1303278" y="2371611"/>
            <a:ext cx="2774504" cy="830997"/>
          </a:xfrm>
          <a:prstGeom prst="rect">
            <a:avLst/>
          </a:prstGeom>
          <a:noFill/>
        </p:spPr>
        <p:txBody>
          <a:bodyPr wrap="square" rtlCol="0">
            <a:spAutoFit/>
          </a:bodyPr>
          <a:lstStyle/>
          <a:p>
            <a:pPr>
              <a:spcBef>
                <a:spcPct val="0"/>
              </a:spcBef>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affects more than 50 million people so far</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 name="文本框 78"/>
          <p:cNvSpPr txBox="1"/>
          <p:nvPr/>
        </p:nvSpPr>
        <p:spPr>
          <a:xfrm>
            <a:off x="1087254" y="3657262"/>
            <a:ext cx="2774504" cy="830997"/>
          </a:xfrm>
          <a:prstGeom prst="rect">
            <a:avLst/>
          </a:prstGeom>
          <a:noFill/>
        </p:spPr>
        <p:txBody>
          <a:bodyPr wrap="square" rtlCol="0">
            <a:spAutoFit/>
          </a:bodyPr>
          <a:lstStyle/>
          <a:p>
            <a:pPr>
              <a:spcBef>
                <a:spcPct val="0"/>
              </a:spcBef>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attracted extensive attention worldwide</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文本框 80"/>
          <p:cNvSpPr txBox="1"/>
          <p:nvPr/>
        </p:nvSpPr>
        <p:spPr>
          <a:xfrm>
            <a:off x="8083043" y="2061099"/>
            <a:ext cx="3555293" cy="1200329"/>
          </a:xfrm>
          <a:prstGeom prst="rect">
            <a:avLst/>
          </a:prstGeom>
          <a:noFill/>
        </p:spPr>
        <p:txBody>
          <a:bodyPr wrap="square" rtlCol="0">
            <a:spAutoFit/>
          </a:bodyPr>
          <a:lstStyle/>
          <a:p>
            <a:pPr>
              <a:spcBef>
                <a:spcPct val="0"/>
              </a:spcBef>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excessive or abnormal synchronous neural activity in the brain</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 name="文本框 81"/>
          <p:cNvSpPr txBox="1"/>
          <p:nvPr/>
        </p:nvSpPr>
        <p:spPr>
          <a:xfrm>
            <a:off x="7948105" y="3655333"/>
            <a:ext cx="3678951" cy="1569660"/>
          </a:xfrm>
          <a:prstGeom prst="rect">
            <a:avLst/>
          </a:prstGeom>
          <a:noFill/>
        </p:spPr>
        <p:txBody>
          <a:bodyPr wrap="square" rtlCol="0">
            <a:spAutoFit/>
          </a:bodyPr>
          <a:lstStyle/>
          <a:p>
            <a:pPr>
              <a:spcBef>
                <a:spcPct val="0"/>
              </a:spcBef>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loss of, or alterations, in consciousness, abnormal movements, and even more serious consequences.</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42"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8" grpId="0"/>
      <p:bldP spid="79" grpId="0"/>
      <p:bldP spid="81" grpId="0"/>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EEG </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Freeform 172"/>
          <p:cNvSpPr/>
          <p:nvPr/>
        </p:nvSpPr>
        <p:spPr bwMode="auto">
          <a:xfrm>
            <a:off x="2636066" y="1885377"/>
            <a:ext cx="7278589" cy="3833503"/>
          </a:xfrm>
          <a:custGeom>
            <a:avLst/>
            <a:gdLst>
              <a:gd name="T0" fmla="*/ 5603 w 5603"/>
              <a:gd name="T1" fmla="*/ 2951 h 2951"/>
              <a:gd name="T2" fmla="*/ 5171 w 5603"/>
              <a:gd name="T3" fmla="*/ 2951 h 2951"/>
              <a:gd name="T4" fmla="*/ 5166 w 5603"/>
              <a:gd name="T5" fmla="*/ 2948 h 2951"/>
              <a:gd name="T6" fmla="*/ 494 w 5603"/>
              <a:gd name="T7" fmla="*/ 43 h 2951"/>
              <a:gd name="T8" fmla="*/ 0 w 5603"/>
              <a:gd name="T9" fmla="*/ 43 h 2951"/>
              <a:gd name="T10" fmla="*/ 0 w 5603"/>
              <a:gd name="T11" fmla="*/ 0 h 2951"/>
              <a:gd name="T12" fmla="*/ 507 w 5603"/>
              <a:gd name="T13" fmla="*/ 0 h 2951"/>
              <a:gd name="T14" fmla="*/ 513 w 5603"/>
              <a:gd name="T15" fmla="*/ 3 h 2951"/>
              <a:gd name="T16" fmla="*/ 5182 w 5603"/>
              <a:gd name="T17" fmla="*/ 2908 h 2951"/>
              <a:gd name="T18" fmla="*/ 5603 w 5603"/>
              <a:gd name="T19" fmla="*/ 2908 h 2951"/>
              <a:gd name="T20" fmla="*/ 5603 w 5603"/>
              <a:gd name="T21" fmla="*/ 2951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3" h="2951">
                <a:moveTo>
                  <a:pt x="5603" y="2951"/>
                </a:moveTo>
                <a:lnTo>
                  <a:pt x="5171" y="2951"/>
                </a:lnTo>
                <a:lnTo>
                  <a:pt x="5166" y="2948"/>
                </a:lnTo>
                <a:lnTo>
                  <a:pt x="494" y="43"/>
                </a:lnTo>
                <a:lnTo>
                  <a:pt x="0" y="43"/>
                </a:lnTo>
                <a:lnTo>
                  <a:pt x="0" y="0"/>
                </a:lnTo>
                <a:lnTo>
                  <a:pt x="507" y="0"/>
                </a:lnTo>
                <a:lnTo>
                  <a:pt x="513" y="3"/>
                </a:lnTo>
                <a:lnTo>
                  <a:pt x="5182" y="2908"/>
                </a:lnTo>
                <a:lnTo>
                  <a:pt x="5603" y="2908"/>
                </a:lnTo>
                <a:lnTo>
                  <a:pt x="5603" y="2951"/>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9" name="Oval 173"/>
          <p:cNvSpPr>
            <a:spLocks noChangeArrowheads="1"/>
          </p:cNvSpPr>
          <p:nvPr/>
        </p:nvSpPr>
        <p:spPr bwMode="auto">
          <a:xfrm>
            <a:off x="3919529" y="2221832"/>
            <a:ext cx="378025" cy="379323"/>
          </a:xfrm>
          <a:prstGeom prst="ellipse">
            <a:avLst/>
          </a:prstGeom>
          <a:solidFill>
            <a:schemeClr val="accent1"/>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0" name="Oval 174"/>
          <p:cNvSpPr>
            <a:spLocks noChangeArrowheads="1"/>
          </p:cNvSpPr>
          <p:nvPr/>
        </p:nvSpPr>
        <p:spPr bwMode="auto">
          <a:xfrm>
            <a:off x="5219880" y="3041533"/>
            <a:ext cx="378025" cy="378025"/>
          </a:xfrm>
          <a:prstGeom prst="ellipse">
            <a:avLst/>
          </a:prstGeom>
          <a:solidFill>
            <a:schemeClr val="accent2"/>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1" name="Oval 175"/>
          <p:cNvSpPr>
            <a:spLocks noChangeArrowheads="1"/>
          </p:cNvSpPr>
          <p:nvPr/>
        </p:nvSpPr>
        <p:spPr bwMode="auto">
          <a:xfrm>
            <a:off x="6520232" y="3861236"/>
            <a:ext cx="374127" cy="375426"/>
          </a:xfrm>
          <a:prstGeom prst="ellipse">
            <a:avLst/>
          </a:prstGeom>
          <a:solidFill>
            <a:schemeClr val="accent3"/>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2" name="Oval 176"/>
          <p:cNvSpPr>
            <a:spLocks noChangeArrowheads="1"/>
          </p:cNvSpPr>
          <p:nvPr/>
        </p:nvSpPr>
        <p:spPr bwMode="auto">
          <a:xfrm>
            <a:off x="8036225" y="4787459"/>
            <a:ext cx="374127" cy="379323"/>
          </a:xfrm>
          <a:prstGeom prst="ellipse">
            <a:avLst/>
          </a:prstGeom>
          <a:solidFill>
            <a:schemeClr val="accent4"/>
          </a:solidFill>
          <a:ln>
            <a:noFill/>
          </a:ln>
        </p:spPr>
        <p:txBody>
          <a:bodyPr vert="horz" wrap="square" lIns="91440" tIns="45720" rIns="91440" bIns="45720" numCol="1" anchor="t" anchorCtr="0" compatLnSpc="1"/>
          <a:lstStyle/>
          <a:p>
            <a:endParaRPr lang="zh-CN" altLang="en-US" sz="2400">
              <a:latin typeface="Times New Roman" panose="02020603050405020304" pitchFamily="18" charset="0"/>
              <a:cs typeface="Times New Roman" panose="02020603050405020304" pitchFamily="18" charset="0"/>
            </a:endParaRPr>
          </a:p>
        </p:txBody>
      </p:sp>
      <p:sp>
        <p:nvSpPr>
          <p:cNvPr id="13" name="文本框 12"/>
          <p:cNvSpPr txBox="1"/>
          <p:nvPr/>
        </p:nvSpPr>
        <p:spPr>
          <a:xfrm>
            <a:off x="4377903" y="1725939"/>
            <a:ext cx="4473737" cy="1200329"/>
          </a:xfrm>
          <a:prstGeom prst="rect">
            <a:avLst/>
          </a:prstGeom>
          <a:noFill/>
        </p:spPr>
        <p:txBody>
          <a:bodyPr wrap="square" rtlCol="0">
            <a:spAutoFit/>
          </a:bodyPr>
          <a:lstStyle/>
          <a:p>
            <a:pPr>
              <a:spcBef>
                <a:spcPct val="0"/>
              </a:spcBef>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Monitoring brain activity through EEG is a standard technology for epilepsy diagnosis</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4377482" y="1294758"/>
            <a:ext cx="1855821" cy="461661"/>
          </a:xfrm>
          <a:prstGeom prst="rect">
            <a:avLst/>
          </a:prstGeom>
          <a:noFill/>
        </p:spPr>
        <p:txBody>
          <a:bodyPr wrap="none" lIns="91436" tIns="45718" rIns="91436" bIns="45718" rtlCol="0">
            <a:spAutoFit/>
          </a:bodyPr>
          <a:lstStyle/>
          <a:p>
            <a:pPr defTabSz="457200"/>
            <a:r>
              <a:rPr kumimoji="1" lang="en-US" altLang="zh-CN"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Introduction</a:t>
            </a:r>
            <a:endParaRPr kumimoji="1" lang="zh-CN" altLang="en-US"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14"/>
          <p:cNvSpPr txBox="1"/>
          <p:nvPr/>
        </p:nvSpPr>
        <p:spPr>
          <a:xfrm>
            <a:off x="958765" y="3677148"/>
            <a:ext cx="4819993" cy="1200329"/>
          </a:xfrm>
          <a:prstGeom prst="rect">
            <a:avLst/>
          </a:prstGeom>
          <a:noFill/>
        </p:spPr>
        <p:txBody>
          <a:bodyPr wrap="square" rtlCol="0">
            <a:spAutoFit/>
          </a:bodyPr>
          <a:lstStyle/>
          <a:p>
            <a:pPr>
              <a:spcBef>
                <a:spcPct val="0"/>
              </a:spcBef>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analyzed by trained neurologists to determine the characteristic pattern of the disease</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p:cNvSpPr txBox="1"/>
          <p:nvPr/>
        </p:nvSpPr>
        <p:spPr>
          <a:xfrm>
            <a:off x="3173323" y="3211026"/>
            <a:ext cx="1905514" cy="461661"/>
          </a:xfrm>
          <a:prstGeom prst="rect">
            <a:avLst/>
          </a:prstGeom>
          <a:noFill/>
        </p:spPr>
        <p:txBody>
          <a:bodyPr wrap="none" lIns="91436" tIns="45718" rIns="91436" bIns="45718" rtlCol="0">
            <a:spAutoFit/>
          </a:bodyPr>
          <a:lstStyle/>
          <a:p>
            <a:pPr defTabSz="457200"/>
            <a:r>
              <a:rPr kumimoji="1" lang="en-US" altLang="zh-CN" sz="2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Requirement</a:t>
            </a:r>
            <a:endParaRPr kumimoji="1" lang="zh-CN" altLang="en-US" sz="2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7163478" y="3392750"/>
            <a:ext cx="4261114" cy="1200329"/>
          </a:xfrm>
          <a:prstGeom prst="rect">
            <a:avLst/>
          </a:prstGeom>
          <a:noFill/>
        </p:spPr>
        <p:txBody>
          <a:bodyPr wrap="square" rtlCol="0">
            <a:spAutoFit/>
          </a:bodyPr>
          <a:lstStyle/>
          <a:p>
            <a:pPr>
              <a:spcBef>
                <a:spcPct val="0"/>
              </a:spcBef>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 developing countries, access to neurologists is not always feasible</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7163056" y="2961569"/>
            <a:ext cx="1553622" cy="461661"/>
          </a:xfrm>
          <a:prstGeom prst="rect">
            <a:avLst/>
          </a:prstGeom>
          <a:noFill/>
        </p:spPr>
        <p:txBody>
          <a:bodyPr wrap="none" lIns="91436" tIns="45718" rIns="91436" bIns="45718" rtlCol="0">
            <a:spAutoFit/>
          </a:bodyPr>
          <a:lstStyle/>
          <a:p>
            <a:pPr defTabSz="457200"/>
            <a:r>
              <a:rPr kumimoji="1" lang="en-US" altLang="zh-CN" sz="2400" b="1" dirty="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rPr>
              <a:t>Drawback</a:t>
            </a:r>
            <a:endParaRPr kumimoji="1" lang="zh-CN" altLang="en-US" sz="2400" b="1" dirty="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3454442" y="5087803"/>
            <a:ext cx="4261114" cy="1200329"/>
          </a:xfrm>
          <a:prstGeom prst="rect">
            <a:avLst/>
          </a:prstGeom>
          <a:noFill/>
        </p:spPr>
        <p:txBody>
          <a:bodyPr wrap="square" rtlCol="0">
            <a:spAutoFit/>
          </a:bodyPr>
          <a:lstStyle/>
          <a:p>
            <a:pPr>
              <a:spcBef>
                <a:spcPct val="0"/>
              </a:spcBef>
            </a:pP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prompted efforts to develop automated methods for epilepsy detection</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5668999" y="4621681"/>
            <a:ext cx="1023029" cy="461661"/>
          </a:xfrm>
          <a:prstGeom prst="rect">
            <a:avLst/>
          </a:prstGeom>
          <a:noFill/>
        </p:spPr>
        <p:txBody>
          <a:bodyPr wrap="none" lIns="91436" tIns="45718" rIns="91436" bIns="45718" rtlCol="0">
            <a:spAutoFit/>
          </a:bodyPr>
          <a:lstStyle/>
          <a:p>
            <a:pPr defTabSz="457200"/>
            <a:r>
              <a:rPr kumimoji="1" lang="en-US" altLang="zh-CN" sz="2400" b="1" dirty="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Result</a:t>
            </a:r>
            <a:endParaRPr kumimoji="1" lang="zh-CN" altLang="en-US" sz="2400" b="1" dirty="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P spid="16"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1"/>
          <p:cNvSpPr/>
          <p:nvPr/>
        </p:nvSpPr>
        <p:spPr bwMode="auto">
          <a:xfrm>
            <a:off x="5642019" y="3352144"/>
            <a:ext cx="6539995" cy="1569973"/>
          </a:xfrm>
          <a:custGeom>
            <a:avLst/>
            <a:gdLst>
              <a:gd name="T0" fmla="*/ 2085 w 2085"/>
              <a:gd name="T1" fmla="*/ 0 h 500"/>
              <a:gd name="T2" fmla="*/ 2085 w 2085"/>
              <a:gd name="T3" fmla="*/ 0 h 500"/>
              <a:gd name="T4" fmla="*/ 256 w 2085"/>
              <a:gd name="T5" fmla="*/ 0 h 500"/>
              <a:gd name="T6" fmla="*/ 0 w 2085"/>
              <a:gd name="T7" fmla="*/ 0 h 500"/>
              <a:gd name="T8" fmla="*/ 0 w 2085"/>
              <a:gd name="T9" fmla="*/ 500 h 500"/>
              <a:gd name="T10" fmla="*/ 2085 w 2085"/>
              <a:gd name="T11" fmla="*/ 500 h 500"/>
              <a:gd name="T12" fmla="*/ 2085 w 2085"/>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2085" h="500">
                <a:moveTo>
                  <a:pt x="2085" y="0"/>
                </a:moveTo>
                <a:lnTo>
                  <a:pt x="2085" y="0"/>
                </a:lnTo>
                <a:lnTo>
                  <a:pt x="256" y="0"/>
                </a:lnTo>
                <a:lnTo>
                  <a:pt x="0" y="0"/>
                </a:lnTo>
                <a:lnTo>
                  <a:pt x="0" y="500"/>
                </a:lnTo>
                <a:lnTo>
                  <a:pt x="2085" y="500"/>
                </a:lnTo>
                <a:lnTo>
                  <a:pt x="2085" y="0"/>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4" name="MH_Entry_1"/>
          <p:cNvSpPr/>
          <p:nvPr>
            <p:custDataLst>
              <p:tags r:id="rId1"/>
            </p:custDataLst>
          </p:nvPr>
        </p:nvSpPr>
        <p:spPr>
          <a:xfrm>
            <a:off x="3026871" y="265569"/>
            <a:ext cx="623025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Automatic epilepsy detection</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p:nvSpPr>
        <p:spPr bwMode="auto">
          <a:xfrm>
            <a:off x="3057441" y="3366827"/>
            <a:ext cx="2603500" cy="1572517"/>
          </a:xfrm>
          <a:prstGeom prst="rect">
            <a:avLst/>
          </a:prstGeom>
          <a:solidFill>
            <a:schemeClr val="accent4"/>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3079290" y="2573078"/>
            <a:ext cx="2222500" cy="792163"/>
          </a:xfrm>
          <a:prstGeom prst="rect">
            <a:avLst/>
          </a:prstGeom>
          <a:solidFill>
            <a:schemeClr val="accent2"/>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1" name="Rectangle 8"/>
          <p:cNvSpPr>
            <a:spLocks noChangeArrowheads="1"/>
          </p:cNvSpPr>
          <p:nvPr/>
        </p:nvSpPr>
        <p:spPr bwMode="auto">
          <a:xfrm>
            <a:off x="3079290" y="1779328"/>
            <a:ext cx="2390775" cy="793750"/>
          </a:xfrm>
          <a:prstGeom prst="rect">
            <a:avLst/>
          </a:prstGeom>
          <a:solidFill>
            <a:schemeClr val="accent1"/>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2" name="Rectangle 9"/>
          <p:cNvSpPr>
            <a:spLocks noChangeArrowheads="1"/>
          </p:cNvSpPr>
          <p:nvPr/>
        </p:nvSpPr>
        <p:spPr bwMode="auto">
          <a:xfrm>
            <a:off x="-14748" y="2033328"/>
            <a:ext cx="2925763" cy="793750"/>
          </a:xfrm>
          <a:prstGeom prst="rect">
            <a:avLst/>
          </a:prstGeom>
          <a:solidFill>
            <a:schemeClr val="accent1"/>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3" name="Freeform 10"/>
          <p:cNvSpPr/>
          <p:nvPr/>
        </p:nvSpPr>
        <p:spPr bwMode="auto">
          <a:xfrm>
            <a:off x="2911015" y="1779328"/>
            <a:ext cx="168275" cy="1047750"/>
          </a:xfrm>
          <a:custGeom>
            <a:avLst/>
            <a:gdLst>
              <a:gd name="T0" fmla="*/ 106 w 106"/>
              <a:gd name="T1" fmla="*/ 500 h 660"/>
              <a:gd name="T2" fmla="*/ 0 w 106"/>
              <a:gd name="T3" fmla="*/ 660 h 660"/>
              <a:gd name="T4" fmla="*/ 0 w 106"/>
              <a:gd name="T5" fmla="*/ 160 h 660"/>
              <a:gd name="T6" fmla="*/ 106 w 106"/>
              <a:gd name="T7" fmla="*/ 0 h 660"/>
              <a:gd name="T8" fmla="*/ 106 w 106"/>
              <a:gd name="T9" fmla="*/ 500 h 660"/>
            </a:gdLst>
            <a:ahLst/>
            <a:cxnLst>
              <a:cxn ang="0">
                <a:pos x="T0" y="T1"/>
              </a:cxn>
              <a:cxn ang="0">
                <a:pos x="T2" y="T3"/>
              </a:cxn>
              <a:cxn ang="0">
                <a:pos x="T4" y="T5"/>
              </a:cxn>
              <a:cxn ang="0">
                <a:pos x="T6" y="T7"/>
              </a:cxn>
              <a:cxn ang="0">
                <a:pos x="T8" y="T9"/>
              </a:cxn>
            </a:cxnLst>
            <a:rect l="0" t="0" r="r" b="b"/>
            <a:pathLst>
              <a:path w="106" h="660">
                <a:moveTo>
                  <a:pt x="106" y="500"/>
                </a:moveTo>
                <a:lnTo>
                  <a:pt x="0" y="660"/>
                </a:lnTo>
                <a:lnTo>
                  <a:pt x="0" y="160"/>
                </a:lnTo>
                <a:lnTo>
                  <a:pt x="106" y="0"/>
                </a:lnTo>
                <a:lnTo>
                  <a:pt x="106" y="50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4" name="Rectangle 11"/>
          <p:cNvSpPr>
            <a:spLocks noChangeArrowheads="1"/>
          </p:cNvSpPr>
          <p:nvPr/>
        </p:nvSpPr>
        <p:spPr bwMode="auto">
          <a:xfrm>
            <a:off x="-14748" y="2827078"/>
            <a:ext cx="2925763" cy="793750"/>
          </a:xfrm>
          <a:prstGeom prst="rect">
            <a:avLst/>
          </a:prstGeom>
          <a:solidFill>
            <a:schemeClr val="accent2"/>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5" name="Freeform 12"/>
          <p:cNvSpPr/>
          <p:nvPr/>
        </p:nvSpPr>
        <p:spPr bwMode="auto">
          <a:xfrm>
            <a:off x="2911015" y="2573078"/>
            <a:ext cx="168275" cy="1047750"/>
          </a:xfrm>
          <a:custGeom>
            <a:avLst/>
            <a:gdLst>
              <a:gd name="T0" fmla="*/ 106 w 106"/>
              <a:gd name="T1" fmla="*/ 499 h 660"/>
              <a:gd name="T2" fmla="*/ 0 w 106"/>
              <a:gd name="T3" fmla="*/ 660 h 660"/>
              <a:gd name="T4" fmla="*/ 0 w 106"/>
              <a:gd name="T5" fmla="*/ 160 h 660"/>
              <a:gd name="T6" fmla="*/ 106 w 106"/>
              <a:gd name="T7" fmla="*/ 0 h 660"/>
              <a:gd name="T8" fmla="*/ 106 w 106"/>
              <a:gd name="T9" fmla="*/ 499 h 660"/>
            </a:gdLst>
            <a:ahLst/>
            <a:cxnLst>
              <a:cxn ang="0">
                <a:pos x="T0" y="T1"/>
              </a:cxn>
              <a:cxn ang="0">
                <a:pos x="T2" y="T3"/>
              </a:cxn>
              <a:cxn ang="0">
                <a:pos x="T4" y="T5"/>
              </a:cxn>
              <a:cxn ang="0">
                <a:pos x="T6" y="T7"/>
              </a:cxn>
              <a:cxn ang="0">
                <a:pos x="T8" y="T9"/>
              </a:cxn>
            </a:cxnLst>
            <a:rect l="0" t="0" r="r" b="b"/>
            <a:pathLst>
              <a:path w="106" h="660">
                <a:moveTo>
                  <a:pt x="106" y="499"/>
                </a:moveTo>
                <a:lnTo>
                  <a:pt x="0" y="660"/>
                </a:lnTo>
                <a:lnTo>
                  <a:pt x="0" y="160"/>
                </a:lnTo>
                <a:lnTo>
                  <a:pt x="106" y="0"/>
                </a:lnTo>
                <a:lnTo>
                  <a:pt x="106" y="499"/>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8" name="Rectangle 15"/>
          <p:cNvSpPr>
            <a:spLocks noChangeArrowheads="1"/>
          </p:cNvSpPr>
          <p:nvPr/>
        </p:nvSpPr>
        <p:spPr bwMode="auto">
          <a:xfrm>
            <a:off x="-25860" y="3625590"/>
            <a:ext cx="2925763" cy="1561274"/>
          </a:xfrm>
          <a:prstGeom prst="rect">
            <a:avLst/>
          </a:prstGeom>
          <a:solidFill>
            <a:schemeClr val="accent4"/>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9" name="Freeform 16"/>
          <p:cNvSpPr/>
          <p:nvPr/>
        </p:nvSpPr>
        <p:spPr bwMode="auto">
          <a:xfrm>
            <a:off x="2899903" y="3371590"/>
            <a:ext cx="168275" cy="1042988"/>
          </a:xfrm>
          <a:custGeom>
            <a:avLst/>
            <a:gdLst>
              <a:gd name="T0" fmla="*/ 106 w 106"/>
              <a:gd name="T1" fmla="*/ 500 h 657"/>
              <a:gd name="T2" fmla="*/ 0 w 106"/>
              <a:gd name="T3" fmla="*/ 657 h 657"/>
              <a:gd name="T4" fmla="*/ 0 w 106"/>
              <a:gd name="T5" fmla="*/ 160 h 657"/>
              <a:gd name="T6" fmla="*/ 106 w 106"/>
              <a:gd name="T7" fmla="*/ 0 h 657"/>
              <a:gd name="T8" fmla="*/ 106 w 106"/>
              <a:gd name="T9" fmla="*/ 500 h 657"/>
            </a:gdLst>
            <a:ahLst/>
            <a:cxnLst>
              <a:cxn ang="0">
                <a:pos x="T0" y="T1"/>
              </a:cxn>
              <a:cxn ang="0">
                <a:pos x="T2" y="T3"/>
              </a:cxn>
              <a:cxn ang="0">
                <a:pos x="T4" y="T5"/>
              </a:cxn>
              <a:cxn ang="0">
                <a:pos x="T6" y="T7"/>
              </a:cxn>
              <a:cxn ang="0">
                <a:pos x="T8" y="T9"/>
              </a:cxn>
            </a:cxnLst>
            <a:rect l="0" t="0" r="r" b="b"/>
            <a:pathLst>
              <a:path w="106" h="657">
                <a:moveTo>
                  <a:pt x="106" y="500"/>
                </a:moveTo>
                <a:lnTo>
                  <a:pt x="0" y="657"/>
                </a:lnTo>
                <a:lnTo>
                  <a:pt x="0" y="160"/>
                </a:lnTo>
                <a:lnTo>
                  <a:pt x="106" y="0"/>
                </a:lnTo>
                <a:lnTo>
                  <a:pt x="106" y="50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0" name="Freeform 17"/>
          <p:cNvSpPr/>
          <p:nvPr/>
        </p:nvSpPr>
        <p:spPr bwMode="auto">
          <a:xfrm>
            <a:off x="5301791" y="2573078"/>
            <a:ext cx="6880224" cy="792163"/>
          </a:xfrm>
          <a:custGeom>
            <a:avLst/>
            <a:gdLst>
              <a:gd name="T0" fmla="*/ 2005 w 2005"/>
              <a:gd name="T1" fmla="*/ 0 h 499"/>
              <a:gd name="T2" fmla="*/ 0 w 2005"/>
              <a:gd name="T3" fmla="*/ 0 h 499"/>
              <a:gd name="T4" fmla="*/ 0 w 2005"/>
              <a:gd name="T5" fmla="*/ 499 h 499"/>
              <a:gd name="T6" fmla="*/ 176 w 2005"/>
              <a:gd name="T7" fmla="*/ 499 h 499"/>
              <a:gd name="T8" fmla="*/ 2005 w 2005"/>
              <a:gd name="T9" fmla="*/ 499 h 499"/>
              <a:gd name="T10" fmla="*/ 2005 w 2005"/>
              <a:gd name="T11" fmla="*/ 0 h 499"/>
            </a:gdLst>
            <a:ahLst/>
            <a:cxnLst>
              <a:cxn ang="0">
                <a:pos x="T0" y="T1"/>
              </a:cxn>
              <a:cxn ang="0">
                <a:pos x="T2" y="T3"/>
              </a:cxn>
              <a:cxn ang="0">
                <a:pos x="T4" y="T5"/>
              </a:cxn>
              <a:cxn ang="0">
                <a:pos x="T6" y="T7"/>
              </a:cxn>
              <a:cxn ang="0">
                <a:pos x="T8" y="T9"/>
              </a:cxn>
              <a:cxn ang="0">
                <a:pos x="T10" y="T11"/>
              </a:cxn>
            </a:cxnLst>
            <a:rect l="0" t="0" r="r" b="b"/>
            <a:pathLst>
              <a:path w="2005" h="499">
                <a:moveTo>
                  <a:pt x="2005" y="0"/>
                </a:moveTo>
                <a:lnTo>
                  <a:pt x="0" y="0"/>
                </a:lnTo>
                <a:lnTo>
                  <a:pt x="0" y="499"/>
                </a:lnTo>
                <a:lnTo>
                  <a:pt x="176" y="499"/>
                </a:lnTo>
                <a:lnTo>
                  <a:pt x="2005" y="499"/>
                </a:lnTo>
                <a:lnTo>
                  <a:pt x="2005" y="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1" name="Freeform 18"/>
          <p:cNvSpPr/>
          <p:nvPr/>
        </p:nvSpPr>
        <p:spPr bwMode="auto">
          <a:xfrm>
            <a:off x="5809790" y="2573078"/>
            <a:ext cx="3182938" cy="792163"/>
          </a:xfrm>
          <a:custGeom>
            <a:avLst/>
            <a:gdLst>
              <a:gd name="T0" fmla="*/ 2005 w 2005"/>
              <a:gd name="T1" fmla="*/ 0 h 499"/>
              <a:gd name="T2" fmla="*/ 0 w 2005"/>
              <a:gd name="T3" fmla="*/ 0 h 499"/>
              <a:gd name="T4" fmla="*/ 0 w 2005"/>
              <a:gd name="T5" fmla="*/ 499 h 499"/>
              <a:gd name="T6" fmla="*/ 176 w 2005"/>
              <a:gd name="T7" fmla="*/ 499 h 499"/>
              <a:gd name="T8" fmla="*/ 2005 w 2005"/>
              <a:gd name="T9" fmla="*/ 499 h 499"/>
              <a:gd name="T10" fmla="*/ 2005 w 2005"/>
              <a:gd name="T11" fmla="*/ 0 h 499"/>
            </a:gdLst>
            <a:ahLst/>
            <a:cxnLst>
              <a:cxn ang="0">
                <a:pos x="T0" y="T1"/>
              </a:cxn>
              <a:cxn ang="0">
                <a:pos x="T2" y="T3"/>
              </a:cxn>
              <a:cxn ang="0">
                <a:pos x="T4" y="T5"/>
              </a:cxn>
              <a:cxn ang="0">
                <a:pos x="T6" y="T7"/>
              </a:cxn>
              <a:cxn ang="0">
                <a:pos x="T8" y="T9"/>
              </a:cxn>
              <a:cxn ang="0">
                <a:pos x="T10" y="T11"/>
              </a:cxn>
            </a:cxnLst>
            <a:rect l="0" t="0" r="r" b="b"/>
            <a:pathLst>
              <a:path w="2005" h="499">
                <a:moveTo>
                  <a:pt x="2005" y="0"/>
                </a:moveTo>
                <a:lnTo>
                  <a:pt x="0" y="0"/>
                </a:lnTo>
                <a:lnTo>
                  <a:pt x="0" y="499"/>
                </a:lnTo>
                <a:lnTo>
                  <a:pt x="176" y="499"/>
                </a:lnTo>
                <a:lnTo>
                  <a:pt x="2005" y="499"/>
                </a:lnTo>
                <a:lnTo>
                  <a:pt x="20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3" name="Freeform 20"/>
          <p:cNvSpPr/>
          <p:nvPr/>
        </p:nvSpPr>
        <p:spPr bwMode="auto">
          <a:xfrm>
            <a:off x="6089190" y="3365240"/>
            <a:ext cx="2903538" cy="793750"/>
          </a:xfrm>
          <a:custGeom>
            <a:avLst/>
            <a:gdLst>
              <a:gd name="T0" fmla="*/ 1829 w 1829"/>
              <a:gd name="T1" fmla="*/ 0 h 500"/>
              <a:gd name="T2" fmla="*/ 1829 w 1829"/>
              <a:gd name="T3" fmla="*/ 0 h 500"/>
              <a:gd name="T4" fmla="*/ 0 w 1829"/>
              <a:gd name="T5" fmla="*/ 0 h 500"/>
              <a:gd name="T6" fmla="*/ 0 w 1829"/>
              <a:gd name="T7" fmla="*/ 500 h 500"/>
              <a:gd name="T8" fmla="*/ 1829 w 1829"/>
              <a:gd name="T9" fmla="*/ 500 h 500"/>
              <a:gd name="T10" fmla="*/ 1829 w 1829"/>
              <a:gd name="T11" fmla="*/ 0 h 500"/>
            </a:gdLst>
            <a:ahLst/>
            <a:cxnLst>
              <a:cxn ang="0">
                <a:pos x="T0" y="T1"/>
              </a:cxn>
              <a:cxn ang="0">
                <a:pos x="T2" y="T3"/>
              </a:cxn>
              <a:cxn ang="0">
                <a:pos x="T4" y="T5"/>
              </a:cxn>
              <a:cxn ang="0">
                <a:pos x="T6" y="T7"/>
              </a:cxn>
              <a:cxn ang="0">
                <a:pos x="T8" y="T9"/>
              </a:cxn>
              <a:cxn ang="0">
                <a:pos x="T10" y="T11"/>
              </a:cxn>
            </a:cxnLst>
            <a:rect l="0" t="0" r="r" b="b"/>
            <a:pathLst>
              <a:path w="1829" h="500">
                <a:moveTo>
                  <a:pt x="1829" y="0"/>
                </a:moveTo>
                <a:lnTo>
                  <a:pt x="1829" y="0"/>
                </a:lnTo>
                <a:lnTo>
                  <a:pt x="0" y="0"/>
                </a:lnTo>
                <a:lnTo>
                  <a:pt x="0" y="500"/>
                </a:lnTo>
                <a:lnTo>
                  <a:pt x="1829" y="500"/>
                </a:lnTo>
                <a:lnTo>
                  <a:pt x="18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5" name="Freeform 22"/>
          <p:cNvSpPr/>
          <p:nvPr/>
        </p:nvSpPr>
        <p:spPr bwMode="auto">
          <a:xfrm>
            <a:off x="5682790" y="4158990"/>
            <a:ext cx="3309938" cy="793750"/>
          </a:xfrm>
          <a:custGeom>
            <a:avLst/>
            <a:gdLst>
              <a:gd name="T0" fmla="*/ 2085 w 2085"/>
              <a:gd name="T1" fmla="*/ 0 h 500"/>
              <a:gd name="T2" fmla="*/ 2085 w 2085"/>
              <a:gd name="T3" fmla="*/ 0 h 500"/>
              <a:gd name="T4" fmla="*/ 256 w 2085"/>
              <a:gd name="T5" fmla="*/ 0 h 500"/>
              <a:gd name="T6" fmla="*/ 0 w 2085"/>
              <a:gd name="T7" fmla="*/ 0 h 500"/>
              <a:gd name="T8" fmla="*/ 0 w 2085"/>
              <a:gd name="T9" fmla="*/ 500 h 500"/>
              <a:gd name="T10" fmla="*/ 2085 w 2085"/>
              <a:gd name="T11" fmla="*/ 500 h 500"/>
              <a:gd name="T12" fmla="*/ 2085 w 2085"/>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2085" h="500">
                <a:moveTo>
                  <a:pt x="2085" y="0"/>
                </a:moveTo>
                <a:lnTo>
                  <a:pt x="2085" y="0"/>
                </a:lnTo>
                <a:lnTo>
                  <a:pt x="256" y="0"/>
                </a:lnTo>
                <a:lnTo>
                  <a:pt x="0" y="0"/>
                </a:lnTo>
                <a:lnTo>
                  <a:pt x="0" y="500"/>
                </a:lnTo>
                <a:lnTo>
                  <a:pt x="2085" y="500"/>
                </a:lnTo>
                <a:lnTo>
                  <a:pt x="20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6" name="Rectangle 23"/>
          <p:cNvSpPr>
            <a:spLocks noChangeArrowheads="1"/>
          </p:cNvSpPr>
          <p:nvPr/>
        </p:nvSpPr>
        <p:spPr bwMode="auto">
          <a:xfrm>
            <a:off x="5470065" y="1779328"/>
            <a:ext cx="6711950" cy="793750"/>
          </a:xfrm>
          <a:prstGeom prst="rect">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7" name="Rectangle 24"/>
          <p:cNvSpPr>
            <a:spLocks noChangeArrowheads="1"/>
          </p:cNvSpPr>
          <p:nvPr/>
        </p:nvSpPr>
        <p:spPr bwMode="auto">
          <a:xfrm>
            <a:off x="5470065" y="1779328"/>
            <a:ext cx="35226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grpSp>
        <p:nvGrpSpPr>
          <p:cNvPr id="28" name="组合 27"/>
          <p:cNvGrpSpPr/>
          <p:nvPr/>
        </p:nvGrpSpPr>
        <p:grpSpPr>
          <a:xfrm>
            <a:off x="6100303" y="1999990"/>
            <a:ext cx="627063" cy="385763"/>
            <a:chOff x="6238875" y="2597150"/>
            <a:chExt cx="627063" cy="385763"/>
          </a:xfrm>
          <a:solidFill>
            <a:schemeClr val="tx1">
              <a:lumMod val="75000"/>
              <a:lumOff val="25000"/>
            </a:schemeClr>
          </a:solidFill>
        </p:grpSpPr>
        <p:sp>
          <p:nvSpPr>
            <p:cNvPr id="29" name="Freeform 25"/>
            <p:cNvSpPr>
              <a:spLocks noEditPoints="1"/>
            </p:cNvSpPr>
            <p:nvPr/>
          </p:nvSpPr>
          <p:spPr bwMode="auto">
            <a:xfrm>
              <a:off x="6238875" y="2597150"/>
              <a:ext cx="504825" cy="263525"/>
            </a:xfrm>
            <a:custGeom>
              <a:avLst/>
              <a:gdLst>
                <a:gd name="T0" fmla="*/ 119 w 119"/>
                <a:gd name="T1" fmla="*/ 60 h 62"/>
                <a:gd name="T2" fmla="*/ 119 w 119"/>
                <a:gd name="T3" fmla="*/ 2 h 62"/>
                <a:gd name="T4" fmla="*/ 117 w 119"/>
                <a:gd name="T5" fmla="*/ 0 h 62"/>
                <a:gd name="T6" fmla="*/ 1 w 119"/>
                <a:gd name="T7" fmla="*/ 0 h 62"/>
                <a:gd name="T8" fmla="*/ 0 w 119"/>
                <a:gd name="T9" fmla="*/ 2 h 62"/>
                <a:gd name="T10" fmla="*/ 0 w 119"/>
                <a:gd name="T11" fmla="*/ 60 h 62"/>
                <a:gd name="T12" fmla="*/ 1 w 119"/>
                <a:gd name="T13" fmla="*/ 62 h 62"/>
                <a:gd name="T14" fmla="*/ 117 w 119"/>
                <a:gd name="T15" fmla="*/ 62 h 62"/>
                <a:gd name="T16" fmla="*/ 119 w 119"/>
                <a:gd name="T17" fmla="*/ 60 h 62"/>
                <a:gd name="T18" fmla="*/ 115 w 119"/>
                <a:gd name="T19" fmla="*/ 58 h 62"/>
                <a:gd name="T20" fmla="*/ 3 w 119"/>
                <a:gd name="T21" fmla="*/ 58 h 62"/>
                <a:gd name="T22" fmla="*/ 3 w 119"/>
                <a:gd name="T23" fmla="*/ 3 h 62"/>
                <a:gd name="T24" fmla="*/ 115 w 119"/>
                <a:gd name="T25" fmla="*/ 3 h 62"/>
                <a:gd name="T26" fmla="*/ 115 w 119"/>
                <a:gd name="T27"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62">
                  <a:moveTo>
                    <a:pt x="119" y="60"/>
                  </a:moveTo>
                  <a:cubicBezTo>
                    <a:pt x="119" y="2"/>
                    <a:pt x="119" y="2"/>
                    <a:pt x="119" y="2"/>
                  </a:cubicBezTo>
                  <a:cubicBezTo>
                    <a:pt x="119" y="1"/>
                    <a:pt x="118" y="0"/>
                    <a:pt x="117" y="0"/>
                  </a:cubicBezTo>
                  <a:cubicBezTo>
                    <a:pt x="1" y="0"/>
                    <a:pt x="1" y="0"/>
                    <a:pt x="1" y="0"/>
                  </a:cubicBezTo>
                  <a:cubicBezTo>
                    <a:pt x="0" y="0"/>
                    <a:pt x="0" y="1"/>
                    <a:pt x="0" y="2"/>
                  </a:cubicBezTo>
                  <a:cubicBezTo>
                    <a:pt x="0" y="60"/>
                    <a:pt x="0" y="60"/>
                    <a:pt x="0" y="60"/>
                  </a:cubicBezTo>
                  <a:cubicBezTo>
                    <a:pt x="0" y="61"/>
                    <a:pt x="0" y="62"/>
                    <a:pt x="1" y="62"/>
                  </a:cubicBezTo>
                  <a:cubicBezTo>
                    <a:pt x="117" y="62"/>
                    <a:pt x="117" y="62"/>
                    <a:pt x="117" y="62"/>
                  </a:cubicBezTo>
                  <a:cubicBezTo>
                    <a:pt x="118" y="62"/>
                    <a:pt x="119" y="61"/>
                    <a:pt x="119" y="60"/>
                  </a:cubicBezTo>
                  <a:close/>
                  <a:moveTo>
                    <a:pt x="115" y="58"/>
                  </a:moveTo>
                  <a:cubicBezTo>
                    <a:pt x="3" y="58"/>
                    <a:pt x="3" y="58"/>
                    <a:pt x="3" y="58"/>
                  </a:cubicBezTo>
                  <a:cubicBezTo>
                    <a:pt x="3" y="3"/>
                    <a:pt x="3" y="3"/>
                    <a:pt x="3" y="3"/>
                  </a:cubicBezTo>
                  <a:cubicBezTo>
                    <a:pt x="115" y="3"/>
                    <a:pt x="115" y="3"/>
                    <a:pt x="115" y="3"/>
                  </a:cubicBezTo>
                  <a:lnTo>
                    <a:pt x="115"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30" name="Freeform 26"/>
            <p:cNvSpPr>
              <a:spLocks noEditPoints="1"/>
            </p:cNvSpPr>
            <p:nvPr/>
          </p:nvSpPr>
          <p:spPr bwMode="auto">
            <a:xfrm>
              <a:off x="6281738" y="2627313"/>
              <a:ext cx="419100" cy="198438"/>
            </a:xfrm>
            <a:custGeom>
              <a:avLst/>
              <a:gdLst>
                <a:gd name="T0" fmla="*/ 1 w 99"/>
                <a:gd name="T1" fmla="*/ 35 h 47"/>
                <a:gd name="T2" fmla="*/ 13 w 99"/>
                <a:gd name="T3" fmla="*/ 46 h 47"/>
                <a:gd name="T4" fmla="*/ 15 w 99"/>
                <a:gd name="T5" fmla="*/ 47 h 47"/>
                <a:gd name="T6" fmla="*/ 84 w 99"/>
                <a:gd name="T7" fmla="*/ 47 h 47"/>
                <a:gd name="T8" fmla="*/ 85 w 99"/>
                <a:gd name="T9" fmla="*/ 46 h 47"/>
                <a:gd name="T10" fmla="*/ 97 w 99"/>
                <a:gd name="T11" fmla="*/ 35 h 47"/>
                <a:gd name="T12" fmla="*/ 99 w 99"/>
                <a:gd name="T13" fmla="*/ 34 h 47"/>
                <a:gd name="T14" fmla="*/ 99 w 99"/>
                <a:gd name="T15" fmla="*/ 14 h 47"/>
                <a:gd name="T16" fmla="*/ 97 w 99"/>
                <a:gd name="T17" fmla="*/ 13 h 47"/>
                <a:gd name="T18" fmla="*/ 85 w 99"/>
                <a:gd name="T19" fmla="*/ 2 h 47"/>
                <a:gd name="T20" fmla="*/ 84 w 99"/>
                <a:gd name="T21" fmla="*/ 0 h 47"/>
                <a:gd name="T22" fmla="*/ 15 w 99"/>
                <a:gd name="T23" fmla="*/ 0 h 47"/>
                <a:gd name="T24" fmla="*/ 13 w 99"/>
                <a:gd name="T25" fmla="*/ 2 h 47"/>
                <a:gd name="T26" fmla="*/ 1 w 99"/>
                <a:gd name="T27" fmla="*/ 13 h 47"/>
                <a:gd name="T28" fmla="*/ 0 w 99"/>
                <a:gd name="T29" fmla="*/ 14 h 47"/>
                <a:gd name="T30" fmla="*/ 0 w 99"/>
                <a:gd name="T31" fmla="*/ 34 h 47"/>
                <a:gd name="T32" fmla="*/ 1 w 99"/>
                <a:gd name="T33" fmla="*/ 35 h 47"/>
                <a:gd name="T34" fmla="*/ 3 w 99"/>
                <a:gd name="T35" fmla="*/ 16 h 47"/>
                <a:gd name="T36" fmla="*/ 16 w 99"/>
                <a:gd name="T37" fmla="*/ 3 h 47"/>
                <a:gd name="T38" fmla="*/ 82 w 99"/>
                <a:gd name="T39" fmla="*/ 3 h 47"/>
                <a:gd name="T40" fmla="*/ 96 w 99"/>
                <a:gd name="T41" fmla="*/ 16 h 47"/>
                <a:gd name="T42" fmla="*/ 96 w 99"/>
                <a:gd name="T43" fmla="*/ 32 h 47"/>
                <a:gd name="T44" fmla="*/ 82 w 99"/>
                <a:gd name="T45" fmla="*/ 44 h 47"/>
                <a:gd name="T46" fmla="*/ 16 w 99"/>
                <a:gd name="T47" fmla="*/ 44 h 47"/>
                <a:gd name="T48" fmla="*/ 3 w 99"/>
                <a:gd name="T49" fmla="*/ 32 h 47"/>
                <a:gd name="T50" fmla="*/ 3 w 99"/>
                <a:gd name="T51" fmla="*/ 1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47">
                  <a:moveTo>
                    <a:pt x="1" y="35"/>
                  </a:moveTo>
                  <a:cubicBezTo>
                    <a:pt x="8" y="35"/>
                    <a:pt x="13" y="40"/>
                    <a:pt x="13" y="46"/>
                  </a:cubicBezTo>
                  <a:cubicBezTo>
                    <a:pt x="13" y="47"/>
                    <a:pt x="14" y="47"/>
                    <a:pt x="15" y="47"/>
                  </a:cubicBezTo>
                  <a:cubicBezTo>
                    <a:pt x="84" y="47"/>
                    <a:pt x="84" y="47"/>
                    <a:pt x="84" y="47"/>
                  </a:cubicBezTo>
                  <a:cubicBezTo>
                    <a:pt x="85" y="47"/>
                    <a:pt x="85" y="47"/>
                    <a:pt x="85" y="46"/>
                  </a:cubicBezTo>
                  <a:cubicBezTo>
                    <a:pt x="85" y="40"/>
                    <a:pt x="91" y="35"/>
                    <a:pt x="97" y="35"/>
                  </a:cubicBezTo>
                  <a:cubicBezTo>
                    <a:pt x="98" y="35"/>
                    <a:pt x="99" y="34"/>
                    <a:pt x="99" y="34"/>
                  </a:cubicBezTo>
                  <a:cubicBezTo>
                    <a:pt x="99" y="14"/>
                    <a:pt x="99" y="14"/>
                    <a:pt x="99" y="14"/>
                  </a:cubicBezTo>
                  <a:cubicBezTo>
                    <a:pt x="99" y="13"/>
                    <a:pt x="98" y="13"/>
                    <a:pt x="97" y="13"/>
                  </a:cubicBezTo>
                  <a:cubicBezTo>
                    <a:pt x="91" y="13"/>
                    <a:pt x="85" y="8"/>
                    <a:pt x="85" y="2"/>
                  </a:cubicBezTo>
                  <a:cubicBezTo>
                    <a:pt x="85" y="1"/>
                    <a:pt x="85" y="0"/>
                    <a:pt x="84" y="0"/>
                  </a:cubicBezTo>
                  <a:cubicBezTo>
                    <a:pt x="15" y="0"/>
                    <a:pt x="15" y="0"/>
                    <a:pt x="15" y="0"/>
                  </a:cubicBezTo>
                  <a:cubicBezTo>
                    <a:pt x="14" y="0"/>
                    <a:pt x="13" y="1"/>
                    <a:pt x="13" y="2"/>
                  </a:cubicBezTo>
                  <a:cubicBezTo>
                    <a:pt x="13" y="8"/>
                    <a:pt x="8" y="13"/>
                    <a:pt x="1" y="13"/>
                  </a:cubicBezTo>
                  <a:cubicBezTo>
                    <a:pt x="0" y="13"/>
                    <a:pt x="0" y="13"/>
                    <a:pt x="0" y="14"/>
                  </a:cubicBezTo>
                  <a:cubicBezTo>
                    <a:pt x="0" y="34"/>
                    <a:pt x="0" y="34"/>
                    <a:pt x="0" y="34"/>
                  </a:cubicBezTo>
                  <a:cubicBezTo>
                    <a:pt x="0" y="34"/>
                    <a:pt x="0" y="35"/>
                    <a:pt x="1" y="35"/>
                  </a:cubicBezTo>
                  <a:close/>
                  <a:moveTo>
                    <a:pt x="3" y="16"/>
                  </a:moveTo>
                  <a:cubicBezTo>
                    <a:pt x="10" y="15"/>
                    <a:pt x="15" y="10"/>
                    <a:pt x="16" y="3"/>
                  </a:cubicBezTo>
                  <a:cubicBezTo>
                    <a:pt x="82" y="3"/>
                    <a:pt x="82" y="3"/>
                    <a:pt x="82" y="3"/>
                  </a:cubicBezTo>
                  <a:cubicBezTo>
                    <a:pt x="83" y="10"/>
                    <a:pt x="89" y="15"/>
                    <a:pt x="96" y="16"/>
                  </a:cubicBezTo>
                  <a:cubicBezTo>
                    <a:pt x="96" y="32"/>
                    <a:pt x="96" y="32"/>
                    <a:pt x="96" y="32"/>
                  </a:cubicBezTo>
                  <a:cubicBezTo>
                    <a:pt x="89" y="33"/>
                    <a:pt x="83" y="38"/>
                    <a:pt x="82" y="44"/>
                  </a:cubicBezTo>
                  <a:cubicBezTo>
                    <a:pt x="16" y="44"/>
                    <a:pt x="16" y="44"/>
                    <a:pt x="16" y="44"/>
                  </a:cubicBezTo>
                  <a:cubicBezTo>
                    <a:pt x="15" y="38"/>
                    <a:pt x="10" y="33"/>
                    <a:pt x="3" y="32"/>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31" name="Freeform 27"/>
            <p:cNvSpPr>
              <a:spLocks noEditPoints="1"/>
            </p:cNvSpPr>
            <p:nvPr/>
          </p:nvSpPr>
          <p:spPr bwMode="auto">
            <a:xfrm>
              <a:off x="6434138" y="2668588"/>
              <a:ext cx="114300" cy="114300"/>
            </a:xfrm>
            <a:custGeom>
              <a:avLst/>
              <a:gdLst>
                <a:gd name="T0" fmla="*/ 13 w 27"/>
                <a:gd name="T1" fmla="*/ 27 h 27"/>
                <a:gd name="T2" fmla="*/ 27 w 27"/>
                <a:gd name="T3" fmla="*/ 14 h 27"/>
                <a:gd name="T4" fmla="*/ 13 w 27"/>
                <a:gd name="T5" fmla="*/ 0 h 27"/>
                <a:gd name="T6" fmla="*/ 0 w 27"/>
                <a:gd name="T7" fmla="*/ 14 h 27"/>
                <a:gd name="T8" fmla="*/ 13 w 27"/>
                <a:gd name="T9" fmla="*/ 27 h 27"/>
                <a:gd name="T10" fmla="*/ 13 w 27"/>
                <a:gd name="T11" fmla="*/ 4 h 27"/>
                <a:gd name="T12" fmla="*/ 23 w 27"/>
                <a:gd name="T13" fmla="*/ 14 h 27"/>
                <a:gd name="T14" fmla="*/ 13 w 27"/>
                <a:gd name="T15" fmla="*/ 24 h 27"/>
                <a:gd name="T16" fmla="*/ 3 w 27"/>
                <a:gd name="T17" fmla="*/ 14 h 27"/>
                <a:gd name="T18" fmla="*/ 13 w 27"/>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3" y="27"/>
                  </a:moveTo>
                  <a:cubicBezTo>
                    <a:pt x="21" y="27"/>
                    <a:pt x="27" y="21"/>
                    <a:pt x="27" y="14"/>
                  </a:cubicBezTo>
                  <a:cubicBezTo>
                    <a:pt x="27" y="6"/>
                    <a:pt x="21" y="0"/>
                    <a:pt x="13" y="0"/>
                  </a:cubicBezTo>
                  <a:cubicBezTo>
                    <a:pt x="6" y="0"/>
                    <a:pt x="0" y="6"/>
                    <a:pt x="0" y="14"/>
                  </a:cubicBezTo>
                  <a:cubicBezTo>
                    <a:pt x="0" y="21"/>
                    <a:pt x="6" y="27"/>
                    <a:pt x="13" y="27"/>
                  </a:cubicBezTo>
                  <a:close/>
                  <a:moveTo>
                    <a:pt x="13" y="4"/>
                  </a:moveTo>
                  <a:cubicBezTo>
                    <a:pt x="19" y="4"/>
                    <a:pt x="23" y="8"/>
                    <a:pt x="23" y="14"/>
                  </a:cubicBezTo>
                  <a:cubicBezTo>
                    <a:pt x="23" y="19"/>
                    <a:pt x="19" y="24"/>
                    <a:pt x="13" y="24"/>
                  </a:cubicBezTo>
                  <a:cubicBezTo>
                    <a:pt x="7" y="24"/>
                    <a:pt x="3" y="19"/>
                    <a:pt x="3" y="14"/>
                  </a:cubicBezTo>
                  <a:cubicBezTo>
                    <a:pt x="3" y="8"/>
                    <a:pt x="7"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32" name="Freeform 28"/>
            <p:cNvSpPr/>
            <p:nvPr/>
          </p:nvSpPr>
          <p:spPr bwMode="auto">
            <a:xfrm>
              <a:off x="6299200" y="2660650"/>
              <a:ext cx="503238" cy="258763"/>
            </a:xfrm>
            <a:custGeom>
              <a:avLst/>
              <a:gdLst>
                <a:gd name="T0" fmla="*/ 119 w 119"/>
                <a:gd name="T1" fmla="*/ 59 h 61"/>
                <a:gd name="T2" fmla="*/ 119 w 119"/>
                <a:gd name="T3" fmla="*/ 2 h 61"/>
                <a:gd name="T4" fmla="*/ 118 w 119"/>
                <a:gd name="T5" fmla="*/ 0 h 61"/>
                <a:gd name="T6" fmla="*/ 110 w 119"/>
                <a:gd name="T7" fmla="*/ 0 h 61"/>
                <a:gd name="T8" fmla="*/ 108 w 119"/>
                <a:gd name="T9" fmla="*/ 2 h 61"/>
                <a:gd name="T10" fmla="*/ 110 w 119"/>
                <a:gd name="T11" fmla="*/ 3 h 61"/>
                <a:gd name="T12" fmla="*/ 116 w 119"/>
                <a:gd name="T13" fmla="*/ 3 h 61"/>
                <a:gd name="T14" fmla="*/ 116 w 119"/>
                <a:gd name="T15" fmla="*/ 57 h 61"/>
                <a:gd name="T16" fmla="*/ 3 w 119"/>
                <a:gd name="T17" fmla="*/ 57 h 61"/>
                <a:gd name="T18" fmla="*/ 3 w 119"/>
                <a:gd name="T19" fmla="*/ 52 h 61"/>
                <a:gd name="T20" fmla="*/ 2 w 119"/>
                <a:gd name="T21" fmla="*/ 50 h 61"/>
                <a:gd name="T22" fmla="*/ 0 w 119"/>
                <a:gd name="T23" fmla="*/ 52 h 61"/>
                <a:gd name="T24" fmla="*/ 0 w 119"/>
                <a:gd name="T25" fmla="*/ 59 h 61"/>
                <a:gd name="T26" fmla="*/ 2 w 119"/>
                <a:gd name="T27" fmla="*/ 61 h 61"/>
                <a:gd name="T28" fmla="*/ 118 w 119"/>
                <a:gd name="T29" fmla="*/ 61 h 61"/>
                <a:gd name="T30" fmla="*/ 119 w 119"/>
                <a:gd name="T31"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61">
                  <a:moveTo>
                    <a:pt x="119" y="59"/>
                  </a:moveTo>
                  <a:cubicBezTo>
                    <a:pt x="119" y="2"/>
                    <a:pt x="119" y="2"/>
                    <a:pt x="119" y="2"/>
                  </a:cubicBezTo>
                  <a:cubicBezTo>
                    <a:pt x="119" y="1"/>
                    <a:pt x="118" y="0"/>
                    <a:pt x="118" y="0"/>
                  </a:cubicBezTo>
                  <a:cubicBezTo>
                    <a:pt x="110" y="0"/>
                    <a:pt x="110" y="0"/>
                    <a:pt x="110" y="0"/>
                  </a:cubicBezTo>
                  <a:cubicBezTo>
                    <a:pt x="109" y="0"/>
                    <a:pt x="108" y="1"/>
                    <a:pt x="108" y="2"/>
                  </a:cubicBezTo>
                  <a:cubicBezTo>
                    <a:pt x="108" y="2"/>
                    <a:pt x="109" y="3"/>
                    <a:pt x="110" y="3"/>
                  </a:cubicBezTo>
                  <a:cubicBezTo>
                    <a:pt x="116" y="3"/>
                    <a:pt x="116" y="3"/>
                    <a:pt x="116" y="3"/>
                  </a:cubicBezTo>
                  <a:cubicBezTo>
                    <a:pt x="116" y="57"/>
                    <a:pt x="116" y="57"/>
                    <a:pt x="116" y="57"/>
                  </a:cubicBezTo>
                  <a:cubicBezTo>
                    <a:pt x="3" y="57"/>
                    <a:pt x="3" y="57"/>
                    <a:pt x="3" y="57"/>
                  </a:cubicBezTo>
                  <a:cubicBezTo>
                    <a:pt x="3" y="52"/>
                    <a:pt x="3" y="52"/>
                    <a:pt x="3" y="52"/>
                  </a:cubicBezTo>
                  <a:cubicBezTo>
                    <a:pt x="3" y="51"/>
                    <a:pt x="3" y="50"/>
                    <a:pt x="2" y="50"/>
                  </a:cubicBezTo>
                  <a:cubicBezTo>
                    <a:pt x="1" y="50"/>
                    <a:pt x="0" y="51"/>
                    <a:pt x="0" y="52"/>
                  </a:cubicBezTo>
                  <a:cubicBezTo>
                    <a:pt x="0" y="59"/>
                    <a:pt x="0" y="59"/>
                    <a:pt x="0" y="59"/>
                  </a:cubicBezTo>
                  <a:cubicBezTo>
                    <a:pt x="0" y="60"/>
                    <a:pt x="1" y="61"/>
                    <a:pt x="2" y="61"/>
                  </a:cubicBezTo>
                  <a:cubicBezTo>
                    <a:pt x="118" y="61"/>
                    <a:pt x="118" y="61"/>
                    <a:pt x="118" y="61"/>
                  </a:cubicBezTo>
                  <a:cubicBezTo>
                    <a:pt x="118" y="61"/>
                    <a:pt x="119" y="60"/>
                    <a:pt x="11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33" name="Freeform 29"/>
            <p:cNvSpPr/>
            <p:nvPr/>
          </p:nvSpPr>
          <p:spPr bwMode="auto">
            <a:xfrm>
              <a:off x="6362700" y="2719388"/>
              <a:ext cx="503238" cy="263525"/>
            </a:xfrm>
            <a:custGeom>
              <a:avLst/>
              <a:gdLst>
                <a:gd name="T0" fmla="*/ 117 w 119"/>
                <a:gd name="T1" fmla="*/ 0 h 62"/>
                <a:gd name="T2" fmla="*/ 108 w 119"/>
                <a:gd name="T3" fmla="*/ 0 h 62"/>
                <a:gd name="T4" fmla="*/ 107 w 119"/>
                <a:gd name="T5" fmla="*/ 2 h 62"/>
                <a:gd name="T6" fmla="*/ 108 w 119"/>
                <a:gd name="T7" fmla="*/ 3 h 62"/>
                <a:gd name="T8" fmla="*/ 116 w 119"/>
                <a:gd name="T9" fmla="*/ 3 h 62"/>
                <a:gd name="T10" fmla="*/ 116 w 119"/>
                <a:gd name="T11" fmla="*/ 58 h 62"/>
                <a:gd name="T12" fmla="*/ 3 w 119"/>
                <a:gd name="T13" fmla="*/ 58 h 62"/>
                <a:gd name="T14" fmla="*/ 3 w 119"/>
                <a:gd name="T15" fmla="*/ 51 h 62"/>
                <a:gd name="T16" fmla="*/ 1 w 119"/>
                <a:gd name="T17" fmla="*/ 49 h 62"/>
                <a:gd name="T18" fmla="*/ 0 w 119"/>
                <a:gd name="T19" fmla="*/ 51 h 62"/>
                <a:gd name="T20" fmla="*/ 0 w 119"/>
                <a:gd name="T21" fmla="*/ 60 h 62"/>
                <a:gd name="T22" fmla="*/ 1 w 119"/>
                <a:gd name="T23" fmla="*/ 62 h 62"/>
                <a:gd name="T24" fmla="*/ 117 w 119"/>
                <a:gd name="T25" fmla="*/ 62 h 62"/>
                <a:gd name="T26" fmla="*/ 119 w 119"/>
                <a:gd name="T27" fmla="*/ 60 h 62"/>
                <a:gd name="T28" fmla="*/ 119 w 119"/>
                <a:gd name="T29" fmla="*/ 2 h 62"/>
                <a:gd name="T30" fmla="*/ 117 w 119"/>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62">
                  <a:moveTo>
                    <a:pt x="117" y="0"/>
                  </a:moveTo>
                  <a:cubicBezTo>
                    <a:pt x="108" y="0"/>
                    <a:pt x="108" y="0"/>
                    <a:pt x="108" y="0"/>
                  </a:cubicBezTo>
                  <a:cubicBezTo>
                    <a:pt x="107" y="0"/>
                    <a:pt x="107" y="1"/>
                    <a:pt x="107" y="2"/>
                  </a:cubicBezTo>
                  <a:cubicBezTo>
                    <a:pt x="107" y="3"/>
                    <a:pt x="107" y="3"/>
                    <a:pt x="108" y="3"/>
                  </a:cubicBezTo>
                  <a:cubicBezTo>
                    <a:pt x="116" y="3"/>
                    <a:pt x="116" y="3"/>
                    <a:pt x="116" y="3"/>
                  </a:cubicBezTo>
                  <a:cubicBezTo>
                    <a:pt x="116" y="58"/>
                    <a:pt x="116" y="58"/>
                    <a:pt x="116" y="58"/>
                  </a:cubicBezTo>
                  <a:cubicBezTo>
                    <a:pt x="3" y="58"/>
                    <a:pt x="3" y="58"/>
                    <a:pt x="3" y="58"/>
                  </a:cubicBezTo>
                  <a:cubicBezTo>
                    <a:pt x="3" y="51"/>
                    <a:pt x="3" y="51"/>
                    <a:pt x="3" y="51"/>
                  </a:cubicBezTo>
                  <a:cubicBezTo>
                    <a:pt x="3" y="50"/>
                    <a:pt x="2" y="49"/>
                    <a:pt x="1" y="49"/>
                  </a:cubicBezTo>
                  <a:cubicBezTo>
                    <a:pt x="0" y="49"/>
                    <a:pt x="0" y="50"/>
                    <a:pt x="0" y="51"/>
                  </a:cubicBezTo>
                  <a:cubicBezTo>
                    <a:pt x="0" y="60"/>
                    <a:pt x="0" y="60"/>
                    <a:pt x="0" y="60"/>
                  </a:cubicBezTo>
                  <a:cubicBezTo>
                    <a:pt x="0" y="61"/>
                    <a:pt x="0" y="62"/>
                    <a:pt x="1" y="62"/>
                  </a:cubicBezTo>
                  <a:cubicBezTo>
                    <a:pt x="117" y="62"/>
                    <a:pt x="117" y="62"/>
                    <a:pt x="117" y="62"/>
                  </a:cubicBezTo>
                  <a:cubicBezTo>
                    <a:pt x="118" y="62"/>
                    <a:pt x="119" y="61"/>
                    <a:pt x="119" y="60"/>
                  </a:cubicBezTo>
                  <a:cubicBezTo>
                    <a:pt x="119" y="2"/>
                    <a:pt x="119" y="2"/>
                    <a:pt x="119" y="2"/>
                  </a:cubicBezTo>
                  <a:cubicBezTo>
                    <a:pt x="119" y="1"/>
                    <a:pt x="118" y="0"/>
                    <a:pt x="1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grpSp>
      <p:sp>
        <p:nvSpPr>
          <p:cNvPr id="39" name="Freeform 34"/>
          <p:cNvSpPr>
            <a:spLocks noEditPoints="1"/>
          </p:cNvSpPr>
          <p:nvPr/>
        </p:nvSpPr>
        <p:spPr bwMode="auto">
          <a:xfrm>
            <a:off x="6270986" y="4071825"/>
            <a:ext cx="377825" cy="331788"/>
          </a:xfrm>
          <a:custGeom>
            <a:avLst/>
            <a:gdLst>
              <a:gd name="T0" fmla="*/ 88 w 89"/>
              <a:gd name="T1" fmla="*/ 32 h 78"/>
              <a:gd name="T2" fmla="*/ 44 w 89"/>
              <a:gd name="T3" fmla="*/ 0 h 78"/>
              <a:gd name="T4" fmla="*/ 43 w 89"/>
              <a:gd name="T5" fmla="*/ 0 h 78"/>
              <a:gd name="T6" fmla="*/ 0 w 89"/>
              <a:gd name="T7" fmla="*/ 32 h 78"/>
              <a:gd name="T8" fmla="*/ 0 w 89"/>
              <a:gd name="T9" fmla="*/ 33 h 78"/>
              <a:gd name="T10" fmla="*/ 0 w 89"/>
              <a:gd name="T11" fmla="*/ 44 h 78"/>
              <a:gd name="T12" fmla="*/ 1 w 89"/>
              <a:gd name="T13" fmla="*/ 46 h 78"/>
              <a:gd name="T14" fmla="*/ 1 w 89"/>
              <a:gd name="T15" fmla="*/ 46 h 78"/>
              <a:gd name="T16" fmla="*/ 2 w 89"/>
              <a:gd name="T17" fmla="*/ 45 h 78"/>
              <a:gd name="T18" fmla="*/ 10 w 89"/>
              <a:gd name="T19" fmla="*/ 40 h 78"/>
              <a:gd name="T20" fmla="*/ 10 w 89"/>
              <a:gd name="T21" fmla="*/ 76 h 78"/>
              <a:gd name="T22" fmla="*/ 11 w 89"/>
              <a:gd name="T23" fmla="*/ 78 h 78"/>
              <a:gd name="T24" fmla="*/ 34 w 89"/>
              <a:gd name="T25" fmla="*/ 78 h 78"/>
              <a:gd name="T26" fmla="*/ 35 w 89"/>
              <a:gd name="T27" fmla="*/ 76 h 78"/>
              <a:gd name="T28" fmla="*/ 35 w 89"/>
              <a:gd name="T29" fmla="*/ 60 h 78"/>
              <a:gd name="T30" fmla="*/ 44 w 89"/>
              <a:gd name="T31" fmla="*/ 51 h 78"/>
              <a:gd name="T32" fmla="*/ 53 w 89"/>
              <a:gd name="T33" fmla="*/ 60 h 78"/>
              <a:gd name="T34" fmla="*/ 53 w 89"/>
              <a:gd name="T35" fmla="*/ 76 h 78"/>
              <a:gd name="T36" fmla="*/ 55 w 89"/>
              <a:gd name="T37" fmla="*/ 78 h 78"/>
              <a:gd name="T38" fmla="*/ 77 w 89"/>
              <a:gd name="T39" fmla="*/ 78 h 78"/>
              <a:gd name="T40" fmla="*/ 79 w 89"/>
              <a:gd name="T41" fmla="*/ 76 h 78"/>
              <a:gd name="T42" fmla="*/ 79 w 89"/>
              <a:gd name="T43" fmla="*/ 40 h 78"/>
              <a:gd name="T44" fmla="*/ 86 w 89"/>
              <a:gd name="T45" fmla="*/ 45 h 78"/>
              <a:gd name="T46" fmla="*/ 88 w 89"/>
              <a:gd name="T47" fmla="*/ 46 h 78"/>
              <a:gd name="T48" fmla="*/ 89 w 89"/>
              <a:gd name="T49" fmla="*/ 44 h 78"/>
              <a:gd name="T50" fmla="*/ 89 w 89"/>
              <a:gd name="T51" fmla="*/ 33 h 78"/>
              <a:gd name="T52" fmla="*/ 88 w 89"/>
              <a:gd name="T53" fmla="*/ 32 h 78"/>
              <a:gd name="T54" fmla="*/ 76 w 89"/>
              <a:gd name="T55" fmla="*/ 74 h 78"/>
              <a:gd name="T56" fmla="*/ 56 w 89"/>
              <a:gd name="T57" fmla="*/ 74 h 78"/>
              <a:gd name="T58" fmla="*/ 56 w 89"/>
              <a:gd name="T59" fmla="*/ 60 h 78"/>
              <a:gd name="T60" fmla="*/ 44 w 89"/>
              <a:gd name="T61" fmla="*/ 48 h 78"/>
              <a:gd name="T62" fmla="*/ 32 w 89"/>
              <a:gd name="T63" fmla="*/ 60 h 78"/>
              <a:gd name="T64" fmla="*/ 32 w 89"/>
              <a:gd name="T65" fmla="*/ 74 h 78"/>
              <a:gd name="T66" fmla="*/ 13 w 89"/>
              <a:gd name="T67" fmla="*/ 74 h 78"/>
              <a:gd name="T68" fmla="*/ 13 w 89"/>
              <a:gd name="T69" fmla="*/ 38 h 78"/>
              <a:gd name="T70" fmla="*/ 43 w 89"/>
              <a:gd name="T71" fmla="*/ 15 h 78"/>
              <a:gd name="T72" fmla="*/ 44 w 89"/>
              <a:gd name="T73" fmla="*/ 14 h 78"/>
              <a:gd name="T74" fmla="*/ 76 w 89"/>
              <a:gd name="T75" fmla="*/ 38 h 78"/>
              <a:gd name="T76" fmla="*/ 76 w 89"/>
              <a:gd name="T77" fmla="*/ 74 h 78"/>
              <a:gd name="T78" fmla="*/ 86 w 89"/>
              <a:gd name="T79" fmla="*/ 41 h 78"/>
              <a:gd name="T80" fmla="*/ 79 w 89"/>
              <a:gd name="T81" fmla="*/ 36 h 78"/>
              <a:gd name="T82" fmla="*/ 78 w 89"/>
              <a:gd name="T83" fmla="*/ 36 h 78"/>
              <a:gd name="T84" fmla="*/ 45 w 89"/>
              <a:gd name="T85" fmla="*/ 11 h 78"/>
              <a:gd name="T86" fmla="*/ 45 w 89"/>
              <a:gd name="T87" fmla="*/ 10 h 78"/>
              <a:gd name="T88" fmla="*/ 44 w 89"/>
              <a:gd name="T89" fmla="*/ 10 h 78"/>
              <a:gd name="T90" fmla="*/ 44 w 89"/>
              <a:gd name="T91" fmla="*/ 10 h 78"/>
              <a:gd name="T92" fmla="*/ 43 w 89"/>
              <a:gd name="T93" fmla="*/ 10 h 78"/>
              <a:gd name="T94" fmla="*/ 43 w 89"/>
              <a:gd name="T95" fmla="*/ 11 h 78"/>
              <a:gd name="T96" fmla="*/ 37 w 89"/>
              <a:gd name="T97" fmla="*/ 15 h 78"/>
              <a:gd name="T98" fmla="*/ 10 w 89"/>
              <a:gd name="T99" fmla="*/ 36 h 78"/>
              <a:gd name="T100" fmla="*/ 3 w 89"/>
              <a:gd name="T101" fmla="*/ 41 h 78"/>
              <a:gd name="T102" fmla="*/ 3 w 89"/>
              <a:gd name="T103" fmla="*/ 34 h 78"/>
              <a:gd name="T104" fmla="*/ 44 w 89"/>
              <a:gd name="T105" fmla="*/ 4 h 78"/>
              <a:gd name="T106" fmla="*/ 86 w 89"/>
              <a:gd name="T107" fmla="*/ 34 h 78"/>
              <a:gd name="T108" fmla="*/ 86 w 89"/>
              <a:gd name="T109"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78">
                <a:moveTo>
                  <a:pt x="88" y="32"/>
                </a:moveTo>
                <a:cubicBezTo>
                  <a:pt x="44" y="0"/>
                  <a:pt x="44" y="0"/>
                  <a:pt x="44" y="0"/>
                </a:cubicBezTo>
                <a:cubicBezTo>
                  <a:pt x="44" y="0"/>
                  <a:pt x="43" y="0"/>
                  <a:pt x="43" y="0"/>
                </a:cubicBezTo>
                <a:cubicBezTo>
                  <a:pt x="0" y="32"/>
                  <a:pt x="0" y="32"/>
                  <a:pt x="0" y="32"/>
                </a:cubicBezTo>
                <a:cubicBezTo>
                  <a:pt x="0" y="32"/>
                  <a:pt x="0" y="33"/>
                  <a:pt x="0" y="33"/>
                </a:cubicBezTo>
                <a:cubicBezTo>
                  <a:pt x="0" y="44"/>
                  <a:pt x="0" y="44"/>
                  <a:pt x="0" y="44"/>
                </a:cubicBezTo>
                <a:cubicBezTo>
                  <a:pt x="0" y="45"/>
                  <a:pt x="0" y="45"/>
                  <a:pt x="1" y="46"/>
                </a:cubicBezTo>
                <a:cubicBezTo>
                  <a:pt x="1" y="46"/>
                  <a:pt x="1" y="46"/>
                  <a:pt x="1" y="46"/>
                </a:cubicBezTo>
                <a:cubicBezTo>
                  <a:pt x="2" y="46"/>
                  <a:pt x="2" y="46"/>
                  <a:pt x="2" y="45"/>
                </a:cubicBezTo>
                <a:cubicBezTo>
                  <a:pt x="10" y="40"/>
                  <a:pt x="10" y="40"/>
                  <a:pt x="10" y="40"/>
                </a:cubicBezTo>
                <a:cubicBezTo>
                  <a:pt x="10" y="76"/>
                  <a:pt x="10" y="76"/>
                  <a:pt x="10" y="76"/>
                </a:cubicBezTo>
                <a:cubicBezTo>
                  <a:pt x="10" y="77"/>
                  <a:pt x="10" y="78"/>
                  <a:pt x="11" y="78"/>
                </a:cubicBezTo>
                <a:cubicBezTo>
                  <a:pt x="34" y="78"/>
                  <a:pt x="34" y="78"/>
                  <a:pt x="34" y="78"/>
                </a:cubicBezTo>
                <a:cubicBezTo>
                  <a:pt x="35" y="78"/>
                  <a:pt x="35" y="77"/>
                  <a:pt x="35" y="76"/>
                </a:cubicBezTo>
                <a:cubicBezTo>
                  <a:pt x="35" y="60"/>
                  <a:pt x="35" y="60"/>
                  <a:pt x="35" y="60"/>
                </a:cubicBezTo>
                <a:cubicBezTo>
                  <a:pt x="35" y="55"/>
                  <a:pt x="39" y="51"/>
                  <a:pt x="44" y="51"/>
                </a:cubicBezTo>
                <a:cubicBezTo>
                  <a:pt x="49" y="51"/>
                  <a:pt x="53" y="55"/>
                  <a:pt x="53" y="60"/>
                </a:cubicBezTo>
                <a:cubicBezTo>
                  <a:pt x="53" y="76"/>
                  <a:pt x="53" y="76"/>
                  <a:pt x="53" y="76"/>
                </a:cubicBezTo>
                <a:cubicBezTo>
                  <a:pt x="53" y="77"/>
                  <a:pt x="54" y="78"/>
                  <a:pt x="55" y="78"/>
                </a:cubicBezTo>
                <a:cubicBezTo>
                  <a:pt x="77" y="78"/>
                  <a:pt x="77" y="78"/>
                  <a:pt x="77" y="78"/>
                </a:cubicBezTo>
                <a:cubicBezTo>
                  <a:pt x="78" y="78"/>
                  <a:pt x="79" y="77"/>
                  <a:pt x="79" y="76"/>
                </a:cubicBezTo>
                <a:cubicBezTo>
                  <a:pt x="79" y="40"/>
                  <a:pt x="79" y="40"/>
                  <a:pt x="79" y="40"/>
                </a:cubicBezTo>
                <a:cubicBezTo>
                  <a:pt x="86" y="45"/>
                  <a:pt x="86" y="45"/>
                  <a:pt x="86" y="45"/>
                </a:cubicBezTo>
                <a:cubicBezTo>
                  <a:pt x="87" y="46"/>
                  <a:pt x="87" y="46"/>
                  <a:pt x="88" y="46"/>
                </a:cubicBezTo>
                <a:cubicBezTo>
                  <a:pt x="88" y="45"/>
                  <a:pt x="89" y="45"/>
                  <a:pt x="89" y="44"/>
                </a:cubicBezTo>
                <a:cubicBezTo>
                  <a:pt x="89" y="33"/>
                  <a:pt x="89" y="33"/>
                  <a:pt x="89" y="33"/>
                </a:cubicBezTo>
                <a:cubicBezTo>
                  <a:pt x="89" y="33"/>
                  <a:pt x="89" y="32"/>
                  <a:pt x="88" y="32"/>
                </a:cubicBezTo>
                <a:close/>
                <a:moveTo>
                  <a:pt x="76" y="74"/>
                </a:moveTo>
                <a:cubicBezTo>
                  <a:pt x="56" y="74"/>
                  <a:pt x="56" y="74"/>
                  <a:pt x="56" y="74"/>
                </a:cubicBezTo>
                <a:cubicBezTo>
                  <a:pt x="56" y="60"/>
                  <a:pt x="56" y="60"/>
                  <a:pt x="56" y="60"/>
                </a:cubicBezTo>
                <a:cubicBezTo>
                  <a:pt x="56" y="54"/>
                  <a:pt x="51" y="48"/>
                  <a:pt x="44" y="48"/>
                </a:cubicBezTo>
                <a:cubicBezTo>
                  <a:pt x="38" y="48"/>
                  <a:pt x="32" y="54"/>
                  <a:pt x="32" y="60"/>
                </a:cubicBezTo>
                <a:cubicBezTo>
                  <a:pt x="32" y="74"/>
                  <a:pt x="32" y="74"/>
                  <a:pt x="32" y="74"/>
                </a:cubicBezTo>
                <a:cubicBezTo>
                  <a:pt x="13" y="74"/>
                  <a:pt x="13" y="74"/>
                  <a:pt x="13" y="74"/>
                </a:cubicBezTo>
                <a:cubicBezTo>
                  <a:pt x="13" y="38"/>
                  <a:pt x="13" y="38"/>
                  <a:pt x="13" y="38"/>
                </a:cubicBezTo>
                <a:cubicBezTo>
                  <a:pt x="43" y="15"/>
                  <a:pt x="43" y="15"/>
                  <a:pt x="43" y="15"/>
                </a:cubicBezTo>
                <a:cubicBezTo>
                  <a:pt x="44" y="14"/>
                  <a:pt x="44" y="14"/>
                  <a:pt x="44" y="14"/>
                </a:cubicBezTo>
                <a:cubicBezTo>
                  <a:pt x="76" y="38"/>
                  <a:pt x="76" y="38"/>
                  <a:pt x="76" y="38"/>
                </a:cubicBezTo>
                <a:lnTo>
                  <a:pt x="76" y="74"/>
                </a:lnTo>
                <a:close/>
                <a:moveTo>
                  <a:pt x="86" y="41"/>
                </a:moveTo>
                <a:cubicBezTo>
                  <a:pt x="79" y="36"/>
                  <a:pt x="79" y="36"/>
                  <a:pt x="79" y="36"/>
                </a:cubicBezTo>
                <a:cubicBezTo>
                  <a:pt x="78" y="36"/>
                  <a:pt x="78" y="36"/>
                  <a:pt x="78" y="36"/>
                </a:cubicBezTo>
                <a:cubicBezTo>
                  <a:pt x="45" y="11"/>
                  <a:pt x="45" y="11"/>
                  <a:pt x="45" y="11"/>
                </a:cubicBezTo>
                <a:cubicBezTo>
                  <a:pt x="45" y="11"/>
                  <a:pt x="45" y="10"/>
                  <a:pt x="45" y="10"/>
                </a:cubicBezTo>
                <a:cubicBezTo>
                  <a:pt x="45" y="10"/>
                  <a:pt x="45" y="10"/>
                  <a:pt x="44" y="10"/>
                </a:cubicBezTo>
                <a:cubicBezTo>
                  <a:pt x="44" y="10"/>
                  <a:pt x="44" y="10"/>
                  <a:pt x="44" y="10"/>
                </a:cubicBezTo>
                <a:cubicBezTo>
                  <a:pt x="44" y="10"/>
                  <a:pt x="44" y="10"/>
                  <a:pt x="43" y="10"/>
                </a:cubicBezTo>
                <a:cubicBezTo>
                  <a:pt x="43" y="11"/>
                  <a:pt x="43" y="11"/>
                  <a:pt x="43" y="11"/>
                </a:cubicBezTo>
                <a:cubicBezTo>
                  <a:pt x="37" y="15"/>
                  <a:pt x="37" y="15"/>
                  <a:pt x="37" y="15"/>
                </a:cubicBezTo>
                <a:cubicBezTo>
                  <a:pt x="10" y="36"/>
                  <a:pt x="10" y="36"/>
                  <a:pt x="10" y="36"/>
                </a:cubicBezTo>
                <a:cubicBezTo>
                  <a:pt x="3" y="41"/>
                  <a:pt x="3" y="41"/>
                  <a:pt x="3" y="41"/>
                </a:cubicBezTo>
                <a:cubicBezTo>
                  <a:pt x="3" y="34"/>
                  <a:pt x="3" y="34"/>
                  <a:pt x="3" y="34"/>
                </a:cubicBezTo>
                <a:cubicBezTo>
                  <a:pt x="44" y="4"/>
                  <a:pt x="44" y="4"/>
                  <a:pt x="44" y="4"/>
                </a:cubicBezTo>
                <a:cubicBezTo>
                  <a:pt x="86" y="34"/>
                  <a:pt x="86" y="34"/>
                  <a:pt x="86" y="34"/>
                </a:cubicBezTo>
                <a:lnTo>
                  <a:pt x="86" y="4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grpSp>
        <p:nvGrpSpPr>
          <p:cNvPr id="40" name="组合 39"/>
          <p:cNvGrpSpPr/>
          <p:nvPr/>
        </p:nvGrpSpPr>
        <p:grpSpPr>
          <a:xfrm>
            <a:off x="6308266" y="2741353"/>
            <a:ext cx="322263" cy="488950"/>
            <a:chOff x="6446838" y="3338513"/>
            <a:chExt cx="322263" cy="488950"/>
          </a:xfrm>
          <a:solidFill>
            <a:schemeClr val="tx1">
              <a:lumMod val="75000"/>
              <a:lumOff val="25000"/>
            </a:schemeClr>
          </a:solidFill>
        </p:grpSpPr>
        <p:sp>
          <p:nvSpPr>
            <p:cNvPr id="41" name="Freeform 35"/>
            <p:cNvSpPr>
              <a:spLocks noEditPoints="1"/>
            </p:cNvSpPr>
            <p:nvPr/>
          </p:nvSpPr>
          <p:spPr bwMode="auto">
            <a:xfrm>
              <a:off x="6446838" y="3338513"/>
              <a:ext cx="322263" cy="349250"/>
            </a:xfrm>
            <a:custGeom>
              <a:avLst/>
              <a:gdLst>
                <a:gd name="T0" fmla="*/ 38 w 76"/>
                <a:gd name="T1" fmla="*/ 0 h 82"/>
                <a:gd name="T2" fmla="*/ 0 w 76"/>
                <a:gd name="T3" fmla="*/ 37 h 82"/>
                <a:gd name="T4" fmla="*/ 11 w 76"/>
                <a:gd name="T5" fmla="*/ 63 h 82"/>
                <a:gd name="T6" fmla="*/ 11 w 76"/>
                <a:gd name="T7" fmla="*/ 80 h 82"/>
                <a:gd name="T8" fmla="*/ 12 w 76"/>
                <a:gd name="T9" fmla="*/ 82 h 82"/>
                <a:gd name="T10" fmla="*/ 64 w 76"/>
                <a:gd name="T11" fmla="*/ 82 h 82"/>
                <a:gd name="T12" fmla="*/ 66 w 76"/>
                <a:gd name="T13" fmla="*/ 80 h 82"/>
                <a:gd name="T14" fmla="*/ 66 w 76"/>
                <a:gd name="T15" fmla="*/ 63 h 82"/>
                <a:gd name="T16" fmla="*/ 76 w 76"/>
                <a:gd name="T17" fmla="*/ 37 h 82"/>
                <a:gd name="T18" fmla="*/ 38 w 76"/>
                <a:gd name="T19" fmla="*/ 0 h 82"/>
                <a:gd name="T20" fmla="*/ 63 w 76"/>
                <a:gd name="T21" fmla="*/ 62 h 82"/>
                <a:gd name="T22" fmla="*/ 63 w 76"/>
                <a:gd name="T23" fmla="*/ 63 h 82"/>
                <a:gd name="T24" fmla="*/ 63 w 76"/>
                <a:gd name="T25" fmla="*/ 79 h 82"/>
                <a:gd name="T26" fmla="*/ 40 w 76"/>
                <a:gd name="T27" fmla="*/ 79 h 82"/>
                <a:gd name="T28" fmla="*/ 40 w 76"/>
                <a:gd name="T29" fmla="*/ 51 h 82"/>
                <a:gd name="T30" fmla="*/ 56 w 76"/>
                <a:gd name="T31" fmla="*/ 34 h 82"/>
                <a:gd name="T32" fmla="*/ 56 w 76"/>
                <a:gd name="T33" fmla="*/ 31 h 82"/>
                <a:gd name="T34" fmla="*/ 54 w 76"/>
                <a:gd name="T35" fmla="*/ 32 h 82"/>
                <a:gd name="T36" fmla="*/ 38 w 76"/>
                <a:gd name="T37" fmla="*/ 48 h 82"/>
                <a:gd name="T38" fmla="*/ 22 w 76"/>
                <a:gd name="T39" fmla="*/ 32 h 82"/>
                <a:gd name="T40" fmla="*/ 20 w 76"/>
                <a:gd name="T41" fmla="*/ 32 h 82"/>
                <a:gd name="T42" fmla="*/ 20 w 76"/>
                <a:gd name="T43" fmla="*/ 34 h 82"/>
                <a:gd name="T44" fmla="*/ 37 w 76"/>
                <a:gd name="T45" fmla="*/ 51 h 82"/>
                <a:gd name="T46" fmla="*/ 37 w 76"/>
                <a:gd name="T47" fmla="*/ 79 h 82"/>
                <a:gd name="T48" fmla="*/ 14 w 76"/>
                <a:gd name="T49" fmla="*/ 79 h 82"/>
                <a:gd name="T50" fmla="*/ 14 w 76"/>
                <a:gd name="T51" fmla="*/ 63 h 82"/>
                <a:gd name="T52" fmla="*/ 14 w 76"/>
                <a:gd name="T53" fmla="*/ 62 h 82"/>
                <a:gd name="T54" fmla="*/ 4 w 76"/>
                <a:gd name="T55" fmla="*/ 37 h 82"/>
                <a:gd name="T56" fmla="*/ 38 w 76"/>
                <a:gd name="T57" fmla="*/ 3 h 82"/>
                <a:gd name="T58" fmla="*/ 73 w 76"/>
                <a:gd name="T59" fmla="*/ 37 h 82"/>
                <a:gd name="T60" fmla="*/ 63 w 76"/>
                <a:gd name="T61" fmla="*/ 6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 h="82">
                  <a:moveTo>
                    <a:pt x="38" y="0"/>
                  </a:moveTo>
                  <a:cubicBezTo>
                    <a:pt x="17" y="0"/>
                    <a:pt x="0" y="17"/>
                    <a:pt x="0" y="37"/>
                  </a:cubicBezTo>
                  <a:cubicBezTo>
                    <a:pt x="0" y="47"/>
                    <a:pt x="4" y="56"/>
                    <a:pt x="11" y="63"/>
                  </a:cubicBezTo>
                  <a:cubicBezTo>
                    <a:pt x="11" y="80"/>
                    <a:pt x="11" y="80"/>
                    <a:pt x="11" y="80"/>
                  </a:cubicBezTo>
                  <a:cubicBezTo>
                    <a:pt x="11" y="81"/>
                    <a:pt x="12" y="82"/>
                    <a:pt x="12" y="82"/>
                  </a:cubicBezTo>
                  <a:cubicBezTo>
                    <a:pt x="64" y="82"/>
                    <a:pt x="64" y="82"/>
                    <a:pt x="64" y="82"/>
                  </a:cubicBezTo>
                  <a:cubicBezTo>
                    <a:pt x="65" y="82"/>
                    <a:pt x="66" y="81"/>
                    <a:pt x="66" y="80"/>
                  </a:cubicBezTo>
                  <a:cubicBezTo>
                    <a:pt x="66" y="63"/>
                    <a:pt x="66" y="63"/>
                    <a:pt x="66" y="63"/>
                  </a:cubicBezTo>
                  <a:cubicBezTo>
                    <a:pt x="72" y="56"/>
                    <a:pt x="76" y="47"/>
                    <a:pt x="76" y="37"/>
                  </a:cubicBezTo>
                  <a:cubicBezTo>
                    <a:pt x="76" y="17"/>
                    <a:pt x="59" y="0"/>
                    <a:pt x="38" y="0"/>
                  </a:cubicBezTo>
                  <a:close/>
                  <a:moveTo>
                    <a:pt x="63" y="62"/>
                  </a:moveTo>
                  <a:cubicBezTo>
                    <a:pt x="63" y="62"/>
                    <a:pt x="63" y="62"/>
                    <a:pt x="63" y="63"/>
                  </a:cubicBezTo>
                  <a:cubicBezTo>
                    <a:pt x="63" y="79"/>
                    <a:pt x="63" y="79"/>
                    <a:pt x="63" y="79"/>
                  </a:cubicBezTo>
                  <a:cubicBezTo>
                    <a:pt x="40" y="79"/>
                    <a:pt x="40" y="79"/>
                    <a:pt x="40" y="79"/>
                  </a:cubicBezTo>
                  <a:cubicBezTo>
                    <a:pt x="40" y="51"/>
                    <a:pt x="40" y="51"/>
                    <a:pt x="40" y="51"/>
                  </a:cubicBezTo>
                  <a:cubicBezTo>
                    <a:pt x="56" y="34"/>
                    <a:pt x="56" y="34"/>
                    <a:pt x="56" y="34"/>
                  </a:cubicBezTo>
                  <a:cubicBezTo>
                    <a:pt x="57" y="33"/>
                    <a:pt x="57" y="32"/>
                    <a:pt x="56" y="31"/>
                  </a:cubicBezTo>
                  <a:cubicBezTo>
                    <a:pt x="56" y="31"/>
                    <a:pt x="55" y="31"/>
                    <a:pt x="54" y="32"/>
                  </a:cubicBezTo>
                  <a:cubicBezTo>
                    <a:pt x="38" y="48"/>
                    <a:pt x="38" y="48"/>
                    <a:pt x="38" y="48"/>
                  </a:cubicBezTo>
                  <a:cubicBezTo>
                    <a:pt x="22" y="32"/>
                    <a:pt x="22" y="32"/>
                    <a:pt x="22" y="32"/>
                  </a:cubicBezTo>
                  <a:cubicBezTo>
                    <a:pt x="21" y="31"/>
                    <a:pt x="20" y="31"/>
                    <a:pt x="20" y="32"/>
                  </a:cubicBezTo>
                  <a:cubicBezTo>
                    <a:pt x="19" y="32"/>
                    <a:pt x="19" y="33"/>
                    <a:pt x="20" y="34"/>
                  </a:cubicBezTo>
                  <a:cubicBezTo>
                    <a:pt x="37" y="51"/>
                    <a:pt x="37" y="51"/>
                    <a:pt x="37" y="51"/>
                  </a:cubicBezTo>
                  <a:cubicBezTo>
                    <a:pt x="37" y="79"/>
                    <a:pt x="37" y="79"/>
                    <a:pt x="37" y="79"/>
                  </a:cubicBezTo>
                  <a:cubicBezTo>
                    <a:pt x="14" y="79"/>
                    <a:pt x="14" y="79"/>
                    <a:pt x="14" y="79"/>
                  </a:cubicBezTo>
                  <a:cubicBezTo>
                    <a:pt x="14" y="63"/>
                    <a:pt x="14" y="63"/>
                    <a:pt x="14" y="63"/>
                  </a:cubicBezTo>
                  <a:cubicBezTo>
                    <a:pt x="14" y="62"/>
                    <a:pt x="14" y="62"/>
                    <a:pt x="14" y="62"/>
                  </a:cubicBezTo>
                  <a:cubicBezTo>
                    <a:pt x="7" y="55"/>
                    <a:pt x="4" y="47"/>
                    <a:pt x="4" y="37"/>
                  </a:cubicBezTo>
                  <a:cubicBezTo>
                    <a:pt x="4" y="18"/>
                    <a:pt x="19" y="3"/>
                    <a:pt x="38" y="3"/>
                  </a:cubicBezTo>
                  <a:cubicBezTo>
                    <a:pt x="57" y="3"/>
                    <a:pt x="73" y="18"/>
                    <a:pt x="73" y="37"/>
                  </a:cubicBezTo>
                  <a:cubicBezTo>
                    <a:pt x="73" y="47"/>
                    <a:pt x="69" y="55"/>
                    <a:pt x="6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42" name="Freeform 36"/>
            <p:cNvSpPr/>
            <p:nvPr/>
          </p:nvSpPr>
          <p:spPr bwMode="auto">
            <a:xfrm>
              <a:off x="6492875" y="3703638"/>
              <a:ext cx="233363" cy="12700"/>
            </a:xfrm>
            <a:custGeom>
              <a:avLst/>
              <a:gdLst>
                <a:gd name="T0" fmla="*/ 53 w 55"/>
                <a:gd name="T1" fmla="*/ 0 h 3"/>
                <a:gd name="T2" fmla="*/ 1 w 55"/>
                <a:gd name="T3" fmla="*/ 0 h 3"/>
                <a:gd name="T4" fmla="*/ 0 w 55"/>
                <a:gd name="T5" fmla="*/ 2 h 3"/>
                <a:gd name="T6" fmla="*/ 1 w 55"/>
                <a:gd name="T7" fmla="*/ 3 h 3"/>
                <a:gd name="T8" fmla="*/ 53 w 55"/>
                <a:gd name="T9" fmla="*/ 3 h 3"/>
                <a:gd name="T10" fmla="*/ 55 w 55"/>
                <a:gd name="T11" fmla="*/ 2 h 3"/>
                <a:gd name="T12" fmla="*/ 53 w 5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5" h="3">
                  <a:moveTo>
                    <a:pt x="53" y="0"/>
                  </a:moveTo>
                  <a:cubicBezTo>
                    <a:pt x="1" y="0"/>
                    <a:pt x="1" y="0"/>
                    <a:pt x="1" y="0"/>
                  </a:cubicBezTo>
                  <a:cubicBezTo>
                    <a:pt x="1" y="0"/>
                    <a:pt x="0" y="1"/>
                    <a:pt x="0" y="2"/>
                  </a:cubicBezTo>
                  <a:cubicBezTo>
                    <a:pt x="0" y="3"/>
                    <a:pt x="1" y="3"/>
                    <a:pt x="1" y="3"/>
                  </a:cubicBezTo>
                  <a:cubicBezTo>
                    <a:pt x="53" y="3"/>
                    <a:pt x="53" y="3"/>
                    <a:pt x="53" y="3"/>
                  </a:cubicBezTo>
                  <a:cubicBezTo>
                    <a:pt x="54" y="3"/>
                    <a:pt x="55" y="3"/>
                    <a:pt x="55" y="2"/>
                  </a:cubicBezTo>
                  <a:cubicBezTo>
                    <a:pt x="55" y="1"/>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43" name="Freeform 37"/>
            <p:cNvSpPr/>
            <p:nvPr/>
          </p:nvSpPr>
          <p:spPr bwMode="auto">
            <a:xfrm>
              <a:off x="6492875" y="3741738"/>
              <a:ext cx="233363" cy="12700"/>
            </a:xfrm>
            <a:custGeom>
              <a:avLst/>
              <a:gdLst>
                <a:gd name="T0" fmla="*/ 53 w 55"/>
                <a:gd name="T1" fmla="*/ 0 h 3"/>
                <a:gd name="T2" fmla="*/ 1 w 55"/>
                <a:gd name="T3" fmla="*/ 0 h 3"/>
                <a:gd name="T4" fmla="*/ 0 w 55"/>
                <a:gd name="T5" fmla="*/ 2 h 3"/>
                <a:gd name="T6" fmla="*/ 1 w 55"/>
                <a:gd name="T7" fmla="*/ 3 h 3"/>
                <a:gd name="T8" fmla="*/ 53 w 55"/>
                <a:gd name="T9" fmla="*/ 3 h 3"/>
                <a:gd name="T10" fmla="*/ 55 w 55"/>
                <a:gd name="T11" fmla="*/ 2 h 3"/>
                <a:gd name="T12" fmla="*/ 53 w 5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5" h="3">
                  <a:moveTo>
                    <a:pt x="53" y="0"/>
                  </a:moveTo>
                  <a:cubicBezTo>
                    <a:pt x="1" y="0"/>
                    <a:pt x="1" y="0"/>
                    <a:pt x="1" y="0"/>
                  </a:cubicBezTo>
                  <a:cubicBezTo>
                    <a:pt x="1" y="0"/>
                    <a:pt x="0" y="1"/>
                    <a:pt x="0" y="2"/>
                  </a:cubicBezTo>
                  <a:cubicBezTo>
                    <a:pt x="0" y="2"/>
                    <a:pt x="1" y="3"/>
                    <a:pt x="1" y="3"/>
                  </a:cubicBezTo>
                  <a:cubicBezTo>
                    <a:pt x="53" y="3"/>
                    <a:pt x="53" y="3"/>
                    <a:pt x="53" y="3"/>
                  </a:cubicBezTo>
                  <a:cubicBezTo>
                    <a:pt x="54" y="3"/>
                    <a:pt x="55" y="2"/>
                    <a:pt x="55" y="2"/>
                  </a:cubicBezTo>
                  <a:cubicBezTo>
                    <a:pt x="55" y="1"/>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44" name="Freeform 38"/>
            <p:cNvSpPr>
              <a:spLocks noEditPoints="1"/>
            </p:cNvSpPr>
            <p:nvPr/>
          </p:nvSpPr>
          <p:spPr bwMode="auto">
            <a:xfrm>
              <a:off x="6492875" y="3776663"/>
              <a:ext cx="233363" cy="50800"/>
            </a:xfrm>
            <a:custGeom>
              <a:avLst/>
              <a:gdLst>
                <a:gd name="T0" fmla="*/ 53 w 55"/>
                <a:gd name="T1" fmla="*/ 0 h 12"/>
                <a:gd name="T2" fmla="*/ 36 w 55"/>
                <a:gd name="T3" fmla="*/ 0 h 12"/>
                <a:gd name="T4" fmla="*/ 19 w 55"/>
                <a:gd name="T5" fmla="*/ 0 h 12"/>
                <a:gd name="T6" fmla="*/ 1 w 55"/>
                <a:gd name="T7" fmla="*/ 0 h 12"/>
                <a:gd name="T8" fmla="*/ 0 w 55"/>
                <a:gd name="T9" fmla="*/ 2 h 12"/>
                <a:gd name="T10" fmla="*/ 1 w 55"/>
                <a:gd name="T11" fmla="*/ 4 h 12"/>
                <a:gd name="T12" fmla="*/ 17 w 55"/>
                <a:gd name="T13" fmla="*/ 4 h 12"/>
                <a:gd name="T14" fmla="*/ 27 w 55"/>
                <a:gd name="T15" fmla="*/ 12 h 12"/>
                <a:gd name="T16" fmla="*/ 37 w 55"/>
                <a:gd name="T17" fmla="*/ 4 h 12"/>
                <a:gd name="T18" fmla="*/ 53 w 55"/>
                <a:gd name="T19" fmla="*/ 4 h 12"/>
                <a:gd name="T20" fmla="*/ 55 w 55"/>
                <a:gd name="T21" fmla="*/ 2 h 12"/>
                <a:gd name="T22" fmla="*/ 53 w 55"/>
                <a:gd name="T23" fmla="*/ 0 h 12"/>
                <a:gd name="T24" fmla="*/ 27 w 55"/>
                <a:gd name="T25" fmla="*/ 9 h 12"/>
                <a:gd name="T26" fmla="*/ 21 w 55"/>
                <a:gd name="T27" fmla="*/ 4 h 12"/>
                <a:gd name="T28" fmla="*/ 34 w 55"/>
                <a:gd name="T29" fmla="*/ 4 h 12"/>
                <a:gd name="T30" fmla="*/ 27 w 55"/>
                <a:gd name="T3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12">
                  <a:moveTo>
                    <a:pt x="53" y="0"/>
                  </a:moveTo>
                  <a:cubicBezTo>
                    <a:pt x="36" y="0"/>
                    <a:pt x="36" y="0"/>
                    <a:pt x="36" y="0"/>
                  </a:cubicBezTo>
                  <a:cubicBezTo>
                    <a:pt x="19" y="0"/>
                    <a:pt x="19" y="0"/>
                    <a:pt x="19" y="0"/>
                  </a:cubicBezTo>
                  <a:cubicBezTo>
                    <a:pt x="1" y="0"/>
                    <a:pt x="1" y="0"/>
                    <a:pt x="1" y="0"/>
                  </a:cubicBezTo>
                  <a:cubicBezTo>
                    <a:pt x="1" y="0"/>
                    <a:pt x="0" y="1"/>
                    <a:pt x="0" y="2"/>
                  </a:cubicBezTo>
                  <a:cubicBezTo>
                    <a:pt x="0" y="3"/>
                    <a:pt x="1" y="4"/>
                    <a:pt x="1" y="4"/>
                  </a:cubicBezTo>
                  <a:cubicBezTo>
                    <a:pt x="17" y="4"/>
                    <a:pt x="17" y="4"/>
                    <a:pt x="17" y="4"/>
                  </a:cubicBezTo>
                  <a:cubicBezTo>
                    <a:pt x="18" y="9"/>
                    <a:pt x="22" y="12"/>
                    <a:pt x="27" y="12"/>
                  </a:cubicBezTo>
                  <a:cubicBezTo>
                    <a:pt x="32" y="12"/>
                    <a:pt x="37" y="9"/>
                    <a:pt x="37" y="4"/>
                  </a:cubicBezTo>
                  <a:cubicBezTo>
                    <a:pt x="53" y="4"/>
                    <a:pt x="53" y="4"/>
                    <a:pt x="53" y="4"/>
                  </a:cubicBezTo>
                  <a:cubicBezTo>
                    <a:pt x="54" y="4"/>
                    <a:pt x="55" y="3"/>
                    <a:pt x="55" y="2"/>
                  </a:cubicBezTo>
                  <a:cubicBezTo>
                    <a:pt x="55" y="1"/>
                    <a:pt x="54" y="0"/>
                    <a:pt x="53" y="0"/>
                  </a:cubicBezTo>
                  <a:close/>
                  <a:moveTo>
                    <a:pt x="27" y="9"/>
                  </a:moveTo>
                  <a:cubicBezTo>
                    <a:pt x="24" y="9"/>
                    <a:pt x="21" y="7"/>
                    <a:pt x="21" y="4"/>
                  </a:cubicBezTo>
                  <a:cubicBezTo>
                    <a:pt x="34" y="4"/>
                    <a:pt x="34" y="4"/>
                    <a:pt x="34" y="4"/>
                  </a:cubicBezTo>
                  <a:cubicBezTo>
                    <a:pt x="33" y="7"/>
                    <a:pt x="31" y="9"/>
                    <a:pt x="2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grpSp>
      <p:sp>
        <p:nvSpPr>
          <p:cNvPr id="45" name="文本框 44"/>
          <p:cNvSpPr txBox="1"/>
          <p:nvPr/>
        </p:nvSpPr>
        <p:spPr>
          <a:xfrm>
            <a:off x="6990891" y="1864478"/>
            <a:ext cx="5160485" cy="707886"/>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uses expert hand-crafted features of seizure manifestations in EEG</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文本框 45"/>
          <p:cNvSpPr txBox="1"/>
          <p:nvPr/>
        </p:nvSpPr>
        <p:spPr>
          <a:xfrm>
            <a:off x="152518" y="2063490"/>
            <a:ext cx="2656251" cy="461661"/>
          </a:xfrm>
          <a:prstGeom prst="rect">
            <a:avLst/>
          </a:prstGeom>
          <a:noFill/>
        </p:spPr>
        <p:txBody>
          <a:bodyPr wrap="square" lIns="91436" tIns="45718" rIns="91436" bIns="45718" rtlCol="0">
            <a:spAutoFit/>
          </a:bodyPr>
          <a:lstStyle/>
          <a:p>
            <a:pPr defTabSz="457200"/>
            <a:r>
              <a:rPr kumimoji="1"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Mainstream</a:t>
            </a:r>
            <a:endParaRPr kumimoji="1"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文本框 46"/>
          <p:cNvSpPr txBox="1"/>
          <p:nvPr/>
        </p:nvSpPr>
        <p:spPr>
          <a:xfrm>
            <a:off x="6990891" y="2660391"/>
            <a:ext cx="5160485" cy="707886"/>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seizures can vary dramatically between patients, and even within individual patient</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7"/>
          <p:cNvSpPr txBox="1"/>
          <p:nvPr/>
        </p:nvSpPr>
        <p:spPr>
          <a:xfrm>
            <a:off x="6990891" y="3485315"/>
            <a:ext cx="4832809" cy="1323439"/>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EEG performance is very different within patient and between different patients.</a:t>
            </a:r>
          </a:p>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It brings generalization errors to automatic epilepsy detection.</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9"/>
          <p:cNvSpPr txBox="1"/>
          <p:nvPr/>
        </p:nvSpPr>
        <p:spPr>
          <a:xfrm>
            <a:off x="152517" y="2853303"/>
            <a:ext cx="1890954" cy="830993"/>
          </a:xfrm>
          <a:prstGeom prst="rect">
            <a:avLst/>
          </a:prstGeom>
          <a:noFill/>
        </p:spPr>
        <p:txBody>
          <a:bodyPr wrap="square" lIns="91436" tIns="45718" rIns="91436" bIns="45718" rtlCol="0">
            <a:spAutoFit/>
          </a:bodyPr>
          <a:lstStyle/>
          <a:p>
            <a:pPr defTabSz="457200"/>
            <a:r>
              <a:rPr kumimoji="1"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Current difficulties</a:t>
            </a:r>
            <a:endParaRPr kumimoji="1"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文本框 56"/>
          <p:cNvSpPr txBox="1"/>
          <p:nvPr/>
        </p:nvSpPr>
        <p:spPr>
          <a:xfrm>
            <a:off x="63163" y="3977657"/>
            <a:ext cx="2656251" cy="830993"/>
          </a:xfrm>
          <a:prstGeom prst="rect">
            <a:avLst/>
          </a:prstGeom>
          <a:noFill/>
        </p:spPr>
        <p:txBody>
          <a:bodyPr wrap="square" lIns="91436" tIns="45718" rIns="91436" bIns="45718" rtlCol="0">
            <a:spAutoFit/>
          </a:bodyPr>
          <a:lstStyle/>
          <a:p>
            <a:pPr defTabSz="457200"/>
            <a:r>
              <a:rPr kumimoji="1"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existing circumstances</a:t>
            </a:r>
            <a:endParaRPr kumimoji="1"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Freeform 16"/>
          <p:cNvSpPr/>
          <p:nvPr/>
        </p:nvSpPr>
        <p:spPr bwMode="auto">
          <a:xfrm>
            <a:off x="2896746" y="4151118"/>
            <a:ext cx="168275" cy="1042988"/>
          </a:xfrm>
          <a:custGeom>
            <a:avLst/>
            <a:gdLst>
              <a:gd name="T0" fmla="*/ 106 w 106"/>
              <a:gd name="T1" fmla="*/ 500 h 657"/>
              <a:gd name="T2" fmla="*/ 0 w 106"/>
              <a:gd name="T3" fmla="*/ 657 h 657"/>
              <a:gd name="T4" fmla="*/ 0 w 106"/>
              <a:gd name="T5" fmla="*/ 160 h 657"/>
              <a:gd name="T6" fmla="*/ 106 w 106"/>
              <a:gd name="T7" fmla="*/ 0 h 657"/>
              <a:gd name="T8" fmla="*/ 106 w 106"/>
              <a:gd name="T9" fmla="*/ 500 h 657"/>
            </a:gdLst>
            <a:ahLst/>
            <a:cxnLst>
              <a:cxn ang="0">
                <a:pos x="T0" y="T1"/>
              </a:cxn>
              <a:cxn ang="0">
                <a:pos x="T2" y="T3"/>
              </a:cxn>
              <a:cxn ang="0">
                <a:pos x="T4" y="T5"/>
              </a:cxn>
              <a:cxn ang="0">
                <a:pos x="T6" y="T7"/>
              </a:cxn>
              <a:cxn ang="0">
                <a:pos x="T8" y="T9"/>
              </a:cxn>
            </a:cxnLst>
            <a:rect l="0" t="0" r="r" b="b"/>
            <a:pathLst>
              <a:path w="106" h="657">
                <a:moveTo>
                  <a:pt x="106" y="500"/>
                </a:moveTo>
                <a:lnTo>
                  <a:pt x="0" y="657"/>
                </a:lnTo>
                <a:lnTo>
                  <a:pt x="0" y="160"/>
                </a:lnTo>
                <a:lnTo>
                  <a:pt x="106" y="0"/>
                </a:lnTo>
                <a:lnTo>
                  <a:pt x="106" y="50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6" grpId="0"/>
      <p:bldP spid="47" grpId="0"/>
      <p:bldP spid="48" grpId="0"/>
      <p:bldP spid="50"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ectangle 250"/>
          <p:cNvSpPr>
            <a:spLocks noChangeArrowheads="1"/>
          </p:cNvSpPr>
          <p:nvPr/>
        </p:nvSpPr>
        <p:spPr bwMode="auto">
          <a:xfrm>
            <a:off x="1454150" y="3708972"/>
            <a:ext cx="9286875" cy="85725"/>
          </a:xfrm>
          <a:prstGeom prst="rect">
            <a:avLst/>
          </a:prstGeom>
          <a:solidFill>
            <a:srgbClr val="DC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9" name="Freeform 251"/>
          <p:cNvSpPr/>
          <p:nvPr/>
        </p:nvSpPr>
        <p:spPr bwMode="auto">
          <a:xfrm>
            <a:off x="1917700" y="3718497"/>
            <a:ext cx="1812925" cy="2300288"/>
          </a:xfrm>
          <a:custGeom>
            <a:avLst/>
            <a:gdLst>
              <a:gd name="T0" fmla="*/ 893 w 1142"/>
              <a:gd name="T1" fmla="*/ 0 h 1449"/>
              <a:gd name="T2" fmla="*/ 0 w 1142"/>
              <a:gd name="T3" fmla="*/ 0 h 1449"/>
              <a:gd name="T4" fmla="*/ 0 w 1142"/>
              <a:gd name="T5" fmla="*/ 1449 h 1449"/>
              <a:gd name="T6" fmla="*/ 1142 w 1142"/>
              <a:gd name="T7" fmla="*/ 1449 h 1449"/>
              <a:gd name="T8" fmla="*/ 1142 w 1142"/>
              <a:gd name="T9" fmla="*/ 252 h 1449"/>
              <a:gd name="T10" fmla="*/ 893 w 1142"/>
              <a:gd name="T11" fmla="*/ 0 h 1449"/>
            </a:gdLst>
            <a:ahLst/>
            <a:cxnLst>
              <a:cxn ang="0">
                <a:pos x="T0" y="T1"/>
              </a:cxn>
              <a:cxn ang="0">
                <a:pos x="T2" y="T3"/>
              </a:cxn>
              <a:cxn ang="0">
                <a:pos x="T4" y="T5"/>
              </a:cxn>
              <a:cxn ang="0">
                <a:pos x="T6" y="T7"/>
              </a:cxn>
              <a:cxn ang="0">
                <a:pos x="T8" y="T9"/>
              </a:cxn>
              <a:cxn ang="0">
                <a:pos x="T10" y="T11"/>
              </a:cxn>
            </a:cxnLst>
            <a:rect l="0" t="0" r="r" b="b"/>
            <a:pathLst>
              <a:path w="1142" h="1449">
                <a:moveTo>
                  <a:pt x="893" y="0"/>
                </a:moveTo>
                <a:lnTo>
                  <a:pt x="0" y="0"/>
                </a:lnTo>
                <a:lnTo>
                  <a:pt x="0" y="1449"/>
                </a:lnTo>
                <a:lnTo>
                  <a:pt x="1142" y="1449"/>
                </a:lnTo>
                <a:lnTo>
                  <a:pt x="1142" y="252"/>
                </a:lnTo>
                <a:lnTo>
                  <a:pt x="893" y="0"/>
                </a:lnTo>
                <a:close/>
              </a:path>
            </a:pathLst>
          </a:custGeom>
          <a:solidFill>
            <a:schemeClr val="accent1"/>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0" name="Freeform 252"/>
          <p:cNvSpPr/>
          <p:nvPr/>
        </p:nvSpPr>
        <p:spPr bwMode="auto">
          <a:xfrm>
            <a:off x="3335338" y="3718497"/>
            <a:ext cx="395288" cy="400050"/>
          </a:xfrm>
          <a:custGeom>
            <a:avLst/>
            <a:gdLst>
              <a:gd name="T0" fmla="*/ 0 w 249"/>
              <a:gd name="T1" fmla="*/ 252 h 252"/>
              <a:gd name="T2" fmla="*/ 249 w 249"/>
              <a:gd name="T3" fmla="*/ 252 h 252"/>
              <a:gd name="T4" fmla="*/ 0 w 249"/>
              <a:gd name="T5" fmla="*/ 0 h 252"/>
              <a:gd name="T6" fmla="*/ 0 w 249"/>
              <a:gd name="T7" fmla="*/ 252 h 252"/>
            </a:gdLst>
            <a:ahLst/>
            <a:cxnLst>
              <a:cxn ang="0">
                <a:pos x="T0" y="T1"/>
              </a:cxn>
              <a:cxn ang="0">
                <a:pos x="T2" y="T3"/>
              </a:cxn>
              <a:cxn ang="0">
                <a:pos x="T4" y="T5"/>
              </a:cxn>
              <a:cxn ang="0">
                <a:pos x="T6" y="T7"/>
              </a:cxn>
            </a:cxnLst>
            <a:rect l="0" t="0" r="r" b="b"/>
            <a:pathLst>
              <a:path w="249" h="252">
                <a:moveTo>
                  <a:pt x="0" y="252"/>
                </a:moveTo>
                <a:lnTo>
                  <a:pt x="249" y="252"/>
                </a:lnTo>
                <a:lnTo>
                  <a:pt x="0" y="0"/>
                </a:lnTo>
                <a:lnTo>
                  <a:pt x="0" y="252"/>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1" name="Freeform 253"/>
          <p:cNvSpPr/>
          <p:nvPr/>
        </p:nvSpPr>
        <p:spPr bwMode="auto">
          <a:xfrm>
            <a:off x="4071938" y="1494409"/>
            <a:ext cx="1814513" cy="2300288"/>
          </a:xfrm>
          <a:custGeom>
            <a:avLst/>
            <a:gdLst>
              <a:gd name="T0" fmla="*/ 893 w 1143"/>
              <a:gd name="T1" fmla="*/ 0 h 1449"/>
              <a:gd name="T2" fmla="*/ 0 w 1143"/>
              <a:gd name="T3" fmla="*/ 0 h 1449"/>
              <a:gd name="T4" fmla="*/ 0 w 1143"/>
              <a:gd name="T5" fmla="*/ 1449 h 1449"/>
              <a:gd name="T6" fmla="*/ 1143 w 1143"/>
              <a:gd name="T7" fmla="*/ 1449 h 1449"/>
              <a:gd name="T8" fmla="*/ 1143 w 1143"/>
              <a:gd name="T9" fmla="*/ 250 h 1449"/>
              <a:gd name="T10" fmla="*/ 893 w 1143"/>
              <a:gd name="T11" fmla="*/ 0 h 1449"/>
            </a:gdLst>
            <a:ahLst/>
            <a:cxnLst>
              <a:cxn ang="0">
                <a:pos x="T0" y="T1"/>
              </a:cxn>
              <a:cxn ang="0">
                <a:pos x="T2" y="T3"/>
              </a:cxn>
              <a:cxn ang="0">
                <a:pos x="T4" y="T5"/>
              </a:cxn>
              <a:cxn ang="0">
                <a:pos x="T6" y="T7"/>
              </a:cxn>
              <a:cxn ang="0">
                <a:pos x="T8" y="T9"/>
              </a:cxn>
              <a:cxn ang="0">
                <a:pos x="T10" y="T11"/>
              </a:cxn>
            </a:cxnLst>
            <a:rect l="0" t="0" r="r" b="b"/>
            <a:pathLst>
              <a:path w="1143" h="1449">
                <a:moveTo>
                  <a:pt x="893" y="0"/>
                </a:moveTo>
                <a:lnTo>
                  <a:pt x="0" y="0"/>
                </a:lnTo>
                <a:lnTo>
                  <a:pt x="0" y="1449"/>
                </a:lnTo>
                <a:lnTo>
                  <a:pt x="1143" y="1449"/>
                </a:lnTo>
                <a:lnTo>
                  <a:pt x="1143" y="250"/>
                </a:lnTo>
                <a:lnTo>
                  <a:pt x="893" y="0"/>
                </a:lnTo>
                <a:close/>
              </a:path>
            </a:pathLst>
          </a:custGeom>
          <a:solidFill>
            <a:schemeClr val="accent2"/>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2" name="Freeform 254"/>
          <p:cNvSpPr/>
          <p:nvPr/>
        </p:nvSpPr>
        <p:spPr bwMode="auto">
          <a:xfrm>
            <a:off x="5489575" y="1494409"/>
            <a:ext cx="396875" cy="396875"/>
          </a:xfrm>
          <a:custGeom>
            <a:avLst/>
            <a:gdLst>
              <a:gd name="T0" fmla="*/ 0 w 250"/>
              <a:gd name="T1" fmla="*/ 250 h 250"/>
              <a:gd name="T2" fmla="*/ 250 w 250"/>
              <a:gd name="T3" fmla="*/ 250 h 250"/>
              <a:gd name="T4" fmla="*/ 0 w 250"/>
              <a:gd name="T5" fmla="*/ 0 h 250"/>
              <a:gd name="T6" fmla="*/ 0 w 250"/>
              <a:gd name="T7" fmla="*/ 250 h 250"/>
            </a:gdLst>
            <a:ahLst/>
            <a:cxnLst>
              <a:cxn ang="0">
                <a:pos x="T0" y="T1"/>
              </a:cxn>
              <a:cxn ang="0">
                <a:pos x="T2" y="T3"/>
              </a:cxn>
              <a:cxn ang="0">
                <a:pos x="T4" y="T5"/>
              </a:cxn>
              <a:cxn ang="0">
                <a:pos x="T6" y="T7"/>
              </a:cxn>
            </a:cxnLst>
            <a:rect l="0" t="0" r="r" b="b"/>
            <a:pathLst>
              <a:path w="250" h="250">
                <a:moveTo>
                  <a:pt x="0" y="250"/>
                </a:moveTo>
                <a:lnTo>
                  <a:pt x="250" y="250"/>
                </a:lnTo>
                <a:lnTo>
                  <a:pt x="0" y="0"/>
                </a:lnTo>
                <a:lnTo>
                  <a:pt x="0" y="25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3" name="Freeform 255"/>
          <p:cNvSpPr/>
          <p:nvPr/>
        </p:nvSpPr>
        <p:spPr bwMode="auto">
          <a:xfrm>
            <a:off x="6348413" y="3708972"/>
            <a:ext cx="1814513" cy="2300288"/>
          </a:xfrm>
          <a:custGeom>
            <a:avLst/>
            <a:gdLst>
              <a:gd name="T0" fmla="*/ 893 w 1143"/>
              <a:gd name="T1" fmla="*/ 0 h 1449"/>
              <a:gd name="T2" fmla="*/ 0 w 1143"/>
              <a:gd name="T3" fmla="*/ 0 h 1449"/>
              <a:gd name="T4" fmla="*/ 0 w 1143"/>
              <a:gd name="T5" fmla="*/ 1449 h 1449"/>
              <a:gd name="T6" fmla="*/ 1143 w 1143"/>
              <a:gd name="T7" fmla="*/ 1449 h 1449"/>
              <a:gd name="T8" fmla="*/ 1143 w 1143"/>
              <a:gd name="T9" fmla="*/ 250 h 1449"/>
              <a:gd name="T10" fmla="*/ 893 w 1143"/>
              <a:gd name="T11" fmla="*/ 0 h 1449"/>
            </a:gdLst>
            <a:ahLst/>
            <a:cxnLst>
              <a:cxn ang="0">
                <a:pos x="T0" y="T1"/>
              </a:cxn>
              <a:cxn ang="0">
                <a:pos x="T2" y="T3"/>
              </a:cxn>
              <a:cxn ang="0">
                <a:pos x="T4" y="T5"/>
              </a:cxn>
              <a:cxn ang="0">
                <a:pos x="T6" y="T7"/>
              </a:cxn>
              <a:cxn ang="0">
                <a:pos x="T8" y="T9"/>
              </a:cxn>
              <a:cxn ang="0">
                <a:pos x="T10" y="T11"/>
              </a:cxn>
            </a:cxnLst>
            <a:rect l="0" t="0" r="r" b="b"/>
            <a:pathLst>
              <a:path w="1143" h="1449">
                <a:moveTo>
                  <a:pt x="893" y="0"/>
                </a:moveTo>
                <a:lnTo>
                  <a:pt x="0" y="0"/>
                </a:lnTo>
                <a:lnTo>
                  <a:pt x="0" y="1449"/>
                </a:lnTo>
                <a:lnTo>
                  <a:pt x="1143" y="1449"/>
                </a:lnTo>
                <a:lnTo>
                  <a:pt x="1143" y="250"/>
                </a:lnTo>
                <a:lnTo>
                  <a:pt x="893" y="0"/>
                </a:lnTo>
                <a:close/>
              </a:path>
            </a:pathLst>
          </a:custGeom>
          <a:solidFill>
            <a:schemeClr val="accent3"/>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4" name="Freeform 256"/>
          <p:cNvSpPr/>
          <p:nvPr/>
        </p:nvSpPr>
        <p:spPr bwMode="auto">
          <a:xfrm>
            <a:off x="7766050" y="3708972"/>
            <a:ext cx="396875" cy="396875"/>
          </a:xfrm>
          <a:custGeom>
            <a:avLst/>
            <a:gdLst>
              <a:gd name="T0" fmla="*/ 0 w 250"/>
              <a:gd name="T1" fmla="*/ 250 h 250"/>
              <a:gd name="T2" fmla="*/ 250 w 250"/>
              <a:gd name="T3" fmla="*/ 250 h 250"/>
              <a:gd name="T4" fmla="*/ 0 w 250"/>
              <a:gd name="T5" fmla="*/ 0 h 250"/>
              <a:gd name="T6" fmla="*/ 0 w 250"/>
              <a:gd name="T7" fmla="*/ 250 h 250"/>
            </a:gdLst>
            <a:ahLst/>
            <a:cxnLst>
              <a:cxn ang="0">
                <a:pos x="T0" y="T1"/>
              </a:cxn>
              <a:cxn ang="0">
                <a:pos x="T2" y="T3"/>
              </a:cxn>
              <a:cxn ang="0">
                <a:pos x="T4" y="T5"/>
              </a:cxn>
              <a:cxn ang="0">
                <a:pos x="T6" y="T7"/>
              </a:cxn>
            </a:cxnLst>
            <a:rect l="0" t="0" r="r" b="b"/>
            <a:pathLst>
              <a:path w="250" h="250">
                <a:moveTo>
                  <a:pt x="0" y="250"/>
                </a:moveTo>
                <a:lnTo>
                  <a:pt x="250" y="250"/>
                </a:lnTo>
                <a:lnTo>
                  <a:pt x="0" y="0"/>
                </a:lnTo>
                <a:lnTo>
                  <a:pt x="0" y="25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5" name="Freeform 257"/>
          <p:cNvSpPr/>
          <p:nvPr/>
        </p:nvSpPr>
        <p:spPr bwMode="auto">
          <a:xfrm>
            <a:off x="8382000" y="1494409"/>
            <a:ext cx="1812925" cy="2300288"/>
          </a:xfrm>
          <a:custGeom>
            <a:avLst/>
            <a:gdLst>
              <a:gd name="T0" fmla="*/ 893 w 1142"/>
              <a:gd name="T1" fmla="*/ 0 h 1449"/>
              <a:gd name="T2" fmla="*/ 0 w 1142"/>
              <a:gd name="T3" fmla="*/ 0 h 1449"/>
              <a:gd name="T4" fmla="*/ 0 w 1142"/>
              <a:gd name="T5" fmla="*/ 1449 h 1449"/>
              <a:gd name="T6" fmla="*/ 1142 w 1142"/>
              <a:gd name="T7" fmla="*/ 1449 h 1449"/>
              <a:gd name="T8" fmla="*/ 1142 w 1142"/>
              <a:gd name="T9" fmla="*/ 250 h 1449"/>
              <a:gd name="T10" fmla="*/ 893 w 1142"/>
              <a:gd name="T11" fmla="*/ 0 h 1449"/>
            </a:gdLst>
            <a:ahLst/>
            <a:cxnLst>
              <a:cxn ang="0">
                <a:pos x="T0" y="T1"/>
              </a:cxn>
              <a:cxn ang="0">
                <a:pos x="T2" y="T3"/>
              </a:cxn>
              <a:cxn ang="0">
                <a:pos x="T4" y="T5"/>
              </a:cxn>
              <a:cxn ang="0">
                <a:pos x="T6" y="T7"/>
              </a:cxn>
              <a:cxn ang="0">
                <a:pos x="T8" y="T9"/>
              </a:cxn>
              <a:cxn ang="0">
                <a:pos x="T10" y="T11"/>
              </a:cxn>
            </a:cxnLst>
            <a:rect l="0" t="0" r="r" b="b"/>
            <a:pathLst>
              <a:path w="1142" h="1449">
                <a:moveTo>
                  <a:pt x="893" y="0"/>
                </a:moveTo>
                <a:lnTo>
                  <a:pt x="0" y="0"/>
                </a:lnTo>
                <a:lnTo>
                  <a:pt x="0" y="1449"/>
                </a:lnTo>
                <a:lnTo>
                  <a:pt x="1142" y="1449"/>
                </a:lnTo>
                <a:lnTo>
                  <a:pt x="1142" y="250"/>
                </a:lnTo>
                <a:lnTo>
                  <a:pt x="893" y="0"/>
                </a:lnTo>
                <a:close/>
              </a:path>
            </a:pathLst>
          </a:custGeom>
          <a:solidFill>
            <a:schemeClr val="accent4"/>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6" name="Freeform 258"/>
          <p:cNvSpPr/>
          <p:nvPr/>
        </p:nvSpPr>
        <p:spPr bwMode="auto">
          <a:xfrm>
            <a:off x="9799638" y="1494409"/>
            <a:ext cx="395288" cy="396875"/>
          </a:xfrm>
          <a:custGeom>
            <a:avLst/>
            <a:gdLst>
              <a:gd name="T0" fmla="*/ 0 w 249"/>
              <a:gd name="T1" fmla="*/ 250 h 250"/>
              <a:gd name="T2" fmla="*/ 249 w 249"/>
              <a:gd name="T3" fmla="*/ 250 h 250"/>
              <a:gd name="T4" fmla="*/ 0 w 249"/>
              <a:gd name="T5" fmla="*/ 0 h 250"/>
              <a:gd name="T6" fmla="*/ 0 w 249"/>
              <a:gd name="T7" fmla="*/ 250 h 250"/>
            </a:gdLst>
            <a:ahLst/>
            <a:cxnLst>
              <a:cxn ang="0">
                <a:pos x="T0" y="T1"/>
              </a:cxn>
              <a:cxn ang="0">
                <a:pos x="T2" y="T3"/>
              </a:cxn>
              <a:cxn ang="0">
                <a:pos x="T4" y="T5"/>
              </a:cxn>
              <a:cxn ang="0">
                <a:pos x="T6" y="T7"/>
              </a:cxn>
            </a:cxnLst>
            <a:rect l="0" t="0" r="r" b="b"/>
            <a:pathLst>
              <a:path w="249" h="250">
                <a:moveTo>
                  <a:pt x="0" y="250"/>
                </a:moveTo>
                <a:lnTo>
                  <a:pt x="249" y="250"/>
                </a:lnTo>
                <a:lnTo>
                  <a:pt x="0" y="0"/>
                </a:lnTo>
                <a:lnTo>
                  <a:pt x="0" y="250"/>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7" name="Freeform 259"/>
          <p:cNvSpPr>
            <a:spLocks noEditPoints="1"/>
          </p:cNvSpPr>
          <p:nvPr/>
        </p:nvSpPr>
        <p:spPr bwMode="auto">
          <a:xfrm>
            <a:off x="2557463" y="4594797"/>
            <a:ext cx="506413" cy="731838"/>
          </a:xfrm>
          <a:custGeom>
            <a:avLst/>
            <a:gdLst>
              <a:gd name="T0" fmla="*/ 126 w 153"/>
              <a:gd name="T1" fmla="*/ 123 h 221"/>
              <a:gd name="T2" fmla="*/ 133 w 153"/>
              <a:gd name="T3" fmla="*/ 100 h 221"/>
              <a:gd name="T4" fmla="*/ 133 w 153"/>
              <a:gd name="T5" fmla="*/ 39 h 221"/>
              <a:gd name="T6" fmla="*/ 94 w 153"/>
              <a:gd name="T7" fmla="*/ 0 h 221"/>
              <a:gd name="T8" fmla="*/ 59 w 153"/>
              <a:gd name="T9" fmla="*/ 0 h 221"/>
              <a:gd name="T10" fmla="*/ 20 w 153"/>
              <a:gd name="T11" fmla="*/ 39 h 221"/>
              <a:gd name="T12" fmla="*/ 20 w 153"/>
              <a:gd name="T13" fmla="*/ 100 h 221"/>
              <a:gd name="T14" fmla="*/ 28 w 153"/>
              <a:gd name="T15" fmla="*/ 123 h 221"/>
              <a:gd name="T16" fmla="*/ 0 w 153"/>
              <a:gd name="T17" fmla="*/ 162 h 221"/>
              <a:gd name="T18" fmla="*/ 0 w 153"/>
              <a:gd name="T19" fmla="*/ 217 h 221"/>
              <a:gd name="T20" fmla="*/ 5 w 153"/>
              <a:gd name="T21" fmla="*/ 221 h 221"/>
              <a:gd name="T22" fmla="*/ 148 w 153"/>
              <a:gd name="T23" fmla="*/ 221 h 221"/>
              <a:gd name="T24" fmla="*/ 153 w 153"/>
              <a:gd name="T25" fmla="*/ 217 h 221"/>
              <a:gd name="T26" fmla="*/ 153 w 153"/>
              <a:gd name="T27" fmla="*/ 162 h 221"/>
              <a:gd name="T28" fmla="*/ 126 w 153"/>
              <a:gd name="T29" fmla="*/ 123 h 221"/>
              <a:gd name="T30" fmla="*/ 144 w 153"/>
              <a:gd name="T31" fmla="*/ 212 h 221"/>
              <a:gd name="T32" fmla="*/ 9 w 153"/>
              <a:gd name="T33" fmla="*/ 212 h 221"/>
              <a:gd name="T34" fmla="*/ 9 w 153"/>
              <a:gd name="T35" fmla="*/ 162 h 221"/>
              <a:gd name="T36" fmla="*/ 32 w 153"/>
              <a:gd name="T37" fmla="*/ 131 h 221"/>
              <a:gd name="T38" fmla="*/ 37 w 153"/>
              <a:gd name="T39" fmla="*/ 131 h 221"/>
              <a:gd name="T40" fmla="*/ 41 w 153"/>
              <a:gd name="T41" fmla="*/ 128 h 221"/>
              <a:gd name="T42" fmla="*/ 40 w 153"/>
              <a:gd name="T43" fmla="*/ 124 h 221"/>
              <a:gd name="T44" fmla="*/ 29 w 153"/>
              <a:gd name="T45" fmla="*/ 100 h 221"/>
              <a:gd name="T46" fmla="*/ 29 w 153"/>
              <a:gd name="T47" fmla="*/ 39 h 221"/>
              <a:gd name="T48" fmla="*/ 59 w 153"/>
              <a:gd name="T49" fmla="*/ 9 h 221"/>
              <a:gd name="T50" fmla="*/ 94 w 153"/>
              <a:gd name="T51" fmla="*/ 9 h 221"/>
              <a:gd name="T52" fmla="*/ 124 w 153"/>
              <a:gd name="T53" fmla="*/ 39 h 221"/>
              <a:gd name="T54" fmla="*/ 124 w 153"/>
              <a:gd name="T55" fmla="*/ 100 h 221"/>
              <a:gd name="T56" fmla="*/ 113 w 153"/>
              <a:gd name="T57" fmla="*/ 124 h 221"/>
              <a:gd name="T58" fmla="*/ 112 w 153"/>
              <a:gd name="T59" fmla="*/ 128 h 221"/>
              <a:gd name="T60" fmla="*/ 116 w 153"/>
              <a:gd name="T61" fmla="*/ 131 h 221"/>
              <a:gd name="T62" fmla="*/ 121 w 153"/>
              <a:gd name="T63" fmla="*/ 131 h 221"/>
              <a:gd name="T64" fmla="*/ 144 w 153"/>
              <a:gd name="T65" fmla="*/ 162 h 221"/>
              <a:gd name="T66" fmla="*/ 144 w 153"/>
              <a:gd name="T67" fmla="*/ 21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221">
                <a:moveTo>
                  <a:pt x="126" y="123"/>
                </a:moveTo>
                <a:cubicBezTo>
                  <a:pt x="130" y="116"/>
                  <a:pt x="133" y="108"/>
                  <a:pt x="133" y="100"/>
                </a:cubicBezTo>
                <a:cubicBezTo>
                  <a:pt x="133" y="39"/>
                  <a:pt x="133" y="39"/>
                  <a:pt x="133" y="39"/>
                </a:cubicBezTo>
                <a:cubicBezTo>
                  <a:pt x="133" y="18"/>
                  <a:pt x="115" y="0"/>
                  <a:pt x="94" y="0"/>
                </a:cubicBezTo>
                <a:cubicBezTo>
                  <a:pt x="59" y="0"/>
                  <a:pt x="59" y="0"/>
                  <a:pt x="59" y="0"/>
                </a:cubicBezTo>
                <a:cubicBezTo>
                  <a:pt x="38" y="0"/>
                  <a:pt x="20" y="18"/>
                  <a:pt x="20" y="39"/>
                </a:cubicBezTo>
                <a:cubicBezTo>
                  <a:pt x="20" y="100"/>
                  <a:pt x="20" y="100"/>
                  <a:pt x="20" y="100"/>
                </a:cubicBezTo>
                <a:cubicBezTo>
                  <a:pt x="20" y="108"/>
                  <a:pt x="23" y="116"/>
                  <a:pt x="28" y="123"/>
                </a:cubicBezTo>
                <a:cubicBezTo>
                  <a:pt x="12" y="126"/>
                  <a:pt x="0" y="142"/>
                  <a:pt x="0" y="162"/>
                </a:cubicBezTo>
                <a:cubicBezTo>
                  <a:pt x="0" y="217"/>
                  <a:pt x="0" y="217"/>
                  <a:pt x="0" y="217"/>
                </a:cubicBezTo>
                <a:cubicBezTo>
                  <a:pt x="0" y="219"/>
                  <a:pt x="2" y="221"/>
                  <a:pt x="5" y="221"/>
                </a:cubicBezTo>
                <a:cubicBezTo>
                  <a:pt x="148" y="221"/>
                  <a:pt x="148" y="221"/>
                  <a:pt x="148" y="221"/>
                </a:cubicBezTo>
                <a:cubicBezTo>
                  <a:pt x="151" y="221"/>
                  <a:pt x="153" y="219"/>
                  <a:pt x="153" y="217"/>
                </a:cubicBezTo>
                <a:cubicBezTo>
                  <a:pt x="153" y="162"/>
                  <a:pt x="153" y="162"/>
                  <a:pt x="153" y="162"/>
                </a:cubicBezTo>
                <a:cubicBezTo>
                  <a:pt x="153" y="142"/>
                  <a:pt x="141" y="126"/>
                  <a:pt x="126" y="123"/>
                </a:cubicBezTo>
                <a:close/>
                <a:moveTo>
                  <a:pt x="144" y="212"/>
                </a:moveTo>
                <a:cubicBezTo>
                  <a:pt x="9" y="212"/>
                  <a:pt x="9" y="212"/>
                  <a:pt x="9" y="212"/>
                </a:cubicBezTo>
                <a:cubicBezTo>
                  <a:pt x="9" y="162"/>
                  <a:pt x="9" y="162"/>
                  <a:pt x="9" y="162"/>
                </a:cubicBezTo>
                <a:cubicBezTo>
                  <a:pt x="9" y="145"/>
                  <a:pt x="19" y="131"/>
                  <a:pt x="32" y="131"/>
                </a:cubicBezTo>
                <a:cubicBezTo>
                  <a:pt x="37" y="131"/>
                  <a:pt x="37" y="131"/>
                  <a:pt x="37" y="131"/>
                </a:cubicBezTo>
                <a:cubicBezTo>
                  <a:pt x="39" y="131"/>
                  <a:pt x="41" y="130"/>
                  <a:pt x="41" y="128"/>
                </a:cubicBezTo>
                <a:cubicBezTo>
                  <a:pt x="42" y="127"/>
                  <a:pt x="41" y="125"/>
                  <a:pt x="40" y="124"/>
                </a:cubicBezTo>
                <a:cubicBezTo>
                  <a:pt x="33" y="118"/>
                  <a:pt x="29" y="109"/>
                  <a:pt x="29" y="100"/>
                </a:cubicBezTo>
                <a:cubicBezTo>
                  <a:pt x="29" y="39"/>
                  <a:pt x="29" y="39"/>
                  <a:pt x="29" y="39"/>
                </a:cubicBezTo>
                <a:cubicBezTo>
                  <a:pt x="29" y="23"/>
                  <a:pt x="42" y="9"/>
                  <a:pt x="59" y="9"/>
                </a:cubicBezTo>
                <a:cubicBezTo>
                  <a:pt x="94" y="9"/>
                  <a:pt x="94" y="9"/>
                  <a:pt x="94" y="9"/>
                </a:cubicBezTo>
                <a:cubicBezTo>
                  <a:pt x="111" y="9"/>
                  <a:pt x="124" y="23"/>
                  <a:pt x="124" y="39"/>
                </a:cubicBezTo>
                <a:cubicBezTo>
                  <a:pt x="124" y="100"/>
                  <a:pt x="124" y="100"/>
                  <a:pt x="124" y="100"/>
                </a:cubicBezTo>
                <a:cubicBezTo>
                  <a:pt x="124" y="109"/>
                  <a:pt x="120" y="118"/>
                  <a:pt x="113" y="124"/>
                </a:cubicBezTo>
                <a:cubicBezTo>
                  <a:pt x="112" y="125"/>
                  <a:pt x="111" y="127"/>
                  <a:pt x="112" y="128"/>
                </a:cubicBezTo>
                <a:cubicBezTo>
                  <a:pt x="113" y="130"/>
                  <a:pt x="114" y="131"/>
                  <a:pt x="116" y="131"/>
                </a:cubicBezTo>
                <a:cubicBezTo>
                  <a:pt x="121" y="131"/>
                  <a:pt x="121" y="131"/>
                  <a:pt x="121" y="131"/>
                </a:cubicBezTo>
                <a:cubicBezTo>
                  <a:pt x="134" y="131"/>
                  <a:pt x="144" y="145"/>
                  <a:pt x="144" y="162"/>
                </a:cubicBezTo>
                <a:lnTo>
                  <a:pt x="144" y="2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8" name="Freeform 260"/>
          <p:cNvSpPr>
            <a:spLocks noEditPoints="1"/>
          </p:cNvSpPr>
          <p:nvPr/>
        </p:nvSpPr>
        <p:spPr bwMode="auto">
          <a:xfrm>
            <a:off x="4557713" y="2308797"/>
            <a:ext cx="839788" cy="781050"/>
          </a:xfrm>
          <a:custGeom>
            <a:avLst/>
            <a:gdLst>
              <a:gd name="T0" fmla="*/ 242 w 254"/>
              <a:gd name="T1" fmla="*/ 0 h 236"/>
              <a:gd name="T2" fmla="*/ 12 w 254"/>
              <a:gd name="T3" fmla="*/ 0 h 236"/>
              <a:gd name="T4" fmla="*/ 0 w 254"/>
              <a:gd name="T5" fmla="*/ 12 h 236"/>
              <a:gd name="T6" fmla="*/ 0 w 254"/>
              <a:gd name="T7" fmla="*/ 130 h 236"/>
              <a:gd name="T8" fmla="*/ 0 w 254"/>
              <a:gd name="T9" fmla="*/ 182 h 236"/>
              <a:gd name="T10" fmla="*/ 12 w 254"/>
              <a:gd name="T11" fmla="*/ 194 h 236"/>
              <a:gd name="T12" fmla="*/ 97 w 254"/>
              <a:gd name="T13" fmla="*/ 194 h 236"/>
              <a:gd name="T14" fmla="*/ 97 w 254"/>
              <a:gd name="T15" fmla="*/ 226 h 236"/>
              <a:gd name="T16" fmla="*/ 83 w 254"/>
              <a:gd name="T17" fmla="*/ 226 h 236"/>
              <a:gd name="T18" fmla="*/ 83 w 254"/>
              <a:gd name="T19" fmla="*/ 236 h 236"/>
              <a:gd name="T20" fmla="*/ 102 w 254"/>
              <a:gd name="T21" fmla="*/ 236 h 236"/>
              <a:gd name="T22" fmla="*/ 152 w 254"/>
              <a:gd name="T23" fmla="*/ 236 h 236"/>
              <a:gd name="T24" fmla="*/ 172 w 254"/>
              <a:gd name="T25" fmla="*/ 236 h 236"/>
              <a:gd name="T26" fmla="*/ 172 w 254"/>
              <a:gd name="T27" fmla="*/ 226 h 236"/>
              <a:gd name="T28" fmla="*/ 157 w 254"/>
              <a:gd name="T29" fmla="*/ 226 h 236"/>
              <a:gd name="T30" fmla="*/ 157 w 254"/>
              <a:gd name="T31" fmla="*/ 194 h 236"/>
              <a:gd name="T32" fmla="*/ 242 w 254"/>
              <a:gd name="T33" fmla="*/ 194 h 236"/>
              <a:gd name="T34" fmla="*/ 254 w 254"/>
              <a:gd name="T35" fmla="*/ 182 h 236"/>
              <a:gd name="T36" fmla="*/ 254 w 254"/>
              <a:gd name="T37" fmla="*/ 130 h 236"/>
              <a:gd name="T38" fmla="*/ 254 w 254"/>
              <a:gd name="T39" fmla="*/ 12 h 236"/>
              <a:gd name="T40" fmla="*/ 242 w 254"/>
              <a:gd name="T41" fmla="*/ 0 h 236"/>
              <a:gd name="T42" fmla="*/ 11 w 254"/>
              <a:gd name="T43" fmla="*/ 12 h 236"/>
              <a:gd name="T44" fmla="*/ 12 w 254"/>
              <a:gd name="T45" fmla="*/ 10 h 236"/>
              <a:gd name="T46" fmla="*/ 242 w 254"/>
              <a:gd name="T47" fmla="*/ 10 h 236"/>
              <a:gd name="T48" fmla="*/ 244 w 254"/>
              <a:gd name="T49" fmla="*/ 12 h 236"/>
              <a:gd name="T50" fmla="*/ 244 w 254"/>
              <a:gd name="T51" fmla="*/ 125 h 236"/>
              <a:gd name="T52" fmla="*/ 11 w 254"/>
              <a:gd name="T53" fmla="*/ 125 h 236"/>
              <a:gd name="T54" fmla="*/ 11 w 254"/>
              <a:gd name="T55" fmla="*/ 12 h 236"/>
              <a:gd name="T56" fmla="*/ 147 w 254"/>
              <a:gd name="T57" fmla="*/ 226 h 236"/>
              <a:gd name="T58" fmla="*/ 107 w 254"/>
              <a:gd name="T59" fmla="*/ 226 h 236"/>
              <a:gd name="T60" fmla="*/ 107 w 254"/>
              <a:gd name="T61" fmla="*/ 194 h 236"/>
              <a:gd name="T62" fmla="*/ 147 w 254"/>
              <a:gd name="T63" fmla="*/ 194 h 236"/>
              <a:gd name="T64" fmla="*/ 147 w 254"/>
              <a:gd name="T65" fmla="*/ 226 h 236"/>
              <a:gd name="T66" fmla="*/ 244 w 254"/>
              <a:gd name="T67" fmla="*/ 182 h 236"/>
              <a:gd name="T68" fmla="*/ 242 w 254"/>
              <a:gd name="T69" fmla="*/ 183 h 236"/>
              <a:gd name="T70" fmla="*/ 152 w 254"/>
              <a:gd name="T71" fmla="*/ 183 h 236"/>
              <a:gd name="T72" fmla="*/ 102 w 254"/>
              <a:gd name="T73" fmla="*/ 183 h 236"/>
              <a:gd name="T74" fmla="*/ 12 w 254"/>
              <a:gd name="T75" fmla="*/ 183 h 236"/>
              <a:gd name="T76" fmla="*/ 11 w 254"/>
              <a:gd name="T77" fmla="*/ 182 h 236"/>
              <a:gd name="T78" fmla="*/ 11 w 254"/>
              <a:gd name="T79" fmla="*/ 135 h 236"/>
              <a:gd name="T80" fmla="*/ 244 w 254"/>
              <a:gd name="T81" fmla="*/ 135 h 236"/>
              <a:gd name="T82" fmla="*/ 244 w 254"/>
              <a:gd name="T83" fmla="*/ 18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36">
                <a:moveTo>
                  <a:pt x="242" y="0"/>
                </a:moveTo>
                <a:cubicBezTo>
                  <a:pt x="12" y="0"/>
                  <a:pt x="12" y="0"/>
                  <a:pt x="12" y="0"/>
                </a:cubicBezTo>
                <a:cubicBezTo>
                  <a:pt x="6" y="0"/>
                  <a:pt x="0" y="5"/>
                  <a:pt x="0" y="12"/>
                </a:cubicBezTo>
                <a:cubicBezTo>
                  <a:pt x="0" y="130"/>
                  <a:pt x="0" y="130"/>
                  <a:pt x="0" y="130"/>
                </a:cubicBezTo>
                <a:cubicBezTo>
                  <a:pt x="0" y="182"/>
                  <a:pt x="0" y="182"/>
                  <a:pt x="0" y="182"/>
                </a:cubicBezTo>
                <a:cubicBezTo>
                  <a:pt x="0" y="188"/>
                  <a:pt x="6" y="194"/>
                  <a:pt x="12" y="194"/>
                </a:cubicBezTo>
                <a:cubicBezTo>
                  <a:pt x="97" y="194"/>
                  <a:pt x="97" y="194"/>
                  <a:pt x="97" y="194"/>
                </a:cubicBezTo>
                <a:cubicBezTo>
                  <a:pt x="97" y="226"/>
                  <a:pt x="97" y="226"/>
                  <a:pt x="97" y="226"/>
                </a:cubicBezTo>
                <a:cubicBezTo>
                  <a:pt x="83" y="226"/>
                  <a:pt x="83" y="226"/>
                  <a:pt x="83" y="226"/>
                </a:cubicBezTo>
                <a:cubicBezTo>
                  <a:pt x="83" y="236"/>
                  <a:pt x="83" y="236"/>
                  <a:pt x="83" y="236"/>
                </a:cubicBezTo>
                <a:cubicBezTo>
                  <a:pt x="102" y="236"/>
                  <a:pt x="102" y="236"/>
                  <a:pt x="102" y="236"/>
                </a:cubicBezTo>
                <a:cubicBezTo>
                  <a:pt x="152" y="236"/>
                  <a:pt x="152" y="236"/>
                  <a:pt x="152" y="236"/>
                </a:cubicBezTo>
                <a:cubicBezTo>
                  <a:pt x="172" y="236"/>
                  <a:pt x="172" y="236"/>
                  <a:pt x="172" y="236"/>
                </a:cubicBezTo>
                <a:cubicBezTo>
                  <a:pt x="172" y="226"/>
                  <a:pt x="172" y="226"/>
                  <a:pt x="172" y="226"/>
                </a:cubicBezTo>
                <a:cubicBezTo>
                  <a:pt x="157" y="226"/>
                  <a:pt x="157" y="226"/>
                  <a:pt x="157" y="226"/>
                </a:cubicBezTo>
                <a:cubicBezTo>
                  <a:pt x="157" y="194"/>
                  <a:pt x="157" y="194"/>
                  <a:pt x="157" y="194"/>
                </a:cubicBezTo>
                <a:cubicBezTo>
                  <a:pt x="242" y="194"/>
                  <a:pt x="242" y="194"/>
                  <a:pt x="242" y="194"/>
                </a:cubicBezTo>
                <a:cubicBezTo>
                  <a:pt x="249" y="194"/>
                  <a:pt x="254" y="188"/>
                  <a:pt x="254" y="182"/>
                </a:cubicBezTo>
                <a:cubicBezTo>
                  <a:pt x="254" y="130"/>
                  <a:pt x="254" y="130"/>
                  <a:pt x="254" y="130"/>
                </a:cubicBezTo>
                <a:cubicBezTo>
                  <a:pt x="254" y="12"/>
                  <a:pt x="254" y="12"/>
                  <a:pt x="254" y="12"/>
                </a:cubicBezTo>
                <a:cubicBezTo>
                  <a:pt x="254" y="5"/>
                  <a:pt x="249" y="0"/>
                  <a:pt x="242" y="0"/>
                </a:cubicBezTo>
                <a:close/>
                <a:moveTo>
                  <a:pt x="11" y="12"/>
                </a:moveTo>
                <a:cubicBezTo>
                  <a:pt x="11" y="11"/>
                  <a:pt x="11" y="10"/>
                  <a:pt x="12" y="10"/>
                </a:cubicBezTo>
                <a:cubicBezTo>
                  <a:pt x="242" y="10"/>
                  <a:pt x="242" y="10"/>
                  <a:pt x="242" y="10"/>
                </a:cubicBezTo>
                <a:cubicBezTo>
                  <a:pt x="243" y="10"/>
                  <a:pt x="244" y="11"/>
                  <a:pt x="244" y="12"/>
                </a:cubicBezTo>
                <a:cubicBezTo>
                  <a:pt x="244" y="125"/>
                  <a:pt x="244" y="125"/>
                  <a:pt x="244" y="125"/>
                </a:cubicBezTo>
                <a:cubicBezTo>
                  <a:pt x="11" y="125"/>
                  <a:pt x="11" y="125"/>
                  <a:pt x="11" y="125"/>
                </a:cubicBezTo>
                <a:lnTo>
                  <a:pt x="11" y="12"/>
                </a:lnTo>
                <a:close/>
                <a:moveTo>
                  <a:pt x="147" y="226"/>
                </a:moveTo>
                <a:cubicBezTo>
                  <a:pt x="107" y="226"/>
                  <a:pt x="107" y="226"/>
                  <a:pt x="107" y="226"/>
                </a:cubicBezTo>
                <a:cubicBezTo>
                  <a:pt x="107" y="194"/>
                  <a:pt x="107" y="194"/>
                  <a:pt x="107" y="194"/>
                </a:cubicBezTo>
                <a:cubicBezTo>
                  <a:pt x="147" y="194"/>
                  <a:pt x="147" y="194"/>
                  <a:pt x="147" y="194"/>
                </a:cubicBezTo>
                <a:lnTo>
                  <a:pt x="147" y="226"/>
                </a:lnTo>
                <a:close/>
                <a:moveTo>
                  <a:pt x="244" y="182"/>
                </a:moveTo>
                <a:cubicBezTo>
                  <a:pt x="244" y="183"/>
                  <a:pt x="243" y="183"/>
                  <a:pt x="242" y="183"/>
                </a:cubicBezTo>
                <a:cubicBezTo>
                  <a:pt x="152" y="183"/>
                  <a:pt x="152" y="183"/>
                  <a:pt x="152" y="183"/>
                </a:cubicBezTo>
                <a:cubicBezTo>
                  <a:pt x="102" y="183"/>
                  <a:pt x="102" y="183"/>
                  <a:pt x="102" y="183"/>
                </a:cubicBezTo>
                <a:cubicBezTo>
                  <a:pt x="12" y="183"/>
                  <a:pt x="12" y="183"/>
                  <a:pt x="12" y="183"/>
                </a:cubicBezTo>
                <a:cubicBezTo>
                  <a:pt x="11" y="183"/>
                  <a:pt x="11" y="183"/>
                  <a:pt x="11" y="182"/>
                </a:cubicBezTo>
                <a:cubicBezTo>
                  <a:pt x="11" y="135"/>
                  <a:pt x="11" y="135"/>
                  <a:pt x="11" y="135"/>
                </a:cubicBezTo>
                <a:cubicBezTo>
                  <a:pt x="244" y="135"/>
                  <a:pt x="244" y="135"/>
                  <a:pt x="244" y="135"/>
                </a:cubicBezTo>
                <a:lnTo>
                  <a:pt x="244" y="1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9" name="Freeform 261"/>
          <p:cNvSpPr>
            <a:spLocks noEditPoints="1"/>
          </p:cNvSpPr>
          <p:nvPr/>
        </p:nvSpPr>
        <p:spPr bwMode="auto">
          <a:xfrm>
            <a:off x="7286625" y="4490022"/>
            <a:ext cx="454025" cy="738188"/>
          </a:xfrm>
          <a:custGeom>
            <a:avLst/>
            <a:gdLst>
              <a:gd name="T0" fmla="*/ 6 w 137"/>
              <a:gd name="T1" fmla="*/ 0 h 223"/>
              <a:gd name="T2" fmla="*/ 2 w 137"/>
              <a:gd name="T3" fmla="*/ 2 h 223"/>
              <a:gd name="T4" fmla="*/ 0 w 137"/>
              <a:gd name="T5" fmla="*/ 6 h 223"/>
              <a:gd name="T6" fmla="*/ 0 w 137"/>
              <a:gd name="T7" fmla="*/ 126 h 223"/>
              <a:gd name="T8" fmla="*/ 2 w 137"/>
              <a:gd name="T9" fmla="*/ 131 h 223"/>
              <a:gd name="T10" fmla="*/ 93 w 137"/>
              <a:gd name="T11" fmla="*/ 222 h 223"/>
              <a:gd name="T12" fmla="*/ 97 w 137"/>
              <a:gd name="T13" fmla="*/ 223 h 223"/>
              <a:gd name="T14" fmla="*/ 97 w 137"/>
              <a:gd name="T15" fmla="*/ 223 h 223"/>
              <a:gd name="T16" fmla="*/ 101 w 137"/>
              <a:gd name="T17" fmla="*/ 221 h 223"/>
              <a:gd name="T18" fmla="*/ 137 w 137"/>
              <a:gd name="T19" fmla="*/ 131 h 223"/>
              <a:gd name="T20" fmla="*/ 6 w 137"/>
              <a:gd name="T21" fmla="*/ 0 h 223"/>
              <a:gd name="T22" fmla="*/ 97 w 137"/>
              <a:gd name="T23" fmla="*/ 209 h 223"/>
              <a:gd name="T24" fmla="*/ 12 w 137"/>
              <a:gd name="T25" fmla="*/ 124 h 223"/>
              <a:gd name="T26" fmla="*/ 12 w 137"/>
              <a:gd name="T27" fmla="*/ 13 h 223"/>
              <a:gd name="T28" fmla="*/ 125 w 137"/>
              <a:gd name="T29" fmla="*/ 131 h 223"/>
              <a:gd name="T30" fmla="*/ 97 w 137"/>
              <a:gd name="T31" fmla="*/ 20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23">
                <a:moveTo>
                  <a:pt x="6" y="0"/>
                </a:moveTo>
                <a:cubicBezTo>
                  <a:pt x="4" y="0"/>
                  <a:pt x="3" y="1"/>
                  <a:pt x="2" y="2"/>
                </a:cubicBezTo>
                <a:cubicBezTo>
                  <a:pt x="1" y="3"/>
                  <a:pt x="0" y="5"/>
                  <a:pt x="0" y="6"/>
                </a:cubicBezTo>
                <a:cubicBezTo>
                  <a:pt x="0" y="126"/>
                  <a:pt x="0" y="126"/>
                  <a:pt x="0" y="126"/>
                </a:cubicBezTo>
                <a:cubicBezTo>
                  <a:pt x="0" y="128"/>
                  <a:pt x="1" y="130"/>
                  <a:pt x="2" y="131"/>
                </a:cubicBezTo>
                <a:cubicBezTo>
                  <a:pt x="93" y="222"/>
                  <a:pt x="93" y="222"/>
                  <a:pt x="93" y="222"/>
                </a:cubicBezTo>
                <a:cubicBezTo>
                  <a:pt x="94" y="223"/>
                  <a:pt x="95" y="223"/>
                  <a:pt x="97" y="223"/>
                </a:cubicBezTo>
                <a:cubicBezTo>
                  <a:pt x="97" y="223"/>
                  <a:pt x="97" y="223"/>
                  <a:pt x="97" y="223"/>
                </a:cubicBezTo>
                <a:cubicBezTo>
                  <a:pt x="99" y="223"/>
                  <a:pt x="100" y="223"/>
                  <a:pt x="101" y="221"/>
                </a:cubicBezTo>
                <a:cubicBezTo>
                  <a:pt x="124" y="197"/>
                  <a:pt x="137" y="165"/>
                  <a:pt x="137" y="131"/>
                </a:cubicBezTo>
                <a:cubicBezTo>
                  <a:pt x="137" y="59"/>
                  <a:pt x="78" y="0"/>
                  <a:pt x="6" y="0"/>
                </a:cubicBezTo>
                <a:close/>
                <a:moveTo>
                  <a:pt x="97" y="209"/>
                </a:moveTo>
                <a:cubicBezTo>
                  <a:pt x="12" y="124"/>
                  <a:pt x="12" y="124"/>
                  <a:pt x="12" y="124"/>
                </a:cubicBezTo>
                <a:cubicBezTo>
                  <a:pt x="12" y="13"/>
                  <a:pt x="12" y="13"/>
                  <a:pt x="12" y="13"/>
                </a:cubicBezTo>
                <a:cubicBezTo>
                  <a:pt x="75" y="16"/>
                  <a:pt x="125" y="68"/>
                  <a:pt x="125" y="131"/>
                </a:cubicBezTo>
                <a:cubicBezTo>
                  <a:pt x="125" y="160"/>
                  <a:pt x="115" y="187"/>
                  <a:pt x="97" y="20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0" name="Freeform 262"/>
          <p:cNvSpPr>
            <a:spLocks noEditPoints="1"/>
          </p:cNvSpPr>
          <p:nvPr/>
        </p:nvSpPr>
        <p:spPr bwMode="auto">
          <a:xfrm>
            <a:off x="6775450" y="4542409"/>
            <a:ext cx="752475" cy="866775"/>
          </a:xfrm>
          <a:custGeom>
            <a:avLst/>
            <a:gdLst>
              <a:gd name="T0" fmla="*/ 137 w 228"/>
              <a:gd name="T1" fmla="*/ 124 h 262"/>
              <a:gd name="T2" fmla="*/ 137 w 228"/>
              <a:gd name="T3" fmla="*/ 6 h 262"/>
              <a:gd name="T4" fmla="*/ 131 w 228"/>
              <a:gd name="T5" fmla="*/ 0 h 262"/>
              <a:gd name="T6" fmla="*/ 0 w 228"/>
              <a:gd name="T7" fmla="*/ 131 h 262"/>
              <a:gd name="T8" fmla="*/ 131 w 228"/>
              <a:gd name="T9" fmla="*/ 262 h 262"/>
              <a:gd name="T10" fmla="*/ 226 w 228"/>
              <a:gd name="T11" fmla="*/ 221 h 262"/>
              <a:gd name="T12" fmla="*/ 226 w 228"/>
              <a:gd name="T13" fmla="*/ 213 h 262"/>
              <a:gd name="T14" fmla="*/ 137 w 228"/>
              <a:gd name="T15" fmla="*/ 124 h 262"/>
              <a:gd name="T16" fmla="*/ 125 w 228"/>
              <a:gd name="T17" fmla="*/ 126 h 262"/>
              <a:gd name="T18" fmla="*/ 125 w 228"/>
              <a:gd name="T19" fmla="*/ 250 h 262"/>
              <a:gd name="T20" fmla="*/ 12 w 228"/>
              <a:gd name="T21" fmla="*/ 131 h 262"/>
              <a:gd name="T22" fmla="*/ 125 w 228"/>
              <a:gd name="T23" fmla="*/ 13 h 262"/>
              <a:gd name="T24" fmla="*/ 125 w 228"/>
              <a:gd name="T25" fmla="*/ 126 h 262"/>
              <a:gd name="T26" fmla="*/ 137 w 228"/>
              <a:gd name="T27" fmla="*/ 250 h 262"/>
              <a:gd name="T28" fmla="*/ 137 w 228"/>
              <a:gd name="T29" fmla="*/ 141 h 262"/>
              <a:gd name="T30" fmla="*/ 213 w 228"/>
              <a:gd name="T31" fmla="*/ 217 h 262"/>
              <a:gd name="T32" fmla="*/ 137 w 228"/>
              <a:gd name="T33" fmla="*/ 25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262">
                <a:moveTo>
                  <a:pt x="137" y="124"/>
                </a:moveTo>
                <a:cubicBezTo>
                  <a:pt x="137" y="6"/>
                  <a:pt x="137" y="6"/>
                  <a:pt x="137" y="6"/>
                </a:cubicBezTo>
                <a:cubicBezTo>
                  <a:pt x="137" y="3"/>
                  <a:pt x="134" y="0"/>
                  <a:pt x="131" y="0"/>
                </a:cubicBezTo>
                <a:cubicBezTo>
                  <a:pt x="58" y="0"/>
                  <a:pt x="0" y="59"/>
                  <a:pt x="0" y="131"/>
                </a:cubicBezTo>
                <a:cubicBezTo>
                  <a:pt x="0" y="204"/>
                  <a:pt x="58" y="262"/>
                  <a:pt x="131" y="262"/>
                </a:cubicBezTo>
                <a:cubicBezTo>
                  <a:pt x="167" y="262"/>
                  <a:pt x="201" y="248"/>
                  <a:pt x="226" y="221"/>
                </a:cubicBezTo>
                <a:cubicBezTo>
                  <a:pt x="228" y="219"/>
                  <a:pt x="228" y="215"/>
                  <a:pt x="226" y="213"/>
                </a:cubicBezTo>
                <a:lnTo>
                  <a:pt x="137" y="124"/>
                </a:lnTo>
                <a:close/>
                <a:moveTo>
                  <a:pt x="125" y="126"/>
                </a:moveTo>
                <a:cubicBezTo>
                  <a:pt x="125" y="250"/>
                  <a:pt x="125" y="250"/>
                  <a:pt x="125" y="250"/>
                </a:cubicBezTo>
                <a:cubicBezTo>
                  <a:pt x="62" y="247"/>
                  <a:pt x="12" y="195"/>
                  <a:pt x="12" y="131"/>
                </a:cubicBezTo>
                <a:cubicBezTo>
                  <a:pt x="12" y="68"/>
                  <a:pt x="62" y="16"/>
                  <a:pt x="125" y="13"/>
                </a:cubicBezTo>
                <a:lnTo>
                  <a:pt x="125" y="126"/>
                </a:lnTo>
                <a:close/>
                <a:moveTo>
                  <a:pt x="137" y="250"/>
                </a:moveTo>
                <a:cubicBezTo>
                  <a:pt x="137" y="141"/>
                  <a:pt x="137" y="141"/>
                  <a:pt x="137" y="141"/>
                </a:cubicBezTo>
                <a:cubicBezTo>
                  <a:pt x="213" y="217"/>
                  <a:pt x="213" y="217"/>
                  <a:pt x="213" y="217"/>
                </a:cubicBezTo>
                <a:cubicBezTo>
                  <a:pt x="192" y="237"/>
                  <a:pt x="165" y="249"/>
                  <a:pt x="137" y="25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1" name="Freeform 263"/>
          <p:cNvSpPr/>
          <p:nvPr/>
        </p:nvSpPr>
        <p:spPr bwMode="auto">
          <a:xfrm>
            <a:off x="8834438" y="2302447"/>
            <a:ext cx="889000" cy="777875"/>
          </a:xfrm>
          <a:custGeom>
            <a:avLst/>
            <a:gdLst>
              <a:gd name="T0" fmla="*/ 261 w 269"/>
              <a:gd name="T1" fmla="*/ 0 h 235"/>
              <a:gd name="T2" fmla="*/ 210 w 269"/>
              <a:gd name="T3" fmla="*/ 0 h 235"/>
              <a:gd name="T4" fmla="*/ 210 w 269"/>
              <a:gd name="T5" fmla="*/ 17 h 235"/>
              <a:gd name="T6" fmla="*/ 239 w 269"/>
              <a:gd name="T7" fmla="*/ 17 h 235"/>
              <a:gd name="T8" fmla="*/ 192 w 269"/>
              <a:gd name="T9" fmla="*/ 59 h 235"/>
              <a:gd name="T10" fmla="*/ 190 w 269"/>
              <a:gd name="T11" fmla="*/ 63 h 235"/>
              <a:gd name="T12" fmla="*/ 161 w 269"/>
              <a:gd name="T13" fmla="*/ 148 h 235"/>
              <a:gd name="T14" fmla="*/ 78 w 269"/>
              <a:gd name="T15" fmla="*/ 113 h 235"/>
              <a:gd name="T16" fmla="*/ 68 w 269"/>
              <a:gd name="T17" fmla="*/ 116 h 235"/>
              <a:gd name="T18" fmla="*/ 0 w 269"/>
              <a:gd name="T19" fmla="*/ 226 h 235"/>
              <a:gd name="T20" fmla="*/ 14 w 269"/>
              <a:gd name="T21" fmla="*/ 235 h 235"/>
              <a:gd name="T22" fmla="*/ 79 w 269"/>
              <a:gd name="T23" fmla="*/ 131 h 235"/>
              <a:gd name="T24" fmla="*/ 163 w 269"/>
              <a:gd name="T25" fmla="*/ 166 h 235"/>
              <a:gd name="T26" fmla="*/ 170 w 269"/>
              <a:gd name="T27" fmla="*/ 166 h 235"/>
              <a:gd name="T28" fmla="*/ 174 w 269"/>
              <a:gd name="T29" fmla="*/ 161 h 235"/>
              <a:gd name="T30" fmla="*/ 205 w 269"/>
              <a:gd name="T31" fmla="*/ 70 h 235"/>
              <a:gd name="T32" fmla="*/ 252 w 269"/>
              <a:gd name="T33" fmla="*/ 27 h 235"/>
              <a:gd name="T34" fmla="*/ 252 w 269"/>
              <a:gd name="T35" fmla="*/ 59 h 235"/>
              <a:gd name="T36" fmla="*/ 269 w 269"/>
              <a:gd name="T37" fmla="*/ 59 h 235"/>
              <a:gd name="T38" fmla="*/ 269 w 269"/>
              <a:gd name="T39" fmla="*/ 8 h 235"/>
              <a:gd name="T40" fmla="*/ 261 w 269"/>
              <a:gd name="T4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5">
                <a:moveTo>
                  <a:pt x="261" y="0"/>
                </a:moveTo>
                <a:cubicBezTo>
                  <a:pt x="210" y="0"/>
                  <a:pt x="210" y="0"/>
                  <a:pt x="210" y="0"/>
                </a:cubicBezTo>
                <a:cubicBezTo>
                  <a:pt x="210" y="17"/>
                  <a:pt x="210" y="17"/>
                  <a:pt x="210" y="17"/>
                </a:cubicBezTo>
                <a:cubicBezTo>
                  <a:pt x="239" y="17"/>
                  <a:pt x="239" y="17"/>
                  <a:pt x="239" y="17"/>
                </a:cubicBezTo>
                <a:cubicBezTo>
                  <a:pt x="192" y="59"/>
                  <a:pt x="192" y="59"/>
                  <a:pt x="192" y="59"/>
                </a:cubicBezTo>
                <a:cubicBezTo>
                  <a:pt x="191" y="60"/>
                  <a:pt x="190" y="62"/>
                  <a:pt x="190" y="63"/>
                </a:cubicBezTo>
                <a:cubicBezTo>
                  <a:pt x="161" y="148"/>
                  <a:pt x="161" y="148"/>
                  <a:pt x="161" y="148"/>
                </a:cubicBezTo>
                <a:cubicBezTo>
                  <a:pt x="78" y="113"/>
                  <a:pt x="78" y="113"/>
                  <a:pt x="78" y="113"/>
                </a:cubicBezTo>
                <a:cubicBezTo>
                  <a:pt x="75" y="112"/>
                  <a:pt x="70" y="113"/>
                  <a:pt x="68" y="116"/>
                </a:cubicBezTo>
                <a:cubicBezTo>
                  <a:pt x="0" y="226"/>
                  <a:pt x="0" y="226"/>
                  <a:pt x="0" y="226"/>
                </a:cubicBezTo>
                <a:cubicBezTo>
                  <a:pt x="14" y="235"/>
                  <a:pt x="14" y="235"/>
                  <a:pt x="14" y="235"/>
                </a:cubicBezTo>
                <a:cubicBezTo>
                  <a:pt x="79" y="131"/>
                  <a:pt x="79" y="131"/>
                  <a:pt x="79" y="131"/>
                </a:cubicBezTo>
                <a:cubicBezTo>
                  <a:pt x="163" y="166"/>
                  <a:pt x="163" y="166"/>
                  <a:pt x="163" y="166"/>
                </a:cubicBezTo>
                <a:cubicBezTo>
                  <a:pt x="165" y="167"/>
                  <a:pt x="168" y="167"/>
                  <a:pt x="170" y="166"/>
                </a:cubicBezTo>
                <a:cubicBezTo>
                  <a:pt x="172" y="165"/>
                  <a:pt x="174" y="163"/>
                  <a:pt x="174" y="161"/>
                </a:cubicBezTo>
                <a:cubicBezTo>
                  <a:pt x="205" y="70"/>
                  <a:pt x="205" y="70"/>
                  <a:pt x="205" y="70"/>
                </a:cubicBezTo>
                <a:cubicBezTo>
                  <a:pt x="252" y="27"/>
                  <a:pt x="252" y="27"/>
                  <a:pt x="252" y="27"/>
                </a:cubicBezTo>
                <a:cubicBezTo>
                  <a:pt x="252" y="59"/>
                  <a:pt x="252" y="59"/>
                  <a:pt x="252" y="59"/>
                </a:cubicBezTo>
                <a:cubicBezTo>
                  <a:pt x="269" y="59"/>
                  <a:pt x="269" y="59"/>
                  <a:pt x="269" y="59"/>
                </a:cubicBezTo>
                <a:cubicBezTo>
                  <a:pt x="269" y="8"/>
                  <a:pt x="269" y="8"/>
                  <a:pt x="269" y="8"/>
                </a:cubicBezTo>
                <a:cubicBezTo>
                  <a:pt x="269" y="4"/>
                  <a:pt x="265" y="0"/>
                  <a:pt x="261" y="0"/>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2" name="文本框 21"/>
          <p:cNvSpPr txBox="1"/>
          <p:nvPr/>
        </p:nvSpPr>
        <p:spPr>
          <a:xfrm>
            <a:off x="1650496" y="2165174"/>
            <a:ext cx="2347336" cy="1477328"/>
          </a:xfrm>
          <a:prstGeom prst="rect">
            <a:avLst/>
          </a:prstGeom>
          <a:noFill/>
        </p:spPr>
        <p:txBody>
          <a:bodyPr wrap="square" rtlCol="0">
            <a:spAutoFit/>
          </a:bodyPr>
          <a:lstStyle/>
          <a:p>
            <a:pPr>
              <a:spcBef>
                <a:spcPct val="0"/>
              </a:spcBef>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function designed by the deep learning model has proved to be more powerful than that made by hand</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p:cNvSpPr txBox="1"/>
          <p:nvPr/>
        </p:nvSpPr>
        <p:spPr>
          <a:xfrm>
            <a:off x="1757706" y="1733981"/>
            <a:ext cx="1610369" cy="369328"/>
          </a:xfrm>
          <a:prstGeom prst="rect">
            <a:avLst/>
          </a:prstGeom>
          <a:noFill/>
        </p:spPr>
        <p:txBody>
          <a:bodyPr wrap="none" lIns="91436" tIns="45718" rIns="91436" bIns="45718" rtlCol="0">
            <a:spAutoFit/>
          </a:bodyPr>
          <a:lstStyle/>
          <a:p>
            <a:pPr defTabSz="457200"/>
            <a:r>
              <a:rPr kumimoji="1" lang="en-US" altLang="zh-CN"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Previous work</a:t>
            </a:r>
            <a:endParaRPr kumimoji="1" lang="zh-CN" altLang="en-US"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文本框 23"/>
          <p:cNvSpPr txBox="1"/>
          <p:nvPr/>
        </p:nvSpPr>
        <p:spPr>
          <a:xfrm>
            <a:off x="3752642" y="4488909"/>
            <a:ext cx="2674946" cy="1477328"/>
          </a:xfrm>
          <a:prstGeom prst="rect">
            <a:avLst/>
          </a:prstGeom>
          <a:noFill/>
        </p:spPr>
        <p:txBody>
          <a:bodyPr wrap="square" rtlCol="0">
            <a:spAutoFit/>
          </a:bodyPr>
          <a:lstStyle/>
          <a:p>
            <a:pPr>
              <a:spcBef>
                <a:spcPct val="0"/>
              </a:spcBef>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potential of deep learning in a supervised learning framework to automatically learn more robust features</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p:cNvSpPr txBox="1"/>
          <p:nvPr/>
        </p:nvSpPr>
        <p:spPr>
          <a:xfrm>
            <a:off x="3659279" y="4092682"/>
            <a:ext cx="1969442" cy="369328"/>
          </a:xfrm>
          <a:prstGeom prst="rect">
            <a:avLst/>
          </a:prstGeom>
          <a:noFill/>
        </p:spPr>
        <p:txBody>
          <a:bodyPr wrap="none" lIns="91436" tIns="45718" rIns="91436" bIns="45718" rtlCol="0">
            <a:spAutoFit/>
          </a:bodyPr>
          <a:lstStyle/>
          <a:p>
            <a:pPr defTabSz="457200"/>
            <a:r>
              <a:rPr kumimoji="1" lang="en-US" altLang="zh-CN"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Research contents</a:t>
            </a:r>
            <a:endParaRPr kumimoji="1" lang="zh-CN" altLang="en-US"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5965752" y="2165174"/>
            <a:ext cx="2347336" cy="923330"/>
          </a:xfrm>
          <a:prstGeom prst="rect">
            <a:avLst/>
          </a:prstGeom>
          <a:noFill/>
        </p:spPr>
        <p:txBody>
          <a:bodyPr wrap="square" rtlCol="0">
            <a:spAutoFit/>
          </a:bodyPr>
          <a:lstStyle/>
          <a:p>
            <a:pPr>
              <a:spcBef>
                <a:spcPct val="0"/>
              </a:spcBef>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composed of recursive convolutional neural networks</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p:cNvSpPr txBox="1"/>
          <p:nvPr/>
        </p:nvSpPr>
        <p:spPr>
          <a:xfrm>
            <a:off x="6072962" y="1733981"/>
            <a:ext cx="1304836" cy="369328"/>
          </a:xfrm>
          <a:prstGeom prst="rect">
            <a:avLst/>
          </a:prstGeom>
          <a:noFill/>
        </p:spPr>
        <p:txBody>
          <a:bodyPr wrap="none" lIns="91436" tIns="45718" rIns="91436" bIns="45718" rtlCol="0">
            <a:spAutoFit/>
          </a:bodyPr>
          <a:lstStyle/>
          <a:p>
            <a:pPr defTabSz="457200"/>
            <a:r>
              <a:rPr kumimoji="1" lang="en-US" altLang="zh-CN" b="1" dirty="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rPr>
              <a:t>Technology</a:t>
            </a:r>
            <a:endParaRPr kumimoji="1" lang="zh-CN" altLang="en-US" b="1" dirty="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p:cNvSpPr txBox="1"/>
          <p:nvPr/>
        </p:nvSpPr>
        <p:spPr>
          <a:xfrm>
            <a:off x="8237461" y="4477409"/>
            <a:ext cx="3312114" cy="1754326"/>
          </a:xfrm>
          <a:prstGeom prst="rect">
            <a:avLst/>
          </a:prstGeom>
          <a:noFill/>
        </p:spPr>
        <p:txBody>
          <a:bodyPr wrap="square" rtlCol="0">
            <a:spAutoFit/>
          </a:bodyPr>
          <a:lstStyle/>
          <a:p>
            <a:pPr>
              <a:spcBef>
                <a:spcPct val="0"/>
              </a:spcBef>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capture multiple epileptic related information in EEG at the same time, and obtain better performance than traditional automatic epilepsy detection algorithm.</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p:cNvSpPr txBox="1"/>
          <p:nvPr/>
        </p:nvSpPr>
        <p:spPr>
          <a:xfrm>
            <a:off x="9138739" y="4015056"/>
            <a:ext cx="748915" cy="369328"/>
          </a:xfrm>
          <a:prstGeom prst="rect">
            <a:avLst/>
          </a:prstGeom>
          <a:noFill/>
        </p:spPr>
        <p:txBody>
          <a:bodyPr wrap="none" lIns="91436" tIns="45718" rIns="91436" bIns="45718" rtlCol="0">
            <a:spAutoFit/>
          </a:bodyPr>
          <a:lstStyle/>
          <a:p>
            <a:pPr defTabSz="457200"/>
            <a:r>
              <a:rPr kumimoji="1" lang="en-US" altLang="zh-CN" b="1" dirty="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Goals</a:t>
            </a:r>
            <a:endParaRPr kumimoji="1" lang="zh-CN" altLang="en-US" b="1" dirty="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par>
                          <p:cTn id="73" fill="hold">
                            <p:stCondLst>
                              <p:cond delay="3500"/>
                            </p:stCondLst>
                            <p:childTnLst>
                              <p:par>
                                <p:cTn id="74" presetID="10"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par>
                          <p:cTn id="80" fill="hold">
                            <p:stCondLst>
                              <p:cond delay="400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1885950" y="4010025"/>
            <a:ext cx="8419465"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Literature Review </a:t>
            </a: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ectangle 250"/>
          <p:cNvSpPr>
            <a:spLocks noChangeArrowheads="1"/>
          </p:cNvSpPr>
          <p:nvPr/>
        </p:nvSpPr>
        <p:spPr bwMode="auto">
          <a:xfrm>
            <a:off x="1599565" y="3116517"/>
            <a:ext cx="9286875" cy="85725"/>
          </a:xfrm>
          <a:prstGeom prst="rect">
            <a:avLst/>
          </a:prstGeom>
          <a:solidFill>
            <a:srgbClr val="DC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259"/>
          <p:cNvSpPr>
            <a:spLocks noEditPoints="1"/>
          </p:cNvSpPr>
          <p:nvPr/>
        </p:nvSpPr>
        <p:spPr bwMode="auto">
          <a:xfrm>
            <a:off x="2548573" y="3976307"/>
            <a:ext cx="506413" cy="731838"/>
          </a:xfrm>
          <a:custGeom>
            <a:avLst/>
            <a:gdLst>
              <a:gd name="T0" fmla="*/ 126 w 153"/>
              <a:gd name="T1" fmla="*/ 123 h 221"/>
              <a:gd name="T2" fmla="*/ 133 w 153"/>
              <a:gd name="T3" fmla="*/ 100 h 221"/>
              <a:gd name="T4" fmla="*/ 133 w 153"/>
              <a:gd name="T5" fmla="*/ 39 h 221"/>
              <a:gd name="T6" fmla="*/ 94 w 153"/>
              <a:gd name="T7" fmla="*/ 0 h 221"/>
              <a:gd name="T8" fmla="*/ 59 w 153"/>
              <a:gd name="T9" fmla="*/ 0 h 221"/>
              <a:gd name="T10" fmla="*/ 20 w 153"/>
              <a:gd name="T11" fmla="*/ 39 h 221"/>
              <a:gd name="T12" fmla="*/ 20 w 153"/>
              <a:gd name="T13" fmla="*/ 100 h 221"/>
              <a:gd name="T14" fmla="*/ 28 w 153"/>
              <a:gd name="T15" fmla="*/ 123 h 221"/>
              <a:gd name="T16" fmla="*/ 0 w 153"/>
              <a:gd name="T17" fmla="*/ 162 h 221"/>
              <a:gd name="T18" fmla="*/ 0 w 153"/>
              <a:gd name="T19" fmla="*/ 217 h 221"/>
              <a:gd name="T20" fmla="*/ 5 w 153"/>
              <a:gd name="T21" fmla="*/ 221 h 221"/>
              <a:gd name="T22" fmla="*/ 148 w 153"/>
              <a:gd name="T23" fmla="*/ 221 h 221"/>
              <a:gd name="T24" fmla="*/ 153 w 153"/>
              <a:gd name="T25" fmla="*/ 217 h 221"/>
              <a:gd name="T26" fmla="*/ 153 w 153"/>
              <a:gd name="T27" fmla="*/ 162 h 221"/>
              <a:gd name="T28" fmla="*/ 126 w 153"/>
              <a:gd name="T29" fmla="*/ 123 h 221"/>
              <a:gd name="T30" fmla="*/ 144 w 153"/>
              <a:gd name="T31" fmla="*/ 212 h 221"/>
              <a:gd name="T32" fmla="*/ 9 w 153"/>
              <a:gd name="T33" fmla="*/ 212 h 221"/>
              <a:gd name="T34" fmla="*/ 9 w 153"/>
              <a:gd name="T35" fmla="*/ 162 h 221"/>
              <a:gd name="T36" fmla="*/ 32 w 153"/>
              <a:gd name="T37" fmla="*/ 131 h 221"/>
              <a:gd name="T38" fmla="*/ 37 w 153"/>
              <a:gd name="T39" fmla="*/ 131 h 221"/>
              <a:gd name="T40" fmla="*/ 41 w 153"/>
              <a:gd name="T41" fmla="*/ 128 h 221"/>
              <a:gd name="T42" fmla="*/ 40 w 153"/>
              <a:gd name="T43" fmla="*/ 124 h 221"/>
              <a:gd name="T44" fmla="*/ 29 w 153"/>
              <a:gd name="T45" fmla="*/ 100 h 221"/>
              <a:gd name="T46" fmla="*/ 29 w 153"/>
              <a:gd name="T47" fmla="*/ 39 h 221"/>
              <a:gd name="T48" fmla="*/ 59 w 153"/>
              <a:gd name="T49" fmla="*/ 9 h 221"/>
              <a:gd name="T50" fmla="*/ 94 w 153"/>
              <a:gd name="T51" fmla="*/ 9 h 221"/>
              <a:gd name="T52" fmla="*/ 124 w 153"/>
              <a:gd name="T53" fmla="*/ 39 h 221"/>
              <a:gd name="T54" fmla="*/ 124 w 153"/>
              <a:gd name="T55" fmla="*/ 100 h 221"/>
              <a:gd name="T56" fmla="*/ 113 w 153"/>
              <a:gd name="T57" fmla="*/ 124 h 221"/>
              <a:gd name="T58" fmla="*/ 112 w 153"/>
              <a:gd name="T59" fmla="*/ 128 h 221"/>
              <a:gd name="T60" fmla="*/ 116 w 153"/>
              <a:gd name="T61" fmla="*/ 131 h 221"/>
              <a:gd name="T62" fmla="*/ 121 w 153"/>
              <a:gd name="T63" fmla="*/ 131 h 221"/>
              <a:gd name="T64" fmla="*/ 144 w 153"/>
              <a:gd name="T65" fmla="*/ 162 h 221"/>
              <a:gd name="T66" fmla="*/ 144 w 153"/>
              <a:gd name="T67" fmla="*/ 21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221">
                <a:moveTo>
                  <a:pt x="126" y="123"/>
                </a:moveTo>
                <a:cubicBezTo>
                  <a:pt x="130" y="116"/>
                  <a:pt x="133" y="108"/>
                  <a:pt x="133" y="100"/>
                </a:cubicBezTo>
                <a:cubicBezTo>
                  <a:pt x="133" y="39"/>
                  <a:pt x="133" y="39"/>
                  <a:pt x="133" y="39"/>
                </a:cubicBezTo>
                <a:cubicBezTo>
                  <a:pt x="133" y="18"/>
                  <a:pt x="115" y="0"/>
                  <a:pt x="94" y="0"/>
                </a:cubicBezTo>
                <a:cubicBezTo>
                  <a:pt x="59" y="0"/>
                  <a:pt x="59" y="0"/>
                  <a:pt x="59" y="0"/>
                </a:cubicBezTo>
                <a:cubicBezTo>
                  <a:pt x="38" y="0"/>
                  <a:pt x="20" y="18"/>
                  <a:pt x="20" y="39"/>
                </a:cubicBezTo>
                <a:cubicBezTo>
                  <a:pt x="20" y="100"/>
                  <a:pt x="20" y="100"/>
                  <a:pt x="20" y="100"/>
                </a:cubicBezTo>
                <a:cubicBezTo>
                  <a:pt x="20" y="108"/>
                  <a:pt x="23" y="116"/>
                  <a:pt x="28" y="123"/>
                </a:cubicBezTo>
                <a:cubicBezTo>
                  <a:pt x="12" y="126"/>
                  <a:pt x="0" y="142"/>
                  <a:pt x="0" y="162"/>
                </a:cubicBezTo>
                <a:cubicBezTo>
                  <a:pt x="0" y="217"/>
                  <a:pt x="0" y="217"/>
                  <a:pt x="0" y="217"/>
                </a:cubicBezTo>
                <a:cubicBezTo>
                  <a:pt x="0" y="219"/>
                  <a:pt x="2" y="221"/>
                  <a:pt x="5" y="221"/>
                </a:cubicBezTo>
                <a:cubicBezTo>
                  <a:pt x="148" y="221"/>
                  <a:pt x="148" y="221"/>
                  <a:pt x="148" y="221"/>
                </a:cubicBezTo>
                <a:cubicBezTo>
                  <a:pt x="151" y="221"/>
                  <a:pt x="153" y="219"/>
                  <a:pt x="153" y="217"/>
                </a:cubicBezTo>
                <a:cubicBezTo>
                  <a:pt x="153" y="162"/>
                  <a:pt x="153" y="162"/>
                  <a:pt x="153" y="162"/>
                </a:cubicBezTo>
                <a:cubicBezTo>
                  <a:pt x="153" y="142"/>
                  <a:pt x="141" y="126"/>
                  <a:pt x="126" y="123"/>
                </a:cubicBezTo>
                <a:close/>
                <a:moveTo>
                  <a:pt x="144" y="212"/>
                </a:moveTo>
                <a:cubicBezTo>
                  <a:pt x="9" y="212"/>
                  <a:pt x="9" y="212"/>
                  <a:pt x="9" y="212"/>
                </a:cubicBezTo>
                <a:cubicBezTo>
                  <a:pt x="9" y="162"/>
                  <a:pt x="9" y="162"/>
                  <a:pt x="9" y="162"/>
                </a:cubicBezTo>
                <a:cubicBezTo>
                  <a:pt x="9" y="145"/>
                  <a:pt x="19" y="131"/>
                  <a:pt x="32" y="131"/>
                </a:cubicBezTo>
                <a:cubicBezTo>
                  <a:pt x="37" y="131"/>
                  <a:pt x="37" y="131"/>
                  <a:pt x="37" y="131"/>
                </a:cubicBezTo>
                <a:cubicBezTo>
                  <a:pt x="39" y="131"/>
                  <a:pt x="41" y="130"/>
                  <a:pt x="41" y="128"/>
                </a:cubicBezTo>
                <a:cubicBezTo>
                  <a:pt x="42" y="127"/>
                  <a:pt x="41" y="125"/>
                  <a:pt x="40" y="124"/>
                </a:cubicBezTo>
                <a:cubicBezTo>
                  <a:pt x="33" y="118"/>
                  <a:pt x="29" y="109"/>
                  <a:pt x="29" y="100"/>
                </a:cubicBezTo>
                <a:cubicBezTo>
                  <a:pt x="29" y="39"/>
                  <a:pt x="29" y="39"/>
                  <a:pt x="29" y="39"/>
                </a:cubicBezTo>
                <a:cubicBezTo>
                  <a:pt x="29" y="23"/>
                  <a:pt x="42" y="9"/>
                  <a:pt x="59" y="9"/>
                </a:cubicBezTo>
                <a:cubicBezTo>
                  <a:pt x="94" y="9"/>
                  <a:pt x="94" y="9"/>
                  <a:pt x="94" y="9"/>
                </a:cubicBezTo>
                <a:cubicBezTo>
                  <a:pt x="111" y="9"/>
                  <a:pt x="124" y="23"/>
                  <a:pt x="124" y="39"/>
                </a:cubicBezTo>
                <a:cubicBezTo>
                  <a:pt x="124" y="100"/>
                  <a:pt x="124" y="100"/>
                  <a:pt x="124" y="100"/>
                </a:cubicBezTo>
                <a:cubicBezTo>
                  <a:pt x="124" y="109"/>
                  <a:pt x="120" y="118"/>
                  <a:pt x="113" y="124"/>
                </a:cubicBezTo>
                <a:cubicBezTo>
                  <a:pt x="112" y="125"/>
                  <a:pt x="111" y="127"/>
                  <a:pt x="112" y="128"/>
                </a:cubicBezTo>
                <a:cubicBezTo>
                  <a:pt x="113" y="130"/>
                  <a:pt x="114" y="131"/>
                  <a:pt x="116" y="131"/>
                </a:cubicBezTo>
                <a:cubicBezTo>
                  <a:pt x="121" y="131"/>
                  <a:pt x="121" y="131"/>
                  <a:pt x="121" y="131"/>
                </a:cubicBezTo>
                <a:cubicBezTo>
                  <a:pt x="134" y="131"/>
                  <a:pt x="144" y="145"/>
                  <a:pt x="144" y="162"/>
                </a:cubicBezTo>
                <a:lnTo>
                  <a:pt x="144" y="2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61"/>
          <p:cNvSpPr>
            <a:spLocks noEditPoints="1"/>
          </p:cNvSpPr>
          <p:nvPr/>
        </p:nvSpPr>
        <p:spPr bwMode="auto">
          <a:xfrm>
            <a:off x="7277735" y="4055682"/>
            <a:ext cx="454025" cy="738188"/>
          </a:xfrm>
          <a:custGeom>
            <a:avLst/>
            <a:gdLst>
              <a:gd name="T0" fmla="*/ 6 w 137"/>
              <a:gd name="T1" fmla="*/ 0 h 223"/>
              <a:gd name="T2" fmla="*/ 2 w 137"/>
              <a:gd name="T3" fmla="*/ 2 h 223"/>
              <a:gd name="T4" fmla="*/ 0 w 137"/>
              <a:gd name="T5" fmla="*/ 6 h 223"/>
              <a:gd name="T6" fmla="*/ 0 w 137"/>
              <a:gd name="T7" fmla="*/ 126 h 223"/>
              <a:gd name="T8" fmla="*/ 2 w 137"/>
              <a:gd name="T9" fmla="*/ 131 h 223"/>
              <a:gd name="T10" fmla="*/ 93 w 137"/>
              <a:gd name="T11" fmla="*/ 222 h 223"/>
              <a:gd name="T12" fmla="*/ 97 w 137"/>
              <a:gd name="T13" fmla="*/ 223 h 223"/>
              <a:gd name="T14" fmla="*/ 97 w 137"/>
              <a:gd name="T15" fmla="*/ 223 h 223"/>
              <a:gd name="T16" fmla="*/ 101 w 137"/>
              <a:gd name="T17" fmla="*/ 221 h 223"/>
              <a:gd name="T18" fmla="*/ 137 w 137"/>
              <a:gd name="T19" fmla="*/ 131 h 223"/>
              <a:gd name="T20" fmla="*/ 6 w 137"/>
              <a:gd name="T21" fmla="*/ 0 h 223"/>
              <a:gd name="T22" fmla="*/ 97 w 137"/>
              <a:gd name="T23" fmla="*/ 209 h 223"/>
              <a:gd name="T24" fmla="*/ 12 w 137"/>
              <a:gd name="T25" fmla="*/ 124 h 223"/>
              <a:gd name="T26" fmla="*/ 12 w 137"/>
              <a:gd name="T27" fmla="*/ 13 h 223"/>
              <a:gd name="T28" fmla="*/ 125 w 137"/>
              <a:gd name="T29" fmla="*/ 131 h 223"/>
              <a:gd name="T30" fmla="*/ 97 w 137"/>
              <a:gd name="T31" fmla="*/ 20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23">
                <a:moveTo>
                  <a:pt x="6" y="0"/>
                </a:moveTo>
                <a:cubicBezTo>
                  <a:pt x="4" y="0"/>
                  <a:pt x="3" y="1"/>
                  <a:pt x="2" y="2"/>
                </a:cubicBezTo>
                <a:cubicBezTo>
                  <a:pt x="1" y="3"/>
                  <a:pt x="0" y="5"/>
                  <a:pt x="0" y="6"/>
                </a:cubicBezTo>
                <a:cubicBezTo>
                  <a:pt x="0" y="126"/>
                  <a:pt x="0" y="126"/>
                  <a:pt x="0" y="126"/>
                </a:cubicBezTo>
                <a:cubicBezTo>
                  <a:pt x="0" y="128"/>
                  <a:pt x="1" y="130"/>
                  <a:pt x="2" y="131"/>
                </a:cubicBezTo>
                <a:cubicBezTo>
                  <a:pt x="93" y="222"/>
                  <a:pt x="93" y="222"/>
                  <a:pt x="93" y="222"/>
                </a:cubicBezTo>
                <a:cubicBezTo>
                  <a:pt x="94" y="223"/>
                  <a:pt x="95" y="223"/>
                  <a:pt x="97" y="223"/>
                </a:cubicBezTo>
                <a:cubicBezTo>
                  <a:pt x="97" y="223"/>
                  <a:pt x="97" y="223"/>
                  <a:pt x="97" y="223"/>
                </a:cubicBezTo>
                <a:cubicBezTo>
                  <a:pt x="99" y="223"/>
                  <a:pt x="100" y="223"/>
                  <a:pt x="101" y="221"/>
                </a:cubicBezTo>
                <a:cubicBezTo>
                  <a:pt x="124" y="197"/>
                  <a:pt x="137" y="165"/>
                  <a:pt x="137" y="131"/>
                </a:cubicBezTo>
                <a:cubicBezTo>
                  <a:pt x="137" y="59"/>
                  <a:pt x="78" y="0"/>
                  <a:pt x="6" y="0"/>
                </a:cubicBezTo>
                <a:close/>
                <a:moveTo>
                  <a:pt x="97" y="209"/>
                </a:moveTo>
                <a:cubicBezTo>
                  <a:pt x="12" y="124"/>
                  <a:pt x="12" y="124"/>
                  <a:pt x="12" y="124"/>
                </a:cubicBezTo>
                <a:cubicBezTo>
                  <a:pt x="12" y="13"/>
                  <a:pt x="12" y="13"/>
                  <a:pt x="12" y="13"/>
                </a:cubicBezTo>
                <a:cubicBezTo>
                  <a:pt x="75" y="16"/>
                  <a:pt x="125" y="68"/>
                  <a:pt x="125" y="131"/>
                </a:cubicBezTo>
                <a:cubicBezTo>
                  <a:pt x="125" y="160"/>
                  <a:pt x="115" y="187"/>
                  <a:pt x="97" y="20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62"/>
          <p:cNvSpPr>
            <a:spLocks noEditPoints="1"/>
          </p:cNvSpPr>
          <p:nvPr/>
        </p:nvSpPr>
        <p:spPr bwMode="auto">
          <a:xfrm>
            <a:off x="6766560" y="3923919"/>
            <a:ext cx="752475" cy="866775"/>
          </a:xfrm>
          <a:custGeom>
            <a:avLst/>
            <a:gdLst>
              <a:gd name="T0" fmla="*/ 137 w 228"/>
              <a:gd name="T1" fmla="*/ 124 h 262"/>
              <a:gd name="T2" fmla="*/ 137 w 228"/>
              <a:gd name="T3" fmla="*/ 6 h 262"/>
              <a:gd name="T4" fmla="*/ 131 w 228"/>
              <a:gd name="T5" fmla="*/ 0 h 262"/>
              <a:gd name="T6" fmla="*/ 0 w 228"/>
              <a:gd name="T7" fmla="*/ 131 h 262"/>
              <a:gd name="T8" fmla="*/ 131 w 228"/>
              <a:gd name="T9" fmla="*/ 262 h 262"/>
              <a:gd name="T10" fmla="*/ 226 w 228"/>
              <a:gd name="T11" fmla="*/ 221 h 262"/>
              <a:gd name="T12" fmla="*/ 226 w 228"/>
              <a:gd name="T13" fmla="*/ 213 h 262"/>
              <a:gd name="T14" fmla="*/ 137 w 228"/>
              <a:gd name="T15" fmla="*/ 124 h 262"/>
              <a:gd name="T16" fmla="*/ 125 w 228"/>
              <a:gd name="T17" fmla="*/ 126 h 262"/>
              <a:gd name="T18" fmla="*/ 125 w 228"/>
              <a:gd name="T19" fmla="*/ 250 h 262"/>
              <a:gd name="T20" fmla="*/ 12 w 228"/>
              <a:gd name="T21" fmla="*/ 131 h 262"/>
              <a:gd name="T22" fmla="*/ 125 w 228"/>
              <a:gd name="T23" fmla="*/ 13 h 262"/>
              <a:gd name="T24" fmla="*/ 125 w 228"/>
              <a:gd name="T25" fmla="*/ 126 h 262"/>
              <a:gd name="T26" fmla="*/ 137 w 228"/>
              <a:gd name="T27" fmla="*/ 250 h 262"/>
              <a:gd name="T28" fmla="*/ 137 w 228"/>
              <a:gd name="T29" fmla="*/ 141 h 262"/>
              <a:gd name="T30" fmla="*/ 213 w 228"/>
              <a:gd name="T31" fmla="*/ 217 h 262"/>
              <a:gd name="T32" fmla="*/ 137 w 228"/>
              <a:gd name="T33" fmla="*/ 25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262">
                <a:moveTo>
                  <a:pt x="137" y="124"/>
                </a:moveTo>
                <a:cubicBezTo>
                  <a:pt x="137" y="6"/>
                  <a:pt x="137" y="6"/>
                  <a:pt x="137" y="6"/>
                </a:cubicBezTo>
                <a:cubicBezTo>
                  <a:pt x="137" y="3"/>
                  <a:pt x="134" y="0"/>
                  <a:pt x="131" y="0"/>
                </a:cubicBezTo>
                <a:cubicBezTo>
                  <a:pt x="58" y="0"/>
                  <a:pt x="0" y="59"/>
                  <a:pt x="0" y="131"/>
                </a:cubicBezTo>
                <a:cubicBezTo>
                  <a:pt x="0" y="204"/>
                  <a:pt x="58" y="262"/>
                  <a:pt x="131" y="262"/>
                </a:cubicBezTo>
                <a:cubicBezTo>
                  <a:pt x="167" y="262"/>
                  <a:pt x="201" y="248"/>
                  <a:pt x="226" y="221"/>
                </a:cubicBezTo>
                <a:cubicBezTo>
                  <a:pt x="228" y="219"/>
                  <a:pt x="228" y="215"/>
                  <a:pt x="226" y="213"/>
                </a:cubicBezTo>
                <a:lnTo>
                  <a:pt x="137" y="124"/>
                </a:lnTo>
                <a:close/>
                <a:moveTo>
                  <a:pt x="125" y="126"/>
                </a:moveTo>
                <a:cubicBezTo>
                  <a:pt x="125" y="250"/>
                  <a:pt x="125" y="250"/>
                  <a:pt x="125" y="250"/>
                </a:cubicBezTo>
                <a:cubicBezTo>
                  <a:pt x="62" y="247"/>
                  <a:pt x="12" y="195"/>
                  <a:pt x="12" y="131"/>
                </a:cubicBezTo>
                <a:cubicBezTo>
                  <a:pt x="12" y="68"/>
                  <a:pt x="62" y="16"/>
                  <a:pt x="125" y="13"/>
                </a:cubicBezTo>
                <a:lnTo>
                  <a:pt x="125" y="126"/>
                </a:lnTo>
                <a:close/>
                <a:moveTo>
                  <a:pt x="137" y="250"/>
                </a:moveTo>
                <a:cubicBezTo>
                  <a:pt x="137" y="141"/>
                  <a:pt x="137" y="141"/>
                  <a:pt x="137" y="141"/>
                </a:cubicBezTo>
                <a:cubicBezTo>
                  <a:pt x="213" y="217"/>
                  <a:pt x="213" y="217"/>
                  <a:pt x="213" y="217"/>
                </a:cubicBezTo>
                <a:cubicBezTo>
                  <a:pt x="192" y="237"/>
                  <a:pt x="165" y="249"/>
                  <a:pt x="137" y="25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文本框 25"/>
          <p:cNvSpPr txBox="1"/>
          <p:nvPr/>
        </p:nvSpPr>
        <p:spPr>
          <a:xfrm>
            <a:off x="6421120" y="1673860"/>
            <a:ext cx="4775200" cy="1014730"/>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Predict in advance when seizures will occur.</a:t>
            </a:r>
          </a:p>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Apply just-in-time treatment or intervention options.</a:t>
            </a:r>
          </a:p>
        </p:txBody>
      </p:sp>
      <p:sp>
        <p:nvSpPr>
          <p:cNvPr id="27" name="文本框 26"/>
          <p:cNvSpPr txBox="1"/>
          <p:nvPr/>
        </p:nvSpPr>
        <p:spPr>
          <a:xfrm>
            <a:off x="1875612" y="1951151"/>
            <a:ext cx="3832225" cy="459105"/>
          </a:xfrm>
          <a:prstGeom prst="rect">
            <a:avLst/>
          </a:prstGeom>
          <a:noFill/>
        </p:spPr>
        <p:txBody>
          <a:bodyPr wrap="none" lIns="91436" tIns="45718" rIns="91436" bIns="45718" rtlCol="0">
            <a:spAutoFit/>
          </a:bodyPr>
          <a:lstStyle/>
          <a:p>
            <a:pPr defTabSz="457200"/>
            <a:r>
              <a:rPr kumimoji="1" lang="en-US" altLang="zh-CN" sz="2400" b="1" dirty="0">
                <a:solidFill>
                  <a:schemeClr val="accent3"/>
                </a:solidFill>
                <a:latin typeface="Century Gothic" panose="020B0502020202020204" pitchFamily="34" charset="0"/>
                <a:ea typeface="微软雅黑" panose="020B0503020204020204" pitchFamily="34" charset="-122"/>
                <a:cs typeface="Impact" panose="020B0806030902050204"/>
              </a:rPr>
              <a:t>Online Seizure Prediction</a:t>
            </a:r>
          </a:p>
        </p:txBody>
      </p:sp>
      <p:sp>
        <p:nvSpPr>
          <p:cNvPr id="2" name="MH_Entry_1"/>
          <p:cNvSpPr/>
          <p:nvPr>
            <p:custDataLst>
              <p:tags r:id="rId1"/>
            </p:custDataLst>
          </p:nvPr>
        </p:nvSpPr>
        <p:spPr>
          <a:xfrm>
            <a:off x="2182495" y="263525"/>
            <a:ext cx="8415655"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Target of Automatic Seizure Detection </a:t>
            </a:r>
          </a:p>
        </p:txBody>
      </p:sp>
      <p:sp>
        <p:nvSpPr>
          <p:cNvPr id="3" name="矩形 2"/>
          <p:cNvSpPr/>
          <p:nvPr/>
        </p:nvSpPr>
        <p:spPr>
          <a:xfrm>
            <a:off x="4025900" y="795933"/>
            <a:ext cx="4154344" cy="337185"/>
          </a:xfrm>
          <a:prstGeom prst="rect">
            <a:avLst/>
          </a:prstGeom>
        </p:spPr>
        <p:txBody>
          <a:bodyPr wrap="square">
            <a:spAutoFit/>
          </a:bodyPr>
          <a:lstStyle/>
          <a:p>
            <a:pPr algn="ctr"/>
            <a:r>
              <a:rPr lang="en-US" altLang="zh-CN" sz="1600" dirty="0">
                <a:solidFill>
                  <a:schemeClr val="tx1">
                    <a:lumMod val="75000"/>
                    <a:lumOff val="25000"/>
                  </a:schemeClr>
                </a:solidFill>
              </a:rPr>
              <a:t>Online Prediction &amp; Offline Detection</a:t>
            </a:r>
          </a:p>
        </p:txBody>
      </p:sp>
      <p:sp>
        <p:nvSpPr>
          <p:cNvPr id="30" name="文本框 29"/>
          <p:cNvSpPr txBox="1"/>
          <p:nvPr/>
        </p:nvSpPr>
        <p:spPr>
          <a:xfrm>
            <a:off x="6421120" y="3398520"/>
            <a:ext cx="4775200" cy="1322070"/>
          </a:xfrm>
          <a:prstGeom prst="rect">
            <a:avLst/>
          </a:prstGeom>
          <a:noFill/>
        </p:spPr>
        <p:txBody>
          <a:bodyPr wrap="square" rtlCol="0">
            <a:spAutoFit/>
          </a:bodyPr>
          <a:lstStyle/>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Focus on analyzing recordings that are completed.</a:t>
            </a:r>
          </a:p>
          <a:p>
            <a:pPr>
              <a:spcBef>
                <a:spcPct val="0"/>
              </a:spcBef>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Label recordings for the purposes of diagnosis, monitoring or treatment planning.</a:t>
            </a:r>
          </a:p>
        </p:txBody>
      </p:sp>
      <p:sp>
        <p:nvSpPr>
          <p:cNvPr id="31" name="文本框 30"/>
          <p:cNvSpPr txBox="1"/>
          <p:nvPr/>
        </p:nvSpPr>
        <p:spPr>
          <a:xfrm>
            <a:off x="1949272" y="3829481"/>
            <a:ext cx="3684905" cy="459105"/>
          </a:xfrm>
          <a:prstGeom prst="rect">
            <a:avLst/>
          </a:prstGeom>
          <a:noFill/>
        </p:spPr>
        <p:txBody>
          <a:bodyPr wrap="none" lIns="91436" tIns="45718" rIns="91436" bIns="45718" rtlCol="0">
            <a:spAutoFit/>
          </a:bodyPr>
          <a:lstStyle/>
          <a:p>
            <a:pPr defTabSz="457200"/>
            <a:r>
              <a:rPr kumimoji="1" lang="zh-CN" altLang="en-US" sz="2400" b="1" dirty="0">
                <a:solidFill>
                  <a:srgbClr val="FFD641"/>
                </a:solidFill>
                <a:latin typeface="Century Gothic" panose="020B0502020202020204" pitchFamily="34" charset="0"/>
                <a:ea typeface="微软雅黑" panose="020B0503020204020204" pitchFamily="34" charset="-122"/>
                <a:cs typeface="Impact" panose="020B0806030902050204"/>
              </a:rPr>
              <a:t>Offline Seizure Detecion</a:t>
            </a:r>
          </a:p>
        </p:txBody>
      </p:sp>
      <p:sp>
        <p:nvSpPr>
          <p:cNvPr id="34" name="Rectangle 250"/>
          <p:cNvSpPr>
            <a:spLocks noChangeArrowheads="1"/>
          </p:cNvSpPr>
          <p:nvPr/>
        </p:nvSpPr>
        <p:spPr bwMode="auto">
          <a:xfrm>
            <a:off x="1599565" y="3216212"/>
            <a:ext cx="9286875" cy="85725"/>
          </a:xfrm>
          <a:prstGeom prst="rect">
            <a:avLst/>
          </a:prstGeom>
          <a:solidFill>
            <a:srgbClr val="FFD6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7"/>
          <p:cNvSpPr>
            <a:spLocks noChangeArrowheads="1"/>
          </p:cNvSpPr>
          <p:nvPr/>
        </p:nvSpPr>
        <p:spPr bwMode="auto">
          <a:xfrm flipH="1">
            <a:off x="6104255" y="1734820"/>
            <a:ext cx="76200" cy="2985770"/>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165"/>
          <p:cNvSpPr>
            <a:spLocks noChangeArrowheads="1"/>
          </p:cNvSpPr>
          <p:nvPr/>
        </p:nvSpPr>
        <p:spPr bwMode="auto">
          <a:xfrm>
            <a:off x="1353185" y="1396230"/>
            <a:ext cx="9577388" cy="142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36" name="文本框 35"/>
          <p:cNvSpPr txBox="1"/>
          <p:nvPr/>
        </p:nvSpPr>
        <p:spPr>
          <a:xfrm>
            <a:off x="1794510" y="5375910"/>
            <a:ext cx="8802370" cy="368300"/>
          </a:xfrm>
          <a:prstGeom prst="rect">
            <a:avLst/>
          </a:prstGeom>
          <a:noFill/>
        </p:spPr>
        <p:txBody>
          <a:bodyPr wrap="none" rtlCol="0">
            <a:spAutoFit/>
          </a:bodyPr>
          <a:lstStyle/>
          <a:p>
            <a:pPr algn="l"/>
            <a:r>
              <a:rPr lang="en-US" altLang="zh-CN" dirty="0"/>
              <a:t>This paper focuses on </a:t>
            </a:r>
            <a:r>
              <a:rPr kumimoji="1" lang="zh-CN" altLang="en-US" b="1" dirty="0">
                <a:solidFill>
                  <a:srgbClr val="FFD641"/>
                </a:solidFill>
                <a:latin typeface="Century Gothic" panose="020B0502020202020204" pitchFamily="34" charset="0"/>
                <a:ea typeface="微软雅黑" panose="020B0503020204020204" pitchFamily="34" charset="-122"/>
                <a:cs typeface="Impact" panose="020B0806030902050204"/>
                <a:sym typeface="+mn-ea"/>
              </a:rPr>
              <a:t>Offline Seizure Detecion</a:t>
            </a:r>
            <a:r>
              <a:rPr kumimoji="1" lang="en-US" altLang="zh-CN" b="1" dirty="0">
                <a:solidFill>
                  <a:srgbClr val="FFD641"/>
                </a:solidFill>
                <a:latin typeface="Century Gothic" panose="020B0502020202020204" pitchFamily="34" charset="0"/>
                <a:ea typeface="微软雅黑" panose="020B0503020204020204" pitchFamily="34" charset="-122"/>
                <a:cs typeface="Impact" panose="020B0806030902050204"/>
                <a:sym typeface="+mn-ea"/>
              </a:rPr>
              <a:t> </a:t>
            </a:r>
            <a:r>
              <a:rPr lang="en-US" altLang="zh-CN" dirty="0"/>
              <a:t>for its potential for clinical application.</a:t>
            </a:r>
            <a:endParaRPr lang="zh-CN" altLang="en-US" dirty="0"/>
          </a:p>
        </p:txBody>
      </p:sp>
      <p:sp>
        <p:nvSpPr>
          <p:cNvPr id="39" name="Rectangle 165"/>
          <p:cNvSpPr>
            <a:spLocks noChangeArrowheads="1"/>
          </p:cNvSpPr>
          <p:nvPr/>
        </p:nvSpPr>
        <p:spPr bwMode="auto">
          <a:xfrm>
            <a:off x="1353185" y="4984615"/>
            <a:ext cx="9577388" cy="142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par>
                          <p:cTn id="47" fill="hold">
                            <p:stCondLst>
                              <p:cond delay="2500"/>
                            </p:stCondLst>
                            <p:childTnLst>
                              <p:par>
                                <p:cTn id="48" presetID="22" presetClass="entr" presetSubtype="1"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500"/>
                                        <p:tgtEl>
                                          <p:spTgt spid="35"/>
                                        </p:tgtEl>
                                      </p:cBhvr>
                                    </p:animEffect>
                                  </p:childTnLst>
                                </p:cTn>
                              </p:par>
                              <p:par>
                                <p:cTn id="51" presetID="22" presetClass="entr" presetSubtype="2" fill="hold" grpId="0" nodeType="withEffect">
                                  <p:stCondLst>
                                    <p:cond delay="200"/>
                                  </p:stCondLst>
                                  <p:childTnLst>
                                    <p:set>
                                      <p:cBhvr>
                                        <p:cTn id="52" dur="1" fill="hold">
                                          <p:stCondLst>
                                            <p:cond delay="0"/>
                                          </p:stCondLst>
                                        </p:cTn>
                                        <p:tgtEl>
                                          <p:spTgt spid="45"/>
                                        </p:tgtEl>
                                        <p:attrNameLst>
                                          <p:attrName>style.visibility</p:attrName>
                                        </p:attrNameLst>
                                      </p:cBhvr>
                                      <p:to>
                                        <p:strVal val="visible"/>
                                      </p:to>
                                    </p:set>
                                    <p:animEffect transition="in" filter="wipe(right)">
                                      <p:cBhvr>
                                        <p:cTn id="53" dur="500"/>
                                        <p:tgtEl>
                                          <p:spTgt spid="45"/>
                                        </p:tgtEl>
                                      </p:cBhvr>
                                    </p:animEffect>
                                  </p:childTnLst>
                                </p:cTn>
                              </p:par>
                              <p:par>
                                <p:cTn id="54" presetID="22" presetClass="entr" presetSubtype="2" fill="hold" grpId="0" nodeType="withEffect">
                                  <p:stCondLst>
                                    <p:cond delay="200"/>
                                  </p:stCondLst>
                                  <p:childTnLst>
                                    <p:set>
                                      <p:cBhvr>
                                        <p:cTn id="55" dur="1" fill="hold">
                                          <p:stCondLst>
                                            <p:cond delay="0"/>
                                          </p:stCondLst>
                                        </p:cTn>
                                        <p:tgtEl>
                                          <p:spTgt spid="39"/>
                                        </p:tgtEl>
                                        <p:attrNameLst>
                                          <p:attrName>style.visibility</p:attrName>
                                        </p:attrNameLst>
                                      </p:cBhvr>
                                      <p:to>
                                        <p:strVal val="visible"/>
                                      </p:to>
                                    </p:set>
                                    <p:animEffect transition="in" filter="wipe(right)">
                                      <p:cBhvr>
                                        <p:cTn id="5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7" grpId="0" bldLvl="0" animBg="1"/>
      <p:bldP spid="19" grpId="0" bldLvl="0" animBg="1"/>
      <p:bldP spid="20" grpId="0" bldLvl="0" animBg="1"/>
      <p:bldP spid="26" grpId="0"/>
      <p:bldP spid="27" grpId="0"/>
      <p:bldP spid="2" grpId="0" bldLvl="0" animBg="1"/>
      <p:bldP spid="3" grpId="0"/>
      <p:bldP spid="30" grpId="0"/>
      <p:bldP spid="31" grpId="0"/>
      <p:bldP spid="34" grpId="0" bldLvl="0" animBg="1"/>
      <p:bldP spid="35" grpId="0" bldLvl="0" animBg="1"/>
      <p:bldP spid="45" grpId="0" bldLvl="0" animBg="1"/>
      <p:bldP spid="3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0516230504"/>
  <p:tag name="MH_LIBRARY" val="CONTENTS"/>
  <p:tag name="MH_TYPE" val="OTHERS"/>
  <p:tag name="ID" val="545812"/>
</p:tagLst>
</file>

<file path=ppt/tags/tag1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Office 主题​​">
  <a:themeElements>
    <a:clrScheme name="简约教育">
      <a:dk1>
        <a:sysClr val="windowText" lastClr="000000"/>
      </a:dk1>
      <a:lt1>
        <a:sysClr val="window" lastClr="FFFFFF"/>
      </a:lt1>
      <a:dk2>
        <a:srgbClr val="44546A"/>
      </a:dk2>
      <a:lt2>
        <a:srgbClr val="E7E6E6"/>
      </a:lt2>
      <a:accent1>
        <a:srgbClr val="30C1D8"/>
      </a:accent1>
      <a:accent2>
        <a:srgbClr val="404040"/>
      </a:accent2>
      <a:accent3>
        <a:srgbClr val="AFB6BB"/>
      </a:accent3>
      <a:accent4>
        <a:srgbClr val="FFD641"/>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1124</Words>
  <Application>Microsoft Office PowerPoint</Application>
  <PresentationFormat>宽屏</PresentationFormat>
  <Paragraphs>133</Paragraphs>
  <Slides>15</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Myriad Pro</vt:lpstr>
      <vt:lpstr>等线</vt:lpstr>
      <vt:lpstr>等线 Light</vt:lpstr>
      <vt:lpstr>宋体</vt:lpstr>
      <vt:lpstr>微软雅黑</vt:lpstr>
      <vt:lpstr>Arial</vt:lpstr>
      <vt:lpstr>Calibri</vt:lpstr>
      <vt:lpstr>Century Gothic</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liu ziyuan</cp:lastModifiedBy>
  <cp:revision>32</cp:revision>
  <dcterms:created xsi:type="dcterms:W3CDTF">2017-08-07T02:09:00Z</dcterms:created>
  <dcterms:modified xsi:type="dcterms:W3CDTF">2022-10-06T13:44:48Z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