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315" r:id="rId3"/>
    <p:sldId id="257" r:id="rId4"/>
    <p:sldId id="314" r:id="rId5"/>
    <p:sldId id="258" r:id="rId6"/>
    <p:sldId id="312" r:id="rId7"/>
    <p:sldId id="31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16" r:id="rId27"/>
    <p:sldId id="317" r:id="rId28"/>
    <p:sldId id="259" r:id="rId29"/>
    <p:sldId id="281" r:id="rId30"/>
    <p:sldId id="282" r:id="rId31"/>
    <p:sldId id="283" r:id="rId32"/>
    <p:sldId id="284" r:id="rId33"/>
    <p:sldId id="285" r:id="rId34"/>
    <p:sldId id="286" r:id="rId35"/>
    <p:sldId id="287" r:id="rId36"/>
    <p:sldId id="288" r:id="rId37"/>
    <p:sldId id="289" r:id="rId38"/>
    <p:sldId id="290" r:id="rId39"/>
    <p:sldId id="260" r:id="rId40"/>
    <p:sldId id="291" r:id="rId41"/>
    <p:sldId id="292" r:id="rId42"/>
    <p:sldId id="293" r:id="rId43"/>
    <p:sldId id="294" r:id="rId44"/>
    <p:sldId id="295" r:id="rId45"/>
    <p:sldId id="296" r:id="rId46"/>
    <p:sldId id="297" r:id="rId47"/>
    <p:sldId id="298" r:id="rId48"/>
    <p:sldId id="261"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86391" autoAdjust="0"/>
  </p:normalViewPr>
  <p:slideViewPr>
    <p:cSldViewPr snapToGrid="0">
      <p:cViewPr varScale="1">
        <p:scale>
          <a:sx n="78" d="100"/>
          <a:sy n="78" d="100"/>
        </p:scale>
        <p:origin x="13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147334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201266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2965752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2680967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25935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195546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3347237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4226824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250212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400836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317162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44129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147635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391185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234269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1612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80E8AE3-4503-46BC-A683-1AB220A93064}" type="datetimeFigureOut">
              <a:rPr lang="zh-CN" altLang="en-US" smtClean="0"/>
              <a:t>2023/2/22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155181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0E8AE3-4503-46BC-A683-1AB220A93064}" type="datetimeFigureOut">
              <a:rPr lang="zh-CN" altLang="en-US" smtClean="0"/>
              <a:t>2023/2/22</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7F56C-5287-4A7E-BDAF-719B728460EA}" type="slidenum">
              <a:rPr lang="zh-CN" altLang="en-US" smtClean="0"/>
              <a:t>‹#›</a:t>
            </a:fld>
            <a:endParaRPr lang="zh-CN" altLang="en-US"/>
          </a:p>
        </p:txBody>
      </p:sp>
    </p:spTree>
    <p:extLst>
      <p:ext uri="{BB962C8B-B14F-4D97-AF65-F5344CB8AC3E}">
        <p14:creationId xmlns:p14="http://schemas.microsoft.com/office/powerpoint/2010/main" val="322596229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导论  进入新时代的中国与当代世界</a:t>
            </a:r>
            <a:endParaRPr lang="zh-CN" altLang="en-US" b="1" dirty="0"/>
          </a:p>
        </p:txBody>
      </p:sp>
      <p:sp>
        <p:nvSpPr>
          <p:cNvPr id="3" name="副标题 2"/>
          <p:cNvSpPr>
            <a:spLocks noGrp="1"/>
          </p:cNvSpPr>
          <p:nvPr>
            <p:ph type="subTitle" idx="1"/>
          </p:nvPr>
        </p:nvSpPr>
        <p:spPr/>
        <p:txBody>
          <a:bodyPr/>
          <a:lstStyle/>
          <a:p>
            <a:r>
              <a:rPr lang="zh-CN" altLang="en-US" b="1" dirty="0"/>
              <a:t>肖广</a:t>
            </a:r>
            <a:r>
              <a:rPr lang="zh-CN" altLang="en-US" b="1" dirty="0" smtClean="0"/>
              <a:t>岭</a:t>
            </a:r>
            <a:endParaRPr lang="en-US" altLang="zh-CN" b="1" dirty="0" smtClean="0"/>
          </a:p>
          <a:p>
            <a:r>
              <a:rPr lang="zh-CN" altLang="en-US" b="1" dirty="0" smtClean="0"/>
              <a:t>马克思主义学院</a:t>
            </a:r>
            <a:endParaRPr lang="en-US" altLang="zh-CN" b="1" dirty="0" smtClean="0"/>
          </a:p>
        </p:txBody>
      </p:sp>
    </p:spTree>
    <p:extLst>
      <p:ext uri="{BB962C8B-B14F-4D97-AF65-F5344CB8AC3E}">
        <p14:creationId xmlns:p14="http://schemas.microsoft.com/office/powerpoint/2010/main" val="3255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a:t>
            </a:r>
            <a:r>
              <a:rPr lang="zh-CN" altLang="en-US" b="1" dirty="0" smtClean="0"/>
              <a:t>）世界多极化的机遇与挑战</a:t>
            </a:r>
            <a:endParaRPr lang="zh-CN" altLang="en-US" b="1" dirty="0"/>
          </a:p>
        </p:txBody>
      </p:sp>
      <p:sp>
        <p:nvSpPr>
          <p:cNvPr id="3" name="内容占位符 2"/>
          <p:cNvSpPr>
            <a:spLocks noGrp="1"/>
          </p:cNvSpPr>
          <p:nvPr>
            <p:ph idx="1"/>
          </p:nvPr>
        </p:nvSpPr>
        <p:spPr>
          <a:xfrm>
            <a:off x="1248032" y="2335427"/>
            <a:ext cx="10254992" cy="4015946"/>
          </a:xfrm>
        </p:spPr>
        <p:txBody>
          <a:bodyPr>
            <a:normAutofit/>
          </a:bodyPr>
          <a:lstStyle/>
          <a:p>
            <a:r>
              <a:rPr lang="zh-CN" altLang="en-US" sz="2800" b="1" dirty="0" smtClean="0"/>
              <a:t>由少数国家决定世界命运的状况已经改变，国际关系民主化的呼声越来越强烈</a:t>
            </a:r>
            <a:endParaRPr lang="en-US" altLang="zh-CN" sz="2800" b="1" dirty="0" smtClean="0"/>
          </a:p>
          <a:p>
            <a:r>
              <a:rPr lang="zh-CN" altLang="en-US" sz="2800" b="1" dirty="0" smtClean="0"/>
              <a:t>霸权主义依然存在，新干涉主义有所上升，恐怖主义加剧，边界争端、局部冲突此起彼伏（当前</a:t>
            </a:r>
            <a:r>
              <a:rPr lang="zh-CN" altLang="en-US" sz="2800" b="1" dirty="0" smtClean="0">
                <a:solidFill>
                  <a:srgbClr val="FF0000"/>
                </a:solidFill>
              </a:rPr>
              <a:t>乌克兰东部冲突</a:t>
            </a:r>
            <a:r>
              <a:rPr lang="zh-CN" altLang="en-US" sz="2800" b="1" dirty="0" smtClean="0"/>
              <a:t>）</a:t>
            </a:r>
            <a:endParaRPr lang="en-US" altLang="zh-CN" sz="2800" b="1" dirty="0" smtClean="0"/>
          </a:p>
          <a:p>
            <a:r>
              <a:rPr lang="zh-CN" altLang="en-US" sz="2800" b="1" dirty="0" smtClean="0"/>
              <a:t>总体和平、局部战乱，总体缓和、局部紧张，总体稳定、局部动荡是当代世界发展的基本态势</a:t>
            </a:r>
            <a:endParaRPr lang="en-US" altLang="zh-CN" sz="2800" b="1" dirty="0" smtClean="0"/>
          </a:p>
        </p:txBody>
      </p:sp>
    </p:spTree>
    <p:extLst>
      <p:ext uri="{BB962C8B-B14F-4D97-AF65-F5344CB8AC3E}">
        <p14:creationId xmlns:p14="http://schemas.microsoft.com/office/powerpoint/2010/main" val="237236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3</a:t>
            </a:r>
            <a:r>
              <a:rPr lang="zh-CN" altLang="en-US" b="1" dirty="0" smtClean="0"/>
              <a:t>）世界范围内思想文化交流交融交锋的</a:t>
            </a:r>
            <a:r>
              <a:rPr lang="zh-CN" altLang="en-US" b="1" dirty="0"/>
              <a:t>机遇</a:t>
            </a:r>
            <a:r>
              <a:rPr lang="zh-CN" altLang="en-US" b="1" dirty="0" smtClean="0"/>
              <a:t>和挑战</a:t>
            </a:r>
            <a:endParaRPr lang="zh-CN" altLang="en-US" b="1" dirty="0"/>
          </a:p>
        </p:txBody>
      </p:sp>
      <p:sp>
        <p:nvSpPr>
          <p:cNvPr id="3" name="内容占位符 2"/>
          <p:cNvSpPr>
            <a:spLocks noGrp="1"/>
          </p:cNvSpPr>
          <p:nvPr>
            <p:ph idx="1"/>
          </p:nvPr>
        </p:nvSpPr>
        <p:spPr>
          <a:xfrm>
            <a:off x="1484311" y="2113005"/>
            <a:ext cx="9822121" cy="4646141"/>
          </a:xfrm>
        </p:spPr>
        <p:txBody>
          <a:bodyPr>
            <a:normAutofit/>
          </a:bodyPr>
          <a:lstStyle/>
          <a:p>
            <a:r>
              <a:rPr lang="zh-CN" altLang="en-US" b="1" dirty="0" smtClean="0"/>
              <a:t>文明多样性是当代人类社会的基本特征</a:t>
            </a:r>
            <a:endParaRPr lang="en-US" altLang="zh-CN" b="1" dirty="0" smtClean="0"/>
          </a:p>
          <a:p>
            <a:pPr lvl="1"/>
            <a:r>
              <a:rPr lang="zh-CN" altLang="en-US" b="1" dirty="0" smtClean="0"/>
              <a:t>维护文明多样性、反对霸权主义已经成为大多数国家的共识</a:t>
            </a:r>
            <a:endParaRPr lang="en-US" altLang="zh-CN" b="1" dirty="0" smtClean="0"/>
          </a:p>
          <a:p>
            <a:pPr lvl="0"/>
            <a:r>
              <a:rPr lang="zh-CN" altLang="en-US" b="1" dirty="0" smtClean="0"/>
              <a:t>世界范围内思想文化交流交融交锋</a:t>
            </a:r>
            <a:endParaRPr lang="en-US" altLang="zh-CN" b="1" dirty="0" smtClean="0"/>
          </a:p>
          <a:p>
            <a:pPr lvl="1"/>
            <a:r>
              <a:rPr lang="zh-CN" altLang="en-US" b="1" dirty="0" smtClean="0"/>
              <a:t>有利于增进相互了解，促进人类思想文化发展</a:t>
            </a:r>
            <a:endParaRPr lang="en-US" altLang="zh-CN" b="1" dirty="0" smtClean="0"/>
          </a:p>
          <a:p>
            <a:pPr lvl="1"/>
            <a:r>
              <a:rPr lang="zh-CN" altLang="en-US" b="1" dirty="0" smtClean="0"/>
              <a:t>带来许多新矛盾和新问题</a:t>
            </a:r>
            <a:endParaRPr lang="en-US" altLang="zh-CN" b="1" dirty="0" smtClean="0"/>
          </a:p>
          <a:p>
            <a:pPr lvl="1"/>
            <a:r>
              <a:rPr lang="zh-CN" altLang="en-US" b="1" dirty="0" smtClean="0"/>
              <a:t>一些发达国家借助于其在政治、经济、文化和舆论方面的优势，极力推销资本主义的意识形态、价值观和社会制度，给世界造成新的不安定</a:t>
            </a:r>
            <a:endParaRPr lang="en-US" altLang="zh-CN" b="1" dirty="0" smtClean="0"/>
          </a:p>
          <a:p>
            <a:r>
              <a:rPr lang="zh-CN" altLang="en-US" b="1" dirty="0" smtClean="0"/>
              <a:t>否定文明多样性，是文化霸权主义的表现，是对人类文明进步的巨大威胁</a:t>
            </a:r>
            <a:endParaRPr lang="en-US" altLang="zh-CN" b="1" dirty="0" smtClean="0"/>
          </a:p>
        </p:txBody>
      </p:sp>
    </p:spTree>
    <p:extLst>
      <p:ext uri="{BB962C8B-B14F-4D97-AF65-F5344CB8AC3E}">
        <p14:creationId xmlns:p14="http://schemas.microsoft.com/office/powerpoint/2010/main" val="155584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4</a:t>
            </a:r>
            <a:r>
              <a:rPr lang="zh-CN" altLang="en-US" b="1" dirty="0" smtClean="0"/>
              <a:t>）人类社会加速转型的机遇与挑战</a:t>
            </a:r>
            <a:endParaRPr lang="zh-CN" altLang="en-US" b="1" dirty="0"/>
          </a:p>
        </p:txBody>
      </p:sp>
      <p:sp>
        <p:nvSpPr>
          <p:cNvPr id="3" name="内容占位符 2"/>
          <p:cNvSpPr>
            <a:spLocks noGrp="1"/>
          </p:cNvSpPr>
          <p:nvPr>
            <p:ph idx="1"/>
          </p:nvPr>
        </p:nvSpPr>
        <p:spPr>
          <a:xfrm>
            <a:off x="1484311" y="2026508"/>
            <a:ext cx="10018712" cy="3764692"/>
          </a:xfrm>
        </p:spPr>
        <p:txBody>
          <a:bodyPr>
            <a:noAutofit/>
          </a:bodyPr>
          <a:lstStyle/>
          <a:p>
            <a:r>
              <a:rPr lang="zh-CN" altLang="en-US" sz="2800" b="1" dirty="0" smtClean="0"/>
              <a:t>总体来看，随着生产力的发展，人类的文明程度和生活质量大大提高</a:t>
            </a:r>
            <a:endParaRPr lang="en-US" altLang="zh-CN" sz="2800" b="1" dirty="0" smtClean="0"/>
          </a:p>
          <a:p>
            <a:r>
              <a:rPr lang="zh-CN" altLang="en-US" sz="2800" b="1" dirty="0" smtClean="0"/>
              <a:t>发展极不平衡，贫富分化日益严重，世界面临的不确定性上升</a:t>
            </a:r>
            <a:endParaRPr lang="en-US" altLang="zh-CN" sz="2800" b="1" dirty="0" smtClean="0"/>
          </a:p>
          <a:p>
            <a:r>
              <a:rPr lang="zh-CN" altLang="en-US" sz="2800" b="1" dirty="0" smtClean="0"/>
              <a:t>此起彼伏的民族宗教冲突，特别是极端宗教势力的发展，既严重影响当地，也对世界的和平与发展构成严重威胁</a:t>
            </a:r>
            <a:endParaRPr lang="en-US" altLang="zh-CN" sz="2800" b="1" dirty="0" smtClean="0"/>
          </a:p>
        </p:txBody>
      </p:sp>
    </p:spTree>
    <p:extLst>
      <p:ext uri="{BB962C8B-B14F-4D97-AF65-F5344CB8AC3E}">
        <p14:creationId xmlns:p14="http://schemas.microsoft.com/office/powerpoint/2010/main" val="3876401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5</a:t>
            </a:r>
            <a:r>
              <a:rPr lang="zh-CN" altLang="en-US" b="1" dirty="0" smtClean="0"/>
              <a:t>）生态环境日益恶化带来的挑战</a:t>
            </a:r>
            <a:endParaRPr lang="zh-CN" altLang="en-US" b="1" dirty="0"/>
          </a:p>
        </p:txBody>
      </p:sp>
      <p:sp>
        <p:nvSpPr>
          <p:cNvPr id="3" name="内容占位符 2"/>
          <p:cNvSpPr>
            <a:spLocks noGrp="1"/>
          </p:cNvSpPr>
          <p:nvPr>
            <p:ph idx="1"/>
          </p:nvPr>
        </p:nvSpPr>
        <p:spPr>
          <a:xfrm>
            <a:off x="1297460" y="1767017"/>
            <a:ext cx="10429102" cy="4584356"/>
          </a:xfrm>
        </p:spPr>
        <p:txBody>
          <a:bodyPr>
            <a:normAutofit/>
          </a:bodyPr>
          <a:lstStyle/>
          <a:p>
            <a:r>
              <a:rPr lang="zh-CN" altLang="en-US" b="1" dirty="0" smtClean="0"/>
              <a:t>社会财富巨大增长的同时，带来的生态环境问题已经成为全球性难题</a:t>
            </a:r>
            <a:endParaRPr lang="en-US" altLang="zh-CN" b="1" dirty="0" smtClean="0"/>
          </a:p>
          <a:p>
            <a:pPr lvl="1"/>
            <a:r>
              <a:rPr lang="zh-CN" altLang="en-US" b="1" dirty="0"/>
              <a:t>环境</a:t>
            </a:r>
            <a:r>
              <a:rPr lang="zh-CN" altLang="en-US" b="1" dirty="0" smtClean="0"/>
              <a:t>破坏、生态失衡、资源紧张、气候变化</a:t>
            </a:r>
            <a:endParaRPr lang="en-US" altLang="zh-CN" b="1" dirty="0" smtClean="0"/>
          </a:p>
          <a:p>
            <a:r>
              <a:rPr lang="zh-CN" altLang="en-US" b="1" dirty="0" smtClean="0"/>
              <a:t>发达国家向发展中国家转移落后产能，给许多发展中国家带来了环境污染</a:t>
            </a:r>
            <a:endParaRPr lang="en-US" altLang="zh-CN" b="1" dirty="0" smtClean="0"/>
          </a:p>
          <a:p>
            <a:r>
              <a:rPr lang="zh-CN" altLang="en-US" b="1" dirty="0"/>
              <a:t>经济</a:t>
            </a:r>
            <a:r>
              <a:rPr lang="zh-CN" altLang="en-US" b="1" dirty="0" smtClean="0"/>
              <a:t>发展与环境保护，资源有限与生活质量提高，当代发展与后代发展等矛盾，成为摆在全人类面前的突出问题</a:t>
            </a:r>
            <a:endParaRPr lang="en-US" altLang="zh-CN" b="1" dirty="0" smtClean="0"/>
          </a:p>
          <a:p>
            <a:r>
              <a:rPr lang="zh-CN" altLang="en-US" b="1" dirty="0" smtClean="0"/>
              <a:t>如果处理不好这些严重的生存危机，人类进步的诸多努力将化为乌有</a:t>
            </a:r>
            <a:endParaRPr lang="en-US" altLang="zh-CN" b="1" dirty="0" smtClean="0"/>
          </a:p>
        </p:txBody>
      </p:sp>
    </p:spTree>
    <p:extLst>
      <p:ext uri="{BB962C8B-B14F-4D97-AF65-F5344CB8AC3E}">
        <p14:creationId xmlns:p14="http://schemas.microsoft.com/office/powerpoint/2010/main" val="892588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6</a:t>
            </a:r>
            <a:r>
              <a:rPr lang="zh-CN" altLang="en-US" b="1" dirty="0" smtClean="0"/>
              <a:t>）科学技术迅猛发展的机遇与挑战</a:t>
            </a:r>
            <a:endParaRPr lang="zh-CN" altLang="en-US" b="1" dirty="0"/>
          </a:p>
        </p:txBody>
      </p:sp>
      <p:sp>
        <p:nvSpPr>
          <p:cNvPr id="3" name="内容占位符 2"/>
          <p:cNvSpPr>
            <a:spLocks noGrp="1"/>
          </p:cNvSpPr>
          <p:nvPr>
            <p:ph idx="1"/>
          </p:nvPr>
        </p:nvSpPr>
        <p:spPr>
          <a:xfrm>
            <a:off x="1484311" y="1890584"/>
            <a:ext cx="10131039" cy="4967416"/>
          </a:xfrm>
        </p:spPr>
        <p:txBody>
          <a:bodyPr>
            <a:normAutofit/>
          </a:bodyPr>
          <a:lstStyle/>
          <a:p>
            <a:r>
              <a:rPr lang="zh-CN" altLang="en-US" sz="2800" b="1" dirty="0" smtClean="0"/>
              <a:t>新一轮科技革命和产业变革深入发展，人工智能等新产业、新技术、新业态层出不穷</a:t>
            </a:r>
            <a:endParaRPr lang="en-US" altLang="zh-CN" sz="2800" b="1" dirty="0" smtClean="0"/>
          </a:p>
          <a:p>
            <a:r>
              <a:rPr lang="zh-CN" altLang="en-US" sz="2800" b="1" dirty="0" smtClean="0"/>
              <a:t>科学技术日新月异，成为生产力和社会进步的强大动力，极大增强了人类认识和改造自然的能力</a:t>
            </a:r>
            <a:endParaRPr lang="en-US" altLang="zh-CN" sz="2800" b="1" dirty="0" smtClean="0"/>
          </a:p>
          <a:p>
            <a:r>
              <a:rPr lang="zh-CN" altLang="en-US" sz="2800" b="1" dirty="0" smtClean="0"/>
              <a:t>如果对科学技术认识和运用不当，会带来生态环境恶化、自然资源枯竭、发展失衡加剧、科技伦理失范等严重问题</a:t>
            </a:r>
            <a:endParaRPr lang="en-US" altLang="zh-CN" sz="2800" b="1" dirty="0" smtClean="0"/>
          </a:p>
          <a:p>
            <a:r>
              <a:rPr lang="zh-CN" altLang="en-US" sz="2800" b="1" dirty="0" smtClean="0"/>
              <a:t>如何使科学技术趋利避害，是人类面临的重大问题</a:t>
            </a:r>
            <a:endParaRPr lang="en-US" altLang="zh-CN" sz="2800" b="1" dirty="0" smtClean="0"/>
          </a:p>
        </p:txBody>
      </p:sp>
    </p:spTree>
    <p:extLst>
      <p:ext uri="{BB962C8B-B14F-4D97-AF65-F5344CB8AC3E}">
        <p14:creationId xmlns:p14="http://schemas.microsoft.com/office/powerpoint/2010/main" val="1271944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全面认识当今世界</a:t>
            </a:r>
            <a:endParaRPr lang="zh-CN" altLang="en-US" b="1" dirty="0"/>
          </a:p>
        </p:txBody>
      </p:sp>
      <p:sp>
        <p:nvSpPr>
          <p:cNvPr id="3" name="内容占位符 2"/>
          <p:cNvSpPr>
            <a:spLocks noGrp="1"/>
          </p:cNvSpPr>
          <p:nvPr>
            <p:ph idx="1"/>
          </p:nvPr>
        </p:nvSpPr>
        <p:spPr>
          <a:xfrm>
            <a:off x="1484310" y="1779373"/>
            <a:ext cx="10018714" cy="5078627"/>
          </a:xfrm>
        </p:spPr>
        <p:txBody>
          <a:bodyPr>
            <a:normAutofit/>
          </a:bodyPr>
          <a:lstStyle/>
          <a:p>
            <a:r>
              <a:rPr lang="zh-CN" altLang="en-US" sz="2800" b="1" dirty="0" smtClean="0"/>
              <a:t>当今世界是一个变革的世界</a:t>
            </a:r>
            <a:endParaRPr lang="en-US" altLang="zh-CN" sz="2800" b="1" dirty="0" smtClean="0"/>
          </a:p>
          <a:p>
            <a:pPr lvl="1"/>
            <a:r>
              <a:rPr lang="zh-CN" altLang="en-US" sz="2400" b="1" dirty="0" smtClean="0"/>
              <a:t>机遇与挑战层出不穷，国际体系和秩序深度调整，国际力量对比发生深刻变化，有利于和平发展</a:t>
            </a:r>
            <a:endParaRPr lang="en-US" altLang="zh-CN" sz="2400" b="1" dirty="0" smtClean="0"/>
          </a:p>
          <a:p>
            <a:r>
              <a:rPr lang="zh-CN" altLang="en-US" sz="2800" b="1" dirty="0"/>
              <a:t>人类</a:t>
            </a:r>
            <a:r>
              <a:rPr lang="zh-CN" altLang="en-US" sz="2800" b="1" dirty="0" smtClean="0"/>
              <a:t>社会面临诸多前所未有的挑战，也迎来许多难得的机遇</a:t>
            </a:r>
            <a:endParaRPr lang="en-US" altLang="zh-CN" sz="2800" b="1" dirty="0" smtClean="0"/>
          </a:p>
          <a:p>
            <a:r>
              <a:rPr lang="zh-CN" altLang="en-US" sz="2800" b="1" dirty="0"/>
              <a:t>总体</a:t>
            </a:r>
            <a:r>
              <a:rPr lang="zh-CN" altLang="en-US" sz="2800" b="1" dirty="0" smtClean="0"/>
              <a:t>而言，机遇大于挑战，和平发展的大势不可逆转</a:t>
            </a:r>
            <a:endParaRPr lang="en-US" altLang="zh-CN" sz="2800" b="1" dirty="0" smtClean="0"/>
          </a:p>
          <a:p>
            <a:r>
              <a:rPr lang="zh-CN" altLang="en-US" sz="2800" b="1" dirty="0" smtClean="0"/>
              <a:t>认识当代世界，不能被乱花眯眼，也不能被浮云遮眼，而要端起历史规律的望远镜细心观察，把握时代发展大势</a:t>
            </a:r>
            <a:endParaRPr lang="en-US" altLang="zh-CN" sz="2800" b="1" dirty="0" smtClean="0"/>
          </a:p>
        </p:txBody>
      </p:sp>
    </p:spTree>
    <p:extLst>
      <p:ext uri="{BB962C8B-B14F-4D97-AF65-F5344CB8AC3E}">
        <p14:creationId xmlns:p14="http://schemas.microsoft.com/office/powerpoint/2010/main" val="1209505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dirty="0"/>
              <a:t>3</a:t>
            </a:r>
            <a:r>
              <a:rPr lang="en-US" altLang="zh-CN" sz="4400" b="1" kern="1200" dirty="0" smtClean="0">
                <a:solidFill>
                  <a:schemeClr val="tx1"/>
                </a:solidFill>
                <a:effectLst/>
                <a:latin typeface="+mj-lt"/>
                <a:ea typeface="+mj-ea"/>
                <a:cs typeface="+mj-cs"/>
              </a:rPr>
              <a:t>.</a:t>
            </a:r>
            <a:r>
              <a:rPr lang="zh-CN" altLang="zh-CN" sz="4400" b="1" kern="1200" dirty="0" smtClean="0">
                <a:solidFill>
                  <a:schemeClr val="tx1"/>
                </a:solidFill>
                <a:effectLst/>
                <a:latin typeface="+mj-lt"/>
                <a:ea typeface="+mj-ea"/>
                <a:cs typeface="+mj-cs"/>
              </a:rPr>
              <a:t>和平、发展、合作、共赢的时代潮流更加强劲</a:t>
            </a:r>
            <a:r>
              <a:rPr lang="zh-CN" altLang="en-US"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1/2</a:t>
            </a:r>
            <a:r>
              <a:rPr lang="zh-CN" altLang="en-US" sz="4400" b="1" kern="1200" dirty="0" smtClean="0">
                <a:solidFill>
                  <a:schemeClr val="tx1"/>
                </a:solidFill>
                <a:effectLst/>
                <a:latin typeface="+mj-lt"/>
                <a:ea typeface="+mj-ea"/>
                <a:cs typeface="+mj-cs"/>
              </a:rPr>
              <a:t>）</a:t>
            </a:r>
            <a:endParaRPr lang="zh-CN" altLang="zh-CN" sz="4400" b="1" dirty="0" smtClean="0">
              <a:effectLst/>
            </a:endParaRPr>
          </a:p>
        </p:txBody>
      </p:sp>
      <p:sp>
        <p:nvSpPr>
          <p:cNvPr id="3" name="内容占位符 2"/>
          <p:cNvSpPr>
            <a:spLocks noGrp="1"/>
          </p:cNvSpPr>
          <p:nvPr>
            <p:ph idx="1"/>
          </p:nvPr>
        </p:nvSpPr>
        <p:spPr>
          <a:xfrm>
            <a:off x="1272746" y="2038865"/>
            <a:ext cx="10230278" cy="4497859"/>
          </a:xfrm>
        </p:spPr>
        <p:txBody>
          <a:bodyPr>
            <a:normAutofit/>
          </a:bodyPr>
          <a:lstStyle/>
          <a:p>
            <a:r>
              <a:rPr lang="zh-CN" altLang="en-US" sz="2800" b="1" dirty="0" smtClean="0"/>
              <a:t>当今世界各国人民前途命运紧密相连，各国相互依存、一荣俱荣、一损俱损的格局已然形成，形成</a:t>
            </a:r>
            <a:r>
              <a:rPr lang="zh-CN" altLang="en-US" sz="2800" b="1" dirty="0" smtClean="0">
                <a:solidFill>
                  <a:srgbClr val="FF0000"/>
                </a:solidFill>
              </a:rPr>
              <a:t>人类命运共同体</a:t>
            </a:r>
            <a:r>
              <a:rPr lang="zh-CN" altLang="en-US" sz="2800" b="1" dirty="0" smtClean="0"/>
              <a:t>，这是观察当代世界问题的出发点</a:t>
            </a:r>
            <a:endParaRPr lang="en-US" altLang="zh-CN" sz="2800" b="1" dirty="0" smtClean="0"/>
          </a:p>
          <a:p>
            <a:pPr lvl="1"/>
            <a:r>
              <a:rPr lang="zh-CN" altLang="en-US" sz="2400" b="1" dirty="0" smtClean="0"/>
              <a:t>在经济全球化潮流下，仅靠一国之力无法解决发展问题，市场在资源配置中的决定性作用不是在一国之内而是在世界范围内完成的</a:t>
            </a:r>
            <a:endParaRPr lang="en-US" altLang="zh-CN" sz="2400" b="1" dirty="0" smtClean="0"/>
          </a:p>
          <a:p>
            <a:pPr lvl="1"/>
            <a:r>
              <a:rPr lang="zh-CN" altLang="en-US" sz="2400" b="1" dirty="0" smtClean="0"/>
              <a:t>世界市场的需求是一个国家发展的重要动力，任何国家都不能独善其身</a:t>
            </a:r>
            <a:endParaRPr lang="en-US" altLang="zh-CN" sz="2400" b="1" dirty="0" smtClean="0"/>
          </a:p>
          <a:p>
            <a:pPr lvl="1"/>
            <a:r>
              <a:rPr lang="zh-CN" altLang="en-US" sz="2400" b="1" dirty="0" smtClean="0"/>
              <a:t>科技、资金和人才的流动、调整和布局是全球性的，在一国范围内难以实现经济结构的优化升级和合理布局，无法实现经济持续健康发展</a:t>
            </a:r>
            <a:endParaRPr lang="en-US" altLang="zh-CN" sz="2400" b="1" dirty="0" smtClean="0"/>
          </a:p>
        </p:txBody>
      </p:sp>
    </p:spTree>
    <p:extLst>
      <p:ext uri="{BB962C8B-B14F-4D97-AF65-F5344CB8AC3E}">
        <p14:creationId xmlns:p14="http://schemas.microsoft.com/office/powerpoint/2010/main" val="2987391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3.</a:t>
            </a:r>
            <a:r>
              <a:rPr lang="zh-CN" altLang="zh-CN" b="1" dirty="0" smtClean="0"/>
              <a:t>和平</a:t>
            </a:r>
            <a:r>
              <a:rPr lang="zh-CN" altLang="zh-CN" b="1" dirty="0"/>
              <a:t>、发展、合作、共赢的时代潮流更加强劲</a:t>
            </a:r>
            <a:r>
              <a:rPr lang="zh-CN" altLang="en-US" b="1" dirty="0" smtClean="0"/>
              <a:t>（</a:t>
            </a:r>
            <a:r>
              <a:rPr lang="en-US" altLang="zh-CN" b="1" dirty="0" smtClean="0"/>
              <a:t>2/2</a:t>
            </a:r>
            <a:r>
              <a:rPr lang="zh-CN" altLang="en-US" b="1" dirty="0" smtClean="0"/>
              <a:t>）</a:t>
            </a:r>
            <a:endParaRPr lang="zh-CN" altLang="en-US" b="1" dirty="0"/>
          </a:p>
        </p:txBody>
      </p:sp>
      <p:sp>
        <p:nvSpPr>
          <p:cNvPr id="3" name="内容占位符 2"/>
          <p:cNvSpPr>
            <a:spLocks noGrp="1"/>
          </p:cNvSpPr>
          <p:nvPr>
            <p:ph idx="1"/>
          </p:nvPr>
        </p:nvSpPr>
        <p:spPr>
          <a:xfrm>
            <a:off x="1484310" y="2666999"/>
            <a:ext cx="10018714" cy="3795585"/>
          </a:xfrm>
        </p:spPr>
        <p:txBody>
          <a:bodyPr>
            <a:normAutofit fontScale="92500"/>
          </a:bodyPr>
          <a:lstStyle/>
          <a:p>
            <a:r>
              <a:rPr lang="zh-CN" altLang="en-US" b="1" dirty="0" smtClean="0"/>
              <a:t>随着经济全球化的深入发展，全球性矛盾和挑战不断增多，许多问题仅靠一国之力难以应对</a:t>
            </a:r>
            <a:endParaRPr lang="en-US" altLang="zh-CN" b="1" dirty="0" smtClean="0"/>
          </a:p>
          <a:p>
            <a:pPr lvl="1"/>
            <a:r>
              <a:rPr lang="zh-CN" altLang="en-US" b="1" dirty="0" smtClean="0"/>
              <a:t>生态、人口、贫困、暴恐等与发展息息相关的全球性问题，没有各国相互配合、协调行动，都无法真正解决</a:t>
            </a:r>
            <a:endParaRPr lang="en-US" altLang="zh-CN" b="1" dirty="0" smtClean="0"/>
          </a:p>
          <a:p>
            <a:r>
              <a:rPr lang="zh-CN" altLang="en-US" b="1" dirty="0" smtClean="0"/>
              <a:t>解决全球化面临的问题，不应退回到贸易保护主义的老路，而应正确选择融入全球化的路径和节奏</a:t>
            </a:r>
            <a:endParaRPr lang="en-US" altLang="zh-CN" b="1" dirty="0" smtClean="0"/>
          </a:p>
          <a:p>
            <a:pPr lvl="1"/>
            <a:r>
              <a:rPr lang="zh-CN" altLang="en-US" b="1" dirty="0"/>
              <a:t>冷战</a:t>
            </a:r>
            <a:r>
              <a:rPr lang="zh-CN" altLang="en-US" b="1" dirty="0" smtClean="0"/>
              <a:t>思维、零和博弈愈发陈旧，妄自尊大或独善其身只能四处碰壁</a:t>
            </a:r>
            <a:endParaRPr lang="en-US" altLang="zh-CN" b="1" dirty="0" smtClean="0"/>
          </a:p>
          <a:p>
            <a:pPr lvl="1"/>
            <a:r>
              <a:rPr lang="zh-CN" altLang="en-US" b="1" dirty="0" smtClean="0"/>
              <a:t>各国应该顺应大势、结合国情、合作应对、趋利避害，引领经济全球化的良性发展</a:t>
            </a:r>
            <a:endParaRPr lang="en-US" altLang="zh-CN" b="1" dirty="0" smtClean="0"/>
          </a:p>
          <a:p>
            <a:r>
              <a:rPr lang="zh-CN" altLang="en-US" b="1" dirty="0" smtClean="0"/>
              <a:t>只有坚持和平发展、携手合作，才能真正实现共赢多赢</a:t>
            </a:r>
            <a:endParaRPr lang="en-US" altLang="zh-CN" b="1" dirty="0" smtClean="0"/>
          </a:p>
        </p:txBody>
      </p:sp>
    </p:spTree>
    <p:extLst>
      <p:ext uri="{BB962C8B-B14F-4D97-AF65-F5344CB8AC3E}">
        <p14:creationId xmlns:p14="http://schemas.microsoft.com/office/powerpoint/2010/main" val="1988184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zh-CN" sz="4400" b="1" kern="1200" dirty="0" smtClean="0">
                <a:solidFill>
                  <a:schemeClr val="tx1"/>
                </a:solidFill>
                <a:effectLst/>
                <a:latin typeface="+mj-lt"/>
                <a:ea typeface="+mj-ea"/>
                <a:cs typeface="+mj-cs"/>
              </a:rPr>
              <a:t>中国坚定不移地走和平发展的道路</a:t>
            </a:r>
            <a:endParaRPr lang="zh-CN" altLang="zh-CN" sz="4400" b="1" dirty="0" smtClean="0">
              <a:effectLst/>
            </a:endParaRPr>
          </a:p>
        </p:txBody>
      </p:sp>
      <p:sp>
        <p:nvSpPr>
          <p:cNvPr id="3" name="内容占位符 2"/>
          <p:cNvSpPr>
            <a:spLocks noGrp="1"/>
          </p:cNvSpPr>
          <p:nvPr>
            <p:ph idx="1"/>
          </p:nvPr>
        </p:nvSpPr>
        <p:spPr>
          <a:xfrm>
            <a:off x="1484311" y="2063579"/>
            <a:ext cx="9809765" cy="4226010"/>
          </a:xfrm>
        </p:spPr>
        <p:txBody>
          <a:bodyPr>
            <a:normAutofit/>
          </a:bodyPr>
          <a:lstStyle/>
          <a:p>
            <a:r>
              <a:rPr lang="zh-CN" altLang="en-US" b="1" dirty="0" smtClean="0"/>
              <a:t>和平发展是各国人民的共同心声，对中国有利，对世界也有利</a:t>
            </a:r>
            <a:endParaRPr lang="en-US" altLang="zh-CN" b="1" dirty="0" smtClean="0"/>
          </a:p>
          <a:p>
            <a:r>
              <a:rPr lang="zh-CN" altLang="en-US" b="1" dirty="0" smtClean="0"/>
              <a:t>中国走和平发展道路，不是权宜之计，更不是外交辞令，而是从历史、现实和未来的客观判断中得出的结论</a:t>
            </a:r>
            <a:endParaRPr lang="en-US" altLang="zh-CN" b="1" dirty="0" smtClean="0"/>
          </a:p>
          <a:p>
            <a:pPr lvl="1"/>
            <a:r>
              <a:rPr lang="zh-CN" altLang="en-US" b="1" dirty="0"/>
              <a:t>中华</a:t>
            </a:r>
            <a:r>
              <a:rPr lang="zh-CN" altLang="en-US" b="1" dirty="0" smtClean="0"/>
              <a:t>文明、中国近代史、中国发展目标、世界发展大势</a:t>
            </a:r>
            <a:endParaRPr lang="en-US" altLang="zh-CN" b="1" dirty="0" smtClean="0"/>
          </a:p>
          <a:p>
            <a:r>
              <a:rPr lang="zh-CN" altLang="en-US" b="1" dirty="0" smtClean="0"/>
              <a:t>和平发展是中国基于自身国情、社会制度、文化传统作出的战略抉择，顺应时代潮流，符合中国根本利益，符合世界</a:t>
            </a:r>
            <a:r>
              <a:rPr lang="zh-CN" altLang="en-US" b="1" dirty="0"/>
              <a:t>各国</a:t>
            </a:r>
            <a:r>
              <a:rPr lang="zh-CN" altLang="en-US" b="1" dirty="0" smtClean="0"/>
              <a:t>利益</a:t>
            </a:r>
            <a:endParaRPr lang="en-US" altLang="zh-CN" b="1" dirty="0" smtClean="0"/>
          </a:p>
          <a:p>
            <a:r>
              <a:rPr lang="zh-CN" altLang="en-US" b="1" dirty="0" smtClean="0"/>
              <a:t>中国走和平发展道路，但决不放弃自身的正当权益，决不能牺牲国家核心利益</a:t>
            </a:r>
            <a:endParaRPr lang="en-US" altLang="zh-CN" b="1" dirty="0" smtClean="0"/>
          </a:p>
          <a:p>
            <a:r>
              <a:rPr lang="zh-CN" altLang="en-US" b="1" dirty="0" smtClean="0"/>
              <a:t>中国将同各国人民一道努力构建人类命运共同体</a:t>
            </a:r>
            <a:endParaRPr lang="en-US" altLang="zh-CN" b="1" dirty="0" smtClean="0"/>
          </a:p>
        </p:txBody>
      </p:sp>
    </p:spTree>
    <p:extLst>
      <p:ext uri="{BB962C8B-B14F-4D97-AF65-F5344CB8AC3E}">
        <p14:creationId xmlns:p14="http://schemas.microsoft.com/office/powerpoint/2010/main" val="82476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dirty="0"/>
              <a:t>4</a:t>
            </a:r>
            <a:r>
              <a:rPr lang="en-US" altLang="zh-CN" sz="4400" b="1" kern="1200" dirty="0" smtClean="0">
                <a:solidFill>
                  <a:schemeClr val="tx1"/>
                </a:solidFill>
                <a:effectLst/>
                <a:latin typeface="+mj-lt"/>
                <a:ea typeface="+mj-ea"/>
                <a:cs typeface="+mj-cs"/>
              </a:rPr>
              <a:t>.</a:t>
            </a:r>
            <a:r>
              <a:rPr lang="zh-CN" altLang="zh-CN" sz="4400" b="1" kern="1200" dirty="0" smtClean="0">
                <a:solidFill>
                  <a:schemeClr val="tx1"/>
                </a:solidFill>
                <a:effectLst/>
                <a:latin typeface="+mj-lt"/>
                <a:ea typeface="+mj-ea"/>
                <a:cs typeface="+mj-cs"/>
              </a:rPr>
              <a:t>中国日益走近世界舞台中央所面临的复杂形势</a:t>
            </a:r>
            <a:endParaRPr lang="zh-CN" altLang="zh-CN" sz="4400" b="1" dirty="0" smtClean="0">
              <a:effectLst/>
            </a:endParaRPr>
          </a:p>
        </p:txBody>
      </p:sp>
      <p:sp>
        <p:nvSpPr>
          <p:cNvPr id="3" name="内容占位符 2"/>
          <p:cNvSpPr>
            <a:spLocks noGrp="1"/>
          </p:cNvSpPr>
          <p:nvPr>
            <p:ph idx="1"/>
          </p:nvPr>
        </p:nvSpPr>
        <p:spPr>
          <a:xfrm>
            <a:off x="1371600" y="1791730"/>
            <a:ext cx="10131424" cy="4831491"/>
          </a:xfrm>
        </p:spPr>
        <p:txBody>
          <a:bodyPr/>
          <a:lstStyle/>
          <a:p>
            <a:r>
              <a:rPr lang="zh-CN" altLang="en-US" sz="2800" b="1" dirty="0" smtClean="0"/>
              <a:t>当代世界格局发生重大变化，就是中国正日益</a:t>
            </a:r>
            <a:r>
              <a:rPr lang="zh-CN" altLang="en-US" sz="2800" b="1" dirty="0"/>
              <a:t>走近世界舞台</a:t>
            </a:r>
            <a:r>
              <a:rPr lang="zh-CN" altLang="en-US" sz="2800" b="1" dirty="0" smtClean="0"/>
              <a:t>中心</a:t>
            </a:r>
            <a:endParaRPr lang="en-US" altLang="zh-CN" sz="2800" b="1" dirty="0" smtClean="0"/>
          </a:p>
          <a:p>
            <a:pPr lvl="1"/>
            <a:r>
              <a:rPr lang="zh-CN" altLang="en-US" sz="2400" b="1" dirty="0" smtClean="0"/>
              <a:t>在国际舞台上的地位和作用大幅提高，与国际社会的联动互动空前紧密</a:t>
            </a:r>
            <a:endParaRPr lang="en-US" altLang="zh-CN" sz="2400" b="1" dirty="0" smtClean="0"/>
          </a:p>
          <a:p>
            <a:pPr lvl="1"/>
            <a:r>
              <a:rPr lang="zh-CN" altLang="en-US" sz="2400" b="1" dirty="0"/>
              <a:t>国际</a:t>
            </a:r>
            <a:r>
              <a:rPr lang="zh-CN" altLang="en-US" sz="2400" b="1" dirty="0" smtClean="0"/>
              <a:t>社会希望中国在国际事务中发挥更大作用，在应对全球性挑战中承担更多责任</a:t>
            </a:r>
            <a:endParaRPr lang="en-US" altLang="zh-CN" sz="2400" b="1" dirty="0" smtClean="0"/>
          </a:p>
          <a:p>
            <a:pPr lvl="1"/>
            <a:r>
              <a:rPr lang="zh-CN" altLang="en-US" sz="2400" b="1" dirty="0" smtClean="0"/>
              <a:t>中国多次发出反对保护主义，支持经济全球化的强音，起到了稳定人心、增强信心的重要作用，日益成为世界格局中的稳定器，变局中的正能量</a:t>
            </a:r>
            <a:endParaRPr lang="en-US" altLang="zh-CN" sz="2400" b="1" dirty="0" smtClean="0"/>
          </a:p>
        </p:txBody>
      </p:sp>
    </p:spTree>
    <p:extLst>
      <p:ext uri="{BB962C8B-B14F-4D97-AF65-F5344CB8AC3E}">
        <p14:creationId xmlns:p14="http://schemas.microsoft.com/office/powerpoint/2010/main" val="52365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2" y="685801"/>
            <a:ext cx="9834478" cy="1180070"/>
          </a:xfrm>
        </p:spPr>
        <p:txBody>
          <a:bodyPr>
            <a:normAutofit fontScale="90000"/>
          </a:bodyPr>
          <a:lstStyle/>
          <a:p>
            <a:r>
              <a:rPr lang="zh-CN" altLang="en-US" b="1" dirty="0">
                <a:latin typeface="华文新魏" panose="02010800040101010101" pitchFamily="2" charset="-122"/>
                <a:ea typeface="华文新魏" panose="02010800040101010101" pitchFamily="2" charset="-122"/>
              </a:rPr>
              <a:t>考核方式：过程考核 </a:t>
            </a:r>
            <a:r>
              <a:rPr lang="zh-CN" altLang="zh-CN" b="1" dirty="0">
                <a:latin typeface="华文新魏" panose="02010800040101010101" pitchFamily="2" charset="-122"/>
                <a:ea typeface="华文新魏" panose="02010800040101010101" pitchFamily="2" charset="-122"/>
              </a:rPr>
              <a:t/>
            </a:r>
            <a:br>
              <a:rPr lang="zh-CN" altLang="zh-CN" b="1" dirty="0">
                <a:latin typeface="华文新魏" panose="02010800040101010101" pitchFamily="2" charset="-122"/>
                <a:ea typeface="华文新魏" panose="02010800040101010101" pitchFamily="2" charset="-122"/>
              </a:rPr>
            </a:br>
            <a:r>
              <a:rPr lang="en-US" altLang="zh-CN" b="1" dirty="0">
                <a:latin typeface="华文新魏" panose="02010800040101010101" pitchFamily="2" charset="-122"/>
                <a:ea typeface="华文新魏" panose="02010800040101010101" pitchFamily="2" charset="-122"/>
              </a:rPr>
              <a:t>   </a:t>
            </a:r>
            <a:r>
              <a:rPr lang="zh-CN" altLang="en-US" b="1" dirty="0">
                <a:latin typeface="黑体" panose="02010609060101010101" pitchFamily="49" charset="-122"/>
                <a:ea typeface="黑体" panose="02010609060101010101" pitchFamily="49" charset="-122"/>
              </a:rPr>
              <a:t>教学相长</a:t>
            </a:r>
            <a:r>
              <a:rPr lang="en-US" altLang="zh-CN" sz="3200" b="1" dirty="0">
                <a:latin typeface="+mn-ea"/>
              </a:rPr>
              <a:t>·</a:t>
            </a:r>
            <a:r>
              <a:rPr lang="zh-CN" altLang="en-US" b="1" dirty="0">
                <a:ea typeface="黑体" panose="02010609060101010101" pitchFamily="49" charset="-122"/>
              </a:rPr>
              <a:t>随堂展示</a:t>
            </a:r>
            <a:r>
              <a:rPr lang="en-US" altLang="zh-CN" sz="3200" b="1" dirty="0">
                <a:latin typeface="+mn-ea"/>
              </a:rPr>
              <a:t>·</a:t>
            </a:r>
            <a:r>
              <a:rPr lang="zh-CN" altLang="en-US" b="1" dirty="0">
                <a:latin typeface="黑体" panose="02010609060101010101" pitchFamily="49" charset="-122"/>
                <a:ea typeface="黑体" panose="02010609060101010101" pitchFamily="49" charset="-122"/>
              </a:rPr>
              <a:t>读书报告</a:t>
            </a:r>
            <a:r>
              <a:rPr lang="en-US" altLang="zh-CN" sz="3200" b="1" dirty="0">
                <a:latin typeface="+mn-ea"/>
              </a:rPr>
              <a:t>·</a:t>
            </a:r>
            <a:r>
              <a:rPr lang="en-US" altLang="zh-CN" b="1" dirty="0">
                <a:latin typeface="黑体" panose="02010609060101010101" pitchFamily="49" charset="-122"/>
                <a:ea typeface="黑体" panose="02010609060101010101" pitchFamily="49" charset="-122"/>
              </a:rPr>
              <a:t>PPT</a:t>
            </a:r>
            <a:r>
              <a:rPr lang="zh-CN" altLang="en-US" b="1" dirty="0">
                <a:latin typeface="黑体" panose="02010609060101010101" pitchFamily="49" charset="-122"/>
                <a:ea typeface="黑体" panose="02010609060101010101" pitchFamily="49" charset="-122"/>
              </a:rPr>
              <a:t>展示</a:t>
            </a:r>
            <a:endParaRPr lang="zh-CN" altLang="en-US" dirty="0"/>
          </a:p>
        </p:txBody>
      </p:sp>
      <p:sp>
        <p:nvSpPr>
          <p:cNvPr id="3" name="内容占位符 2"/>
          <p:cNvSpPr>
            <a:spLocks noGrp="1"/>
          </p:cNvSpPr>
          <p:nvPr>
            <p:ph idx="1"/>
          </p:nvPr>
        </p:nvSpPr>
        <p:spPr>
          <a:xfrm>
            <a:off x="1484310" y="2100649"/>
            <a:ext cx="10018713" cy="4287794"/>
          </a:xfrm>
        </p:spPr>
        <p:txBody>
          <a:bodyPr>
            <a:normAutofit fontScale="92500"/>
          </a:bodyPr>
          <a:lstStyle/>
          <a:p>
            <a:r>
              <a:rPr lang="zh-CN" altLang="en-US" b="1" dirty="0">
                <a:latin typeface="黑体" panose="02010609060101010101" pitchFamily="49" charset="-122"/>
                <a:ea typeface="黑体" panose="02010609060101010101" pitchFamily="49" charset="-122"/>
              </a:rPr>
              <a:t>教学相长</a:t>
            </a:r>
            <a:r>
              <a:rPr lang="zh-CN" altLang="en-US" b="1" dirty="0" smtClean="0">
                <a:latin typeface="黑体" panose="02010609060101010101" pitchFamily="49" charset="-122"/>
                <a:ea typeface="黑体" panose="02010609060101010101" pitchFamily="49" charset="-122"/>
              </a:rPr>
              <a:t>：</a:t>
            </a:r>
            <a:r>
              <a:rPr lang="en-US" altLang="zh-CN" b="1" dirty="0" smtClean="0"/>
              <a:t>50</a:t>
            </a:r>
            <a:r>
              <a:rPr lang="zh-CN" altLang="en-US" b="1" dirty="0" smtClean="0"/>
              <a:t>分</a:t>
            </a:r>
            <a:endParaRPr lang="zh-CN" altLang="zh-CN" dirty="0"/>
          </a:p>
          <a:p>
            <a:pPr lvl="1" indent="127000"/>
            <a:r>
              <a:rPr lang="zh-CN" altLang="en-US" sz="2900" b="1" dirty="0">
                <a:latin typeface="宋体" panose="02010600030101010101" pitchFamily="2" charset="-122"/>
              </a:rPr>
              <a:t>每次教学相长为</a:t>
            </a:r>
            <a:r>
              <a:rPr lang="en-US" altLang="zh-CN" sz="2900" b="1" dirty="0" smtClean="0">
                <a:latin typeface="宋体" panose="02010600030101010101" pitchFamily="2" charset="-122"/>
              </a:rPr>
              <a:t>25</a:t>
            </a:r>
            <a:r>
              <a:rPr lang="zh-CN" altLang="en-US" sz="2900" b="1" dirty="0" smtClean="0">
                <a:latin typeface="宋体" panose="02010600030101010101" pitchFamily="2" charset="-122"/>
              </a:rPr>
              <a:t>分，</a:t>
            </a:r>
            <a:r>
              <a:rPr lang="en-US" altLang="zh-CN" sz="2900" b="1" dirty="0">
                <a:latin typeface="宋体" panose="02010600030101010101" pitchFamily="2" charset="-122"/>
              </a:rPr>
              <a:t>2</a:t>
            </a:r>
            <a:r>
              <a:rPr lang="zh-CN" altLang="en-US" sz="2900" b="1" dirty="0" smtClean="0">
                <a:latin typeface="宋体" panose="02010600030101010101" pitchFamily="2" charset="-122"/>
              </a:rPr>
              <a:t>次教学相长</a:t>
            </a:r>
            <a:r>
              <a:rPr lang="en-US" altLang="zh-CN" sz="2900" b="1" dirty="0">
                <a:latin typeface="宋体" panose="02010600030101010101" pitchFamily="2" charset="-122"/>
              </a:rPr>
              <a:t>5</a:t>
            </a:r>
            <a:r>
              <a:rPr lang="en-US" altLang="zh-CN" sz="2900" b="1" dirty="0" smtClean="0">
                <a:latin typeface="宋体" panose="02010600030101010101" pitchFamily="2" charset="-122"/>
              </a:rPr>
              <a:t>0</a:t>
            </a:r>
            <a:r>
              <a:rPr lang="zh-CN" altLang="en-US" sz="2900" b="1" dirty="0">
                <a:latin typeface="宋体" panose="02010600030101010101" pitchFamily="2" charset="-122"/>
              </a:rPr>
              <a:t>分</a:t>
            </a:r>
            <a:endParaRPr lang="zh-CN" altLang="zh-CN" sz="2900" b="1" dirty="0">
              <a:latin typeface="宋体" panose="02010600030101010101" pitchFamily="2" charset="-122"/>
            </a:endParaRPr>
          </a:p>
          <a:p>
            <a:pPr lvl="1" indent="127000"/>
            <a:r>
              <a:rPr lang="zh-CN" altLang="en-US" sz="2900" b="1" dirty="0">
                <a:latin typeface="宋体" panose="02010600030101010101" pitchFamily="2" charset="-122"/>
              </a:rPr>
              <a:t>根据认真程度、理解程度和说服力大小打分</a:t>
            </a:r>
            <a:endParaRPr lang="zh-CN" altLang="zh-CN" sz="2900" b="1" dirty="0">
              <a:latin typeface="宋体" panose="02010600030101010101" pitchFamily="2" charset="-122"/>
            </a:endParaRPr>
          </a:p>
          <a:p>
            <a:r>
              <a:rPr lang="zh-CN" altLang="en-US" b="1" dirty="0" smtClean="0">
                <a:latin typeface="黑体" panose="02010609060101010101" pitchFamily="49" charset="-122"/>
                <a:ea typeface="黑体" panose="02010609060101010101" pitchFamily="49" charset="-122"/>
              </a:rPr>
              <a:t>同学分组</a:t>
            </a:r>
            <a:r>
              <a:rPr lang="en-US" altLang="zh-CN" b="1" dirty="0" smtClean="0">
                <a:latin typeface="黑体" panose="02010609060101010101" pitchFamily="49" charset="-122"/>
                <a:ea typeface="黑体" panose="02010609060101010101" pitchFamily="49" charset="-122"/>
              </a:rPr>
              <a:t>PPT</a:t>
            </a:r>
            <a:r>
              <a:rPr lang="zh-CN" altLang="en-US" b="1" dirty="0">
                <a:latin typeface="黑体" panose="02010609060101010101" pitchFamily="49" charset="-122"/>
                <a:ea typeface="黑体" panose="02010609060101010101" pitchFamily="49" charset="-122"/>
              </a:rPr>
              <a:t>展示</a:t>
            </a:r>
            <a:r>
              <a:rPr lang="zh-CN" altLang="en-US" b="1" dirty="0" smtClean="0">
                <a:latin typeface="黑体" panose="02010609060101010101" pitchFamily="49" charset="-122"/>
                <a:ea typeface="黑体" panose="02010609060101010101" pitchFamily="49" charset="-122"/>
              </a:rPr>
              <a:t>：</a:t>
            </a:r>
            <a:r>
              <a:rPr lang="en-US" altLang="zh-CN" b="1" dirty="0"/>
              <a:t>5</a:t>
            </a:r>
            <a:r>
              <a:rPr lang="en-US" altLang="zh-CN" b="1" dirty="0" smtClean="0"/>
              <a:t>0</a:t>
            </a:r>
            <a:r>
              <a:rPr lang="zh-CN" altLang="zh-CN" b="1" dirty="0"/>
              <a:t>分</a:t>
            </a:r>
            <a:endParaRPr lang="zh-CN" altLang="zh-CN" dirty="0"/>
          </a:p>
          <a:p>
            <a:pPr lvl="1" indent="127000"/>
            <a:r>
              <a:rPr lang="zh-CN" altLang="en-US" sz="2900" b="1" dirty="0" smtClean="0">
                <a:latin typeface="宋体" panose="02010600030101010101" pitchFamily="2" charset="-122"/>
              </a:rPr>
              <a:t>分</a:t>
            </a:r>
            <a:r>
              <a:rPr lang="zh-CN" altLang="en-US" sz="2900" b="1" dirty="0">
                <a:latin typeface="宋体" panose="02010600030101010101" pitchFamily="2" charset="-122"/>
              </a:rPr>
              <a:t>两</a:t>
            </a:r>
            <a:r>
              <a:rPr lang="zh-CN" altLang="en-US" sz="2900" b="1" dirty="0" smtClean="0">
                <a:latin typeface="宋体" panose="02010600030101010101" pitchFamily="2" charset="-122"/>
              </a:rPr>
              <a:t>次</a:t>
            </a:r>
            <a:r>
              <a:rPr lang="zh-CN" altLang="en-US" sz="2900" b="1" dirty="0">
                <a:latin typeface="宋体" panose="02010600030101010101" pitchFamily="2" charset="-122"/>
              </a:rPr>
              <a:t>课进行；要求事先准备课件</a:t>
            </a:r>
            <a:endParaRPr lang="zh-CN" altLang="zh-CN" sz="2900" b="1" dirty="0">
              <a:latin typeface="宋体" panose="02010600030101010101" pitchFamily="2" charset="-122"/>
            </a:endParaRPr>
          </a:p>
          <a:p>
            <a:pPr lvl="1" indent="127000"/>
            <a:r>
              <a:rPr lang="zh-CN" altLang="en-US" sz="2900" b="1" dirty="0">
                <a:latin typeface="宋体" panose="02010600030101010101" pitchFamily="2" charset="-122"/>
              </a:rPr>
              <a:t>每组各推选</a:t>
            </a:r>
            <a:r>
              <a:rPr lang="en-US" altLang="zh-CN" sz="2900" b="1" dirty="0">
                <a:latin typeface="宋体" panose="02010600030101010101" pitchFamily="2" charset="-122"/>
              </a:rPr>
              <a:t>2-3</a:t>
            </a:r>
            <a:r>
              <a:rPr lang="zh-CN" altLang="en-US" sz="2900" b="1" dirty="0">
                <a:latin typeface="宋体" panose="02010600030101010101" pitchFamily="2" charset="-122"/>
              </a:rPr>
              <a:t>名代表上台发言，时间严格限制在</a:t>
            </a:r>
            <a:r>
              <a:rPr lang="en-US" altLang="zh-CN" sz="2900" b="1" dirty="0">
                <a:latin typeface="宋体" panose="02010600030101010101" pitchFamily="2" charset="-122"/>
              </a:rPr>
              <a:t>10</a:t>
            </a:r>
            <a:r>
              <a:rPr lang="zh-CN" altLang="en-US" sz="2900" b="1" dirty="0">
                <a:latin typeface="宋体" panose="02010600030101010101" pitchFamily="2" charset="-122"/>
              </a:rPr>
              <a:t>分钟以内</a:t>
            </a:r>
            <a:endParaRPr lang="zh-CN" altLang="zh-CN" sz="2900" b="1" dirty="0">
              <a:latin typeface="宋体" panose="02010600030101010101" pitchFamily="2" charset="-122"/>
            </a:endParaRPr>
          </a:p>
          <a:p>
            <a:pPr lvl="1" indent="127000"/>
            <a:r>
              <a:rPr lang="zh-CN" altLang="en-US" sz="2900" b="1" dirty="0">
                <a:latin typeface="宋体" panose="02010600030101010101" pitchFamily="2" charset="-122"/>
              </a:rPr>
              <a:t>学生代表对各小组</a:t>
            </a:r>
            <a:r>
              <a:rPr lang="en-US" altLang="zh-CN" sz="2900" b="1" dirty="0">
                <a:latin typeface="宋体" panose="02010600030101010101" pitchFamily="2" charset="-122"/>
              </a:rPr>
              <a:t>PPT</a:t>
            </a:r>
            <a:r>
              <a:rPr lang="zh-CN" altLang="en-US" sz="2900" b="1" dirty="0">
                <a:latin typeface="宋体" panose="02010600030101010101" pitchFamily="2" charset="-122"/>
              </a:rPr>
              <a:t>展示进行打分，并根据得分多少排序</a:t>
            </a:r>
            <a:endParaRPr lang="zh-CN" altLang="zh-CN" sz="2900" b="1" dirty="0">
              <a:latin typeface="宋体" panose="02010600030101010101" pitchFamily="2" charset="-122"/>
            </a:endParaRPr>
          </a:p>
          <a:p>
            <a:endParaRPr lang="zh-CN" altLang="en-US" sz="2900" b="1" dirty="0">
              <a:latin typeface="宋体" panose="02010600030101010101" pitchFamily="2" charset="-122"/>
            </a:endParaRPr>
          </a:p>
        </p:txBody>
      </p:sp>
    </p:spTree>
    <p:extLst>
      <p:ext uri="{BB962C8B-B14F-4D97-AF65-F5344CB8AC3E}">
        <p14:creationId xmlns:p14="http://schemas.microsoft.com/office/powerpoint/2010/main" val="2192782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中国在融入全球化中对世界发展做出了巨大贡献</a:t>
            </a:r>
            <a:endParaRPr lang="zh-CN" altLang="en-US" b="1" dirty="0"/>
          </a:p>
        </p:txBody>
      </p:sp>
      <p:sp>
        <p:nvSpPr>
          <p:cNvPr id="3" name="内容占位符 2"/>
          <p:cNvSpPr>
            <a:spLocks noGrp="1"/>
          </p:cNvSpPr>
          <p:nvPr>
            <p:ph idx="1"/>
          </p:nvPr>
        </p:nvSpPr>
        <p:spPr/>
        <p:txBody>
          <a:bodyPr>
            <a:normAutofit fontScale="70000" lnSpcReduction="20000"/>
          </a:bodyPr>
          <a:lstStyle/>
          <a:p>
            <a:r>
              <a:rPr lang="en-US" altLang="zh-CN" sz="2800" b="1" dirty="0" smtClean="0"/>
              <a:t>1950-2016</a:t>
            </a:r>
            <a:r>
              <a:rPr lang="zh-CN" altLang="en-US" sz="2800" b="1" dirty="0" smtClean="0"/>
              <a:t>年，中国累计对外援助</a:t>
            </a:r>
            <a:r>
              <a:rPr lang="en-US" altLang="zh-CN" sz="2800" b="1" dirty="0" smtClean="0"/>
              <a:t>4000</a:t>
            </a:r>
            <a:r>
              <a:rPr lang="zh-CN" altLang="en-US" sz="2800" b="1" dirty="0" smtClean="0"/>
              <a:t>多亿元，实施各类援外项目</a:t>
            </a:r>
            <a:r>
              <a:rPr lang="en-US" altLang="zh-CN" sz="2800" b="1" dirty="0" smtClean="0"/>
              <a:t>5000</a:t>
            </a:r>
            <a:r>
              <a:rPr lang="zh-CN" altLang="en-US" sz="2800" b="1" dirty="0" smtClean="0"/>
              <a:t>多个，为发展中国家在华培训各类人员</a:t>
            </a:r>
            <a:r>
              <a:rPr lang="en-US" altLang="zh-CN" sz="2800" b="1" dirty="0" smtClean="0"/>
              <a:t>26</a:t>
            </a:r>
            <a:r>
              <a:rPr lang="zh-CN" altLang="en-US" sz="2800" b="1" dirty="0" smtClean="0"/>
              <a:t>万多名</a:t>
            </a:r>
            <a:endParaRPr lang="en-US" altLang="zh-CN" sz="2800" b="1" dirty="0" smtClean="0"/>
          </a:p>
          <a:p>
            <a:r>
              <a:rPr lang="zh-CN" altLang="en-US" sz="2800" b="1" dirty="0"/>
              <a:t>截至</a:t>
            </a:r>
            <a:r>
              <a:rPr lang="en-US" altLang="zh-CN" sz="2800" b="1" dirty="0"/>
              <a:t>2019</a:t>
            </a:r>
            <a:r>
              <a:rPr lang="zh-CN" altLang="en-US" sz="2800" b="1" dirty="0"/>
              <a:t>年</a:t>
            </a:r>
            <a:r>
              <a:rPr lang="en-US" altLang="zh-CN" sz="2800" b="1" dirty="0"/>
              <a:t>12</a:t>
            </a:r>
            <a:r>
              <a:rPr lang="zh-CN" altLang="en-US" sz="2800" b="1" dirty="0"/>
              <a:t>月，累计实际使用外资金额达</a:t>
            </a:r>
            <a:r>
              <a:rPr lang="en-US" altLang="zh-CN" sz="2800" b="1" dirty="0"/>
              <a:t>2.29</a:t>
            </a:r>
            <a:r>
              <a:rPr lang="zh-CN" altLang="en-US" sz="2800" b="1" dirty="0"/>
              <a:t>万亿</a:t>
            </a:r>
            <a:r>
              <a:rPr lang="zh-CN" altLang="en-US" sz="2800" b="1" dirty="0" smtClean="0"/>
              <a:t>美元；</a:t>
            </a:r>
            <a:r>
              <a:rPr lang="en-US" altLang="zh-CN" sz="2800" b="1" dirty="0"/>
              <a:t>2020</a:t>
            </a:r>
            <a:r>
              <a:rPr lang="zh-CN" altLang="en-US" sz="2800" b="1" dirty="0"/>
              <a:t>年中国吸引的全球外国直接投资（</a:t>
            </a:r>
            <a:r>
              <a:rPr lang="en-US" altLang="zh-CN" sz="2800" b="1" dirty="0"/>
              <a:t>FDI</a:t>
            </a:r>
            <a:r>
              <a:rPr lang="zh-CN" altLang="en-US" sz="2800" b="1" dirty="0"/>
              <a:t>）</a:t>
            </a:r>
            <a:r>
              <a:rPr lang="en-US" altLang="zh-CN" sz="2800" b="1" dirty="0"/>
              <a:t>1630</a:t>
            </a:r>
            <a:r>
              <a:rPr lang="zh-CN" altLang="en-US" sz="2800" b="1" dirty="0"/>
              <a:t>亿</a:t>
            </a:r>
            <a:r>
              <a:rPr lang="zh-CN" altLang="en-US" sz="2800" b="1" dirty="0" smtClean="0"/>
              <a:t>美元，成为世界第一。</a:t>
            </a:r>
            <a:endParaRPr lang="en-US" altLang="zh-CN" sz="2800" b="1" dirty="0" smtClean="0"/>
          </a:p>
          <a:p>
            <a:r>
              <a:rPr lang="en-US" altLang="zh-CN" sz="3100" b="1" dirty="0"/>
              <a:t>2021</a:t>
            </a:r>
            <a:r>
              <a:rPr lang="zh-CN" altLang="en-US" sz="3100" b="1" dirty="0"/>
              <a:t>年中国实际使用外资以人民币计增长</a:t>
            </a:r>
            <a:r>
              <a:rPr lang="en-US" altLang="zh-CN" sz="3100" b="1" dirty="0"/>
              <a:t>14.9%</a:t>
            </a:r>
            <a:r>
              <a:rPr lang="zh-CN" altLang="en-US" sz="3100" b="1" dirty="0"/>
              <a:t>，而以美元计达到了</a:t>
            </a:r>
            <a:r>
              <a:rPr lang="en-US" altLang="zh-CN" sz="3100" b="1" dirty="0"/>
              <a:t>1734.8</a:t>
            </a:r>
            <a:r>
              <a:rPr lang="zh-CN" altLang="en-US" sz="3100" b="1" dirty="0"/>
              <a:t>亿美元，同比更是大幅增长了</a:t>
            </a:r>
            <a:r>
              <a:rPr lang="en-US" altLang="zh-CN" sz="3100" b="1" dirty="0"/>
              <a:t>20.2%</a:t>
            </a:r>
            <a:r>
              <a:rPr lang="zh-CN" altLang="en-US" sz="3100" b="1" dirty="0"/>
              <a:t>，远高于全球平均水平。</a:t>
            </a:r>
            <a:endParaRPr lang="en-US" altLang="zh-CN" sz="3100" b="1" dirty="0"/>
          </a:p>
          <a:p>
            <a:r>
              <a:rPr lang="zh-CN" altLang="en-US" sz="2800" b="1" dirty="0" smtClean="0"/>
              <a:t>国际金融危机</a:t>
            </a:r>
            <a:r>
              <a:rPr lang="zh-CN" altLang="en-US" sz="2800" b="1" dirty="0"/>
              <a:t>以来截至</a:t>
            </a:r>
            <a:r>
              <a:rPr lang="en-US" altLang="zh-CN" sz="2800" b="1" dirty="0"/>
              <a:t>2020</a:t>
            </a:r>
            <a:r>
              <a:rPr lang="zh-CN" altLang="en-US" sz="2800" b="1" dirty="0"/>
              <a:t>年底，我国对外直接投资存量超</a:t>
            </a:r>
            <a:r>
              <a:rPr lang="en-US" altLang="zh-CN" sz="2800" b="1" dirty="0"/>
              <a:t>2.3</a:t>
            </a:r>
            <a:r>
              <a:rPr lang="zh-CN" altLang="en-US" sz="2800" b="1" dirty="0"/>
              <a:t>万亿美元，比</a:t>
            </a:r>
            <a:r>
              <a:rPr lang="en-US" altLang="zh-CN" sz="2800" b="1" dirty="0"/>
              <a:t>2015</a:t>
            </a:r>
            <a:r>
              <a:rPr lang="zh-CN" altLang="en-US" sz="2800" b="1" dirty="0"/>
              <a:t>年末翻一番，对外投资大国地位稳定。</a:t>
            </a:r>
            <a:r>
              <a:rPr lang="zh-CN" altLang="en-US" sz="2800" dirty="0"/>
              <a:t> </a:t>
            </a:r>
            <a:endParaRPr lang="en-US" altLang="zh-CN" sz="2800" dirty="0"/>
          </a:p>
          <a:p>
            <a:r>
              <a:rPr lang="zh-CN" altLang="en-US" sz="2800" b="1" dirty="0" smtClean="0"/>
              <a:t>中国对世界经济增长的贡献率年均在</a:t>
            </a:r>
            <a:r>
              <a:rPr lang="en-US" altLang="zh-CN" sz="2800" b="1" dirty="0" smtClean="0"/>
              <a:t>30%</a:t>
            </a:r>
            <a:r>
              <a:rPr lang="zh-CN" altLang="en-US" sz="2800" b="1" dirty="0" smtClean="0"/>
              <a:t>以上。</a:t>
            </a:r>
            <a:endParaRPr lang="en-US" altLang="zh-CN" sz="2800" b="1" dirty="0" smtClean="0"/>
          </a:p>
        </p:txBody>
      </p:sp>
    </p:spTree>
    <p:extLst>
      <p:ext uri="{BB962C8B-B14F-4D97-AF65-F5344CB8AC3E}">
        <p14:creationId xmlns:p14="http://schemas.microsoft.com/office/powerpoint/2010/main" val="1074323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进入新时代的中国经济由高速度转为高质量发展</a:t>
            </a:r>
            <a:endParaRPr lang="zh-CN" altLang="en-US" b="1" dirty="0"/>
          </a:p>
        </p:txBody>
      </p:sp>
      <p:sp>
        <p:nvSpPr>
          <p:cNvPr id="3" name="内容占位符 2"/>
          <p:cNvSpPr>
            <a:spLocks noGrp="1"/>
          </p:cNvSpPr>
          <p:nvPr>
            <p:ph idx="1"/>
          </p:nvPr>
        </p:nvSpPr>
        <p:spPr/>
        <p:txBody>
          <a:bodyPr>
            <a:normAutofit lnSpcReduction="10000"/>
          </a:bodyPr>
          <a:lstStyle/>
          <a:p>
            <a:r>
              <a:rPr lang="zh-CN" altLang="en-US" b="1" dirty="0" smtClean="0"/>
              <a:t>中国在这种转换中保持了中高速增长</a:t>
            </a:r>
            <a:endParaRPr lang="en-US" altLang="zh-CN" b="1" dirty="0" smtClean="0"/>
          </a:p>
          <a:p>
            <a:pPr lvl="1"/>
            <a:r>
              <a:rPr lang="zh-CN" altLang="en-US" b="1" dirty="0"/>
              <a:t>稳</a:t>
            </a:r>
            <a:r>
              <a:rPr lang="zh-CN" altLang="en-US" b="1" dirty="0" smtClean="0"/>
              <a:t>居世界第二大经济体，第一大工业国、货物贸易国、外汇储备国</a:t>
            </a:r>
            <a:endParaRPr lang="en-US" altLang="zh-CN" b="1" dirty="0" smtClean="0"/>
          </a:p>
          <a:p>
            <a:r>
              <a:rPr lang="zh-CN" altLang="en-US" b="1" dirty="0" smtClean="0"/>
              <a:t>中国提出的创新、协调、绿色、开放、共享的新发展理念，深化了对经济社会发展的规律性认识，获得日益广泛的国际认同</a:t>
            </a:r>
            <a:endParaRPr lang="en-US" altLang="zh-CN" b="1" dirty="0" smtClean="0"/>
          </a:p>
          <a:p>
            <a:r>
              <a:rPr lang="zh-CN" altLang="en-US" b="1" dirty="0" smtClean="0"/>
              <a:t>中国同一大批国家联动发展，使全球经济发展更加平衡</a:t>
            </a:r>
            <a:endParaRPr lang="en-US" altLang="zh-CN" b="1" dirty="0" smtClean="0"/>
          </a:p>
          <a:p>
            <a:r>
              <a:rPr lang="zh-CN" altLang="en-US" b="1" dirty="0"/>
              <a:t>减贫</a:t>
            </a:r>
            <a:r>
              <a:rPr lang="zh-CN" altLang="en-US" b="1" dirty="0" smtClean="0"/>
              <a:t>事业的巨大成就，使全球经济增长更加包容和普惠</a:t>
            </a:r>
            <a:endParaRPr lang="en-US" altLang="zh-CN" b="1" dirty="0" smtClean="0"/>
          </a:p>
          <a:p>
            <a:r>
              <a:rPr lang="zh-CN" altLang="en-US" b="1" dirty="0" smtClean="0"/>
              <a:t>坚持对外开放基本国策，为世界经济提供了重要动力</a:t>
            </a:r>
            <a:endParaRPr lang="en-US" altLang="zh-CN" b="1" dirty="0" smtClean="0"/>
          </a:p>
        </p:txBody>
      </p:sp>
    </p:spTree>
    <p:extLst>
      <p:ext uri="{BB962C8B-B14F-4D97-AF65-F5344CB8AC3E}">
        <p14:creationId xmlns:p14="http://schemas.microsoft.com/office/powerpoint/2010/main" val="47354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中国日益走近世界舞台中央，是体现和平发展的世界潮流的大事</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b="1" dirty="0" smtClean="0"/>
              <a:t>中国的发展之所以不断赢得广泛的国际认同，就在于它不仅惠及中国人民，也有力推动世界的和平发展，打破了</a:t>
            </a:r>
            <a:r>
              <a:rPr lang="zh-CN" altLang="en-US" b="1" dirty="0" smtClean="0">
                <a:solidFill>
                  <a:srgbClr val="FF0000"/>
                </a:solidFill>
              </a:rPr>
              <a:t>强国必霸</a:t>
            </a:r>
            <a:r>
              <a:rPr lang="zh-CN" altLang="en-US" b="1" dirty="0" smtClean="0"/>
              <a:t>的旧逻辑</a:t>
            </a:r>
            <a:endParaRPr lang="en-US" altLang="zh-CN" b="1" dirty="0" smtClean="0"/>
          </a:p>
          <a:p>
            <a:pPr lvl="1"/>
            <a:r>
              <a:rPr lang="zh-CN" altLang="en-US" b="1" dirty="0"/>
              <a:t>习近</a:t>
            </a:r>
            <a:r>
              <a:rPr lang="zh-CN" altLang="en-US" b="1" dirty="0" smtClean="0"/>
              <a:t>平：中国从一个积贫积弱的国家发展成为世界第二大经济体，靠的不是对外军事扩张和殖民掠夺，而是人民勤劳、维护和平。中国将始终不渝走和平发展道路。无论中国发展到哪一步，中国永不称霸、永不</a:t>
            </a:r>
            <a:r>
              <a:rPr lang="zh-CN" altLang="en-US" b="1" dirty="0"/>
              <a:t>扩张</a:t>
            </a:r>
            <a:r>
              <a:rPr lang="zh-CN" altLang="en-US" b="1" dirty="0" smtClean="0"/>
              <a:t>、永不谋求势力范围。历史已经并将继续证明这一点。</a:t>
            </a:r>
            <a:endParaRPr lang="en-US" altLang="zh-CN" b="1" dirty="0" smtClean="0"/>
          </a:p>
          <a:p>
            <a:pPr lvl="1"/>
            <a:r>
              <a:rPr lang="zh-CN" altLang="en-US" b="1" dirty="0"/>
              <a:t>习近</a:t>
            </a:r>
            <a:r>
              <a:rPr lang="zh-CN" altLang="en-US" b="1" dirty="0" smtClean="0"/>
              <a:t>平：中国人民深知，中国发展得益于国际社会，愿意以自己的发展为国际发展做出贡献。中国对外开放，不是要一家唱独角戏，而是要欢迎各方共同参与；不是要谋求势力范围，而是支持各国共同发展；不是要营造自己的后花园，而是要建设各国共享的百花园。</a:t>
            </a:r>
            <a:endParaRPr lang="en-US" altLang="zh-CN" b="1" dirty="0" smtClean="0"/>
          </a:p>
        </p:txBody>
      </p:sp>
    </p:spTree>
    <p:extLst>
      <p:ext uri="{BB962C8B-B14F-4D97-AF65-F5344CB8AC3E}">
        <p14:creationId xmlns:p14="http://schemas.microsoft.com/office/powerpoint/2010/main" val="1807205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中国日益走近世界舞台中央，不仅前景光明，还有复杂的国际环境</a:t>
            </a:r>
            <a:endParaRPr lang="zh-CN" altLang="en-US" b="1" dirty="0"/>
          </a:p>
        </p:txBody>
      </p:sp>
      <p:sp>
        <p:nvSpPr>
          <p:cNvPr id="3" name="内容占位符 2"/>
          <p:cNvSpPr>
            <a:spLocks noGrp="1"/>
          </p:cNvSpPr>
          <p:nvPr>
            <p:ph idx="1"/>
          </p:nvPr>
        </p:nvSpPr>
        <p:spPr/>
        <p:txBody>
          <a:bodyPr/>
          <a:lstStyle/>
          <a:p>
            <a:r>
              <a:rPr lang="zh-CN" altLang="en-US" b="1" dirty="0" smtClean="0"/>
              <a:t>西方一些国家总是带着有色眼镜看中国，认为中国发展起来必然是一种威胁</a:t>
            </a:r>
            <a:endParaRPr lang="en-US" altLang="zh-CN" b="1" dirty="0" smtClean="0"/>
          </a:p>
          <a:p>
            <a:pPr lvl="1"/>
            <a:r>
              <a:rPr lang="zh-CN" altLang="en-US" b="1" dirty="0" smtClean="0"/>
              <a:t>特别是对于极力维护一国独大、搞单边主义的势力而言，中国的发展就是对它们的威胁，因而拼命阻止</a:t>
            </a:r>
            <a:endParaRPr lang="en-US" altLang="zh-CN" b="1" dirty="0" smtClean="0"/>
          </a:p>
          <a:p>
            <a:pPr lvl="1"/>
            <a:r>
              <a:rPr lang="zh-CN" altLang="en-US" b="1" dirty="0" smtClean="0"/>
              <a:t>无论是贸易战，还是在地缘政治、科技、思想文化等方面的挑衅，利用人权、宗教、南海、涉台、涉藏、涉疆、涉港等众多议题大打“反华牌”，都是他们处心积虑的伎俩</a:t>
            </a:r>
            <a:endParaRPr lang="en-US" altLang="zh-CN" b="1" dirty="0" smtClean="0"/>
          </a:p>
        </p:txBody>
      </p:sp>
    </p:spTree>
    <p:extLst>
      <p:ext uri="{BB962C8B-B14F-4D97-AF65-F5344CB8AC3E}">
        <p14:creationId xmlns:p14="http://schemas.microsoft.com/office/powerpoint/2010/main" val="581011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对于制造中美贸易战，</a:t>
            </a:r>
            <a:r>
              <a:rPr lang="zh-CN" altLang="en-US" b="1" dirty="0"/>
              <a:t>中国始终坚持“不愿打，不怕打，必要时不得不打”的立场</a:t>
            </a:r>
          </a:p>
        </p:txBody>
      </p:sp>
      <p:sp>
        <p:nvSpPr>
          <p:cNvPr id="3" name="内容占位符 2"/>
          <p:cNvSpPr>
            <a:spLocks noGrp="1"/>
          </p:cNvSpPr>
          <p:nvPr>
            <p:ph idx="1"/>
          </p:nvPr>
        </p:nvSpPr>
        <p:spPr/>
        <p:txBody>
          <a:bodyPr>
            <a:normAutofit fontScale="85000" lnSpcReduction="10000"/>
          </a:bodyPr>
          <a:lstStyle/>
          <a:p>
            <a:r>
              <a:rPr lang="zh-CN" altLang="en-US" b="1" dirty="0" smtClean="0"/>
              <a:t>在中美贸易战中，中国的反制始终伴随美国的举措同步实施，决不屈服霸凌主义</a:t>
            </a:r>
            <a:endParaRPr lang="en-US" altLang="zh-CN" b="1" dirty="0" smtClean="0"/>
          </a:p>
          <a:p>
            <a:r>
              <a:rPr lang="zh-CN" altLang="en-US" b="1" dirty="0" smtClean="0"/>
              <a:t>美国的贸易霸凌主义最终会事与愿违、害人害己</a:t>
            </a:r>
            <a:endParaRPr lang="en-US" altLang="zh-CN" b="1" dirty="0" smtClean="0"/>
          </a:p>
          <a:p>
            <a:r>
              <a:rPr lang="zh-CN" altLang="en-US" b="1" dirty="0" smtClean="0"/>
              <a:t>中美之间的共同利益远大于双方的分歧，只要平等协商、实事求是，问题能得到合理解决，不会出现全面对抗</a:t>
            </a:r>
            <a:endParaRPr lang="en-US" altLang="zh-CN" b="1" dirty="0" smtClean="0"/>
          </a:p>
          <a:p>
            <a:r>
              <a:rPr lang="zh-CN" altLang="en-US" b="1" dirty="0" smtClean="0"/>
              <a:t>与此同时，我们也要居安思危，准备好出现最坏的结果，争取最好的前途</a:t>
            </a:r>
            <a:endParaRPr lang="en-US" altLang="zh-CN" b="1" dirty="0" smtClean="0"/>
          </a:p>
          <a:p>
            <a:pPr lvl="1"/>
            <a:r>
              <a:rPr lang="en-US" altLang="zh-CN" b="1" dirty="0"/>
              <a:t>《</a:t>
            </a:r>
            <a:r>
              <a:rPr lang="zh-CN" altLang="en-US" b="1" dirty="0"/>
              <a:t>关于中美经贸摩擦的事实与中方立场</a:t>
            </a:r>
            <a:r>
              <a:rPr lang="en-US" altLang="zh-CN" b="1" dirty="0"/>
              <a:t>》</a:t>
            </a:r>
            <a:r>
              <a:rPr lang="zh-CN" altLang="en-US" b="1" dirty="0" smtClean="0"/>
              <a:t>白皮书</a:t>
            </a:r>
            <a:endParaRPr lang="en-US" altLang="zh-CN" b="1" dirty="0" smtClean="0"/>
          </a:p>
          <a:p>
            <a:pPr lvl="2"/>
            <a:r>
              <a:rPr lang="zh-CN" altLang="en-US" b="1" dirty="0"/>
              <a:t>白皮书全文约</a:t>
            </a:r>
            <a:r>
              <a:rPr lang="en-US" altLang="zh-CN" b="1" dirty="0"/>
              <a:t>3.6</a:t>
            </a:r>
            <a:r>
              <a:rPr lang="zh-CN" altLang="en-US" b="1" dirty="0"/>
              <a:t>万字，除前言外，共包括六个部分，分别是中美经贸合作互利共赢、中美经贸关系的事实、美国政府的贸易保护主义行为、美国政府的贸易霸凌主义行为、美国政府不当做法对世界经济发展的危害、中国的立场。</a:t>
            </a:r>
            <a:endParaRPr lang="en-US" altLang="zh-CN" b="1" dirty="0" smtClean="0"/>
          </a:p>
        </p:txBody>
      </p:sp>
    </p:spTree>
    <p:extLst>
      <p:ext uri="{BB962C8B-B14F-4D97-AF65-F5344CB8AC3E}">
        <p14:creationId xmlns:p14="http://schemas.microsoft.com/office/powerpoint/2010/main" val="3295218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新时代中国的发展，离不开和平的国际环境</a:t>
            </a:r>
            <a:endParaRPr lang="zh-CN" altLang="en-US" b="1" dirty="0"/>
          </a:p>
        </p:txBody>
      </p:sp>
      <p:sp>
        <p:nvSpPr>
          <p:cNvPr id="3" name="内容占位符 2"/>
          <p:cNvSpPr>
            <a:spLocks noGrp="1"/>
          </p:cNvSpPr>
          <p:nvPr>
            <p:ph idx="1"/>
          </p:nvPr>
        </p:nvSpPr>
        <p:spPr/>
        <p:txBody>
          <a:bodyPr>
            <a:noAutofit/>
          </a:bodyPr>
          <a:lstStyle/>
          <a:p>
            <a:r>
              <a:rPr lang="zh-CN" altLang="en-US" sz="3600" b="1" dirty="0" smtClean="0"/>
              <a:t>面对国际格局和国际关系的深度调整，面对局部冲突和动荡频发，面对资源约束、环境恶化和生态失衡，中国始终高举和平、发展、合作、共赢的旗帜，坚持正确的义利观和共同、综合、合作和可持续的新安全观，与各国一道共建人类命运共同体。</a:t>
            </a:r>
            <a:endParaRPr lang="zh-CN" altLang="en-US" sz="3600" b="1" dirty="0"/>
          </a:p>
        </p:txBody>
      </p:sp>
    </p:spTree>
    <p:extLst>
      <p:ext uri="{BB962C8B-B14F-4D97-AF65-F5344CB8AC3E}">
        <p14:creationId xmlns:p14="http://schemas.microsoft.com/office/powerpoint/2010/main" val="268500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正确认识和把握“两个大局”</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t>中国与世界关系的新概括：中华民族伟大复兴战略全局与世界百年未有之大变局历史交汇，相互激荡</a:t>
            </a:r>
            <a:endParaRPr lang="en-US" altLang="zh-CN" b="1" dirty="0" smtClean="0"/>
          </a:p>
          <a:p>
            <a:pPr lvl="1"/>
            <a:r>
              <a:rPr lang="zh-CN" altLang="en-US" sz="2400" b="1" dirty="0" smtClean="0"/>
              <a:t>和平</a:t>
            </a:r>
            <a:r>
              <a:rPr lang="zh-CN" altLang="en-US" sz="2400" b="1" dirty="0"/>
              <a:t>与发展的</a:t>
            </a:r>
            <a:r>
              <a:rPr lang="zh-CN" altLang="en-US" sz="2400" b="1" dirty="0" smtClean="0"/>
              <a:t>时代主题</a:t>
            </a:r>
            <a:r>
              <a:rPr lang="zh-CN" altLang="en-US" sz="2400" b="1" dirty="0"/>
              <a:t>没有</a:t>
            </a:r>
            <a:r>
              <a:rPr lang="zh-CN" altLang="en-US" sz="2400" b="1" dirty="0" smtClean="0"/>
              <a:t>变，但</a:t>
            </a:r>
            <a:r>
              <a:rPr lang="zh-CN" altLang="en-US" sz="2400" b="1" dirty="0"/>
              <a:t>世界进入动荡变革</a:t>
            </a:r>
            <a:r>
              <a:rPr lang="zh-CN" altLang="en-US" sz="2400" b="1" dirty="0" smtClean="0"/>
              <a:t>期</a:t>
            </a:r>
            <a:endParaRPr lang="en-US" altLang="zh-CN" sz="2400" b="1" dirty="0"/>
          </a:p>
          <a:p>
            <a:pPr lvl="1"/>
            <a:r>
              <a:rPr lang="zh-CN" altLang="en-US" sz="2400" b="1" dirty="0" smtClean="0"/>
              <a:t>世界</a:t>
            </a:r>
            <a:r>
              <a:rPr lang="zh-CN" altLang="en-US" sz="2400" b="1" dirty="0"/>
              <a:t>多极化趋势没有</a:t>
            </a:r>
            <a:r>
              <a:rPr lang="zh-CN" altLang="en-US" sz="2400" b="1" dirty="0" smtClean="0"/>
              <a:t>变，但构建</a:t>
            </a:r>
            <a:r>
              <a:rPr lang="zh-CN" altLang="en-US" sz="2400" b="1" dirty="0"/>
              <a:t>更加公正合理的国际</a:t>
            </a:r>
            <a:r>
              <a:rPr lang="zh-CN" altLang="en-US" sz="2400" b="1" dirty="0" smtClean="0"/>
              <a:t>秩序任重道远</a:t>
            </a:r>
            <a:endParaRPr lang="en-US" altLang="zh-CN" sz="2400" b="1" dirty="0"/>
          </a:p>
          <a:p>
            <a:pPr lvl="1"/>
            <a:r>
              <a:rPr lang="zh-CN" altLang="en-US" sz="2400" b="1" dirty="0" smtClean="0"/>
              <a:t>经济</a:t>
            </a:r>
            <a:r>
              <a:rPr lang="zh-CN" altLang="en-US" sz="2400" b="1" dirty="0"/>
              <a:t>全球化的方向没有</a:t>
            </a:r>
            <a:r>
              <a:rPr lang="zh-CN" altLang="en-US" sz="2400" b="1" dirty="0" smtClean="0"/>
              <a:t>变，但遭遇波折和逆流</a:t>
            </a:r>
            <a:endParaRPr lang="en-US" altLang="zh-CN" sz="2400" b="1" dirty="0" smtClean="0"/>
          </a:p>
          <a:p>
            <a:pPr lvl="1"/>
            <a:r>
              <a:rPr lang="zh-CN" altLang="en-US" sz="2400" b="1" dirty="0" smtClean="0"/>
              <a:t>文明交流</a:t>
            </a:r>
            <a:r>
              <a:rPr lang="zh-CN" altLang="en-US" sz="2400" b="1" dirty="0"/>
              <a:t>互</a:t>
            </a:r>
            <a:r>
              <a:rPr lang="zh-CN" altLang="en-US" sz="2400" b="1" dirty="0" smtClean="0"/>
              <a:t>鉴的大势没有变，但“西方中心主义”对</a:t>
            </a:r>
            <a:r>
              <a:rPr lang="zh-CN" altLang="en-US" sz="2400" b="1" dirty="0"/>
              <a:t>人类文明进步的威胁</a:t>
            </a:r>
            <a:r>
              <a:rPr lang="zh-CN" altLang="en-US" sz="2400" b="1" dirty="0" smtClean="0"/>
              <a:t>加大</a:t>
            </a:r>
            <a:endParaRPr lang="zh-CN" altLang="en-US" sz="2400" b="1" dirty="0"/>
          </a:p>
        </p:txBody>
      </p:sp>
    </p:spTree>
    <p:extLst>
      <p:ext uri="{BB962C8B-B14F-4D97-AF65-F5344CB8AC3E}">
        <p14:creationId xmlns:p14="http://schemas.microsoft.com/office/powerpoint/2010/main" val="7354811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r>
              <a:rPr lang="zh-CN" altLang="en-US" sz="4000" dirty="0" smtClean="0"/>
              <a:t>习近平（</a:t>
            </a:r>
            <a:r>
              <a:rPr lang="en-US" altLang="zh-CN" sz="4000" dirty="0" smtClean="0"/>
              <a:t>2021</a:t>
            </a:r>
            <a:r>
              <a:rPr lang="zh-CN" altLang="en-US" sz="4000" dirty="0" smtClean="0"/>
              <a:t>）：</a:t>
            </a:r>
            <a:r>
              <a:rPr lang="zh-CN" altLang="en-US" sz="4000" b="1" dirty="0" smtClean="0"/>
              <a:t>世界</a:t>
            </a:r>
            <a:r>
              <a:rPr lang="zh-CN" altLang="en-US" sz="4000" b="1" dirty="0"/>
              <a:t>又站在历史的十字路口。</a:t>
            </a:r>
            <a:r>
              <a:rPr lang="zh-CN" altLang="en-US" sz="4000" dirty="0"/>
              <a:t>我坚信，人类和平发展进步的潮流不可阻挡。让我们坚定信心，携手应对全球性威胁和挑战，推动构建人类命运共同体，共同建设更加美好的世界！</a:t>
            </a:r>
          </a:p>
        </p:txBody>
      </p:sp>
    </p:spTree>
    <p:extLst>
      <p:ext uri="{BB962C8B-B14F-4D97-AF65-F5344CB8AC3E}">
        <p14:creationId xmlns:p14="http://schemas.microsoft.com/office/powerpoint/2010/main" val="2230084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zh-CN" sz="4400" b="1" kern="1200" dirty="0" smtClean="0">
                <a:solidFill>
                  <a:schemeClr val="tx1"/>
                </a:solidFill>
                <a:effectLst/>
                <a:latin typeface="+mj-lt"/>
                <a:ea typeface="+mj-ea"/>
                <a:cs typeface="+mj-cs"/>
              </a:rPr>
              <a:t>二、中国特色社会主义进入新时代及其世界意义</a:t>
            </a:r>
            <a:endParaRPr lang="zh-CN" altLang="zh-CN" sz="4400" b="1" dirty="0" smtClean="0">
              <a:effectLst/>
            </a:endParaRPr>
          </a:p>
        </p:txBody>
      </p:sp>
      <p:sp>
        <p:nvSpPr>
          <p:cNvPr id="3" name="内容占位符 2"/>
          <p:cNvSpPr>
            <a:spLocks noGrp="1"/>
          </p:cNvSpPr>
          <p:nvPr>
            <p:ph idx="1"/>
          </p:nvPr>
        </p:nvSpPr>
        <p:spPr/>
        <p:txBody>
          <a:bodyPr>
            <a:normAutofit/>
          </a:bodyPr>
          <a:lstStyle/>
          <a:p>
            <a:r>
              <a:rPr lang="en-US" altLang="zh-CN" sz="3600" b="1" dirty="0" smtClean="0"/>
              <a:t>1.</a:t>
            </a:r>
            <a:r>
              <a:rPr lang="zh-CN" altLang="en-US" sz="3600" b="1" dirty="0" smtClean="0"/>
              <a:t>中国发展的新的历史方位</a:t>
            </a:r>
            <a:endParaRPr lang="en-US" altLang="zh-CN" sz="3600" b="1" dirty="0" smtClean="0"/>
          </a:p>
          <a:p>
            <a:r>
              <a:rPr lang="en-US" altLang="zh-CN" sz="3600" b="1" dirty="0" smtClean="0"/>
              <a:t>2.</a:t>
            </a:r>
            <a:r>
              <a:rPr lang="zh-CN" altLang="en-US" sz="3600" b="1" dirty="0" smtClean="0"/>
              <a:t>中国特色社会主义进入新时代的重大意义</a:t>
            </a:r>
            <a:endParaRPr lang="en-US" altLang="zh-CN" sz="3600" b="1" dirty="0" smtClean="0"/>
          </a:p>
          <a:p>
            <a:r>
              <a:rPr lang="en-US" altLang="zh-CN" sz="3600" b="1" dirty="0" smtClean="0"/>
              <a:t>3.</a:t>
            </a:r>
            <a:r>
              <a:rPr lang="zh-CN" altLang="en-US" sz="3600" b="1" dirty="0" smtClean="0"/>
              <a:t>中国推动构建人类命运共同体</a:t>
            </a:r>
            <a:endParaRPr lang="en-US" altLang="zh-CN" sz="3600" b="1" dirty="0" smtClean="0"/>
          </a:p>
        </p:txBody>
      </p:sp>
    </p:spTree>
    <p:extLst>
      <p:ext uri="{BB962C8B-B14F-4D97-AF65-F5344CB8AC3E}">
        <p14:creationId xmlns:p14="http://schemas.microsoft.com/office/powerpoint/2010/main" val="2847138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kern="1200" dirty="0" smtClean="0">
                <a:solidFill>
                  <a:schemeClr val="tx1"/>
                </a:solidFill>
                <a:effectLst/>
                <a:latin typeface="+mj-lt"/>
                <a:ea typeface="+mj-ea"/>
                <a:cs typeface="+mj-cs"/>
              </a:rPr>
              <a:t>1.</a:t>
            </a:r>
            <a:r>
              <a:rPr lang="zh-CN" altLang="zh-CN" sz="4400" b="1" kern="1200" dirty="0" smtClean="0">
                <a:solidFill>
                  <a:schemeClr val="tx1"/>
                </a:solidFill>
                <a:effectLst/>
                <a:latin typeface="+mj-lt"/>
                <a:ea typeface="+mj-ea"/>
                <a:cs typeface="+mj-cs"/>
              </a:rPr>
              <a:t>中国发展的新的历史方位</a:t>
            </a:r>
            <a:r>
              <a:rPr lang="zh-CN" altLang="en-US"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1/3</a:t>
            </a:r>
            <a:r>
              <a:rPr lang="zh-CN" altLang="en-US" sz="4400" b="1" kern="1200" dirty="0" smtClean="0">
                <a:solidFill>
                  <a:schemeClr val="tx1"/>
                </a:solidFill>
                <a:effectLst/>
                <a:latin typeface="+mj-lt"/>
                <a:ea typeface="+mj-ea"/>
                <a:cs typeface="+mj-cs"/>
              </a:rPr>
              <a:t>）</a:t>
            </a:r>
            <a:endParaRPr lang="zh-CN" altLang="zh-CN" sz="4400" b="1" dirty="0" smtClean="0">
              <a:effectLst/>
            </a:endParaRPr>
          </a:p>
        </p:txBody>
      </p:sp>
      <p:sp>
        <p:nvSpPr>
          <p:cNvPr id="3" name="内容占位符 2"/>
          <p:cNvSpPr>
            <a:spLocks noGrp="1"/>
          </p:cNvSpPr>
          <p:nvPr>
            <p:ph idx="1"/>
          </p:nvPr>
        </p:nvSpPr>
        <p:spPr/>
        <p:txBody>
          <a:bodyPr>
            <a:normAutofit/>
          </a:bodyPr>
          <a:lstStyle/>
          <a:p>
            <a:r>
              <a:rPr lang="zh-CN" altLang="en-US" b="1" dirty="0" smtClean="0"/>
              <a:t>中国特色社会主义进入新时代，是基于当代中国发生的历史性变化作出的重大判断，同时也是基于时代趋势和国际局势特别是当代中国与世界关系的历史性变化作出的重大判断</a:t>
            </a:r>
            <a:endParaRPr lang="en-US" altLang="zh-CN" b="1" dirty="0" smtClean="0"/>
          </a:p>
          <a:p>
            <a:r>
              <a:rPr lang="zh-CN" altLang="en-US" b="1" dirty="0"/>
              <a:t>这</a:t>
            </a:r>
            <a:r>
              <a:rPr lang="zh-CN" altLang="en-US" b="1" dirty="0" smtClean="0"/>
              <a:t>一重大判断是根据中国特色社会主义进入新的发展阶段作出的</a:t>
            </a:r>
            <a:endParaRPr lang="en-US" altLang="zh-CN" b="1" dirty="0" smtClean="0"/>
          </a:p>
          <a:p>
            <a:pPr lvl="1"/>
            <a:r>
              <a:rPr lang="zh-CN" altLang="en-US" b="1" dirty="0" smtClean="0"/>
              <a:t>十八大以来，中国进行了深层次、根本性的变革，取得了全方位、开创性的成就</a:t>
            </a:r>
            <a:endParaRPr lang="en-US" altLang="zh-CN" b="1" dirty="0" smtClean="0"/>
          </a:p>
          <a:p>
            <a:pPr lvl="1"/>
            <a:r>
              <a:rPr lang="zh-CN" altLang="en-US" b="1" dirty="0" smtClean="0"/>
              <a:t>在综合国力进入世界前列的同时，党、国家、人民、军队和中华民族的面貌都发生了前所未有的变化，正以道路、理论、制度和文化的自信屹立于世界</a:t>
            </a:r>
            <a:endParaRPr lang="en-US" altLang="zh-CN" b="1" dirty="0" smtClean="0"/>
          </a:p>
        </p:txBody>
      </p:sp>
    </p:spTree>
    <p:extLst>
      <p:ext uri="{BB962C8B-B14F-4D97-AF65-F5344CB8AC3E}">
        <p14:creationId xmlns:p14="http://schemas.microsoft.com/office/powerpoint/2010/main" val="278967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主要内容</a:t>
            </a:r>
            <a:endParaRPr lang="zh-CN" altLang="en-US" b="1" dirty="0"/>
          </a:p>
        </p:txBody>
      </p:sp>
      <p:sp>
        <p:nvSpPr>
          <p:cNvPr id="3" name="内容占位符 2"/>
          <p:cNvSpPr>
            <a:spLocks noGrp="1"/>
          </p:cNvSpPr>
          <p:nvPr>
            <p:ph idx="1"/>
          </p:nvPr>
        </p:nvSpPr>
        <p:spPr/>
        <p:txBody>
          <a:bodyPr>
            <a:normAutofit/>
          </a:bodyPr>
          <a:lstStyle/>
          <a:p>
            <a:r>
              <a:rPr lang="zh-CN" altLang="en-US" sz="3200" b="1" dirty="0" smtClean="0"/>
              <a:t>一、当代中国与世界关系的新变化</a:t>
            </a:r>
            <a:endParaRPr lang="en-US" altLang="zh-CN" sz="3200" b="1" dirty="0" smtClean="0"/>
          </a:p>
          <a:p>
            <a:r>
              <a:rPr lang="zh-CN" altLang="en-US" sz="3200" b="1" dirty="0" smtClean="0"/>
              <a:t>二、中国特色社会主义进入新时代及其世界意义</a:t>
            </a:r>
            <a:endParaRPr lang="en-US" altLang="zh-CN" sz="3200" b="1" dirty="0" smtClean="0"/>
          </a:p>
          <a:p>
            <a:r>
              <a:rPr lang="zh-CN" altLang="en-US" sz="3200" b="1" dirty="0" smtClean="0"/>
              <a:t>三、用当代中国马克思主义观察中国与世界</a:t>
            </a:r>
            <a:endParaRPr lang="en-US" altLang="zh-CN" sz="3200" b="1" dirty="0" smtClean="0"/>
          </a:p>
          <a:p>
            <a:r>
              <a:rPr lang="zh-CN" altLang="en-US" sz="3200" b="1" dirty="0" smtClean="0"/>
              <a:t>四、需要深入讨论的几个问题</a:t>
            </a:r>
            <a:endParaRPr lang="en-US" altLang="zh-CN" sz="3200" b="1" dirty="0" smtClean="0"/>
          </a:p>
        </p:txBody>
      </p:sp>
    </p:spTree>
    <p:extLst>
      <p:ext uri="{BB962C8B-B14F-4D97-AF65-F5344CB8AC3E}">
        <p14:creationId xmlns:p14="http://schemas.microsoft.com/office/powerpoint/2010/main" val="486974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a:t>
            </a:r>
            <a:r>
              <a:rPr lang="zh-CN" altLang="zh-CN" b="1" dirty="0"/>
              <a:t>中国发展的新的历史方位</a:t>
            </a:r>
            <a:r>
              <a:rPr lang="zh-CN" altLang="en-US" b="1" dirty="0" smtClean="0"/>
              <a:t>（</a:t>
            </a:r>
            <a:r>
              <a:rPr lang="en-US" altLang="zh-CN" b="1" dirty="0" smtClean="0"/>
              <a:t>2/3</a:t>
            </a:r>
            <a:r>
              <a:rPr lang="zh-CN" altLang="en-US" b="1" dirty="0" smtClean="0"/>
              <a:t>）</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b="1" dirty="0" smtClean="0"/>
              <a:t>这一重大判断是根据中国社会主要矛盾发生新变化作出的</a:t>
            </a:r>
            <a:endParaRPr lang="en-US" altLang="zh-CN" b="1" dirty="0" smtClean="0"/>
          </a:p>
          <a:p>
            <a:pPr lvl="1"/>
            <a:r>
              <a:rPr lang="zh-CN" altLang="en-US" b="1" dirty="0" smtClean="0"/>
              <a:t>主要矛盾已经由人民日益增长的物质文化需要同落后的社会生产之间的矛盾，转化为人民日益增长的美好生活需要和不平衡不充分的发展之间的矛盾</a:t>
            </a:r>
            <a:endParaRPr lang="en-US" altLang="zh-CN" b="1" dirty="0" smtClean="0"/>
          </a:p>
          <a:p>
            <a:pPr lvl="1"/>
            <a:r>
              <a:rPr lang="zh-CN" altLang="en-US" b="1" dirty="0" smtClean="0"/>
              <a:t>主要矛盾的变化，对中国发展全局产生了广泛而深刻的影响</a:t>
            </a:r>
            <a:endParaRPr lang="en-US" altLang="zh-CN" b="1" dirty="0" smtClean="0"/>
          </a:p>
          <a:p>
            <a:r>
              <a:rPr lang="zh-CN" altLang="en-US" b="1" dirty="0" smtClean="0"/>
              <a:t>这一重大判断是根据历史交汇期新的奋斗目标作出的</a:t>
            </a:r>
            <a:endParaRPr lang="en-US" altLang="zh-CN" b="1" dirty="0" smtClean="0"/>
          </a:p>
          <a:p>
            <a:pPr lvl="1"/>
            <a:r>
              <a:rPr lang="zh-CN" altLang="en-US" b="1" dirty="0" smtClean="0"/>
              <a:t>从十九大到二十大，是“两个一百年”奋斗目标的历史交汇期，</a:t>
            </a:r>
            <a:endParaRPr lang="en-US" altLang="zh-CN" b="1" dirty="0" smtClean="0"/>
          </a:p>
          <a:p>
            <a:pPr lvl="1"/>
            <a:r>
              <a:rPr lang="zh-CN" altLang="en-US" b="1" dirty="0" smtClean="0"/>
              <a:t>从</a:t>
            </a:r>
            <a:r>
              <a:rPr lang="en-US" altLang="zh-CN" b="1" dirty="0" smtClean="0"/>
              <a:t>2020</a:t>
            </a:r>
            <a:r>
              <a:rPr lang="zh-CN" altLang="en-US" b="1" dirty="0" smtClean="0"/>
              <a:t>年到</a:t>
            </a:r>
            <a:r>
              <a:rPr lang="en-US" altLang="zh-CN" b="1" dirty="0" smtClean="0"/>
              <a:t>2035</a:t>
            </a:r>
            <a:r>
              <a:rPr lang="zh-CN" altLang="en-US" b="1" dirty="0" smtClean="0"/>
              <a:t>，基本实现社会主义现代化</a:t>
            </a:r>
            <a:endParaRPr lang="en-US" altLang="zh-CN" b="1" dirty="0" smtClean="0"/>
          </a:p>
          <a:p>
            <a:pPr lvl="1"/>
            <a:r>
              <a:rPr lang="zh-CN" altLang="en-US" b="1" dirty="0" smtClean="0"/>
              <a:t>到本世纪中叶建成社会主义现代化强国</a:t>
            </a:r>
            <a:endParaRPr lang="en-US" altLang="zh-CN" b="1" dirty="0" smtClean="0"/>
          </a:p>
        </p:txBody>
      </p:sp>
    </p:spTree>
    <p:extLst>
      <p:ext uri="{BB962C8B-B14F-4D97-AF65-F5344CB8AC3E}">
        <p14:creationId xmlns:p14="http://schemas.microsoft.com/office/powerpoint/2010/main" val="1757051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a:t>
            </a:r>
            <a:r>
              <a:rPr lang="zh-CN" altLang="zh-CN" b="1" dirty="0"/>
              <a:t>中国发展的新的历史方位</a:t>
            </a:r>
            <a:r>
              <a:rPr lang="zh-CN" altLang="en-US" b="1" dirty="0" smtClean="0"/>
              <a:t>（</a:t>
            </a:r>
            <a:r>
              <a:rPr lang="en-US" altLang="zh-CN" b="1" dirty="0" smtClean="0"/>
              <a:t>3/3</a:t>
            </a:r>
            <a:r>
              <a:rPr lang="zh-CN" altLang="en-US" b="1" dirty="0" smtClean="0"/>
              <a:t>）</a:t>
            </a:r>
            <a:endParaRPr lang="zh-CN" altLang="en-US" b="1" dirty="0"/>
          </a:p>
        </p:txBody>
      </p:sp>
      <p:sp>
        <p:nvSpPr>
          <p:cNvPr id="3" name="内容占位符 2"/>
          <p:cNvSpPr>
            <a:spLocks noGrp="1"/>
          </p:cNvSpPr>
          <p:nvPr>
            <p:ph idx="1"/>
          </p:nvPr>
        </p:nvSpPr>
        <p:spPr>
          <a:xfrm>
            <a:off x="1484310" y="2001795"/>
            <a:ext cx="10018713" cy="4213654"/>
          </a:xfrm>
        </p:spPr>
        <p:txBody>
          <a:bodyPr/>
          <a:lstStyle/>
          <a:p>
            <a:r>
              <a:rPr lang="zh-CN" altLang="en-US" b="1" dirty="0" smtClean="0"/>
              <a:t>这一重大判断是根据中国国际环境发生新变化作出的</a:t>
            </a:r>
            <a:endParaRPr lang="en-US" altLang="zh-CN" b="1" dirty="0" smtClean="0"/>
          </a:p>
          <a:p>
            <a:pPr lvl="1"/>
            <a:r>
              <a:rPr lang="zh-CN" altLang="en-US" b="1" dirty="0"/>
              <a:t>当代</a:t>
            </a:r>
            <a:r>
              <a:rPr lang="zh-CN" altLang="en-US" b="1" dirty="0" smtClean="0"/>
              <a:t>中国已经不再是国际秩序的被动接受者，而是积极参与者、建设者、引领者</a:t>
            </a:r>
            <a:endParaRPr lang="en-US" altLang="zh-CN" b="1" dirty="0" smtClean="0"/>
          </a:p>
          <a:p>
            <a:pPr lvl="1"/>
            <a:r>
              <a:rPr lang="zh-CN" altLang="en-US" b="1" dirty="0" smtClean="0"/>
              <a:t>世界对中国的关注，从未像今天这样广泛、深切、聚焦</a:t>
            </a:r>
            <a:endParaRPr lang="en-US" altLang="zh-CN" b="1" dirty="0" smtClean="0"/>
          </a:p>
          <a:p>
            <a:pPr lvl="1"/>
            <a:r>
              <a:rPr lang="zh-CN" altLang="en-US" b="1" dirty="0" smtClean="0"/>
              <a:t>中国对世界的影响，从未像今天这样全面、深刻、长远</a:t>
            </a:r>
            <a:endParaRPr lang="en-US" altLang="zh-CN" b="1" dirty="0" smtClean="0"/>
          </a:p>
          <a:p>
            <a:pPr lvl="1"/>
            <a:r>
              <a:rPr lang="zh-CN" altLang="en-US" b="1" dirty="0" smtClean="0"/>
              <a:t>中国前景光明，但挑战也十分严峻，从大国到强国的关键时期，外部环境更加复杂，一些势力对我国的阻遏、忧惧、施压不断增大。</a:t>
            </a:r>
            <a:endParaRPr lang="en-US" altLang="zh-CN" b="1" dirty="0" smtClean="0"/>
          </a:p>
        </p:txBody>
      </p:sp>
    </p:spTree>
    <p:extLst>
      <p:ext uri="{BB962C8B-B14F-4D97-AF65-F5344CB8AC3E}">
        <p14:creationId xmlns:p14="http://schemas.microsoft.com/office/powerpoint/2010/main" val="2570913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中国特色社会主义进入新时代具有丰富厚重的思想内涵、实践内涵和历史内涵</a:t>
            </a:r>
            <a:endParaRPr lang="zh-CN" altLang="en-US" b="1" dirty="0"/>
          </a:p>
        </p:txBody>
      </p:sp>
      <p:sp>
        <p:nvSpPr>
          <p:cNvPr id="3" name="内容占位符 2"/>
          <p:cNvSpPr>
            <a:spLocks noGrp="1"/>
          </p:cNvSpPr>
          <p:nvPr>
            <p:ph idx="1"/>
          </p:nvPr>
        </p:nvSpPr>
        <p:spPr/>
        <p:txBody>
          <a:bodyPr/>
          <a:lstStyle/>
          <a:p>
            <a:r>
              <a:rPr lang="zh-CN" altLang="en-US" b="1" dirty="0" smtClean="0"/>
              <a:t>承前启后，继往开来</a:t>
            </a:r>
            <a:endParaRPr lang="en-US" altLang="zh-CN" b="1" dirty="0" smtClean="0"/>
          </a:p>
          <a:p>
            <a:r>
              <a:rPr lang="zh-CN" altLang="en-US" b="1" dirty="0" smtClean="0"/>
              <a:t>全面建成小康社会</a:t>
            </a:r>
            <a:endParaRPr lang="en-US" altLang="zh-CN" b="1" dirty="0" smtClean="0"/>
          </a:p>
          <a:p>
            <a:r>
              <a:rPr lang="zh-CN" altLang="en-US" b="1" dirty="0" smtClean="0"/>
              <a:t>逐步实现全体人民共同富裕</a:t>
            </a:r>
            <a:endParaRPr lang="en-US" altLang="zh-CN" b="1" dirty="0" smtClean="0"/>
          </a:p>
          <a:p>
            <a:r>
              <a:rPr lang="zh-CN" altLang="en-US" b="1" dirty="0" smtClean="0"/>
              <a:t>为人类做出更大贡献</a:t>
            </a:r>
            <a:endParaRPr lang="en-US" altLang="zh-CN" b="1" dirty="0" smtClean="0"/>
          </a:p>
        </p:txBody>
      </p:sp>
    </p:spTree>
    <p:extLst>
      <p:ext uri="{BB962C8B-B14F-4D97-AF65-F5344CB8AC3E}">
        <p14:creationId xmlns:p14="http://schemas.microsoft.com/office/powerpoint/2010/main" val="2202973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kern="1200" dirty="0" smtClean="0">
                <a:solidFill>
                  <a:schemeClr val="tx1"/>
                </a:solidFill>
                <a:effectLst/>
                <a:latin typeface="+mj-lt"/>
                <a:ea typeface="+mj-ea"/>
                <a:cs typeface="+mj-cs"/>
              </a:rPr>
              <a:t>2.</a:t>
            </a:r>
            <a:r>
              <a:rPr lang="zh-CN" altLang="zh-CN" sz="4400" b="1" kern="1200" dirty="0" smtClean="0">
                <a:solidFill>
                  <a:schemeClr val="tx1"/>
                </a:solidFill>
                <a:effectLst/>
                <a:latin typeface="+mj-lt"/>
                <a:ea typeface="+mj-ea"/>
                <a:cs typeface="+mj-cs"/>
              </a:rPr>
              <a:t>中国特色社会主义进入新时代的重大意义</a:t>
            </a:r>
            <a:endParaRPr lang="zh-CN" altLang="zh-CN" sz="4400" b="1" dirty="0" smtClean="0">
              <a:effectLst/>
            </a:endParaRPr>
          </a:p>
        </p:txBody>
      </p:sp>
      <p:sp>
        <p:nvSpPr>
          <p:cNvPr id="3" name="内容占位符 2"/>
          <p:cNvSpPr>
            <a:spLocks noGrp="1"/>
          </p:cNvSpPr>
          <p:nvPr>
            <p:ph idx="1"/>
          </p:nvPr>
        </p:nvSpPr>
        <p:spPr/>
        <p:txBody>
          <a:bodyPr>
            <a:normAutofit fontScale="92500"/>
          </a:bodyPr>
          <a:lstStyle/>
          <a:p>
            <a:r>
              <a:rPr lang="zh-CN" altLang="en-US" b="1" dirty="0" smtClean="0"/>
              <a:t>在中华人民共和国发展史上、中华民族发展史上、世界社会主义发展史上、人类社会发展史上都具有重大意义</a:t>
            </a:r>
            <a:endParaRPr lang="en-US" altLang="zh-CN" b="1" dirty="0" smtClean="0"/>
          </a:p>
          <a:p>
            <a:pPr lvl="1"/>
            <a:r>
              <a:rPr lang="zh-CN" altLang="en-US" b="1" dirty="0" smtClean="0"/>
              <a:t>促使实现中华民族从富起来到强起来的飞跃</a:t>
            </a:r>
            <a:endParaRPr lang="en-US" altLang="zh-CN" b="1" dirty="0" smtClean="0"/>
          </a:p>
          <a:p>
            <a:pPr lvl="1"/>
            <a:r>
              <a:rPr lang="zh-CN" altLang="en-US" b="1" dirty="0" smtClean="0"/>
              <a:t>促使世界社会主义进入新境界</a:t>
            </a:r>
            <a:endParaRPr lang="en-US" altLang="zh-CN" b="1" dirty="0" smtClean="0"/>
          </a:p>
          <a:p>
            <a:pPr lvl="1"/>
            <a:r>
              <a:rPr lang="zh-CN" altLang="en-US" b="1" dirty="0" smtClean="0"/>
              <a:t>拓展了发展中国家走向现代化的途径，为解决人类问题贡献了中国智慧和中国方案</a:t>
            </a:r>
            <a:endParaRPr lang="en-US" altLang="zh-CN" b="1" dirty="0" smtClean="0"/>
          </a:p>
          <a:p>
            <a:pPr lvl="2"/>
            <a:r>
              <a:rPr lang="zh-CN" altLang="en-US" b="1" dirty="0"/>
              <a:t>习近</a:t>
            </a:r>
            <a:r>
              <a:rPr lang="zh-CN" altLang="en-US" b="1" dirty="0" smtClean="0"/>
              <a:t>平：中国立足自身国情和实践，从中华文明中汲取智慧，博采东西方各家之长，坚守但不僵化，借鉴但不照搬，在不断的探索中形成了自己的发展道路。</a:t>
            </a:r>
            <a:endParaRPr lang="en-US" altLang="zh-CN" b="1" dirty="0" smtClean="0"/>
          </a:p>
          <a:p>
            <a:pPr lvl="2"/>
            <a:r>
              <a:rPr lang="zh-CN" altLang="en-US" b="1" dirty="0" smtClean="0"/>
              <a:t>中国打破了发展中国家对西方国家现代化的“路径依赖”，为这些国家提供了全新选择</a:t>
            </a:r>
            <a:endParaRPr lang="en-US" altLang="zh-CN" b="1" dirty="0" smtClean="0"/>
          </a:p>
        </p:txBody>
      </p:sp>
    </p:spTree>
    <p:extLst>
      <p:ext uri="{BB962C8B-B14F-4D97-AF65-F5344CB8AC3E}">
        <p14:creationId xmlns:p14="http://schemas.microsoft.com/office/powerpoint/2010/main" val="1665936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kern="1200" dirty="0" smtClean="0">
                <a:solidFill>
                  <a:schemeClr val="tx1"/>
                </a:solidFill>
                <a:effectLst/>
                <a:latin typeface="+mj-lt"/>
                <a:ea typeface="+mj-ea"/>
                <a:cs typeface="+mj-cs"/>
              </a:rPr>
              <a:t>3.</a:t>
            </a:r>
            <a:r>
              <a:rPr lang="zh-CN" altLang="zh-CN" sz="4400" b="1" kern="1200" dirty="0" smtClean="0">
                <a:solidFill>
                  <a:schemeClr val="tx1"/>
                </a:solidFill>
                <a:effectLst/>
                <a:latin typeface="+mj-lt"/>
                <a:ea typeface="+mj-ea"/>
                <a:cs typeface="+mj-cs"/>
              </a:rPr>
              <a:t>中国推动构建人类命运共同体</a:t>
            </a:r>
            <a:endParaRPr lang="zh-CN" altLang="zh-CN" sz="4400" b="1" dirty="0" smtClean="0">
              <a:effectLst/>
            </a:endParaRPr>
          </a:p>
        </p:txBody>
      </p:sp>
      <p:sp>
        <p:nvSpPr>
          <p:cNvPr id="3" name="内容占位符 2"/>
          <p:cNvSpPr>
            <a:spLocks noGrp="1"/>
          </p:cNvSpPr>
          <p:nvPr>
            <p:ph idx="1"/>
          </p:nvPr>
        </p:nvSpPr>
        <p:spPr>
          <a:xfrm>
            <a:off x="1484310" y="2137719"/>
            <a:ext cx="10018713" cy="4164227"/>
          </a:xfrm>
        </p:spPr>
        <p:txBody>
          <a:bodyPr>
            <a:normAutofit fontScale="92500" lnSpcReduction="20000"/>
          </a:bodyPr>
          <a:lstStyle/>
          <a:p>
            <a:r>
              <a:rPr lang="zh-CN" altLang="en-US" b="1" dirty="0" smtClean="0"/>
              <a:t>这是当代中国提供的新的方向、新的方案、新的选择</a:t>
            </a:r>
            <a:endParaRPr lang="en-US" altLang="zh-CN" b="1" dirty="0" smtClean="0"/>
          </a:p>
          <a:p>
            <a:r>
              <a:rPr lang="zh-CN" altLang="en-US" b="1" dirty="0" smtClean="0"/>
              <a:t>构建人类命运共同体，就是要“建设持久和平、普遍安全、共同繁荣、开放包容、清洁美丽的世界”</a:t>
            </a:r>
            <a:endParaRPr lang="en-US" altLang="zh-CN" b="1" dirty="0" smtClean="0"/>
          </a:p>
          <a:p>
            <a:pPr lvl="1"/>
            <a:r>
              <a:rPr lang="zh-CN" altLang="en-US" b="1" dirty="0" smtClean="0"/>
              <a:t>建立新型国与国关系：相互尊重、平等协商、坚决摒弃冷战思维和强权政治，走对话而不对抗、结伴而不结盟</a:t>
            </a:r>
            <a:endParaRPr lang="en-US" altLang="zh-CN" b="1" dirty="0" smtClean="0"/>
          </a:p>
          <a:p>
            <a:pPr lvl="1"/>
            <a:r>
              <a:rPr lang="zh-CN" altLang="en-US" b="1" dirty="0" smtClean="0"/>
              <a:t>建立新型国际安全准则：以对话解决争端、以协商化解分歧，统筹应对传统安全和非传统安全，反对一切形式的恐怖主义</a:t>
            </a:r>
            <a:endParaRPr lang="en-US" altLang="zh-CN" b="1" dirty="0" smtClean="0"/>
          </a:p>
          <a:p>
            <a:pPr lvl="1"/>
            <a:r>
              <a:rPr lang="zh-CN" altLang="en-US" b="1" dirty="0" smtClean="0"/>
              <a:t>推动经济全球化健康发展：同舟共济，促进贸易和投资自由化便利化，推动更加开放、包容、普惠、平衡、共赢的方向发展</a:t>
            </a:r>
            <a:endParaRPr lang="en-US" altLang="zh-CN" b="1" dirty="0" smtClean="0"/>
          </a:p>
          <a:p>
            <a:pPr lvl="1"/>
            <a:r>
              <a:rPr lang="zh-CN" altLang="en-US" b="1" dirty="0" smtClean="0"/>
              <a:t>促进文明多元共存：尊重文明多样性，以文明交流超越文明隔阂、文明互鉴超越文明冲突、以文明共存超越文明优越</a:t>
            </a:r>
            <a:endParaRPr lang="en-US" altLang="zh-CN" b="1" dirty="0" smtClean="0"/>
          </a:p>
          <a:p>
            <a:pPr lvl="1"/>
            <a:r>
              <a:rPr lang="zh-CN" altLang="en-US" b="1" dirty="0" smtClean="0"/>
              <a:t>建设绿色地球家园：坚持环境友好，合作应对气候变化，保护好人类赖以生存的地球家园</a:t>
            </a:r>
            <a:endParaRPr lang="en-US" altLang="zh-CN" b="1" dirty="0" smtClean="0"/>
          </a:p>
        </p:txBody>
      </p:sp>
    </p:spTree>
    <p:extLst>
      <p:ext uri="{BB962C8B-B14F-4D97-AF65-F5344CB8AC3E}">
        <p14:creationId xmlns:p14="http://schemas.microsoft.com/office/powerpoint/2010/main" val="2501587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必须坚持共同发展的理念</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b="1" dirty="0" smtClean="0"/>
              <a:t>各国一起发展才是</a:t>
            </a:r>
            <a:r>
              <a:rPr lang="zh-CN" altLang="en-US" b="1" dirty="0" smtClean="0">
                <a:solidFill>
                  <a:srgbClr val="FF0000"/>
                </a:solidFill>
              </a:rPr>
              <a:t>真发展</a:t>
            </a:r>
            <a:r>
              <a:rPr lang="zh-CN" altLang="en-US" b="1" dirty="0" smtClean="0"/>
              <a:t>，可持续发展才是</a:t>
            </a:r>
            <a:r>
              <a:rPr lang="zh-CN" altLang="en-US" b="1" dirty="0" smtClean="0">
                <a:solidFill>
                  <a:srgbClr val="FF0000"/>
                </a:solidFill>
              </a:rPr>
              <a:t>好发展</a:t>
            </a:r>
            <a:endParaRPr lang="en-US" altLang="zh-CN" b="1" dirty="0" smtClean="0">
              <a:solidFill>
                <a:srgbClr val="FF0000"/>
              </a:solidFill>
            </a:endParaRPr>
          </a:p>
          <a:p>
            <a:r>
              <a:rPr lang="zh-CN" altLang="en-US" b="1" dirty="0" smtClean="0"/>
              <a:t>资本主义发展方式之所以不可持续，就在于把发展的动力归结为最大限度的逐利，造成对于发展利益的垄断</a:t>
            </a:r>
            <a:endParaRPr lang="en-US" altLang="zh-CN" b="1" dirty="0" smtClean="0"/>
          </a:p>
          <a:p>
            <a:pPr lvl="1"/>
            <a:r>
              <a:rPr lang="zh-CN" altLang="en-US" b="1" dirty="0" smtClean="0"/>
              <a:t>这种不平衡、两极分化的发展，必然导致周而复始的经济危机和持续不断的社会冲突</a:t>
            </a:r>
            <a:endParaRPr lang="en-US" altLang="zh-CN" b="1" dirty="0" smtClean="0"/>
          </a:p>
          <a:p>
            <a:r>
              <a:rPr lang="zh-CN" altLang="en-US" b="1" dirty="0" smtClean="0"/>
              <a:t>倡导共同发展的理念，必须打破少数国家对发展利益的垄断，落实发展成果的各国共享，确立利益共同体的共识，改变由少数国家决定世界发展的不合理的现行国家治理格局。</a:t>
            </a:r>
            <a:endParaRPr lang="en-US" altLang="zh-CN" b="1" dirty="0" smtClean="0"/>
          </a:p>
          <a:p>
            <a:r>
              <a:rPr lang="zh-CN" altLang="en-US" b="1" dirty="0"/>
              <a:t>这</a:t>
            </a:r>
            <a:r>
              <a:rPr lang="zh-CN" altLang="en-US" b="1" dirty="0" smtClean="0"/>
              <a:t>是调动各国积极性的基础</a:t>
            </a:r>
            <a:endParaRPr lang="en-US" altLang="zh-CN" b="1" dirty="0" smtClean="0"/>
          </a:p>
        </p:txBody>
      </p:sp>
    </p:spTree>
    <p:extLst>
      <p:ext uri="{BB962C8B-B14F-4D97-AF65-F5344CB8AC3E}">
        <p14:creationId xmlns:p14="http://schemas.microsoft.com/office/powerpoint/2010/main" val="79109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必须坚持共商共建共享的理念</a:t>
            </a:r>
            <a:endParaRPr lang="zh-CN" altLang="en-US" b="1" dirty="0"/>
          </a:p>
        </p:txBody>
      </p:sp>
      <p:sp>
        <p:nvSpPr>
          <p:cNvPr id="3" name="内容占位符 2"/>
          <p:cNvSpPr>
            <a:spLocks noGrp="1"/>
          </p:cNvSpPr>
          <p:nvPr>
            <p:ph idx="1"/>
          </p:nvPr>
        </p:nvSpPr>
        <p:spPr/>
        <p:txBody>
          <a:bodyPr>
            <a:normAutofit fontScale="92500" lnSpcReduction="20000"/>
          </a:bodyPr>
          <a:lstStyle/>
          <a:p>
            <a:r>
              <a:rPr lang="zh-CN" altLang="en-US" b="1" dirty="0" smtClean="0"/>
              <a:t>共商：</a:t>
            </a:r>
            <a:endParaRPr lang="en-US" altLang="zh-CN" b="1" dirty="0" smtClean="0"/>
          </a:p>
          <a:p>
            <a:pPr lvl="1"/>
            <a:r>
              <a:rPr lang="zh-CN" altLang="en-US" b="1" dirty="0" smtClean="0"/>
              <a:t>前提是尊重各国自主的道路选择和主权独立，不把自己的意志和道路强加于其他国家</a:t>
            </a:r>
            <a:endParaRPr lang="en-US" altLang="zh-CN" b="1" dirty="0" smtClean="0"/>
          </a:p>
          <a:p>
            <a:pPr lvl="1"/>
            <a:r>
              <a:rPr lang="zh-CN" altLang="en-US" b="1" dirty="0" smtClean="0"/>
              <a:t>在平等互信的基础上协商，有效应对各种风险挑战，找到兼顾各方利益的最好的发展路径</a:t>
            </a:r>
            <a:endParaRPr lang="en-US" altLang="zh-CN" b="1" dirty="0" smtClean="0"/>
          </a:p>
          <a:p>
            <a:r>
              <a:rPr lang="zh-CN" altLang="en-US" b="1" dirty="0" smtClean="0"/>
              <a:t>共建</a:t>
            </a:r>
            <a:endParaRPr lang="en-US" altLang="zh-CN" b="1" dirty="0" smtClean="0"/>
          </a:p>
          <a:p>
            <a:pPr lvl="1"/>
            <a:r>
              <a:rPr lang="zh-CN" altLang="en-US" b="1" dirty="0" smtClean="0"/>
              <a:t>促进共同发展，必须激发全世界人民的积极性，共建才能共享</a:t>
            </a:r>
            <a:endParaRPr lang="en-US" altLang="zh-CN" b="1" dirty="0" smtClean="0"/>
          </a:p>
          <a:p>
            <a:r>
              <a:rPr lang="zh-CN" altLang="en-US" b="1" dirty="0" smtClean="0"/>
              <a:t>共享</a:t>
            </a:r>
            <a:endParaRPr lang="en-US" altLang="zh-CN" b="1" dirty="0" smtClean="0"/>
          </a:p>
          <a:p>
            <a:pPr lvl="1"/>
            <a:r>
              <a:rPr lang="zh-CN" altLang="en-US" b="1" dirty="0" smtClean="0"/>
              <a:t>共享是共商共建的基础，注重解决全球发展的公平正义问题，包括成果共享和手段共享</a:t>
            </a:r>
            <a:endParaRPr lang="en-US" altLang="zh-CN" b="1" dirty="0" smtClean="0"/>
          </a:p>
        </p:txBody>
      </p:sp>
    </p:spTree>
    <p:extLst>
      <p:ext uri="{BB962C8B-B14F-4D97-AF65-F5344CB8AC3E}">
        <p14:creationId xmlns:p14="http://schemas.microsoft.com/office/powerpoint/2010/main" val="42780289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中国</a:t>
            </a:r>
            <a:r>
              <a:rPr lang="zh-CN" altLang="en-US" b="1" dirty="0" smtClean="0"/>
              <a:t>既要把本国建设好又要承担自己的国际责任</a:t>
            </a:r>
            <a:endParaRPr lang="zh-CN" altLang="en-US" b="1" dirty="0"/>
          </a:p>
        </p:txBody>
      </p:sp>
      <p:sp>
        <p:nvSpPr>
          <p:cNvPr id="3" name="内容占位符 2"/>
          <p:cNvSpPr>
            <a:spLocks noGrp="1"/>
          </p:cNvSpPr>
          <p:nvPr>
            <p:ph idx="1"/>
          </p:nvPr>
        </p:nvSpPr>
        <p:spPr/>
        <p:txBody>
          <a:bodyPr>
            <a:normAutofit fontScale="92500" lnSpcReduction="10000"/>
          </a:bodyPr>
          <a:lstStyle/>
          <a:p>
            <a:r>
              <a:rPr lang="zh-CN" altLang="en-US" b="1" dirty="0" smtClean="0"/>
              <a:t>中国努力开拓符合本国实际的发展道路，又积极探索把本国的发展转化为他国机遇的路径和方式</a:t>
            </a:r>
            <a:endParaRPr lang="en-US" altLang="zh-CN" b="1" dirty="0" smtClean="0"/>
          </a:p>
          <a:p>
            <a:r>
              <a:rPr lang="zh-CN" altLang="en-US" b="1" dirty="0" smtClean="0"/>
              <a:t>欢迎各国搭乘中国发展的“快车”“便车”</a:t>
            </a:r>
            <a:endParaRPr lang="en-US" altLang="zh-CN" b="1" dirty="0" smtClean="0"/>
          </a:p>
          <a:p>
            <a:r>
              <a:rPr lang="zh-CN" altLang="en-US" b="1" dirty="0" smtClean="0"/>
              <a:t>通过“一带一路”等，中国不断释放出自己发展的红利，努力实现和各国的共同发展</a:t>
            </a:r>
            <a:endParaRPr lang="en-US" altLang="zh-CN" b="1" dirty="0" smtClean="0"/>
          </a:p>
          <a:p>
            <a:r>
              <a:rPr lang="zh-CN" altLang="en-US" b="1" dirty="0"/>
              <a:t>面对新冠肺炎疫情，中国作为负责任大国，始终秉持人类命运共同体理念，积极推进和参与卫生健康领域国际合作，为推动构建人类卫生健康共同体</a:t>
            </a:r>
            <a:r>
              <a:rPr lang="zh-CN" altLang="en-US" b="1" dirty="0" smtClean="0"/>
              <a:t>作出很大</a:t>
            </a:r>
            <a:r>
              <a:rPr lang="zh-CN" altLang="en-US" b="1" dirty="0"/>
              <a:t>贡献。</a:t>
            </a:r>
            <a:endParaRPr lang="en-US" altLang="zh-CN" b="1" dirty="0"/>
          </a:p>
        </p:txBody>
      </p:sp>
    </p:spTree>
    <p:extLst>
      <p:ext uri="{BB962C8B-B14F-4D97-AF65-F5344CB8AC3E}">
        <p14:creationId xmlns:p14="http://schemas.microsoft.com/office/powerpoint/2010/main" val="522774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构建人类命运共同体，前途光明，道路曲折</a:t>
            </a:r>
            <a:endParaRPr lang="zh-CN" altLang="en-US" b="1" dirty="0"/>
          </a:p>
        </p:txBody>
      </p:sp>
      <p:sp>
        <p:nvSpPr>
          <p:cNvPr id="3" name="内容占位符 2"/>
          <p:cNvSpPr>
            <a:spLocks noGrp="1"/>
          </p:cNvSpPr>
          <p:nvPr>
            <p:ph idx="1"/>
          </p:nvPr>
        </p:nvSpPr>
        <p:spPr>
          <a:xfrm>
            <a:off x="1581665" y="2063579"/>
            <a:ext cx="9921358" cy="3727622"/>
          </a:xfrm>
        </p:spPr>
        <p:txBody>
          <a:bodyPr>
            <a:normAutofit/>
          </a:bodyPr>
          <a:lstStyle/>
          <a:p>
            <a:r>
              <a:rPr lang="zh-CN" altLang="en-US" b="1" dirty="0" smtClean="0"/>
              <a:t>它反映了人类社会共同的价值追求，汇聚了世界各国人民向往和平、发展、繁荣的最大公约数，为人类社会实现共同发展、持续繁荣、长治久安绘制了蓝图，指明了前进方向，对中国和平发展，世界繁荣进步都具有重大而深远意义。</a:t>
            </a:r>
            <a:endParaRPr lang="en-US" altLang="zh-CN" b="1" dirty="0" smtClean="0"/>
          </a:p>
          <a:p>
            <a:r>
              <a:rPr lang="zh-CN" altLang="en-US" b="1" dirty="0" smtClean="0"/>
              <a:t>构建人类命运共同体，也就是建设持久和平、普遍安全、共同繁荣、开放包容、清洁美丽的世界，是一个历史过程，不可能一蹴而就、一帆风顺，需要一步一步沿着正确的方向前进。</a:t>
            </a:r>
            <a:endParaRPr lang="en-US" altLang="zh-CN" b="1" dirty="0" smtClean="0"/>
          </a:p>
          <a:p>
            <a:r>
              <a:rPr lang="zh-CN" altLang="en-US" b="1" dirty="0">
                <a:solidFill>
                  <a:srgbClr val="FF0000"/>
                </a:solidFill>
              </a:rPr>
              <a:t>新冠</a:t>
            </a:r>
            <a:r>
              <a:rPr lang="zh-CN" altLang="en-US" b="1" dirty="0" smtClean="0">
                <a:solidFill>
                  <a:srgbClr val="FF0000"/>
                </a:solidFill>
              </a:rPr>
              <a:t>肺炎疫情更显构建人类命运共同体的必然性、必要性、曲折性和艰巨性。</a:t>
            </a:r>
            <a:endParaRPr lang="zh-CN" altLang="en-US" b="1" dirty="0">
              <a:solidFill>
                <a:srgbClr val="FF0000"/>
              </a:solidFill>
            </a:endParaRPr>
          </a:p>
        </p:txBody>
      </p:sp>
    </p:spTree>
    <p:extLst>
      <p:ext uri="{BB962C8B-B14F-4D97-AF65-F5344CB8AC3E}">
        <p14:creationId xmlns:p14="http://schemas.microsoft.com/office/powerpoint/2010/main" val="7959148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zh-CN" sz="4400" b="1" kern="1200" dirty="0" smtClean="0">
                <a:solidFill>
                  <a:schemeClr val="tx1"/>
                </a:solidFill>
                <a:effectLst/>
                <a:latin typeface="+mj-lt"/>
                <a:ea typeface="+mj-ea"/>
                <a:cs typeface="+mj-cs"/>
              </a:rPr>
              <a:t>三、用当代中国马克思主义观察中国与世界</a:t>
            </a:r>
            <a:endParaRPr lang="zh-CN" altLang="zh-CN" sz="4400" b="1" dirty="0" smtClean="0">
              <a:effectLst/>
            </a:endParaRPr>
          </a:p>
        </p:txBody>
      </p:sp>
      <p:sp>
        <p:nvSpPr>
          <p:cNvPr id="3" name="内容占位符 2"/>
          <p:cNvSpPr>
            <a:spLocks noGrp="1"/>
          </p:cNvSpPr>
          <p:nvPr>
            <p:ph idx="1"/>
          </p:nvPr>
        </p:nvSpPr>
        <p:spPr/>
        <p:txBody>
          <a:bodyPr>
            <a:normAutofit/>
          </a:bodyPr>
          <a:lstStyle/>
          <a:p>
            <a:r>
              <a:rPr lang="en-US" altLang="zh-CN" sz="3200" b="1" dirty="0" smtClean="0"/>
              <a:t>1.</a:t>
            </a:r>
            <a:r>
              <a:rPr lang="zh-CN" altLang="en-US" sz="3200" b="1" dirty="0" smtClean="0"/>
              <a:t>学习运用马克思主义基本原理</a:t>
            </a:r>
            <a:endParaRPr lang="en-US" altLang="zh-CN" sz="3200" b="1" dirty="0" smtClean="0"/>
          </a:p>
          <a:p>
            <a:r>
              <a:rPr lang="en-US" altLang="zh-CN" sz="3200" b="1" dirty="0" smtClean="0"/>
              <a:t>2.</a:t>
            </a:r>
            <a:r>
              <a:rPr lang="zh-CN" altLang="en-US" sz="3200" b="1" dirty="0" smtClean="0"/>
              <a:t>马克思主义中国化的最新成果</a:t>
            </a:r>
            <a:endParaRPr lang="en-US" altLang="zh-CN" sz="3200" b="1" dirty="0" smtClean="0"/>
          </a:p>
          <a:p>
            <a:r>
              <a:rPr lang="en-US" altLang="zh-CN" sz="3200" b="1" dirty="0" smtClean="0"/>
              <a:t>3.</a:t>
            </a:r>
            <a:r>
              <a:rPr lang="zh-CN" altLang="en-US" sz="3200" b="1" dirty="0" smtClean="0"/>
              <a:t>掌握科学的思想方法</a:t>
            </a:r>
            <a:endParaRPr lang="en-US" altLang="zh-CN" sz="3200" b="1" dirty="0" smtClean="0"/>
          </a:p>
        </p:txBody>
      </p:sp>
    </p:spTree>
    <p:extLst>
      <p:ext uri="{BB962C8B-B14F-4D97-AF65-F5344CB8AC3E}">
        <p14:creationId xmlns:p14="http://schemas.microsoft.com/office/powerpoint/2010/main" val="1210465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722870"/>
          </a:xfrm>
        </p:spPr>
        <p:txBody>
          <a:bodyPr/>
          <a:lstStyle/>
          <a:p>
            <a:r>
              <a:rPr lang="zh-CN" altLang="en-US" dirty="0" smtClean="0"/>
              <a:t>关键词与重要判断</a:t>
            </a:r>
            <a:endParaRPr lang="zh-CN" altLang="en-US" dirty="0"/>
          </a:p>
        </p:txBody>
      </p:sp>
      <p:sp>
        <p:nvSpPr>
          <p:cNvPr id="3" name="内容占位符 2"/>
          <p:cNvSpPr>
            <a:spLocks noGrp="1"/>
          </p:cNvSpPr>
          <p:nvPr>
            <p:ph idx="1"/>
          </p:nvPr>
        </p:nvSpPr>
        <p:spPr>
          <a:xfrm>
            <a:off x="2360141" y="1173891"/>
            <a:ext cx="9142882" cy="5313405"/>
          </a:xfrm>
        </p:spPr>
        <p:txBody>
          <a:bodyPr>
            <a:noAutofit/>
          </a:bodyPr>
          <a:lstStyle/>
          <a:p>
            <a:pPr marL="0" indent="0">
              <a:buNone/>
            </a:pPr>
            <a:endParaRPr lang="en-US" altLang="zh-CN" dirty="0" smtClean="0"/>
          </a:p>
          <a:p>
            <a:r>
              <a:rPr lang="zh-CN" altLang="en-US" b="1" dirty="0" smtClean="0"/>
              <a:t>世界百年未有之大变局</a:t>
            </a:r>
            <a:endParaRPr lang="en-US" altLang="zh-CN" b="1" dirty="0" smtClean="0"/>
          </a:p>
          <a:p>
            <a:r>
              <a:rPr lang="zh-CN" altLang="en-US" b="1" dirty="0"/>
              <a:t>中华民族伟大</a:t>
            </a:r>
            <a:r>
              <a:rPr lang="zh-CN" altLang="en-US" b="1" dirty="0" smtClean="0"/>
              <a:t>复兴战略全局</a:t>
            </a:r>
            <a:endParaRPr lang="en-US" altLang="zh-CN" b="1" dirty="0" smtClean="0"/>
          </a:p>
          <a:p>
            <a:r>
              <a:rPr lang="zh-CN" altLang="en-US" b="1" dirty="0"/>
              <a:t>和平与发展是时代主题</a:t>
            </a:r>
            <a:endParaRPr lang="en-US" altLang="zh-CN" b="1" dirty="0" smtClean="0"/>
          </a:p>
          <a:p>
            <a:r>
              <a:rPr lang="zh-CN" altLang="en-US" b="1" dirty="0" smtClean="0"/>
              <a:t>世界多极化与多边主义</a:t>
            </a:r>
            <a:endParaRPr lang="en-US" altLang="zh-CN" b="1" dirty="0" smtClean="0"/>
          </a:p>
          <a:p>
            <a:r>
              <a:rPr lang="zh-CN" altLang="en-US" b="1" dirty="0" smtClean="0"/>
              <a:t>人类命运共同体</a:t>
            </a:r>
            <a:endParaRPr lang="en-US" altLang="zh-CN" b="1" dirty="0" smtClean="0"/>
          </a:p>
          <a:p>
            <a:r>
              <a:rPr lang="zh-CN" altLang="en-US" b="1" dirty="0"/>
              <a:t>全人类共同</a:t>
            </a:r>
            <a:r>
              <a:rPr lang="zh-CN" altLang="en-US" b="1" dirty="0" smtClean="0"/>
              <a:t>价值：</a:t>
            </a:r>
            <a:r>
              <a:rPr lang="zh-CN" altLang="en-US" b="1" dirty="0"/>
              <a:t>和平、发展、公平、正义、民主、</a:t>
            </a:r>
            <a:r>
              <a:rPr lang="zh-CN" altLang="en-US" b="1" dirty="0" smtClean="0"/>
              <a:t>自由</a:t>
            </a:r>
            <a:endParaRPr lang="en-US" altLang="zh-CN" b="1" dirty="0" smtClean="0"/>
          </a:p>
          <a:p>
            <a:r>
              <a:rPr lang="en-US" altLang="zh-CN" b="1" dirty="0"/>
              <a:t>shared human </a:t>
            </a:r>
            <a:r>
              <a:rPr lang="en-US" altLang="zh-CN" b="1" dirty="0" smtClean="0"/>
              <a:t>values</a:t>
            </a:r>
            <a:r>
              <a:rPr lang="zh-CN" altLang="en-US" b="1" dirty="0" smtClean="0"/>
              <a:t>：</a:t>
            </a:r>
            <a:r>
              <a:rPr lang="en-US" altLang="zh-CN" b="1" dirty="0" smtClean="0"/>
              <a:t> </a:t>
            </a:r>
            <a:r>
              <a:rPr lang="en-US" altLang="zh-CN" b="1" dirty="0"/>
              <a:t>peace, development, fairness, justice, democracy and freedom</a:t>
            </a:r>
            <a:r>
              <a:rPr lang="en-US" altLang="zh-CN" b="1" dirty="0" smtClean="0"/>
              <a:t>.</a:t>
            </a:r>
          </a:p>
          <a:p>
            <a:r>
              <a:rPr lang="zh-CN" altLang="en-US" b="1" dirty="0"/>
              <a:t>中国式现代化</a:t>
            </a:r>
            <a:endParaRPr lang="en-US" altLang="zh-CN" b="1" dirty="0" smtClean="0"/>
          </a:p>
        </p:txBody>
      </p:sp>
    </p:spTree>
    <p:extLst>
      <p:ext uri="{BB962C8B-B14F-4D97-AF65-F5344CB8AC3E}">
        <p14:creationId xmlns:p14="http://schemas.microsoft.com/office/powerpoint/2010/main" val="870347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kern="1200" dirty="0" smtClean="0">
                <a:solidFill>
                  <a:schemeClr val="tx1"/>
                </a:solidFill>
                <a:effectLst/>
                <a:latin typeface="+mj-lt"/>
                <a:ea typeface="+mj-ea"/>
                <a:cs typeface="+mj-cs"/>
              </a:rPr>
              <a:t>1.</a:t>
            </a:r>
            <a:r>
              <a:rPr lang="zh-CN" altLang="zh-CN" sz="4400" b="1" kern="1200" dirty="0" smtClean="0">
                <a:solidFill>
                  <a:schemeClr val="tx1"/>
                </a:solidFill>
                <a:effectLst/>
                <a:latin typeface="+mj-lt"/>
                <a:ea typeface="+mj-ea"/>
                <a:cs typeface="+mj-cs"/>
              </a:rPr>
              <a:t>学习运用马克思主义基本原理</a:t>
            </a:r>
            <a:endParaRPr lang="zh-CN" altLang="zh-CN" sz="4400" b="1" dirty="0" smtClean="0">
              <a:effectLst/>
            </a:endParaRPr>
          </a:p>
        </p:txBody>
      </p:sp>
      <p:sp>
        <p:nvSpPr>
          <p:cNvPr id="3" name="内容占位符 2"/>
          <p:cNvSpPr>
            <a:spLocks noGrp="1"/>
          </p:cNvSpPr>
          <p:nvPr>
            <p:ph idx="1"/>
          </p:nvPr>
        </p:nvSpPr>
        <p:spPr>
          <a:xfrm>
            <a:off x="1484310" y="1927654"/>
            <a:ext cx="10018713" cy="4695567"/>
          </a:xfrm>
        </p:spPr>
        <p:txBody>
          <a:bodyPr>
            <a:normAutofit/>
          </a:bodyPr>
          <a:lstStyle/>
          <a:p>
            <a:r>
              <a:rPr lang="zh-CN" altLang="en-US" sz="2800" b="1" dirty="0" smtClean="0"/>
              <a:t>恩格斯：一个民族想要站在科学的最高峰，就一刻不能没有理论思维</a:t>
            </a:r>
            <a:endParaRPr lang="en-US" altLang="zh-CN" sz="2800" b="1" dirty="0" smtClean="0"/>
          </a:p>
          <a:p>
            <a:r>
              <a:rPr lang="zh-CN" altLang="en-US" sz="2800" b="1" dirty="0" smtClean="0"/>
              <a:t>中华民族要实现伟大复兴，也同样一刻不能没有理论思维</a:t>
            </a:r>
            <a:endParaRPr lang="en-US" altLang="zh-CN" sz="2800" b="1" dirty="0" smtClean="0"/>
          </a:p>
          <a:p>
            <a:r>
              <a:rPr lang="zh-CN" altLang="en-US" sz="2800" b="1" dirty="0" smtClean="0"/>
              <a:t>观察当代中国和世界的深刻变化，必须学习和运用马克思主义基本原理</a:t>
            </a:r>
            <a:endParaRPr lang="en-US" altLang="zh-CN" sz="2800" b="1" dirty="0" smtClean="0"/>
          </a:p>
          <a:p>
            <a:r>
              <a:rPr lang="zh-CN" altLang="en-US" sz="2800" b="1" dirty="0" smtClean="0"/>
              <a:t>马克思主义源于那个时代（</a:t>
            </a:r>
            <a:r>
              <a:rPr lang="en-US" altLang="zh-CN" sz="2800" b="1" dirty="0" smtClean="0"/>
              <a:t>19</a:t>
            </a:r>
            <a:r>
              <a:rPr lang="zh-CN" altLang="en-US" sz="2800" b="1" dirty="0" smtClean="0"/>
              <a:t>世纪中后期）又超越了那个时代，照亮了人类探索历史规律和寻求自身解放的道路</a:t>
            </a:r>
            <a:endParaRPr lang="en-US" altLang="zh-CN" sz="2800" b="1" dirty="0" smtClean="0"/>
          </a:p>
        </p:txBody>
      </p:sp>
    </p:spTree>
    <p:extLst>
      <p:ext uri="{BB962C8B-B14F-4D97-AF65-F5344CB8AC3E}">
        <p14:creationId xmlns:p14="http://schemas.microsoft.com/office/powerpoint/2010/main" val="533842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马克思主义是科学的、人民的、实践的、开放的理论</a:t>
            </a:r>
            <a:endParaRPr lang="zh-CN" altLang="en-US" b="1" dirty="0"/>
          </a:p>
        </p:txBody>
      </p:sp>
      <p:sp>
        <p:nvSpPr>
          <p:cNvPr id="3" name="内容占位符 2"/>
          <p:cNvSpPr>
            <a:spLocks noGrp="1"/>
          </p:cNvSpPr>
          <p:nvPr>
            <p:ph idx="1"/>
          </p:nvPr>
        </p:nvSpPr>
        <p:spPr>
          <a:xfrm>
            <a:off x="1484310" y="2113005"/>
            <a:ext cx="10018713" cy="4324865"/>
          </a:xfrm>
        </p:spPr>
        <p:txBody>
          <a:bodyPr>
            <a:normAutofit fontScale="92500" lnSpcReduction="10000"/>
          </a:bodyPr>
          <a:lstStyle/>
          <a:p>
            <a:r>
              <a:rPr lang="zh-CN" altLang="en-US" b="1" dirty="0" smtClean="0">
                <a:solidFill>
                  <a:srgbClr val="FF0000"/>
                </a:solidFill>
              </a:rPr>
              <a:t>科学的理论</a:t>
            </a:r>
            <a:r>
              <a:rPr lang="zh-CN" altLang="en-US" b="1" dirty="0" smtClean="0"/>
              <a:t>：创造性地揭示了人类社会的发展规律</a:t>
            </a:r>
            <a:endParaRPr lang="en-US" altLang="zh-CN" b="1" dirty="0" smtClean="0"/>
          </a:p>
          <a:p>
            <a:pPr lvl="1"/>
            <a:r>
              <a:rPr lang="zh-CN" altLang="en-US" b="1" dirty="0" smtClean="0"/>
              <a:t>唯物史观和剩余价值学说，揭示了人类社会发展的一般规律和资本主义运行的特殊规律，为人类指明了从必然王国向自由王国飞跃的途径</a:t>
            </a:r>
            <a:endParaRPr lang="en-US" altLang="zh-CN" b="1" dirty="0" smtClean="0"/>
          </a:p>
          <a:p>
            <a:r>
              <a:rPr lang="zh-CN" altLang="en-US" b="1" dirty="0" smtClean="0">
                <a:solidFill>
                  <a:srgbClr val="FF0000"/>
                </a:solidFill>
              </a:rPr>
              <a:t>人民的理论</a:t>
            </a:r>
            <a:r>
              <a:rPr lang="zh-CN" altLang="en-US" b="1" dirty="0" smtClean="0"/>
              <a:t>：人们实现自身解放的思想体系</a:t>
            </a:r>
            <a:endParaRPr lang="en-US" altLang="zh-CN" b="1" dirty="0" smtClean="0"/>
          </a:p>
          <a:p>
            <a:pPr lvl="1"/>
            <a:r>
              <a:rPr lang="zh-CN" altLang="en-US" b="1" dirty="0" smtClean="0"/>
              <a:t>马克思主义博大精深，归根到底就是一句话，为人类求解放</a:t>
            </a:r>
            <a:endParaRPr lang="en-US" altLang="zh-CN" b="1" dirty="0" smtClean="0"/>
          </a:p>
          <a:p>
            <a:r>
              <a:rPr lang="zh-CN" altLang="en-US" b="1" dirty="0" smtClean="0">
                <a:solidFill>
                  <a:srgbClr val="FF0000"/>
                </a:solidFill>
              </a:rPr>
              <a:t>实践的理论</a:t>
            </a:r>
            <a:r>
              <a:rPr lang="zh-CN" altLang="en-US" b="1" dirty="0" smtClean="0"/>
              <a:t>：实践的观点是马克思主义的基本观点</a:t>
            </a:r>
            <a:endParaRPr lang="en-US" altLang="zh-CN" b="1" dirty="0" smtClean="0"/>
          </a:p>
          <a:p>
            <a:pPr lvl="1"/>
            <a:r>
              <a:rPr lang="zh-CN" altLang="en-US" b="1" dirty="0" smtClean="0"/>
              <a:t>为人民改变命运而创立，在人民求解放的实践中形成、丰富和发展</a:t>
            </a:r>
            <a:endParaRPr lang="en-US" altLang="zh-CN" b="1" dirty="0" smtClean="0"/>
          </a:p>
          <a:p>
            <a:pPr lvl="1"/>
            <a:r>
              <a:rPr lang="zh-CN" altLang="en-US" b="1" dirty="0" smtClean="0"/>
              <a:t>为人们认识世界和改造世界提供强大精神力量</a:t>
            </a:r>
            <a:endParaRPr lang="en-US" altLang="zh-CN" b="1" dirty="0" smtClean="0"/>
          </a:p>
          <a:p>
            <a:r>
              <a:rPr lang="zh-CN" altLang="en-US" b="1" dirty="0" smtClean="0">
                <a:solidFill>
                  <a:srgbClr val="FF0000"/>
                </a:solidFill>
              </a:rPr>
              <a:t>开放的理论</a:t>
            </a:r>
            <a:r>
              <a:rPr lang="zh-CN" altLang="en-US" b="1" dirty="0" smtClean="0"/>
              <a:t>：不是教条，而是行动指南，必须随着实践的变化而发展</a:t>
            </a:r>
            <a:endParaRPr lang="en-US" altLang="zh-CN" b="1" dirty="0" smtClean="0"/>
          </a:p>
          <a:p>
            <a:pPr lvl="1"/>
            <a:r>
              <a:rPr lang="zh-CN" altLang="en-US" b="1" dirty="0" smtClean="0"/>
              <a:t>马克思主义的生命力，就在于它是与时俱进的，不断探索时代新课题，回应人类社会面临的新挑战</a:t>
            </a:r>
            <a:endParaRPr lang="en-US" altLang="zh-CN" b="1" dirty="0" smtClean="0"/>
          </a:p>
        </p:txBody>
      </p:sp>
    </p:spTree>
    <p:extLst>
      <p:ext uri="{BB962C8B-B14F-4D97-AF65-F5344CB8AC3E}">
        <p14:creationId xmlns:p14="http://schemas.microsoft.com/office/powerpoint/2010/main" val="885472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kern="1200" dirty="0" smtClean="0">
                <a:solidFill>
                  <a:schemeClr val="tx1"/>
                </a:solidFill>
                <a:effectLst/>
                <a:latin typeface="+mj-lt"/>
                <a:ea typeface="+mj-ea"/>
                <a:cs typeface="+mj-cs"/>
              </a:rPr>
              <a:t>2.</a:t>
            </a:r>
            <a:r>
              <a:rPr lang="zh-CN" altLang="zh-CN" sz="4400" b="1" kern="1200" dirty="0" smtClean="0">
                <a:solidFill>
                  <a:schemeClr val="tx1"/>
                </a:solidFill>
                <a:effectLst/>
                <a:latin typeface="+mj-lt"/>
                <a:ea typeface="+mj-ea"/>
                <a:cs typeface="+mj-cs"/>
              </a:rPr>
              <a:t>马克思主义中国化的最新成果</a:t>
            </a:r>
            <a:endParaRPr lang="zh-CN" altLang="zh-CN" sz="4400" b="1" dirty="0" smtClean="0">
              <a:effectLst/>
            </a:endParaRPr>
          </a:p>
        </p:txBody>
      </p:sp>
      <p:sp>
        <p:nvSpPr>
          <p:cNvPr id="3" name="内容占位符 2"/>
          <p:cNvSpPr>
            <a:spLocks noGrp="1"/>
          </p:cNvSpPr>
          <p:nvPr>
            <p:ph idx="1"/>
          </p:nvPr>
        </p:nvSpPr>
        <p:spPr/>
        <p:txBody>
          <a:bodyPr>
            <a:normAutofit fontScale="92500" lnSpcReduction="20000"/>
          </a:bodyPr>
          <a:lstStyle/>
          <a:p>
            <a:r>
              <a:rPr lang="zh-CN" altLang="en-US" b="1" dirty="0" smtClean="0"/>
              <a:t>马克思主义中国化：先后形成毛泽东思想、邓小平理论、“三个代表”重要思想、“科学发展观”，为夺取中国革命、建设、改革开放提供了强有力的理论指导</a:t>
            </a:r>
            <a:endParaRPr lang="en-US" altLang="zh-CN" b="1" dirty="0" smtClean="0"/>
          </a:p>
          <a:p>
            <a:r>
              <a:rPr lang="zh-CN" altLang="en-US" b="1" dirty="0"/>
              <a:t>十八</a:t>
            </a:r>
            <a:r>
              <a:rPr lang="zh-CN" altLang="en-US" b="1" dirty="0" smtClean="0"/>
              <a:t>大以来，形成了习近平新时代中国特色社会主义思想，是马克思主义中国化的最新成果</a:t>
            </a:r>
            <a:endParaRPr lang="en-US" altLang="zh-CN" b="1" dirty="0" smtClean="0"/>
          </a:p>
          <a:p>
            <a:r>
              <a:rPr lang="zh-CN" altLang="en-US" b="1" dirty="0" smtClean="0"/>
              <a:t>坚持和发展中国特色社会主义，是习近平新时代中国特色社会主义思想的核心要义，丰富拓展了中国特色社会主义的内涵和外延</a:t>
            </a:r>
            <a:endParaRPr lang="en-US" altLang="zh-CN" b="1" dirty="0" smtClean="0"/>
          </a:p>
          <a:p>
            <a:r>
              <a:rPr lang="zh-CN" altLang="en-US" b="1" dirty="0" smtClean="0"/>
              <a:t>“八个明确”“十四个坚持”是其核心内容，</a:t>
            </a:r>
            <a:endParaRPr lang="en-US" altLang="zh-CN" b="1" dirty="0" smtClean="0"/>
          </a:p>
          <a:p>
            <a:pPr lvl="1"/>
            <a:r>
              <a:rPr lang="zh-CN" altLang="en-US" b="1" dirty="0" smtClean="0"/>
              <a:t>“八个明确”偏重于理论概况和凝练，“十四个坚持”偏重于实践方略</a:t>
            </a:r>
            <a:endParaRPr lang="en-US" altLang="zh-CN" b="1" dirty="0" smtClean="0"/>
          </a:p>
        </p:txBody>
      </p:sp>
    </p:spTree>
    <p:extLst>
      <p:ext uri="{BB962C8B-B14F-4D97-AF65-F5344CB8AC3E}">
        <p14:creationId xmlns:p14="http://schemas.microsoft.com/office/powerpoint/2010/main" val="1909475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kern="1200" dirty="0" smtClean="0">
                <a:solidFill>
                  <a:schemeClr val="tx1"/>
                </a:solidFill>
                <a:effectLst/>
                <a:latin typeface="+mj-lt"/>
                <a:ea typeface="+mj-ea"/>
                <a:cs typeface="+mj-cs"/>
              </a:rPr>
              <a:t>3.</a:t>
            </a:r>
            <a:r>
              <a:rPr lang="zh-CN" altLang="zh-CN" sz="4400" b="1" kern="1200" dirty="0" smtClean="0">
                <a:solidFill>
                  <a:schemeClr val="tx1"/>
                </a:solidFill>
                <a:effectLst/>
                <a:latin typeface="+mj-lt"/>
                <a:ea typeface="+mj-ea"/>
                <a:cs typeface="+mj-cs"/>
              </a:rPr>
              <a:t>掌握科学的思想方法</a:t>
            </a:r>
            <a:r>
              <a:rPr lang="zh-CN" altLang="en-US"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1/2</a:t>
            </a:r>
            <a:r>
              <a:rPr lang="zh-CN" altLang="en-US" sz="4400" b="1" kern="1200" dirty="0" smtClean="0">
                <a:solidFill>
                  <a:schemeClr val="tx1"/>
                </a:solidFill>
                <a:effectLst/>
                <a:latin typeface="+mj-lt"/>
                <a:ea typeface="+mj-ea"/>
                <a:cs typeface="+mj-cs"/>
              </a:rPr>
              <a:t>）</a:t>
            </a:r>
            <a:endParaRPr lang="zh-CN" altLang="zh-CN" sz="4400" b="1" dirty="0" smtClean="0">
              <a:effectLst/>
            </a:endParaRPr>
          </a:p>
        </p:txBody>
      </p:sp>
      <p:sp>
        <p:nvSpPr>
          <p:cNvPr id="3" name="内容占位符 2"/>
          <p:cNvSpPr>
            <a:spLocks noGrp="1"/>
          </p:cNvSpPr>
          <p:nvPr>
            <p:ph idx="1"/>
          </p:nvPr>
        </p:nvSpPr>
        <p:spPr>
          <a:xfrm>
            <a:off x="1484311" y="2248931"/>
            <a:ext cx="10118684" cy="3941804"/>
          </a:xfrm>
        </p:spPr>
        <p:txBody>
          <a:bodyPr>
            <a:normAutofit lnSpcReduction="10000"/>
          </a:bodyPr>
          <a:lstStyle/>
          <a:p>
            <a:r>
              <a:rPr lang="zh-CN" altLang="en-US" sz="2600" b="1" dirty="0" smtClean="0"/>
              <a:t>马克思主义是世界观和方法论的统一，从认识世界的理论到改造世界的方法</a:t>
            </a:r>
            <a:endParaRPr lang="en-US" altLang="zh-CN" sz="2600" b="1" dirty="0" smtClean="0"/>
          </a:p>
          <a:p>
            <a:r>
              <a:rPr lang="zh-CN" altLang="en-US" sz="2600" b="1" dirty="0" smtClean="0"/>
              <a:t>增强</a:t>
            </a:r>
            <a:r>
              <a:rPr lang="zh-CN" altLang="en-US" sz="2600" b="1" dirty="0" smtClean="0">
                <a:solidFill>
                  <a:srgbClr val="FF0000"/>
                </a:solidFill>
              </a:rPr>
              <a:t>战略思维</a:t>
            </a:r>
            <a:r>
              <a:rPr lang="zh-CN" altLang="en-US" sz="2600" b="1" dirty="0" smtClean="0"/>
              <a:t>能力：增强世界眼光和国际视野，保持战略定力</a:t>
            </a:r>
            <a:endParaRPr lang="en-US" altLang="zh-CN" sz="2600" b="1" dirty="0" smtClean="0"/>
          </a:p>
          <a:p>
            <a:r>
              <a:rPr lang="zh-CN" altLang="en-US" sz="2600" b="1" dirty="0" smtClean="0"/>
              <a:t>增强</a:t>
            </a:r>
            <a:r>
              <a:rPr lang="zh-CN" altLang="en-US" sz="2600" b="1" dirty="0" smtClean="0">
                <a:solidFill>
                  <a:srgbClr val="FF0000"/>
                </a:solidFill>
              </a:rPr>
              <a:t>历史思维</a:t>
            </a:r>
            <a:r>
              <a:rPr lang="zh-CN" altLang="en-US" sz="2600" b="1" dirty="0" smtClean="0"/>
              <a:t>能力：以史为鉴，知古鉴今，思接千载，视通万里</a:t>
            </a:r>
            <a:endParaRPr lang="en-US" altLang="zh-CN" sz="2600" b="1" dirty="0" smtClean="0"/>
          </a:p>
          <a:p>
            <a:r>
              <a:rPr lang="zh-CN" altLang="en-US" sz="2600" b="1" dirty="0" smtClean="0"/>
              <a:t>增强</a:t>
            </a:r>
            <a:r>
              <a:rPr lang="zh-CN" altLang="en-US" sz="2600" b="1" dirty="0" smtClean="0">
                <a:solidFill>
                  <a:srgbClr val="FF0000"/>
                </a:solidFill>
              </a:rPr>
              <a:t>辩证思维</a:t>
            </a:r>
            <a:r>
              <a:rPr lang="zh-CN" altLang="en-US" sz="2600" b="1" dirty="0" smtClean="0"/>
              <a:t>能力：</a:t>
            </a:r>
            <a:endParaRPr lang="en-US" altLang="zh-CN" sz="2600" b="1" dirty="0" smtClean="0"/>
          </a:p>
          <a:p>
            <a:pPr lvl="1"/>
            <a:r>
              <a:rPr lang="zh-CN" altLang="en-US" sz="2200" b="1" dirty="0" smtClean="0"/>
              <a:t>一切从实际出发，妥善处理各种关系，在权衡中作出最有利的战略抉择</a:t>
            </a:r>
            <a:endParaRPr lang="en-US" altLang="zh-CN" sz="2200" b="1" dirty="0" smtClean="0"/>
          </a:p>
          <a:p>
            <a:pPr lvl="1"/>
            <a:r>
              <a:rPr lang="zh-CN" altLang="en-US" sz="2200" b="1" dirty="0" smtClean="0"/>
              <a:t>坚持两点论和重点论的统一，既统筹兼顾又突出重点，带动全局</a:t>
            </a:r>
            <a:endParaRPr lang="en-US" altLang="zh-CN" sz="2200" b="1" dirty="0" smtClean="0"/>
          </a:p>
          <a:p>
            <a:pPr lvl="1"/>
            <a:r>
              <a:rPr lang="zh-CN" altLang="en-US" sz="2200" b="1" dirty="0" smtClean="0"/>
              <a:t>也就是坚持实践论和矛盾论的认识论和方法论</a:t>
            </a:r>
            <a:endParaRPr lang="en-US" altLang="zh-CN" sz="2200" b="1" dirty="0" smtClean="0"/>
          </a:p>
        </p:txBody>
      </p:sp>
    </p:spTree>
    <p:extLst>
      <p:ext uri="{BB962C8B-B14F-4D97-AF65-F5344CB8AC3E}">
        <p14:creationId xmlns:p14="http://schemas.microsoft.com/office/powerpoint/2010/main" val="2632259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t>3.</a:t>
            </a:r>
            <a:r>
              <a:rPr lang="zh-CN" altLang="zh-CN" b="1" dirty="0"/>
              <a:t>掌握科学的思想方法</a:t>
            </a:r>
            <a:r>
              <a:rPr lang="zh-CN" altLang="en-US" b="1" dirty="0" smtClean="0"/>
              <a:t>（</a:t>
            </a:r>
            <a:r>
              <a:rPr lang="en-US" altLang="zh-CN" b="1" dirty="0" smtClean="0"/>
              <a:t>2/2</a:t>
            </a:r>
            <a:r>
              <a:rPr lang="zh-CN" altLang="en-US" b="1" dirty="0" smtClean="0"/>
              <a:t>）</a:t>
            </a:r>
            <a:endParaRPr lang="zh-CN" altLang="en-US" b="1" dirty="0"/>
          </a:p>
        </p:txBody>
      </p:sp>
      <p:sp>
        <p:nvSpPr>
          <p:cNvPr id="3" name="内容占位符 2"/>
          <p:cNvSpPr>
            <a:spLocks noGrp="1"/>
          </p:cNvSpPr>
          <p:nvPr>
            <p:ph idx="1"/>
          </p:nvPr>
        </p:nvSpPr>
        <p:spPr>
          <a:xfrm>
            <a:off x="1484311" y="2051223"/>
            <a:ext cx="10118684" cy="4015945"/>
          </a:xfrm>
        </p:spPr>
        <p:txBody>
          <a:bodyPr>
            <a:normAutofit fontScale="92500"/>
          </a:bodyPr>
          <a:lstStyle/>
          <a:p>
            <a:pPr rtl="0" eaLnBrk="1" latinLnBrk="0" hangingPunct="1"/>
            <a:r>
              <a:rPr lang="zh-CN" altLang="zh-CN" sz="2800" b="1" kern="1200" dirty="0" smtClean="0">
                <a:solidFill>
                  <a:schemeClr val="tx1"/>
                </a:solidFill>
                <a:effectLst/>
                <a:latin typeface="+mn-lt"/>
                <a:ea typeface="+mn-ea"/>
                <a:cs typeface="+mn-cs"/>
              </a:rPr>
              <a:t>增强</a:t>
            </a:r>
            <a:r>
              <a:rPr lang="zh-CN" altLang="zh-CN" sz="2800" b="1" kern="1200" dirty="0" smtClean="0">
                <a:solidFill>
                  <a:srgbClr val="FF0000"/>
                </a:solidFill>
                <a:effectLst/>
                <a:latin typeface="+mn-lt"/>
                <a:ea typeface="+mn-ea"/>
                <a:cs typeface="+mn-cs"/>
              </a:rPr>
              <a:t>创新思维</a:t>
            </a:r>
            <a:r>
              <a:rPr lang="zh-CN" altLang="zh-CN" sz="2800" b="1" kern="1200" dirty="0" smtClean="0">
                <a:solidFill>
                  <a:schemeClr val="tx1"/>
                </a:solidFill>
                <a:effectLst/>
                <a:latin typeface="+mn-lt"/>
                <a:ea typeface="+mn-ea"/>
                <a:cs typeface="+mn-cs"/>
              </a:rPr>
              <a:t>能力：实事求是、问题导向、大胆试大胆闯</a:t>
            </a:r>
            <a:endParaRPr lang="zh-CN" altLang="zh-CN" sz="2800" b="1" dirty="0" smtClean="0">
              <a:effectLst/>
            </a:endParaRPr>
          </a:p>
          <a:p>
            <a:pPr rtl="0" eaLnBrk="1" latinLnBrk="0" hangingPunct="1"/>
            <a:r>
              <a:rPr lang="zh-CN" altLang="zh-CN" sz="2800" b="1" kern="1200" dirty="0" smtClean="0">
                <a:solidFill>
                  <a:schemeClr val="tx1"/>
                </a:solidFill>
                <a:effectLst/>
                <a:latin typeface="+mn-lt"/>
                <a:ea typeface="+mn-ea"/>
                <a:cs typeface="+mn-cs"/>
              </a:rPr>
              <a:t>增强</a:t>
            </a:r>
            <a:r>
              <a:rPr lang="zh-CN" altLang="zh-CN" sz="2800" b="1" kern="1200" dirty="0" smtClean="0">
                <a:solidFill>
                  <a:srgbClr val="FF0000"/>
                </a:solidFill>
                <a:effectLst/>
                <a:latin typeface="+mn-lt"/>
                <a:ea typeface="+mn-ea"/>
                <a:cs typeface="+mn-cs"/>
              </a:rPr>
              <a:t>底线思维</a:t>
            </a:r>
            <a:r>
              <a:rPr lang="zh-CN" altLang="zh-CN" sz="2800" b="1" kern="1200" dirty="0" smtClean="0">
                <a:solidFill>
                  <a:schemeClr val="tx1"/>
                </a:solidFill>
                <a:effectLst/>
                <a:latin typeface="+mn-lt"/>
                <a:ea typeface="+mn-ea"/>
                <a:cs typeface="+mn-cs"/>
              </a:rPr>
              <a:t>能力：</a:t>
            </a:r>
            <a:endParaRPr lang="en-US" altLang="zh-CN" sz="2800" b="1" kern="1200" dirty="0" smtClean="0">
              <a:solidFill>
                <a:schemeClr val="tx1"/>
              </a:solidFill>
              <a:effectLst/>
              <a:latin typeface="+mn-lt"/>
              <a:ea typeface="+mn-ea"/>
              <a:cs typeface="+mn-cs"/>
            </a:endParaRPr>
          </a:p>
          <a:p>
            <a:pPr lvl="1"/>
            <a:r>
              <a:rPr lang="zh-CN" altLang="zh-CN" b="1" kern="1200" dirty="0" smtClean="0">
                <a:solidFill>
                  <a:schemeClr val="tx1"/>
                </a:solidFill>
                <a:effectLst/>
                <a:latin typeface="+mn-lt"/>
                <a:ea typeface="+mn-ea"/>
                <a:cs typeface="+mn-cs"/>
              </a:rPr>
              <a:t>防控局部性风险成为全局性风险</a:t>
            </a:r>
            <a:endParaRPr lang="en-US" altLang="zh-CN" b="1" kern="1200" dirty="0" smtClean="0">
              <a:solidFill>
                <a:schemeClr val="tx1"/>
              </a:solidFill>
              <a:effectLst/>
              <a:latin typeface="+mn-lt"/>
              <a:ea typeface="+mn-ea"/>
              <a:cs typeface="+mn-cs"/>
            </a:endParaRPr>
          </a:p>
          <a:p>
            <a:pPr lvl="2"/>
            <a:r>
              <a:rPr lang="zh-CN" altLang="en-US" sz="2200" b="1" dirty="0" smtClean="0"/>
              <a:t>在道路方向方面，不能犯颠覆性错误，既不走封闭僵化的老路，也不走改旗易帜的邪路</a:t>
            </a:r>
            <a:endParaRPr lang="en-US" altLang="zh-CN" sz="2200" b="1" dirty="0" smtClean="0"/>
          </a:p>
          <a:p>
            <a:pPr lvl="2"/>
            <a:r>
              <a:rPr lang="zh-CN" altLang="en-US" sz="2200" b="1" dirty="0" smtClean="0">
                <a:effectLst/>
              </a:rPr>
              <a:t>在经济建设方面，严控金融风险，守住不发生系统性风险的底线</a:t>
            </a:r>
            <a:endParaRPr lang="en-US" altLang="zh-CN" sz="2200" b="1" dirty="0" smtClean="0">
              <a:effectLst/>
            </a:endParaRPr>
          </a:p>
          <a:p>
            <a:pPr lvl="2"/>
            <a:r>
              <a:rPr lang="zh-CN" altLang="en-US" sz="2200" b="1" dirty="0" smtClean="0"/>
              <a:t>在依法治国方面，法律红线不能触碰，法律底线不能逾越</a:t>
            </a:r>
            <a:endParaRPr lang="en-US" altLang="zh-CN" sz="2200" b="1" dirty="0" smtClean="0"/>
          </a:p>
          <a:p>
            <a:pPr lvl="2"/>
            <a:r>
              <a:rPr lang="zh-CN" altLang="en-US" sz="2200" b="1" dirty="0" smtClean="0">
                <a:effectLst/>
              </a:rPr>
              <a:t>在生态环境保护方面，实行严格的生态环境保护制度，严守生态保护红线</a:t>
            </a:r>
            <a:endParaRPr lang="en-US" altLang="zh-CN" sz="2200" b="1" dirty="0" smtClean="0">
              <a:effectLst/>
            </a:endParaRPr>
          </a:p>
          <a:p>
            <a:pPr lvl="2"/>
            <a:r>
              <a:rPr lang="zh-CN" altLang="en-US" sz="2200" b="1" dirty="0" smtClean="0"/>
              <a:t>在外交战略方面，走和平发展道路，但决不放弃正当权益和国家根本利益</a:t>
            </a:r>
            <a:endParaRPr lang="en-US" altLang="zh-CN" sz="2200" b="1" dirty="0" smtClean="0"/>
          </a:p>
        </p:txBody>
      </p:sp>
    </p:spTree>
    <p:extLst>
      <p:ext uri="{BB962C8B-B14F-4D97-AF65-F5344CB8AC3E}">
        <p14:creationId xmlns:p14="http://schemas.microsoft.com/office/powerpoint/2010/main" val="783567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学习本课程的目的</a:t>
            </a:r>
            <a:endParaRPr lang="zh-CN" altLang="en-US" b="1" dirty="0"/>
          </a:p>
        </p:txBody>
      </p:sp>
      <p:sp>
        <p:nvSpPr>
          <p:cNvPr id="3" name="内容占位符 2"/>
          <p:cNvSpPr>
            <a:spLocks noGrp="1"/>
          </p:cNvSpPr>
          <p:nvPr>
            <p:ph idx="1"/>
          </p:nvPr>
        </p:nvSpPr>
        <p:spPr/>
        <p:txBody>
          <a:bodyPr>
            <a:normAutofit/>
          </a:bodyPr>
          <a:lstStyle/>
          <a:p>
            <a:r>
              <a:rPr lang="zh-CN" altLang="en-US" b="1" dirty="0" smtClean="0"/>
              <a:t>加深对当代中国和中国马克思主义的理解和把握，把个人命运与国家、民族的发展有机统一起来，更好地实现人生价值</a:t>
            </a:r>
            <a:endParaRPr lang="en-US" altLang="zh-CN" b="1" dirty="0" smtClean="0"/>
          </a:p>
          <a:p>
            <a:r>
              <a:rPr lang="zh-CN" altLang="en-US" b="1" dirty="0" smtClean="0"/>
              <a:t>深入理解和把握当代中国马克思主义，自觉用马克思主义的世界观和方法论，分析新时代中国与当代世界面临的重大理论和实践问题，为进一步的科学研究和实践工作奠定理论基础</a:t>
            </a:r>
            <a:endParaRPr lang="en-US" altLang="zh-CN" b="1" dirty="0" smtClean="0"/>
          </a:p>
          <a:p>
            <a:r>
              <a:rPr lang="zh-CN" altLang="en-US" b="1" dirty="0" smtClean="0"/>
              <a:t>把本课程的学习与各自的专业结合起来，进行拓展性阅读和思考，不断提高运用当代中国马克思主义指导学术研究的能力</a:t>
            </a:r>
            <a:endParaRPr lang="en-US" altLang="zh-CN" b="1" dirty="0" smtClean="0"/>
          </a:p>
        </p:txBody>
      </p:sp>
    </p:spTree>
    <p:extLst>
      <p:ext uri="{BB962C8B-B14F-4D97-AF65-F5344CB8AC3E}">
        <p14:creationId xmlns:p14="http://schemas.microsoft.com/office/powerpoint/2010/main" val="1252334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a:t>
            </a:r>
            <a:r>
              <a:rPr lang="en-US" altLang="zh-CN" dirty="0" smtClean="0"/>
              <a:t>1</a:t>
            </a:r>
            <a:r>
              <a:rPr lang="en-US" altLang="zh-CN" baseline="0" dirty="0" smtClean="0"/>
              <a:t> </a:t>
            </a:r>
            <a:r>
              <a:rPr lang="zh-CN" altLang="en-US" dirty="0" smtClean="0"/>
              <a:t>八个明确</a:t>
            </a:r>
            <a:endParaRPr lang="zh-CN" altLang="en-US" dirty="0"/>
          </a:p>
        </p:txBody>
      </p:sp>
      <p:sp>
        <p:nvSpPr>
          <p:cNvPr id="3" name="内容占位符 2"/>
          <p:cNvSpPr>
            <a:spLocks noGrp="1"/>
          </p:cNvSpPr>
          <p:nvPr>
            <p:ph idx="1"/>
          </p:nvPr>
        </p:nvSpPr>
        <p:spPr>
          <a:xfrm>
            <a:off x="1484310" y="2298357"/>
            <a:ext cx="10018713" cy="4127157"/>
          </a:xfrm>
        </p:spPr>
        <p:txBody>
          <a:bodyPr>
            <a:normAutofit fontScale="70000" lnSpcReduction="20000"/>
          </a:bodyPr>
          <a:lstStyle/>
          <a:p>
            <a:r>
              <a:rPr lang="en-US" altLang="zh-CN" dirty="0"/>
              <a:t>——</a:t>
            </a:r>
            <a:r>
              <a:rPr lang="zh-CN" altLang="zh-CN" dirty="0"/>
              <a:t>明确坚持和发展中国特色社会主义，总任务是实现社会主义现代化和中华民族伟大复兴，在全面建成小康社会的基础上，分两步走在本世纪中叶建成富强民主文明和谐美丽的社会主义现代化强国；</a:t>
            </a:r>
          </a:p>
          <a:p>
            <a:r>
              <a:rPr lang="en-US" altLang="zh-CN" dirty="0"/>
              <a:t>——</a:t>
            </a:r>
            <a:r>
              <a:rPr lang="zh-CN" altLang="zh-CN" dirty="0"/>
              <a:t>明确新时代我国社会主要矛盾是人民日益增长的美好生活需要和不平衡不充分的发展之间的矛盾，必须坚持以人民为中心的发展思想，不断促进人的全面发展、全体人民共同富裕；</a:t>
            </a:r>
          </a:p>
          <a:p>
            <a:r>
              <a:rPr lang="en-US" altLang="zh-CN" dirty="0"/>
              <a:t>——</a:t>
            </a:r>
            <a:r>
              <a:rPr lang="zh-CN" altLang="zh-CN" dirty="0"/>
              <a:t>明确中国特色社会主义事业总体布局是</a:t>
            </a:r>
            <a:r>
              <a:rPr lang="en-US" altLang="zh-CN" dirty="0"/>
              <a:t>“</a:t>
            </a:r>
            <a:r>
              <a:rPr lang="zh-CN" altLang="zh-CN" dirty="0"/>
              <a:t>五位一体</a:t>
            </a:r>
            <a:r>
              <a:rPr lang="en-US" altLang="zh-CN" dirty="0"/>
              <a:t>”</a:t>
            </a:r>
            <a:r>
              <a:rPr lang="zh-CN" altLang="zh-CN" dirty="0"/>
              <a:t>、战略布局是</a:t>
            </a:r>
            <a:r>
              <a:rPr lang="en-US" altLang="zh-CN" dirty="0"/>
              <a:t>“</a:t>
            </a:r>
            <a:r>
              <a:rPr lang="zh-CN" altLang="zh-CN" dirty="0"/>
              <a:t>四个全面</a:t>
            </a:r>
            <a:r>
              <a:rPr lang="en-US" altLang="zh-CN" dirty="0"/>
              <a:t>”</a:t>
            </a:r>
            <a:r>
              <a:rPr lang="zh-CN" altLang="zh-CN" dirty="0"/>
              <a:t>，强调坚定道路自信、理论自信、制度自信、文化自信；</a:t>
            </a:r>
          </a:p>
          <a:p>
            <a:r>
              <a:rPr lang="en-US" altLang="zh-CN" dirty="0"/>
              <a:t>——</a:t>
            </a:r>
            <a:r>
              <a:rPr lang="zh-CN" altLang="zh-CN" dirty="0"/>
              <a:t>明确全面深化改革总目标是完善和发展中国特色社会主义制度、推进国家治理体系和治理能力现代化；</a:t>
            </a:r>
          </a:p>
          <a:p>
            <a:r>
              <a:rPr lang="en-US" altLang="zh-CN" dirty="0"/>
              <a:t>——</a:t>
            </a:r>
            <a:r>
              <a:rPr lang="zh-CN" altLang="zh-CN" dirty="0"/>
              <a:t>明确全面推进依法治国总目标是建设中国特色社会主义法治体系、建设社会主义法治国家；</a:t>
            </a:r>
          </a:p>
          <a:p>
            <a:r>
              <a:rPr lang="en-US" altLang="zh-CN" dirty="0"/>
              <a:t>——</a:t>
            </a:r>
            <a:r>
              <a:rPr lang="zh-CN" altLang="zh-CN" dirty="0"/>
              <a:t>明确党在新时代的强军目标是建设一支听党指挥、能打胜仗、作风优良的人民军队，把人民军队建设成为世界一流军队；</a:t>
            </a:r>
          </a:p>
          <a:p>
            <a:r>
              <a:rPr lang="en-US" altLang="zh-CN" dirty="0"/>
              <a:t>——</a:t>
            </a:r>
            <a:r>
              <a:rPr lang="zh-CN" altLang="zh-CN" dirty="0"/>
              <a:t>明确中国特色大国外交要推动构建新型国际关系，推动构建人类命运共同体；</a:t>
            </a:r>
          </a:p>
          <a:p>
            <a:r>
              <a:rPr lang="en-US" altLang="zh-CN" dirty="0"/>
              <a:t>——</a:t>
            </a:r>
            <a:r>
              <a:rPr lang="zh-CN" altLang="zh-CN" dirty="0"/>
              <a:t>明确中国特色社会主义最本质的特征是中国共产党领导，中国特色社会主义制度的最大优势是中国共产党领导，党是最高政治领导力量，提出新时代党的建设总要求，突出政治建设在党的建设中的重要地位</a:t>
            </a:r>
            <a:r>
              <a:rPr lang="zh-CN" altLang="zh-CN" dirty="0" smtClean="0"/>
              <a:t>。</a:t>
            </a:r>
            <a:endParaRPr lang="en-US" altLang="zh-CN" dirty="0" smtClean="0"/>
          </a:p>
        </p:txBody>
      </p:sp>
    </p:spTree>
    <p:extLst>
      <p:ext uri="{BB962C8B-B14F-4D97-AF65-F5344CB8AC3E}">
        <p14:creationId xmlns:p14="http://schemas.microsoft.com/office/powerpoint/2010/main" val="40525959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a:t>
            </a:r>
            <a:r>
              <a:rPr lang="en-US" altLang="zh-CN" dirty="0" smtClean="0"/>
              <a:t>2 </a:t>
            </a:r>
            <a:r>
              <a:rPr lang="zh-CN" altLang="en-US" dirty="0" smtClean="0"/>
              <a:t>十四个坚持</a:t>
            </a:r>
            <a:endParaRPr lang="zh-CN" altLang="en-US" dirty="0"/>
          </a:p>
        </p:txBody>
      </p:sp>
      <p:sp>
        <p:nvSpPr>
          <p:cNvPr id="3" name="内容占位符 2"/>
          <p:cNvSpPr>
            <a:spLocks noGrp="1"/>
          </p:cNvSpPr>
          <p:nvPr>
            <p:ph idx="1"/>
          </p:nvPr>
        </p:nvSpPr>
        <p:spPr>
          <a:xfrm>
            <a:off x="1484311" y="2298357"/>
            <a:ext cx="10390532" cy="3991232"/>
          </a:xfrm>
        </p:spPr>
        <p:txBody>
          <a:bodyPr>
            <a:normAutofit fontScale="55000" lnSpcReduction="20000"/>
          </a:bodyPr>
          <a:lstStyle/>
          <a:p>
            <a:r>
              <a:rPr lang="en-US" altLang="zh-CN" b="1" dirty="0"/>
              <a:t>——</a:t>
            </a:r>
            <a:r>
              <a:rPr lang="zh-CN" altLang="zh-CN" b="1" dirty="0"/>
              <a:t>坚持党对一切工作的领导。</a:t>
            </a:r>
            <a:endParaRPr lang="zh-CN" altLang="zh-CN" dirty="0"/>
          </a:p>
          <a:p>
            <a:r>
              <a:rPr lang="en-US" altLang="zh-CN" b="1" dirty="0"/>
              <a:t>——</a:t>
            </a:r>
            <a:r>
              <a:rPr lang="zh-CN" altLang="zh-CN" b="1" dirty="0"/>
              <a:t>坚持以人民为中心。</a:t>
            </a:r>
            <a:endParaRPr lang="zh-CN" altLang="zh-CN" dirty="0"/>
          </a:p>
          <a:p>
            <a:r>
              <a:rPr lang="en-US" altLang="zh-CN" b="1" dirty="0"/>
              <a:t>——</a:t>
            </a:r>
            <a:r>
              <a:rPr lang="zh-CN" altLang="zh-CN" b="1" dirty="0"/>
              <a:t>坚持全面深化改革。</a:t>
            </a:r>
            <a:endParaRPr lang="zh-CN" altLang="zh-CN" dirty="0"/>
          </a:p>
          <a:p>
            <a:r>
              <a:rPr lang="en-US" altLang="zh-CN" b="1" dirty="0"/>
              <a:t>——</a:t>
            </a:r>
            <a:r>
              <a:rPr lang="zh-CN" altLang="zh-CN" b="1" dirty="0"/>
              <a:t>坚持新发展理念。</a:t>
            </a:r>
            <a:endParaRPr lang="zh-CN" altLang="zh-CN" dirty="0"/>
          </a:p>
          <a:p>
            <a:r>
              <a:rPr lang="en-US" altLang="zh-CN" b="1" dirty="0"/>
              <a:t>——</a:t>
            </a:r>
            <a:r>
              <a:rPr lang="zh-CN" altLang="zh-CN" b="1" dirty="0"/>
              <a:t>坚持人民当家作主。</a:t>
            </a:r>
            <a:endParaRPr lang="zh-CN" altLang="zh-CN" dirty="0"/>
          </a:p>
          <a:p>
            <a:r>
              <a:rPr lang="en-US" altLang="zh-CN" b="1" dirty="0"/>
              <a:t>——</a:t>
            </a:r>
            <a:r>
              <a:rPr lang="zh-CN" altLang="zh-CN" b="1" dirty="0"/>
              <a:t>坚持全面依法治国。</a:t>
            </a:r>
            <a:endParaRPr lang="zh-CN" altLang="zh-CN" dirty="0"/>
          </a:p>
          <a:p>
            <a:r>
              <a:rPr lang="en-US" altLang="zh-CN" b="1" dirty="0"/>
              <a:t>——</a:t>
            </a:r>
            <a:r>
              <a:rPr lang="zh-CN" altLang="zh-CN" b="1" dirty="0"/>
              <a:t>坚持社会主义核心价值体系。</a:t>
            </a:r>
            <a:endParaRPr lang="zh-CN" altLang="zh-CN" dirty="0"/>
          </a:p>
          <a:p>
            <a:r>
              <a:rPr lang="en-US" altLang="zh-CN" b="1" dirty="0"/>
              <a:t>——</a:t>
            </a:r>
            <a:r>
              <a:rPr lang="zh-CN" altLang="zh-CN" b="1" dirty="0"/>
              <a:t>坚持在发展中保障和改善民生。</a:t>
            </a:r>
            <a:endParaRPr lang="zh-CN" altLang="zh-CN" dirty="0"/>
          </a:p>
          <a:p>
            <a:r>
              <a:rPr lang="en-US" altLang="zh-CN" b="1" dirty="0"/>
              <a:t>——</a:t>
            </a:r>
            <a:r>
              <a:rPr lang="zh-CN" altLang="zh-CN" b="1" dirty="0"/>
              <a:t>坚持人与自然和谐共生。</a:t>
            </a:r>
            <a:endParaRPr lang="zh-CN" altLang="zh-CN" dirty="0"/>
          </a:p>
          <a:p>
            <a:r>
              <a:rPr lang="en-US" altLang="zh-CN" b="1" dirty="0"/>
              <a:t>——</a:t>
            </a:r>
            <a:r>
              <a:rPr lang="zh-CN" altLang="zh-CN" b="1" dirty="0"/>
              <a:t>坚持总体国家安全观。</a:t>
            </a:r>
            <a:endParaRPr lang="zh-CN" altLang="zh-CN" dirty="0"/>
          </a:p>
          <a:p>
            <a:r>
              <a:rPr lang="en-US" altLang="zh-CN" b="1" dirty="0"/>
              <a:t>——</a:t>
            </a:r>
            <a:r>
              <a:rPr lang="zh-CN" altLang="zh-CN" b="1" dirty="0"/>
              <a:t>坚持党对人民军队的绝对领导。</a:t>
            </a:r>
            <a:endParaRPr lang="zh-CN" altLang="zh-CN" dirty="0"/>
          </a:p>
          <a:p>
            <a:r>
              <a:rPr lang="en-US" altLang="zh-CN" b="1" dirty="0"/>
              <a:t>——</a:t>
            </a:r>
            <a:r>
              <a:rPr lang="zh-CN" altLang="zh-CN" b="1" dirty="0"/>
              <a:t>坚持</a:t>
            </a:r>
            <a:r>
              <a:rPr lang="en-US" altLang="zh-CN" b="1" dirty="0"/>
              <a:t>“</a:t>
            </a:r>
            <a:r>
              <a:rPr lang="zh-CN" altLang="zh-CN" b="1" dirty="0"/>
              <a:t>一国两制</a:t>
            </a:r>
            <a:r>
              <a:rPr lang="en-US" altLang="zh-CN" b="1" dirty="0"/>
              <a:t>”</a:t>
            </a:r>
            <a:r>
              <a:rPr lang="zh-CN" altLang="zh-CN" b="1" dirty="0"/>
              <a:t>和推进祖国统一。</a:t>
            </a:r>
            <a:endParaRPr lang="zh-CN" altLang="zh-CN" dirty="0"/>
          </a:p>
          <a:p>
            <a:r>
              <a:rPr lang="en-US" altLang="zh-CN" b="1" dirty="0"/>
              <a:t>——</a:t>
            </a:r>
            <a:r>
              <a:rPr lang="zh-CN" altLang="zh-CN" b="1" dirty="0"/>
              <a:t>坚持推动构建人类命运共同体。</a:t>
            </a:r>
            <a:endParaRPr lang="zh-CN" altLang="zh-CN" dirty="0"/>
          </a:p>
          <a:p>
            <a:r>
              <a:rPr lang="en-US" altLang="zh-CN" b="1" dirty="0"/>
              <a:t>——</a:t>
            </a:r>
            <a:r>
              <a:rPr lang="zh-CN" altLang="zh-CN" b="1" dirty="0"/>
              <a:t>坚持全面从严治党。</a:t>
            </a:r>
            <a:endParaRPr lang="zh-CN" altLang="en-US" dirty="0"/>
          </a:p>
        </p:txBody>
      </p:sp>
    </p:spTree>
    <p:extLst>
      <p:ext uri="{BB962C8B-B14F-4D97-AF65-F5344CB8AC3E}">
        <p14:creationId xmlns:p14="http://schemas.microsoft.com/office/powerpoint/2010/main" val="2738399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zh-CN" sz="4400" b="1" kern="1200" dirty="0" smtClean="0">
                <a:solidFill>
                  <a:schemeClr val="tx1"/>
                </a:solidFill>
                <a:effectLst/>
                <a:latin typeface="+mj-lt"/>
                <a:ea typeface="+mj-ea"/>
                <a:cs typeface="+mj-cs"/>
              </a:rPr>
              <a:t>四、需要深入讨论的几个问题</a:t>
            </a:r>
            <a:endParaRPr lang="zh-CN" altLang="zh-CN" sz="4400" b="1" dirty="0" smtClean="0">
              <a:effectLst/>
            </a:endParaRPr>
          </a:p>
        </p:txBody>
      </p:sp>
      <p:sp>
        <p:nvSpPr>
          <p:cNvPr id="3" name="内容占位符 2"/>
          <p:cNvSpPr>
            <a:spLocks noGrp="1"/>
          </p:cNvSpPr>
          <p:nvPr>
            <p:ph idx="1"/>
          </p:nvPr>
        </p:nvSpPr>
        <p:spPr/>
        <p:txBody>
          <a:bodyPr/>
          <a:lstStyle/>
          <a:p>
            <a:pPr rtl="0" eaLnBrk="1" fontAlgn="base" hangingPunct="1"/>
            <a:r>
              <a:rPr lang="en-US" altLang="zh-CN" sz="2800" b="1" kern="1200" dirty="0" smtClean="0">
                <a:solidFill>
                  <a:schemeClr val="tx1"/>
                </a:solidFill>
                <a:effectLst/>
                <a:latin typeface="+mn-lt"/>
                <a:ea typeface="+mn-ea"/>
                <a:cs typeface="+mn-cs"/>
              </a:rPr>
              <a:t>1.</a:t>
            </a:r>
            <a:r>
              <a:rPr lang="zh-CN" altLang="zh-CN" sz="2800" b="1" kern="1200" dirty="0" smtClean="0">
                <a:solidFill>
                  <a:schemeClr val="tx1"/>
                </a:solidFill>
                <a:effectLst/>
                <a:latin typeface="+mn-lt"/>
                <a:ea typeface="+mn-ea"/>
                <a:cs typeface="+mn-cs"/>
              </a:rPr>
              <a:t>和平与发展还是不是时代的主题？</a:t>
            </a:r>
            <a:endParaRPr lang="zh-CN" altLang="zh-CN" sz="2800" b="1" dirty="0" smtClean="0">
              <a:effectLst/>
            </a:endParaRPr>
          </a:p>
          <a:p>
            <a:pPr rtl="0" eaLnBrk="1" fontAlgn="base" hangingPunct="1"/>
            <a:r>
              <a:rPr lang="en-US" altLang="zh-CN" sz="2800" b="1" kern="1200" dirty="0" smtClean="0">
                <a:solidFill>
                  <a:schemeClr val="tx1"/>
                </a:solidFill>
                <a:effectLst/>
                <a:latin typeface="+mn-lt"/>
                <a:ea typeface="+mn-ea"/>
                <a:cs typeface="+mn-cs"/>
              </a:rPr>
              <a:t>2.</a:t>
            </a:r>
            <a:r>
              <a:rPr lang="zh-CN" altLang="zh-CN" sz="2800" b="1" kern="1200" dirty="0" smtClean="0">
                <a:solidFill>
                  <a:schemeClr val="tx1"/>
                </a:solidFill>
                <a:effectLst/>
                <a:latin typeface="+mn-lt"/>
                <a:ea typeface="+mn-ea"/>
                <a:cs typeface="+mn-cs"/>
              </a:rPr>
              <a:t>全球化总的趋势对发展中国家是否有利？</a:t>
            </a:r>
            <a:endParaRPr lang="zh-CN" altLang="zh-CN" b="1" dirty="0" smtClean="0">
              <a:effectLst/>
            </a:endParaRPr>
          </a:p>
          <a:p>
            <a:pPr rtl="0" eaLnBrk="1" fontAlgn="base" hangingPunct="1"/>
            <a:r>
              <a:rPr lang="en-US" altLang="zh-CN" sz="2800" b="1" kern="1200" dirty="0" smtClean="0">
                <a:solidFill>
                  <a:schemeClr val="tx1"/>
                </a:solidFill>
                <a:effectLst/>
                <a:latin typeface="+mn-lt"/>
                <a:ea typeface="+mn-ea"/>
                <a:cs typeface="+mn-cs"/>
              </a:rPr>
              <a:t>3.</a:t>
            </a:r>
            <a:r>
              <a:rPr lang="zh-CN" altLang="zh-CN" sz="2800" b="1" kern="1200" dirty="0" smtClean="0">
                <a:solidFill>
                  <a:schemeClr val="tx1"/>
                </a:solidFill>
                <a:effectLst/>
                <a:latin typeface="+mn-lt"/>
                <a:ea typeface="+mn-ea"/>
                <a:cs typeface="+mn-cs"/>
              </a:rPr>
              <a:t>对中国影响世界问题的两种不同观点</a:t>
            </a:r>
            <a:endParaRPr lang="en-US" altLang="zh-CN" sz="2800" b="1"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77580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1"/>
          <p:cNvSpPr>
            <a:spLocks noGrp="1"/>
          </p:cNvSpPr>
          <p:nvPr>
            <p:ph type="body" idx="4294967295"/>
          </p:nvPr>
        </p:nvSpPr>
        <p:spPr>
          <a:xfrm>
            <a:off x="1445740" y="1544595"/>
            <a:ext cx="9069859" cy="4632368"/>
          </a:xfrm>
        </p:spPr>
        <p:txBody>
          <a:bodyPr>
            <a:normAutofit/>
          </a:bodyPr>
          <a:lstStyle/>
          <a:p>
            <a:pPr marL="571500" indent="-571500">
              <a:buFontTx/>
              <a:buAutoNum type="circleNumDbPlain"/>
            </a:pPr>
            <a:r>
              <a:rPr lang="zh-CN" altLang="en-US" b="1" dirty="0"/>
              <a:t>       </a:t>
            </a:r>
            <a:r>
              <a:rPr lang="zh-CN" altLang="en-US" b="1" dirty="0">
                <a:latin typeface="宋体" panose="02010600030101010101" pitchFamily="2" charset="-122"/>
              </a:rPr>
              <a:t>一种观点认为，和平与发展已经不是时代的主题了，现在的时代是南方与北方国家斗争的时代，是一种霸权主义条件下帝国主义时代，理由是：</a:t>
            </a:r>
          </a:p>
          <a:p>
            <a:pPr marL="571500" indent="-571500">
              <a:buFont typeface="Wingdings" panose="05000000000000000000" pitchFamily="2" charset="2"/>
              <a:buChar char="l"/>
            </a:pPr>
            <a:r>
              <a:rPr lang="zh-CN" altLang="en-US" b="1" dirty="0">
                <a:latin typeface="宋体" panose="02010600030101010101" pitchFamily="2" charset="-122"/>
              </a:rPr>
              <a:t>    现阶段的人类历史并没有真正进入和平与发展的时代，冷战后它只是进入了资本运动的不平衡发展规律作用下的战争与和平的“间歇期”。</a:t>
            </a:r>
          </a:p>
          <a:p>
            <a:pPr marL="571500" indent="-571500">
              <a:buFont typeface="Wingdings" panose="05000000000000000000" pitchFamily="2" charset="2"/>
              <a:buChar char="l"/>
            </a:pPr>
            <a:r>
              <a:rPr lang="zh-CN" altLang="en-US" b="1" dirty="0">
                <a:latin typeface="宋体" panose="02010600030101010101" pitchFamily="2" charset="-122"/>
              </a:rPr>
              <a:t>    现在资本中心不会允许资本外围的国家发展，发达国家对不发达国家进行剥削压迫，是维护发达国家的根本所在。</a:t>
            </a:r>
            <a:endParaRPr lang="zh-CN" altLang="en-US" dirty="0" smtClean="0"/>
          </a:p>
        </p:txBody>
      </p:sp>
      <p:sp>
        <p:nvSpPr>
          <p:cNvPr id="36867" name="标题 2"/>
          <p:cNvSpPr>
            <a:spLocks noGrp="1"/>
          </p:cNvSpPr>
          <p:nvPr>
            <p:ph type="title" idx="4294967295"/>
          </p:nvPr>
        </p:nvSpPr>
        <p:spPr>
          <a:xfrm>
            <a:off x="1618734" y="444843"/>
            <a:ext cx="8896865" cy="1245845"/>
          </a:xfrm>
        </p:spPr>
        <p:txBody>
          <a:bodyPr>
            <a:normAutofit fontScale="90000"/>
          </a:bodyPr>
          <a:lstStyle/>
          <a:p>
            <a:r>
              <a:rPr lang="en-US" altLang="zh-CN" b="1" dirty="0" smtClean="0"/>
              <a:t>1. </a:t>
            </a:r>
            <a:r>
              <a:rPr lang="zh-CN" altLang="zh-CN" b="1" dirty="0" smtClean="0"/>
              <a:t>和平与发展还是不是时代的主题？</a:t>
            </a:r>
            <a:r>
              <a:rPr lang="zh-CN" altLang="en-US" b="1" dirty="0" smtClean="0"/>
              <a:t>（</a:t>
            </a:r>
            <a:r>
              <a:rPr lang="en-US" altLang="zh-CN" b="1" dirty="0" smtClean="0"/>
              <a:t>1/5</a:t>
            </a:r>
            <a:r>
              <a:rPr lang="zh-CN" altLang="en-US" b="1" dirty="0" smtClean="0"/>
              <a:t>）</a:t>
            </a:r>
            <a:endParaRPr lang="zh-CN" altLang="zh-CN" dirty="0" smtClean="0"/>
          </a:p>
        </p:txBody>
      </p:sp>
    </p:spTree>
    <p:extLst>
      <p:ext uri="{BB962C8B-B14F-4D97-AF65-F5344CB8AC3E}">
        <p14:creationId xmlns:p14="http://schemas.microsoft.com/office/powerpoint/2010/main" val="3084662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zh-CN" sz="4400" b="1" kern="1200" dirty="0" smtClean="0">
                <a:solidFill>
                  <a:schemeClr val="tx1"/>
                </a:solidFill>
                <a:effectLst/>
                <a:latin typeface="+mj-lt"/>
                <a:ea typeface="+mj-ea"/>
                <a:cs typeface="+mj-cs"/>
              </a:rPr>
              <a:t>一、当代中国与世界关系的新变化</a:t>
            </a:r>
            <a:endParaRPr lang="zh-CN" altLang="zh-CN" sz="4400" b="1" dirty="0" smtClean="0">
              <a:effectLst/>
            </a:endParaRPr>
          </a:p>
        </p:txBody>
      </p:sp>
      <p:sp>
        <p:nvSpPr>
          <p:cNvPr id="3" name="内容占位符 2"/>
          <p:cNvSpPr>
            <a:spLocks noGrp="1"/>
          </p:cNvSpPr>
          <p:nvPr>
            <p:ph idx="1"/>
          </p:nvPr>
        </p:nvSpPr>
        <p:spPr/>
        <p:txBody>
          <a:bodyPr>
            <a:normAutofit fontScale="92500"/>
          </a:bodyPr>
          <a:lstStyle/>
          <a:p>
            <a:r>
              <a:rPr lang="en-US" altLang="zh-CN" sz="4400" b="1" dirty="0"/>
              <a:t>1.</a:t>
            </a:r>
            <a:r>
              <a:rPr lang="en-US" altLang="zh-CN" sz="3600" b="1" dirty="0">
                <a:latin typeface="宋体" panose="02010600030101010101" pitchFamily="2" charset="-122"/>
              </a:rPr>
              <a:t> 20</a:t>
            </a:r>
            <a:r>
              <a:rPr lang="zh-CN" altLang="en-US" sz="3600" b="1" dirty="0">
                <a:latin typeface="宋体" panose="02010600030101010101" pitchFamily="2" charset="-122"/>
              </a:rPr>
              <a:t>世纪人类社会的巨大</a:t>
            </a:r>
            <a:r>
              <a:rPr lang="zh-CN" altLang="en-US" sz="3600" b="1" dirty="0" smtClean="0">
                <a:latin typeface="宋体" panose="02010600030101010101" pitchFamily="2" charset="-122"/>
              </a:rPr>
              <a:t>进步和</a:t>
            </a:r>
            <a:r>
              <a:rPr lang="zh-CN" altLang="en-US" sz="3600" b="1" dirty="0">
                <a:latin typeface="宋体" panose="02010600030101010101" pitchFamily="2" charset="-122"/>
              </a:rPr>
              <a:t>遗留的主要问题</a:t>
            </a:r>
            <a:endParaRPr lang="en-US" altLang="zh-CN" sz="3600" b="1" dirty="0" smtClean="0"/>
          </a:p>
          <a:p>
            <a:r>
              <a:rPr lang="en-US" altLang="zh-CN" sz="3600" b="1" dirty="0"/>
              <a:t>2</a:t>
            </a:r>
            <a:r>
              <a:rPr lang="en-US" altLang="zh-CN" sz="3600" b="1" dirty="0" smtClean="0"/>
              <a:t>.</a:t>
            </a:r>
            <a:r>
              <a:rPr lang="zh-CN" altLang="en-US" sz="3600" b="1" dirty="0" smtClean="0"/>
              <a:t>当代世界正处于大发展大变革大调整时期</a:t>
            </a:r>
            <a:endParaRPr lang="en-US" altLang="zh-CN" sz="3600" b="1" dirty="0" smtClean="0"/>
          </a:p>
          <a:p>
            <a:r>
              <a:rPr lang="en-US" altLang="zh-CN" sz="3600" b="1" dirty="0"/>
              <a:t>3</a:t>
            </a:r>
            <a:r>
              <a:rPr lang="en-US" altLang="zh-CN" sz="3600" b="1" dirty="0" smtClean="0"/>
              <a:t>.</a:t>
            </a:r>
            <a:r>
              <a:rPr lang="zh-CN" altLang="en-US" sz="3600" b="1" dirty="0" smtClean="0"/>
              <a:t>和平、发展、合作、共赢的时代潮流更加强劲</a:t>
            </a:r>
            <a:endParaRPr lang="en-US" altLang="zh-CN" sz="3600" b="1" dirty="0" smtClean="0"/>
          </a:p>
          <a:p>
            <a:r>
              <a:rPr lang="en-US" altLang="zh-CN" sz="3600" b="1" dirty="0"/>
              <a:t>4</a:t>
            </a:r>
            <a:r>
              <a:rPr lang="en-US" altLang="zh-CN" sz="3600" b="1" dirty="0" smtClean="0"/>
              <a:t>.</a:t>
            </a:r>
            <a:r>
              <a:rPr lang="zh-CN" altLang="en-US" sz="3600" b="1" dirty="0" smtClean="0"/>
              <a:t>中国日益走近世界舞台中央所面临的复杂形势</a:t>
            </a:r>
            <a:endParaRPr lang="en-US" altLang="zh-CN" sz="3600" b="1" dirty="0" smtClean="0"/>
          </a:p>
        </p:txBody>
      </p:sp>
    </p:spTree>
    <p:extLst>
      <p:ext uri="{BB962C8B-B14F-4D97-AF65-F5344CB8AC3E}">
        <p14:creationId xmlns:p14="http://schemas.microsoft.com/office/powerpoint/2010/main" val="28947521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556950" y="556054"/>
            <a:ext cx="8958649" cy="1134634"/>
          </a:xfrm>
        </p:spPr>
        <p:txBody>
          <a:bodyPr anchor="b">
            <a:normAutofit fontScale="90000"/>
          </a:bodyPr>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b="1" dirty="0" smtClean="0"/>
              <a:t>1. </a:t>
            </a:r>
            <a:r>
              <a:rPr lang="zh-CN" altLang="zh-CN" b="1" dirty="0" smtClean="0"/>
              <a:t>和平与发展还是不是时代的主题？</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2/5</a:t>
            </a:r>
            <a:r>
              <a:rPr lang="zh-CN" altLang="zh-CN" sz="4400" b="1" kern="1200" dirty="0" smtClean="0">
                <a:solidFill>
                  <a:schemeClr val="tx1"/>
                </a:solidFill>
                <a:effectLst/>
                <a:latin typeface="+mj-lt"/>
                <a:ea typeface="+mj-ea"/>
                <a:cs typeface="+mj-cs"/>
              </a:rPr>
              <a:t>）</a:t>
            </a:r>
            <a:endParaRPr lang="zh-CN" altLang="zh-CN" sz="4000" dirty="0" smtClean="0">
              <a:effectLst/>
            </a:endParaRPr>
          </a:p>
        </p:txBody>
      </p:sp>
      <p:sp>
        <p:nvSpPr>
          <p:cNvPr id="37891" name="Rectangle 3"/>
          <p:cNvSpPr>
            <a:spLocks noGrp="1" noChangeArrowheads="1"/>
          </p:cNvSpPr>
          <p:nvPr>
            <p:ph type="body" idx="4294967295"/>
          </p:nvPr>
        </p:nvSpPr>
        <p:spPr>
          <a:xfrm>
            <a:off x="1396314" y="2051222"/>
            <a:ext cx="8217586" cy="3830466"/>
          </a:xfrm>
        </p:spPr>
        <p:txBody>
          <a:bodyPr>
            <a:normAutofit/>
          </a:bodyPr>
          <a:lstStyle/>
          <a:p>
            <a:pPr marL="571500" indent="-571500">
              <a:lnSpc>
                <a:spcPct val="80000"/>
              </a:lnSpc>
              <a:buFont typeface="Wingdings" panose="05000000000000000000" pitchFamily="2" charset="2"/>
              <a:buChar char="l"/>
            </a:pPr>
            <a:r>
              <a:rPr lang="en-US" altLang="zh-CN" b="1" dirty="0"/>
              <a:t>       </a:t>
            </a:r>
            <a:r>
              <a:rPr lang="zh-CN" altLang="en-US" b="1" dirty="0"/>
              <a:t>现时代特征的实质，是南方国家维护自己的发展权与北方国家限制和剥夺南方国家发展权之间的斗争。</a:t>
            </a:r>
          </a:p>
          <a:p>
            <a:pPr marL="571500" indent="-571500">
              <a:lnSpc>
                <a:spcPct val="80000"/>
              </a:lnSpc>
              <a:buFont typeface="Wingdings" panose="05000000000000000000" pitchFamily="2" charset="2"/>
              <a:buChar char="l"/>
            </a:pPr>
            <a:r>
              <a:rPr lang="zh-CN" altLang="en-US" b="1" dirty="0"/>
              <a:t>       从历史来看，领土争端、政治霸权甚至宗教冲突都可能成为战争的诱因，而这些矛盾在现实中都存在。</a:t>
            </a:r>
          </a:p>
          <a:p>
            <a:pPr marL="571500" indent="-571500">
              <a:lnSpc>
                <a:spcPct val="80000"/>
              </a:lnSpc>
              <a:buFont typeface="Wingdings" panose="05000000000000000000" pitchFamily="2" charset="2"/>
              <a:buChar char="l"/>
            </a:pPr>
            <a:r>
              <a:rPr lang="zh-CN" altLang="en-US" b="1" dirty="0"/>
              <a:t>       从新现实主义的角度看，现有的国际关系体系仍然是以民族国家为主体的，因而各国追求权力与安全的行为发生冲突是不可避免的。</a:t>
            </a:r>
          </a:p>
          <a:p>
            <a:pPr marL="571500" indent="-571500">
              <a:lnSpc>
                <a:spcPct val="80000"/>
              </a:lnSpc>
              <a:buFont typeface="Wingdings" panose="05000000000000000000" pitchFamily="2" charset="2"/>
              <a:buChar char="l"/>
            </a:pPr>
            <a:r>
              <a:rPr lang="zh-CN" altLang="en-US" b="1" dirty="0"/>
              <a:t>       冷战的结束非但没有消除反而增加了核战争的危险，俄美均势失衡恰恰增加了而不是减少了核战争的可能。</a:t>
            </a:r>
          </a:p>
        </p:txBody>
      </p:sp>
    </p:spTree>
    <p:extLst>
      <p:ext uri="{BB962C8B-B14F-4D97-AF65-F5344CB8AC3E}">
        <p14:creationId xmlns:p14="http://schemas.microsoft.com/office/powerpoint/2010/main" val="27386884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433384" y="358347"/>
            <a:ext cx="9082216" cy="1332342"/>
          </a:xfrm>
        </p:spPr>
        <p:txBody>
          <a:bodyPr anchor="b"/>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b="1" dirty="0" smtClean="0"/>
              <a:t>1. </a:t>
            </a:r>
            <a:r>
              <a:rPr lang="zh-CN" altLang="zh-CN" b="1" dirty="0" smtClean="0"/>
              <a:t>和平与发展还是不是时代的主题？</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3/5</a:t>
            </a:r>
            <a:r>
              <a:rPr lang="zh-CN" altLang="zh-CN" sz="4400" b="1" kern="1200" dirty="0" smtClean="0">
                <a:solidFill>
                  <a:schemeClr val="tx1"/>
                </a:solidFill>
                <a:effectLst/>
                <a:latin typeface="+mj-lt"/>
                <a:ea typeface="+mj-ea"/>
                <a:cs typeface="+mj-cs"/>
              </a:rPr>
              <a:t>）</a:t>
            </a:r>
            <a:endParaRPr lang="zh-CN" altLang="zh-CN" sz="4000" dirty="0" smtClean="0">
              <a:effectLst/>
            </a:endParaRPr>
          </a:p>
        </p:txBody>
      </p:sp>
      <p:sp>
        <p:nvSpPr>
          <p:cNvPr id="38915" name="Rectangle 3"/>
          <p:cNvSpPr>
            <a:spLocks noGrp="1" noChangeArrowheads="1"/>
          </p:cNvSpPr>
          <p:nvPr>
            <p:ph type="body" idx="4294967295"/>
          </p:nvPr>
        </p:nvSpPr>
        <p:spPr>
          <a:xfrm>
            <a:off x="1433384" y="1791730"/>
            <a:ext cx="10107827" cy="4213654"/>
          </a:xfrm>
        </p:spPr>
        <p:txBody>
          <a:bodyPr>
            <a:normAutofit/>
          </a:bodyPr>
          <a:lstStyle/>
          <a:p>
            <a:pPr marL="571500" indent="-571500">
              <a:lnSpc>
                <a:spcPct val="80000"/>
              </a:lnSpc>
              <a:buFontTx/>
              <a:buAutoNum type="circleNumDbPlain" startAt="2"/>
            </a:pPr>
            <a:r>
              <a:rPr lang="zh-CN" altLang="en-US" sz="2600" b="1" dirty="0">
                <a:latin typeface="宋体" panose="02010600030101010101" pitchFamily="2" charset="-122"/>
              </a:rPr>
              <a:t>认为和平与发展成为时代主题的理由：</a:t>
            </a:r>
          </a:p>
          <a:p>
            <a:pPr marL="571500" indent="-571500">
              <a:lnSpc>
                <a:spcPct val="80000"/>
              </a:lnSpc>
              <a:buFont typeface="Wingdings" panose="05000000000000000000" pitchFamily="2" charset="2"/>
              <a:buChar char="l"/>
            </a:pPr>
            <a:r>
              <a:rPr lang="zh-CN" altLang="en-US" sz="2200" b="1" dirty="0">
                <a:latin typeface="宋体" panose="02010600030101010101" pitchFamily="2" charset="-122"/>
              </a:rPr>
              <a:t>    </a:t>
            </a:r>
            <a:r>
              <a:rPr lang="zh-CN" altLang="en-US" sz="2000" b="1" dirty="0">
                <a:latin typeface="宋体" panose="02010600030101010101" pitchFamily="2" charset="-122"/>
              </a:rPr>
              <a:t>世界和平只是一种相对的和平，主要是从大国关系来说的。过去的世界大战都是以世界主要大国分成不同的敌对的军事集团为前提爆发的。世界大战实际是世界大国之间的战争。只要世界主要大国之间没有发生战争的条件，就可以说是一个世界大体和平的时代。</a:t>
            </a:r>
          </a:p>
          <a:p>
            <a:pPr marL="571500" indent="-571500">
              <a:lnSpc>
                <a:spcPct val="80000"/>
              </a:lnSpc>
              <a:buFont typeface="Wingdings" panose="05000000000000000000" pitchFamily="2" charset="2"/>
              <a:buChar char="l"/>
            </a:pPr>
            <a:r>
              <a:rPr lang="zh-CN" altLang="en-US" sz="2000" b="1" dirty="0">
                <a:latin typeface="宋体" panose="02010600030101010101" pitchFamily="2" charset="-122"/>
              </a:rPr>
              <a:t>    当代美欧俄日印中这全球六大力量中心之间，虽然相互之间存在一些问题，不存在爆发大规模战争的前景，合作的前景超过了斗争和冲突的前景。这是“</a:t>
            </a:r>
            <a:r>
              <a:rPr lang="en-US" altLang="zh-CN" sz="2000" b="1" dirty="0">
                <a:latin typeface="宋体" panose="02010600030101010101" pitchFamily="2" charset="-122"/>
              </a:rPr>
              <a:t>9.11”</a:t>
            </a:r>
            <a:r>
              <a:rPr lang="zh-CN" altLang="en-US" sz="2000" b="1" dirty="0">
                <a:latin typeface="宋体" panose="02010600030101010101" pitchFamily="2" charset="-122"/>
              </a:rPr>
              <a:t>事件后，国际形势发生的最大变化，也是中国国际战略机遇的最重要的一个条件。中美两国最有可能在台湾问题上引发战争，但“</a:t>
            </a:r>
            <a:r>
              <a:rPr lang="en-US" altLang="zh-CN" sz="2000" b="1" dirty="0">
                <a:latin typeface="宋体" panose="02010600030101010101" pitchFamily="2" charset="-122"/>
              </a:rPr>
              <a:t>9.11”</a:t>
            </a:r>
            <a:r>
              <a:rPr lang="zh-CN" altLang="en-US" sz="2000" b="1" dirty="0">
                <a:latin typeface="宋体" panose="02010600030101010101" pitchFamily="2" charset="-122"/>
              </a:rPr>
              <a:t>事件为两国改善关系提供了一个新的共同利益基础。</a:t>
            </a:r>
          </a:p>
          <a:p>
            <a:pPr marL="571500" indent="-571500">
              <a:lnSpc>
                <a:spcPct val="80000"/>
              </a:lnSpc>
              <a:buFont typeface="Wingdings" panose="05000000000000000000" pitchFamily="2" charset="2"/>
              <a:buChar char="l"/>
            </a:pPr>
            <a:r>
              <a:rPr lang="zh-CN" altLang="en-US" sz="2000" b="1" dirty="0">
                <a:latin typeface="宋体" panose="02010600030101010101" pitchFamily="2" charset="-122"/>
              </a:rPr>
              <a:t>    大国关系的变化，也是以美国对主要大国关系的定性和调整为标志的。</a:t>
            </a:r>
            <a:r>
              <a:rPr lang="en-US" altLang="zh-CN" sz="2000" b="1" dirty="0">
                <a:latin typeface="宋体" panose="02010600030101010101" pitchFamily="2" charset="-122"/>
              </a:rPr>
              <a:t>2002</a:t>
            </a:r>
            <a:r>
              <a:rPr lang="zh-CN" altLang="en-US" sz="2000" b="1" dirty="0">
                <a:latin typeface="宋体" panose="02010600030101010101" pitchFamily="2" charset="-122"/>
              </a:rPr>
              <a:t>年美国对外战略的一个最大变化，就是明确提出了现今几个主要大国和国家集团之间，有可能建立一种良好的关系。</a:t>
            </a:r>
          </a:p>
        </p:txBody>
      </p:sp>
    </p:spTree>
    <p:extLst>
      <p:ext uri="{BB962C8B-B14F-4D97-AF65-F5344CB8AC3E}">
        <p14:creationId xmlns:p14="http://schemas.microsoft.com/office/powerpoint/2010/main" val="3129696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421026" y="296563"/>
            <a:ext cx="9094573" cy="1394126"/>
          </a:xfrm>
        </p:spPr>
        <p:txBody>
          <a:bodyPr anchor="b"/>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b="1" dirty="0" smtClean="0"/>
              <a:t>1. </a:t>
            </a:r>
            <a:r>
              <a:rPr lang="zh-CN" altLang="zh-CN" b="1" dirty="0" smtClean="0"/>
              <a:t>和平与发展还是不是时代的主题？</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4/5</a:t>
            </a:r>
            <a:r>
              <a:rPr lang="zh-CN" altLang="zh-CN" sz="4400" b="1" kern="1200" dirty="0" smtClean="0">
                <a:solidFill>
                  <a:schemeClr val="tx1"/>
                </a:solidFill>
                <a:effectLst/>
                <a:latin typeface="+mj-lt"/>
                <a:ea typeface="+mj-ea"/>
                <a:cs typeface="+mj-cs"/>
              </a:rPr>
              <a:t>）</a:t>
            </a:r>
            <a:endParaRPr lang="zh-CN" altLang="zh-CN" sz="4000" dirty="0" smtClean="0">
              <a:effectLst/>
            </a:endParaRPr>
          </a:p>
        </p:txBody>
      </p:sp>
      <p:sp>
        <p:nvSpPr>
          <p:cNvPr id="39939" name="Rectangle 3"/>
          <p:cNvSpPr>
            <a:spLocks noGrp="1" noChangeArrowheads="1"/>
          </p:cNvSpPr>
          <p:nvPr>
            <p:ph type="body" idx="4294967295"/>
          </p:nvPr>
        </p:nvSpPr>
        <p:spPr>
          <a:xfrm>
            <a:off x="1025610" y="1878227"/>
            <a:ext cx="9687697" cy="4188941"/>
          </a:xfrm>
        </p:spPr>
        <p:txBody>
          <a:bodyPr>
            <a:normAutofit fontScale="92500"/>
          </a:bodyPr>
          <a:lstStyle/>
          <a:p>
            <a:pPr marL="571500" indent="-571500">
              <a:lnSpc>
                <a:spcPct val="80000"/>
              </a:lnSpc>
              <a:buFont typeface="Wingdings" panose="05000000000000000000" pitchFamily="2" charset="2"/>
              <a:buChar char="l"/>
            </a:pPr>
            <a:r>
              <a:rPr lang="zh-CN" altLang="en-US" sz="2600" b="1" dirty="0" smtClean="0">
                <a:latin typeface="宋体" panose="02010600030101010101" pitchFamily="2" charset="-122"/>
              </a:rPr>
              <a:t>美国曾提出</a:t>
            </a:r>
            <a:r>
              <a:rPr lang="zh-CN" altLang="en-US" sz="2600" b="1" dirty="0">
                <a:latin typeface="宋体" panose="02010600030101010101" pitchFamily="2" charset="-122"/>
              </a:rPr>
              <a:t>的大国可以建立良好关系的根据主要有四点</a:t>
            </a:r>
          </a:p>
          <a:p>
            <a:pPr marL="571500" indent="-571500">
              <a:lnSpc>
                <a:spcPct val="80000"/>
              </a:lnSpc>
              <a:buNone/>
            </a:pPr>
            <a:r>
              <a:rPr lang="zh-CN" altLang="en-US" sz="2600" b="1" dirty="0">
                <a:latin typeface="宋体" panose="02010600030101010101" pitchFamily="2" charset="-122"/>
              </a:rPr>
              <a:t>（</a:t>
            </a:r>
            <a:r>
              <a:rPr lang="en-US" altLang="zh-CN" sz="2600" b="1" dirty="0">
                <a:latin typeface="宋体" panose="02010600030101010101" pitchFamily="2" charset="-122"/>
              </a:rPr>
              <a:t>1</a:t>
            </a:r>
            <a:r>
              <a:rPr lang="zh-CN" altLang="en-US" sz="2600" b="1" dirty="0">
                <a:latin typeface="宋体" panose="02010600030101010101" pitchFamily="2" charset="-122"/>
              </a:rPr>
              <a:t>）  反对国际恐怖主义和维护世界和平是大国关系的最重要的基础。</a:t>
            </a:r>
          </a:p>
          <a:p>
            <a:pPr marL="571500" indent="-571500">
              <a:lnSpc>
                <a:spcPct val="80000"/>
              </a:lnSpc>
              <a:buNone/>
            </a:pPr>
            <a:r>
              <a:rPr lang="zh-CN" altLang="en-US" sz="2600" b="1" dirty="0">
                <a:latin typeface="宋体" panose="02010600030101010101" pitchFamily="2" charset="-122"/>
              </a:rPr>
              <a:t>（</a:t>
            </a:r>
            <a:r>
              <a:rPr lang="en-US" altLang="zh-CN" sz="2600" b="1" dirty="0">
                <a:latin typeface="宋体" panose="02010600030101010101" pitchFamily="2" charset="-122"/>
              </a:rPr>
              <a:t>2</a:t>
            </a:r>
            <a:r>
              <a:rPr lang="zh-CN" altLang="en-US" sz="2600" b="1" dirty="0">
                <a:latin typeface="宋体" panose="02010600030101010101" pitchFamily="2" charset="-122"/>
              </a:rPr>
              <a:t>）  大国合作的另一个可能的基础，是美国把大国合作建立在美国为代表的西方价值观的基础上。对美国来说，成问题的可能是中国。</a:t>
            </a:r>
          </a:p>
          <a:p>
            <a:pPr marL="571500" indent="-571500">
              <a:lnSpc>
                <a:spcPct val="80000"/>
              </a:lnSpc>
              <a:buNone/>
            </a:pPr>
            <a:r>
              <a:rPr lang="zh-CN" altLang="en-US" sz="2600" b="1" dirty="0">
                <a:latin typeface="宋体" panose="02010600030101010101" pitchFamily="2" charset="-122"/>
              </a:rPr>
              <a:t>（</a:t>
            </a:r>
            <a:r>
              <a:rPr lang="en-US" altLang="zh-CN" sz="2600" b="1" dirty="0">
                <a:latin typeface="宋体" panose="02010600030101010101" pitchFamily="2" charset="-122"/>
              </a:rPr>
              <a:t>3</a:t>
            </a:r>
            <a:r>
              <a:rPr lang="zh-CN" altLang="en-US" sz="2600" b="1" dirty="0">
                <a:latin typeface="宋体" panose="02010600030101010101" pitchFamily="2" charset="-122"/>
              </a:rPr>
              <a:t>）  新兴成长的大国有可能与美国合作，是世界进入大国合作期的关键。美国认为，俄罗斯、印度和中国与美国都存在各种分歧，但也认为这些分歧不妨碍与之发展合作关系。</a:t>
            </a:r>
          </a:p>
          <a:p>
            <a:pPr marL="571500" indent="-571500">
              <a:lnSpc>
                <a:spcPct val="80000"/>
              </a:lnSpc>
              <a:buNone/>
            </a:pPr>
            <a:r>
              <a:rPr lang="zh-CN" altLang="en-US" sz="2600" b="1" dirty="0">
                <a:latin typeface="宋体" panose="02010600030101010101" pitchFamily="2" charset="-122"/>
              </a:rPr>
              <a:t>（</a:t>
            </a:r>
            <a:r>
              <a:rPr lang="en-US" altLang="zh-CN" sz="2600" b="1" dirty="0">
                <a:latin typeface="宋体" panose="02010600030101010101" pitchFamily="2" charset="-122"/>
              </a:rPr>
              <a:t>4</a:t>
            </a:r>
            <a:r>
              <a:rPr lang="zh-CN" altLang="en-US" sz="2600" b="1" dirty="0">
                <a:latin typeface="宋体" panose="02010600030101010101" pitchFamily="2" charset="-122"/>
              </a:rPr>
              <a:t>）   较长的时期内不会出现与美国争夺世界领导权的大国，大国合作期以美国的领导为前提。世界现在进入了一个战略间歇期，在</a:t>
            </a:r>
            <a:r>
              <a:rPr lang="en-US" altLang="zh-CN" sz="2600" b="1" dirty="0">
                <a:latin typeface="宋体" panose="02010600030101010101" pitchFamily="2" charset="-122"/>
              </a:rPr>
              <a:t>2015</a:t>
            </a:r>
            <a:r>
              <a:rPr lang="zh-CN" altLang="en-US" sz="2600" b="1" dirty="0">
                <a:latin typeface="宋体" panose="02010600030101010101" pitchFamily="2" charset="-122"/>
              </a:rPr>
              <a:t>年前世界不会出现有能力对美国形成真正挑战的战略对手。</a:t>
            </a:r>
          </a:p>
        </p:txBody>
      </p:sp>
    </p:spTree>
    <p:extLst>
      <p:ext uri="{BB962C8B-B14F-4D97-AF65-F5344CB8AC3E}">
        <p14:creationId xmlns:p14="http://schemas.microsoft.com/office/powerpoint/2010/main" val="3026642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643448" y="210066"/>
            <a:ext cx="8217244" cy="691978"/>
          </a:xfrm>
        </p:spPr>
        <p:txBody>
          <a:bodyPr anchor="b">
            <a:normAutofit/>
          </a:bodyPr>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sz="3600" b="1" dirty="0" smtClean="0"/>
              <a:t>1.  </a:t>
            </a:r>
            <a:r>
              <a:rPr lang="zh-CN" altLang="zh-CN" sz="3600" b="1" dirty="0" smtClean="0"/>
              <a:t>和平与发展还是不是时代的主题</a:t>
            </a:r>
            <a:r>
              <a:rPr lang="zh-CN" altLang="zh-CN" sz="3600" b="1" kern="1200" dirty="0" smtClean="0">
                <a:solidFill>
                  <a:schemeClr val="tx1"/>
                </a:solidFill>
                <a:effectLst/>
              </a:rPr>
              <a:t>（</a:t>
            </a:r>
            <a:r>
              <a:rPr lang="en-US" altLang="zh-CN" sz="3600" b="1" kern="1200" dirty="0" smtClean="0">
                <a:solidFill>
                  <a:schemeClr val="tx1"/>
                </a:solidFill>
                <a:effectLst/>
              </a:rPr>
              <a:t>5/5</a:t>
            </a:r>
            <a:r>
              <a:rPr lang="zh-CN" altLang="zh-CN" sz="3600" b="1" kern="1200" dirty="0" smtClean="0">
                <a:solidFill>
                  <a:schemeClr val="tx1"/>
                </a:solidFill>
                <a:effectLst/>
              </a:rPr>
              <a:t>）</a:t>
            </a:r>
            <a:endParaRPr lang="zh-CN" altLang="zh-CN" sz="3600" dirty="0" smtClean="0">
              <a:effectLst/>
            </a:endParaRPr>
          </a:p>
        </p:txBody>
      </p:sp>
      <p:sp>
        <p:nvSpPr>
          <p:cNvPr id="40963" name="Rectangle 3"/>
          <p:cNvSpPr>
            <a:spLocks noGrp="1" noChangeArrowheads="1"/>
          </p:cNvSpPr>
          <p:nvPr>
            <p:ph type="body" idx="4294967295"/>
          </p:nvPr>
        </p:nvSpPr>
        <p:spPr>
          <a:xfrm>
            <a:off x="1309816" y="1519881"/>
            <a:ext cx="9378822" cy="5017444"/>
          </a:xfrm>
        </p:spPr>
        <p:txBody>
          <a:bodyPr>
            <a:normAutofit/>
          </a:bodyPr>
          <a:lstStyle/>
          <a:p>
            <a:pPr marL="571500" indent="-571500">
              <a:lnSpc>
                <a:spcPct val="80000"/>
              </a:lnSpc>
              <a:buFont typeface="Wingdings" panose="05000000000000000000" pitchFamily="2" charset="2"/>
              <a:buChar char="l"/>
            </a:pPr>
            <a:r>
              <a:rPr lang="en-US" altLang="zh-CN" b="1" dirty="0"/>
              <a:t>       </a:t>
            </a:r>
            <a:r>
              <a:rPr lang="zh-CN" altLang="en-US" b="1" dirty="0">
                <a:latin typeface="宋体" panose="02010600030101010101" pitchFamily="2" charset="-122"/>
              </a:rPr>
              <a:t>对中国而言，大国合作期出现，与中国的和平与发展是时代主题，新的世界大战打不起来，中国可以争取到较长时期的和平国际环境，对国际形势的判断是一致的。但中国在任何时候都不会承认美国有权领导世界，中国不反对美国作为最强大的国家在维护世界和平与稳定方面应承担更多的义务；中国希望大国合作建立在世界多极化和多样性基础上，中国反对美国把西方价值观强加于中国头上；对美国在大国合作之中对中国内政的干涉和施加的压力，中国应高度警惕</a:t>
            </a:r>
            <a:r>
              <a:rPr lang="zh-CN" altLang="en-US" b="1" dirty="0" smtClean="0">
                <a:latin typeface="宋体" panose="02010600030101010101" pitchFamily="2" charset="-122"/>
              </a:rPr>
              <a:t>。</a:t>
            </a:r>
            <a:endParaRPr lang="en-US" altLang="zh-CN" b="1" dirty="0" smtClean="0">
              <a:latin typeface="宋体" panose="02010600030101010101" pitchFamily="2" charset="-122"/>
            </a:endParaRPr>
          </a:p>
          <a:p>
            <a:pPr marL="571500" indent="-571500">
              <a:lnSpc>
                <a:spcPct val="80000"/>
              </a:lnSpc>
              <a:buFont typeface="Wingdings" panose="05000000000000000000" pitchFamily="2" charset="2"/>
              <a:buChar char="l"/>
            </a:pPr>
            <a:r>
              <a:rPr lang="zh-CN" altLang="en-US" b="1" dirty="0">
                <a:latin typeface="宋体" panose="02010600030101010101" pitchFamily="2" charset="-122"/>
              </a:rPr>
              <a:t>党的十九大报告指出：“世界正处于大发展大变革大调整时期，和平与发展仍然是时代主题。”</a:t>
            </a:r>
            <a:endParaRPr lang="en-US" altLang="zh-CN" b="1" dirty="0">
              <a:latin typeface="宋体" panose="02010600030101010101" pitchFamily="2" charset="-122"/>
            </a:endParaRPr>
          </a:p>
          <a:p>
            <a:pPr marL="571500" indent="-571500">
              <a:lnSpc>
                <a:spcPct val="80000"/>
              </a:lnSpc>
              <a:buFont typeface="Wingdings" panose="05000000000000000000" pitchFamily="2" charset="2"/>
              <a:buChar char="l"/>
            </a:pPr>
            <a:endParaRPr lang="zh-CN" altLang="en-US" b="1" dirty="0">
              <a:latin typeface="宋体" panose="02010600030101010101" pitchFamily="2" charset="-122"/>
            </a:endParaRPr>
          </a:p>
          <a:p>
            <a:pPr marL="571500" indent="-571500">
              <a:lnSpc>
                <a:spcPct val="80000"/>
              </a:lnSpc>
              <a:buNone/>
            </a:pPr>
            <a:r>
              <a:rPr lang="zh-CN" altLang="en-US" b="1" dirty="0">
                <a:latin typeface="宋体" panose="02010600030101010101" pitchFamily="2" charset="-122"/>
              </a:rPr>
              <a:t>   思考题：①怎样看国际上出现的“中国威胁论”？</a:t>
            </a:r>
          </a:p>
          <a:p>
            <a:pPr marL="571500" indent="-571500">
              <a:lnSpc>
                <a:spcPct val="80000"/>
              </a:lnSpc>
              <a:buNone/>
            </a:pPr>
            <a:r>
              <a:rPr lang="zh-CN" altLang="en-US" b="1" dirty="0">
                <a:latin typeface="宋体" panose="02010600030101010101" pitchFamily="2" charset="-122"/>
              </a:rPr>
              <a:t>           ②中国特色社会主义与和平与发展的时代主题有什么关系</a:t>
            </a:r>
            <a:r>
              <a:rPr lang="zh-CN" altLang="en-US" b="1" dirty="0"/>
              <a:t>？</a:t>
            </a:r>
          </a:p>
        </p:txBody>
      </p:sp>
    </p:spTree>
    <p:extLst>
      <p:ext uri="{BB962C8B-B14F-4D97-AF65-F5344CB8AC3E}">
        <p14:creationId xmlns:p14="http://schemas.microsoft.com/office/powerpoint/2010/main" val="3164042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643448" y="259493"/>
            <a:ext cx="9045147" cy="1581664"/>
          </a:xfrm>
        </p:spPr>
        <p:txBody>
          <a:bodyPr anchor="b">
            <a:normAutofit/>
          </a:bodyPr>
          <a:lstStyle/>
          <a:p>
            <a:pPr marL="812800" indent="-812800">
              <a:buFontTx/>
              <a:buAutoNum type="arabicPeriod" startAt="2"/>
            </a:pPr>
            <a:r>
              <a:rPr lang="zh-CN" altLang="zh-CN" b="1" dirty="0" smtClean="0"/>
              <a:t>全球化总的趋势对发展中国家是否有利？</a:t>
            </a:r>
            <a:r>
              <a:rPr lang="zh-CN" altLang="en-US" b="1" dirty="0" smtClean="0"/>
              <a:t>（</a:t>
            </a:r>
            <a:r>
              <a:rPr lang="en-US" altLang="zh-CN" b="1" dirty="0" smtClean="0"/>
              <a:t>1/4</a:t>
            </a:r>
            <a:r>
              <a:rPr lang="zh-CN" altLang="en-US" b="1" dirty="0" smtClean="0"/>
              <a:t>）</a:t>
            </a:r>
            <a:endParaRPr lang="zh-CN" altLang="zh-CN" dirty="0"/>
          </a:p>
        </p:txBody>
      </p:sp>
      <p:sp>
        <p:nvSpPr>
          <p:cNvPr id="41987" name="Rectangle 3"/>
          <p:cNvSpPr>
            <a:spLocks noGrp="1" noChangeArrowheads="1"/>
          </p:cNvSpPr>
          <p:nvPr>
            <p:ph type="body" idx="4294967295"/>
          </p:nvPr>
        </p:nvSpPr>
        <p:spPr>
          <a:xfrm>
            <a:off x="1482810" y="1544595"/>
            <a:ext cx="9032790" cy="4806777"/>
          </a:xfrm>
        </p:spPr>
        <p:txBody>
          <a:bodyPr>
            <a:normAutofit/>
          </a:bodyPr>
          <a:lstStyle/>
          <a:p>
            <a:pPr marL="571500" indent="-571500">
              <a:buFontTx/>
              <a:buAutoNum type="circleNumDbPlain"/>
            </a:pPr>
            <a:r>
              <a:rPr lang="zh-CN" altLang="en-US" b="1" dirty="0">
                <a:latin typeface="宋体" panose="02010600030101010101" pitchFamily="2" charset="-122"/>
              </a:rPr>
              <a:t>    </a:t>
            </a:r>
            <a:r>
              <a:rPr lang="zh-CN" altLang="en-US" sz="3200" b="1" dirty="0">
                <a:latin typeface="宋体" panose="02010600030101010101" pitchFamily="2" charset="-122"/>
              </a:rPr>
              <a:t>一种观点认为，全球化是发达国家给发展中国家设置的一个陷阱，总的趋势对发展中国家不利，理由是： </a:t>
            </a:r>
          </a:p>
          <a:p>
            <a:pPr marL="571500" indent="-571500">
              <a:buFont typeface="Wingdings" panose="05000000000000000000" pitchFamily="2" charset="2"/>
              <a:buChar char="l"/>
            </a:pPr>
            <a:r>
              <a:rPr lang="zh-CN" altLang="en-US" b="1" dirty="0">
                <a:latin typeface="宋体" panose="02010600030101010101" pitchFamily="2" charset="-122"/>
              </a:rPr>
              <a:t>   全球化是北方国家剥夺南方国家的一种新的方式。</a:t>
            </a:r>
          </a:p>
          <a:p>
            <a:pPr marL="571500" indent="-571500">
              <a:buFont typeface="Wingdings" panose="05000000000000000000" pitchFamily="2" charset="2"/>
              <a:buChar char="l"/>
            </a:pPr>
            <a:r>
              <a:rPr lang="zh-CN" altLang="en-US" b="1" dirty="0">
                <a:latin typeface="宋体" panose="02010600030101010101" pitchFamily="2" charset="-122"/>
              </a:rPr>
              <a:t>    全球化是西方强势国家剥夺发展中国家主权的一个阴谋。从全球化发展趋势来看，对发展中国家不利的表现是：</a:t>
            </a:r>
          </a:p>
        </p:txBody>
      </p:sp>
    </p:spTree>
    <p:extLst>
      <p:ext uri="{BB962C8B-B14F-4D97-AF65-F5344CB8AC3E}">
        <p14:creationId xmlns:p14="http://schemas.microsoft.com/office/powerpoint/2010/main" val="7897440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 typeface="Wingdings" panose="05000000000000000000" pitchFamily="2" charset="2"/>
              <a:buNone/>
              <a:tabLst/>
              <a:defRPr/>
            </a:pPr>
            <a:r>
              <a:rPr lang="en-US" altLang="zh-CN" b="1" dirty="0" smtClean="0"/>
              <a:t>2.  </a:t>
            </a:r>
            <a:r>
              <a:rPr lang="zh-CN" altLang="zh-CN" b="1" dirty="0" smtClean="0"/>
              <a:t>全球化总的趋势对发展中国家是否有利？</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2/4</a:t>
            </a:r>
            <a:r>
              <a:rPr lang="zh-CN" altLang="zh-CN" sz="4400" b="1" kern="1200" dirty="0" smtClean="0">
                <a:solidFill>
                  <a:schemeClr val="tx1"/>
                </a:solidFill>
                <a:effectLst/>
                <a:latin typeface="+mj-lt"/>
                <a:ea typeface="+mj-ea"/>
                <a:cs typeface="+mj-cs"/>
              </a:rPr>
              <a:t>）</a:t>
            </a:r>
            <a:endParaRPr lang="zh-CN" altLang="zh-CN" sz="4400" dirty="0" smtClean="0">
              <a:effectLst/>
            </a:endParaRPr>
          </a:p>
        </p:txBody>
      </p:sp>
      <p:sp>
        <p:nvSpPr>
          <p:cNvPr id="43011" name="Rectangle 3"/>
          <p:cNvSpPr>
            <a:spLocks noGrp="1" noChangeArrowheads="1"/>
          </p:cNvSpPr>
          <p:nvPr>
            <p:ph idx="1"/>
          </p:nvPr>
        </p:nvSpPr>
        <p:spPr>
          <a:xfrm>
            <a:off x="1484311" y="1569308"/>
            <a:ext cx="10018712" cy="4880919"/>
          </a:xfrm>
        </p:spPr>
        <p:txBody>
          <a:bodyPr/>
          <a:lstStyle/>
          <a:p>
            <a:pPr lvl="1" eaLnBrk="1" hangingPunct="1">
              <a:spcBef>
                <a:spcPts val="600"/>
              </a:spcBef>
              <a:spcAft>
                <a:spcPts val="600"/>
              </a:spcAft>
              <a:buFont typeface="Wingdings" panose="05000000000000000000" pitchFamily="2" charset="2"/>
              <a:buChar char="l"/>
            </a:pPr>
            <a:r>
              <a:rPr lang="zh-CN" altLang="en-US" b="1" dirty="0">
                <a:latin typeface="宋体" panose="02010600030101010101" pitchFamily="2" charset="-122"/>
              </a:rPr>
              <a:t>第一、发展中国家作为主权国家权利的事情，受到西方国家尤其是美国制定的规则的限制。由于美国等西方国家奉行双重标准，甚至不准一些发展中国家和平利用核能。</a:t>
            </a:r>
          </a:p>
          <a:p>
            <a:pPr lvl="1" eaLnBrk="1" hangingPunct="1">
              <a:spcBef>
                <a:spcPts val="600"/>
              </a:spcBef>
              <a:spcAft>
                <a:spcPts val="600"/>
              </a:spcAft>
              <a:buFont typeface="Wingdings" panose="05000000000000000000" pitchFamily="2" charset="2"/>
              <a:buChar char="l"/>
            </a:pPr>
            <a:r>
              <a:rPr lang="zh-CN" altLang="en-US" b="1" dirty="0">
                <a:latin typeface="宋体" panose="02010600030101010101" pitchFamily="2" charset="-122"/>
              </a:rPr>
              <a:t>第二、全球化的主要特征是以美国为代表的西方国家，在对外输出商品、技术和资金的同时，把西方的自由市场经济、民主、法制、开放、透明西方行为规则和西方价值观念强加于发展国家。</a:t>
            </a:r>
          </a:p>
          <a:p>
            <a:pPr lvl="1" eaLnBrk="1" hangingPunct="1">
              <a:spcBef>
                <a:spcPts val="600"/>
              </a:spcBef>
              <a:spcAft>
                <a:spcPts val="600"/>
              </a:spcAft>
              <a:buFont typeface="Wingdings" panose="05000000000000000000" pitchFamily="2" charset="2"/>
              <a:buChar char="l"/>
            </a:pPr>
            <a:r>
              <a:rPr lang="zh-CN" altLang="en-US" b="1" dirty="0">
                <a:latin typeface="宋体" panose="02010600030101010101" pitchFamily="2" charset="-122"/>
              </a:rPr>
              <a:t>第三、强势的西方国家正在把普遍的人权作为一种超越主权国家的普世价值，作为新建立的国际秩序的一个基本内容。</a:t>
            </a:r>
          </a:p>
        </p:txBody>
      </p:sp>
    </p:spTree>
    <p:extLst>
      <p:ext uri="{BB962C8B-B14F-4D97-AF65-F5344CB8AC3E}">
        <p14:creationId xmlns:p14="http://schemas.microsoft.com/office/powerpoint/2010/main" val="698985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408670" y="358347"/>
            <a:ext cx="9106930" cy="1332342"/>
          </a:xfrm>
        </p:spPr>
        <p:txBody>
          <a:bodyPr anchor="b"/>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b="1" dirty="0" smtClean="0"/>
              <a:t>2.  </a:t>
            </a:r>
            <a:r>
              <a:rPr lang="zh-CN" altLang="zh-CN" b="1" dirty="0" smtClean="0"/>
              <a:t>全球化总的趋势对发展中国家是否有利？</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3/4</a:t>
            </a:r>
            <a:r>
              <a:rPr lang="zh-CN" altLang="zh-CN" sz="4400" b="1" kern="1200" dirty="0" smtClean="0">
                <a:solidFill>
                  <a:schemeClr val="tx1"/>
                </a:solidFill>
                <a:effectLst/>
                <a:latin typeface="+mj-lt"/>
                <a:ea typeface="+mj-ea"/>
                <a:cs typeface="+mj-cs"/>
              </a:rPr>
              <a:t>）</a:t>
            </a:r>
            <a:endParaRPr lang="zh-CN" altLang="zh-CN" sz="4400" dirty="0" smtClean="0">
              <a:effectLst/>
            </a:endParaRPr>
          </a:p>
        </p:txBody>
      </p:sp>
      <p:sp>
        <p:nvSpPr>
          <p:cNvPr id="44035" name="Rectangle 3"/>
          <p:cNvSpPr>
            <a:spLocks noGrp="1" noChangeArrowheads="1"/>
          </p:cNvSpPr>
          <p:nvPr>
            <p:ph type="body" idx="4294967295"/>
          </p:nvPr>
        </p:nvSpPr>
        <p:spPr>
          <a:xfrm>
            <a:off x="1309816" y="1519881"/>
            <a:ext cx="9625914" cy="4806778"/>
          </a:xfrm>
        </p:spPr>
        <p:txBody>
          <a:bodyPr>
            <a:normAutofit/>
          </a:bodyPr>
          <a:lstStyle/>
          <a:p>
            <a:pPr marL="571500" indent="-571500">
              <a:buNone/>
            </a:pPr>
            <a:r>
              <a:rPr lang="en-US" altLang="zh-CN" sz="2600" b="1" dirty="0">
                <a:latin typeface="宋体" panose="02010600030101010101" pitchFamily="2" charset="-122"/>
              </a:rPr>
              <a:t>②       </a:t>
            </a:r>
            <a:r>
              <a:rPr lang="zh-CN" altLang="en-US" sz="2600" b="1" dirty="0">
                <a:latin typeface="宋体" panose="02010600030101010101" pitchFamily="2" charset="-122"/>
              </a:rPr>
              <a:t>一种观点认为，全球化给发展中国家带来空前的挑战，但同时也带来了机会，理由是：</a:t>
            </a:r>
          </a:p>
          <a:p>
            <a:pPr marL="571500" indent="-571500">
              <a:buFont typeface="Wingdings" panose="05000000000000000000" pitchFamily="2" charset="2"/>
              <a:buChar char="l"/>
            </a:pPr>
            <a:r>
              <a:rPr lang="zh-CN" altLang="en-US" sz="2600" b="1" dirty="0">
                <a:latin typeface="宋体" panose="02010600030101010101" pitchFamily="2" charset="-122"/>
              </a:rPr>
              <a:t>    全球化绝不是西方化，虽然全球化推广了一些西方所实行的价值观念，但全人类的价值观念也有了更多的内容。</a:t>
            </a:r>
          </a:p>
          <a:p>
            <a:pPr marL="571500" indent="-571500">
              <a:buFont typeface="Wingdings" panose="05000000000000000000" pitchFamily="2" charset="2"/>
              <a:buChar char="l"/>
            </a:pPr>
            <a:r>
              <a:rPr lang="zh-CN" altLang="en-US" sz="2600" b="1" dirty="0">
                <a:latin typeface="宋体" panose="02010600030101010101" pitchFamily="2" charset="-122"/>
              </a:rPr>
              <a:t>    全球化过程中，的确出现了两极分化加剧的趋势，但另一方面，区域一体化，文化多样化等也在发展。从绝对意义上看，许多南方国家也取得了较大的发展；资金和技术的全球流动，虽然其中的好处大部分被发达国家的跨国资本拿走，但也推动了发展中国家的经济发展。</a:t>
            </a:r>
          </a:p>
        </p:txBody>
      </p:sp>
    </p:spTree>
    <p:extLst>
      <p:ext uri="{BB962C8B-B14F-4D97-AF65-F5344CB8AC3E}">
        <p14:creationId xmlns:p14="http://schemas.microsoft.com/office/powerpoint/2010/main" val="3956336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 typeface="Wingdings" panose="05000000000000000000" pitchFamily="2" charset="2"/>
              <a:buNone/>
              <a:tabLst/>
              <a:defRPr/>
            </a:pPr>
            <a:r>
              <a:rPr lang="en-US" altLang="zh-CN" b="1" dirty="0" smtClean="0"/>
              <a:t>2.  </a:t>
            </a:r>
            <a:r>
              <a:rPr lang="zh-CN" altLang="zh-CN" b="1" dirty="0" smtClean="0"/>
              <a:t>全球化总的趋势对发展中国家是否有利？</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4/4</a:t>
            </a:r>
            <a:r>
              <a:rPr lang="zh-CN" altLang="zh-CN" sz="4400" b="1" kern="1200" dirty="0" smtClean="0">
                <a:solidFill>
                  <a:schemeClr val="tx1"/>
                </a:solidFill>
                <a:effectLst/>
                <a:latin typeface="+mj-lt"/>
                <a:ea typeface="+mj-ea"/>
                <a:cs typeface="+mj-cs"/>
              </a:rPr>
              <a:t>）</a:t>
            </a:r>
            <a:endParaRPr lang="zh-CN" altLang="zh-CN" sz="4400" dirty="0" smtClean="0">
              <a:effectLst/>
            </a:endParaRPr>
          </a:p>
        </p:txBody>
      </p:sp>
      <p:sp>
        <p:nvSpPr>
          <p:cNvPr id="45059" name="Rectangle 3"/>
          <p:cNvSpPr>
            <a:spLocks noGrp="1" noChangeArrowheads="1"/>
          </p:cNvSpPr>
          <p:nvPr>
            <p:ph idx="1"/>
          </p:nvPr>
        </p:nvSpPr>
        <p:spPr>
          <a:xfrm>
            <a:off x="1484310" y="1779373"/>
            <a:ext cx="10180467" cy="4423719"/>
          </a:xfrm>
        </p:spPr>
        <p:txBody>
          <a:bodyPr>
            <a:normAutofit/>
          </a:bodyPr>
          <a:lstStyle/>
          <a:p>
            <a:pPr eaLnBrk="1" hangingPunct="1">
              <a:lnSpc>
                <a:spcPct val="90000"/>
              </a:lnSpc>
              <a:buFont typeface="Wingdings" panose="05000000000000000000" pitchFamily="2" charset="2"/>
              <a:buChar char="l"/>
            </a:pPr>
            <a:r>
              <a:rPr lang="en-US" altLang="zh-CN" sz="2100" b="1" dirty="0">
                <a:latin typeface="宋体" panose="02010600030101010101" pitchFamily="2" charset="-122"/>
              </a:rPr>
              <a:t>    </a:t>
            </a:r>
            <a:r>
              <a:rPr lang="zh-CN" altLang="en-US" sz="2400" b="1" dirty="0">
                <a:latin typeface="宋体" panose="02010600030101010101" pitchFamily="2" charset="-122"/>
              </a:rPr>
              <a:t>由于发展中国家面对全球化浪潮采取的应对措施不同，因此出现了从全球化浪潮中受益或受害的不同情况。西方国家资本受市场利润的驱动，倾向于流向那些政治局势较稳定，劳动力、土地、知识等成本较低的国家，这就为不少发展中国家提供了机会。当然在各个发展国家的情况都不同，结果也不同。</a:t>
            </a:r>
          </a:p>
          <a:p>
            <a:pPr eaLnBrk="1" hangingPunct="1">
              <a:lnSpc>
                <a:spcPct val="90000"/>
              </a:lnSpc>
              <a:buFont typeface="Wingdings" panose="05000000000000000000" pitchFamily="2" charset="2"/>
              <a:buChar char="l"/>
            </a:pPr>
            <a:r>
              <a:rPr lang="zh-CN" altLang="en-US" sz="2400" b="1" dirty="0">
                <a:latin typeface="宋体" panose="02010600030101010101" pitchFamily="2" charset="-122"/>
              </a:rPr>
              <a:t>    中国是冷战后全球化浪潮的较大受益者。中国成长为世界强国的时期，正好是一个新的世界性的发展浪潮兴起的时期，这就是全球化、信息化、经济自由化、一体化、知识经济化的时代。</a:t>
            </a:r>
            <a:endParaRPr lang="zh-CN" altLang="en-US" sz="2100" b="1" dirty="0">
              <a:latin typeface="宋体" panose="02010600030101010101" pitchFamily="2" charset="-122"/>
            </a:endParaRPr>
          </a:p>
          <a:p>
            <a:pPr eaLnBrk="1" hangingPunct="1">
              <a:lnSpc>
                <a:spcPct val="90000"/>
              </a:lnSpc>
              <a:buFont typeface="Wingdings" panose="05000000000000000000" pitchFamily="2" charset="2"/>
              <a:buNone/>
            </a:pPr>
            <a:r>
              <a:rPr lang="zh-CN" altLang="en-US" sz="2100" b="1" dirty="0">
                <a:latin typeface="宋体" panose="02010600030101010101" pitchFamily="2" charset="-122"/>
              </a:rPr>
              <a:t>     </a:t>
            </a:r>
            <a:r>
              <a:rPr lang="zh-CN" altLang="en-US" sz="2000" b="1" dirty="0">
                <a:latin typeface="宋体" panose="02010600030101010101" pitchFamily="2" charset="-122"/>
              </a:rPr>
              <a:t>思考题：①中国特色社会主义理论的形成与全球化有怎样的联系</a:t>
            </a:r>
            <a:r>
              <a:rPr lang="en-US" altLang="zh-CN" sz="2000" b="1" dirty="0">
                <a:latin typeface="宋体" panose="02010600030101010101" pitchFamily="2" charset="-122"/>
              </a:rPr>
              <a:t>?</a:t>
            </a:r>
          </a:p>
          <a:p>
            <a:pPr eaLnBrk="1" hangingPunct="1">
              <a:lnSpc>
                <a:spcPct val="90000"/>
              </a:lnSpc>
              <a:buFont typeface="Wingdings" panose="05000000000000000000" pitchFamily="2" charset="2"/>
              <a:buNone/>
            </a:pPr>
            <a:r>
              <a:rPr lang="en-US" altLang="zh-CN" sz="2000" b="1" dirty="0">
                <a:latin typeface="宋体" panose="02010600030101010101" pitchFamily="2" charset="-122"/>
              </a:rPr>
              <a:t>             ②</a:t>
            </a:r>
            <a:r>
              <a:rPr lang="zh-CN" altLang="en-US" sz="2000" b="1" dirty="0">
                <a:latin typeface="宋体" panose="02010600030101010101" pitchFamily="2" charset="-122"/>
              </a:rPr>
              <a:t>全球化的深层历史原因是什么</a:t>
            </a:r>
            <a:r>
              <a:rPr lang="zh-CN" altLang="en-US" sz="2000" b="1" dirty="0" smtClean="0">
                <a:latin typeface="宋体" panose="02010600030101010101" pitchFamily="2" charset="-122"/>
              </a:rPr>
              <a:t>？</a:t>
            </a:r>
            <a:endParaRPr lang="zh-CN" altLang="en-US" sz="2000" b="1" dirty="0">
              <a:latin typeface="宋体" panose="02010600030101010101" pitchFamily="2" charset="-122"/>
            </a:endParaRPr>
          </a:p>
        </p:txBody>
      </p:sp>
    </p:spTree>
    <p:extLst>
      <p:ext uri="{BB962C8B-B14F-4D97-AF65-F5344CB8AC3E}">
        <p14:creationId xmlns:p14="http://schemas.microsoft.com/office/powerpoint/2010/main" val="763026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470454" y="383059"/>
            <a:ext cx="9045146" cy="1307630"/>
          </a:xfrm>
        </p:spPr>
        <p:txBody>
          <a:bodyPr anchor="b"/>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b="1" dirty="0" smtClean="0"/>
              <a:t>3. </a:t>
            </a:r>
            <a:r>
              <a:rPr lang="zh-CN" altLang="zh-CN" b="1" dirty="0" smtClean="0"/>
              <a:t>对中国影响世界问题的两种不同观点</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1/4</a:t>
            </a:r>
            <a:r>
              <a:rPr lang="zh-CN" altLang="zh-CN" sz="4400" b="1" kern="1200" dirty="0" smtClean="0">
                <a:solidFill>
                  <a:schemeClr val="tx1"/>
                </a:solidFill>
                <a:effectLst/>
                <a:latin typeface="+mj-lt"/>
                <a:ea typeface="+mj-ea"/>
                <a:cs typeface="+mj-cs"/>
              </a:rPr>
              <a:t>）</a:t>
            </a:r>
            <a:endParaRPr lang="zh-CN" altLang="zh-CN" sz="4400" dirty="0" smtClean="0">
              <a:effectLst/>
            </a:endParaRPr>
          </a:p>
        </p:txBody>
      </p:sp>
      <p:sp>
        <p:nvSpPr>
          <p:cNvPr id="46083" name="Rectangle 3"/>
          <p:cNvSpPr>
            <a:spLocks noGrp="1" noChangeArrowheads="1"/>
          </p:cNvSpPr>
          <p:nvPr>
            <p:ph type="body" idx="4294967295"/>
          </p:nvPr>
        </p:nvSpPr>
        <p:spPr>
          <a:xfrm>
            <a:off x="1210962" y="1828800"/>
            <a:ext cx="9947189" cy="4547286"/>
          </a:xfrm>
        </p:spPr>
        <p:txBody>
          <a:bodyPr>
            <a:normAutofit/>
          </a:bodyPr>
          <a:lstStyle/>
          <a:p>
            <a:pPr marL="571500" indent="-571500">
              <a:buNone/>
            </a:pPr>
            <a:r>
              <a:rPr lang="zh-CN" altLang="en-US" sz="2400" b="1" dirty="0">
                <a:latin typeface="宋体" panose="02010600030101010101" pitchFamily="2" charset="-122"/>
              </a:rPr>
              <a:t>        如果从中国与世界的关系这个角度来看，中国经济的发展似乎可说经历了三个阶段：第一阶段是对外开放，让世界进入中国；第二阶段还是对外开放，但中国开始走向世界；第三阶段依然是对外开放，但中国已经开始改变世界了。但国际上对中国影响、改变世界的性质却有两种不同的观点。 </a:t>
            </a:r>
          </a:p>
          <a:p>
            <a:pPr marL="571500" indent="-571500">
              <a:buFontTx/>
              <a:buAutoNum type="circleNumDbPlain"/>
            </a:pPr>
            <a:r>
              <a:rPr lang="zh-CN" altLang="en-US" sz="2400" b="1" dirty="0">
                <a:latin typeface="宋体" panose="02010600030101010101" pitchFamily="2" charset="-122"/>
              </a:rPr>
              <a:t>    一种观点认为，中国在成长，世界在萎缩。美国芝加哥的一位商人特德</a:t>
            </a:r>
            <a:r>
              <a:rPr lang="en-US" altLang="zh-CN" sz="2400" b="1" dirty="0">
                <a:latin typeface="宋体" panose="02010600030101010101" pitchFamily="2" charset="-122"/>
              </a:rPr>
              <a:t>·</a:t>
            </a:r>
            <a:r>
              <a:rPr lang="zh-CN" altLang="en-US" sz="2400" b="1" dirty="0">
                <a:latin typeface="宋体" panose="02010600030101010101" pitchFamily="2" charset="-122"/>
              </a:rPr>
              <a:t>菲什曼，在</a:t>
            </a:r>
            <a:r>
              <a:rPr lang="en-US" altLang="zh-CN" sz="2400" b="1" dirty="0">
                <a:latin typeface="宋体" panose="02010600030101010101" pitchFamily="2" charset="-122"/>
              </a:rPr>
              <a:t>2005</a:t>
            </a:r>
            <a:r>
              <a:rPr lang="zh-CN" altLang="en-US" sz="2400" b="1" dirty="0">
                <a:latin typeface="宋体" panose="02010600030101010101" pitchFamily="2" charset="-122"/>
              </a:rPr>
              <a:t>年</a:t>
            </a:r>
            <a:r>
              <a:rPr lang="en-US" altLang="zh-CN" sz="2400" b="1" dirty="0">
                <a:latin typeface="宋体" panose="02010600030101010101" pitchFamily="2" charset="-122"/>
              </a:rPr>
              <a:t>2</a:t>
            </a:r>
            <a:r>
              <a:rPr lang="zh-CN" altLang="en-US" sz="2400" b="1" dirty="0">
                <a:latin typeface="宋体" panose="02010600030101010101" pitchFamily="2" charset="-122"/>
              </a:rPr>
              <a:t>月发表了一本名为</a:t>
            </a:r>
            <a:r>
              <a:rPr lang="en-US" altLang="zh-CN" sz="2400" b="1" dirty="0">
                <a:latin typeface="宋体" panose="02010600030101010101" pitchFamily="2" charset="-122"/>
              </a:rPr>
              <a:t>《</a:t>
            </a:r>
            <a:r>
              <a:rPr lang="zh-CN" altLang="en-US" sz="2400" b="1" dirty="0">
                <a:latin typeface="宋体" panose="02010600030101010101" pitchFamily="2" charset="-122"/>
              </a:rPr>
              <a:t>中国公司</a:t>
            </a:r>
            <a:r>
              <a:rPr lang="en-US" altLang="zh-CN" sz="2400" b="1" dirty="0">
                <a:latin typeface="宋体" panose="02010600030101010101" pitchFamily="2" charset="-122"/>
              </a:rPr>
              <a:t>》</a:t>
            </a:r>
            <a:r>
              <a:rPr lang="zh-CN" altLang="en-US" sz="2400" b="1" dirty="0">
                <a:latin typeface="宋体" panose="02010600030101010101" pitchFamily="2" charset="-122"/>
              </a:rPr>
              <a:t>的著作。</a:t>
            </a:r>
            <a:r>
              <a:rPr lang="en-US" altLang="zh-CN" sz="2400" b="1" dirty="0">
                <a:latin typeface="宋体" panose="02010600030101010101" pitchFamily="2" charset="-122"/>
              </a:rPr>
              <a:t>《</a:t>
            </a:r>
            <a:r>
              <a:rPr lang="zh-CN" altLang="en-US" sz="2400" b="1" dirty="0">
                <a:latin typeface="宋体" panose="02010600030101010101" pitchFamily="2" charset="-122"/>
              </a:rPr>
              <a:t>中国公司</a:t>
            </a:r>
            <a:r>
              <a:rPr lang="en-US" altLang="zh-CN" sz="2400" b="1" dirty="0">
                <a:latin typeface="宋体" panose="02010600030101010101" pitchFamily="2" charset="-122"/>
              </a:rPr>
              <a:t>》</a:t>
            </a:r>
            <a:r>
              <a:rPr lang="zh-CN" altLang="en-US" sz="2400" b="1" dirty="0">
                <a:latin typeface="宋体" panose="02010600030101010101" pitchFamily="2" charset="-122"/>
              </a:rPr>
              <a:t>对中国作了描述和分析：</a:t>
            </a:r>
          </a:p>
          <a:p>
            <a:pPr marL="571500" indent="-571500">
              <a:buFont typeface="Wingdings" panose="05000000000000000000" pitchFamily="2" charset="2"/>
              <a:buChar char="l"/>
            </a:pPr>
            <a:r>
              <a:rPr lang="zh-CN" altLang="en-US" sz="2400" b="1" dirty="0">
                <a:latin typeface="宋体" panose="02010600030101010101" pitchFamily="2" charset="-122"/>
              </a:rPr>
              <a:t>    中国有三亿多剩余劳动力，比美国全部劳动力还多一倍，中国经济增长速度比美国快三倍，到</a:t>
            </a:r>
            <a:r>
              <a:rPr lang="en-US" altLang="zh-CN" sz="2400" b="1" dirty="0">
                <a:latin typeface="宋体" panose="02010600030101010101" pitchFamily="2" charset="-122"/>
              </a:rPr>
              <a:t>2050</a:t>
            </a:r>
            <a:r>
              <a:rPr lang="zh-CN" altLang="en-US" sz="2400" b="1" dirty="0">
                <a:latin typeface="宋体" panose="02010600030101010101" pitchFamily="2" charset="-122"/>
              </a:rPr>
              <a:t>年，中国经济可能会超过美国。</a:t>
            </a:r>
          </a:p>
        </p:txBody>
      </p:sp>
    </p:spTree>
    <p:extLst>
      <p:ext uri="{BB962C8B-B14F-4D97-AF65-F5344CB8AC3E}">
        <p14:creationId xmlns:p14="http://schemas.microsoft.com/office/powerpoint/2010/main" val="24837523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631092" y="296563"/>
            <a:ext cx="8884508" cy="1394126"/>
          </a:xfrm>
        </p:spPr>
        <p:txBody>
          <a:bodyPr anchor="b"/>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b="1" dirty="0" smtClean="0"/>
              <a:t>3. </a:t>
            </a:r>
            <a:r>
              <a:rPr lang="zh-CN" altLang="zh-CN" b="1" dirty="0" smtClean="0"/>
              <a:t>对中国影响世界问题的两种不同观点</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2/4</a:t>
            </a:r>
            <a:r>
              <a:rPr lang="zh-CN" altLang="zh-CN" sz="4400" b="1" kern="1200" dirty="0" smtClean="0">
                <a:solidFill>
                  <a:schemeClr val="tx1"/>
                </a:solidFill>
                <a:effectLst/>
                <a:latin typeface="+mj-lt"/>
                <a:ea typeface="+mj-ea"/>
                <a:cs typeface="+mj-cs"/>
              </a:rPr>
              <a:t>）</a:t>
            </a:r>
            <a:endParaRPr lang="zh-CN" altLang="zh-CN" sz="4400" dirty="0" smtClean="0">
              <a:effectLst/>
            </a:endParaRPr>
          </a:p>
        </p:txBody>
      </p:sp>
      <p:sp>
        <p:nvSpPr>
          <p:cNvPr id="47107" name="Rectangle 3"/>
          <p:cNvSpPr>
            <a:spLocks noGrp="1" noChangeArrowheads="1"/>
          </p:cNvSpPr>
          <p:nvPr>
            <p:ph type="body" idx="4294967295"/>
          </p:nvPr>
        </p:nvSpPr>
        <p:spPr>
          <a:xfrm>
            <a:off x="1334530" y="1828800"/>
            <a:ext cx="9576486" cy="4683211"/>
          </a:xfrm>
        </p:spPr>
        <p:txBody>
          <a:bodyPr>
            <a:normAutofit/>
          </a:bodyPr>
          <a:lstStyle/>
          <a:p>
            <a:pPr marL="571500" indent="-571500">
              <a:lnSpc>
                <a:spcPct val="80000"/>
              </a:lnSpc>
              <a:buFont typeface="Wingdings" panose="05000000000000000000" pitchFamily="2" charset="2"/>
              <a:buChar char="l"/>
            </a:pPr>
            <a:r>
              <a:rPr lang="en-US" altLang="zh-CN" sz="2700" b="1" dirty="0">
                <a:latin typeface="宋体" panose="02010600030101010101" pitchFamily="2" charset="-122"/>
              </a:rPr>
              <a:t>    </a:t>
            </a:r>
            <a:r>
              <a:rPr lang="zh-CN" altLang="en-US" sz="2700" b="1" dirty="0">
                <a:latin typeface="宋体" panose="02010600030101010101" pitchFamily="2" charset="-122"/>
              </a:rPr>
              <a:t>中国经济的能量和活力：“中国今天正在生产数不尽的服装、鞋帽、玩具、手机、电视机、洗衣机和电脑，明天也会生产大量汽车、飞机、船只、卫星和火箭。”</a:t>
            </a:r>
          </a:p>
          <a:p>
            <a:pPr marL="571500" indent="-571500">
              <a:lnSpc>
                <a:spcPct val="80000"/>
              </a:lnSpc>
              <a:buFont typeface="Wingdings" panose="05000000000000000000" pitchFamily="2" charset="2"/>
              <a:buChar char="l"/>
            </a:pPr>
            <a:r>
              <a:rPr lang="zh-CN" altLang="en-US" sz="2700" b="1" dirty="0">
                <a:latin typeface="宋体" panose="02010600030101010101" pitchFamily="2" charset="-122"/>
              </a:rPr>
              <a:t>    中国产品对世界市场的影响：由于中国廉价产品的竞争，日本正在失去电视市场，意大利正在失去高档丝绸，德国正在失去圣诞节的装饰物，除了中国以外，大家都在失去纺织品市场。</a:t>
            </a:r>
          </a:p>
          <a:p>
            <a:pPr marL="571500" indent="-571500">
              <a:lnSpc>
                <a:spcPct val="80000"/>
              </a:lnSpc>
              <a:buFont typeface="Wingdings" panose="05000000000000000000" pitchFamily="2" charset="2"/>
              <a:buChar char="l"/>
            </a:pPr>
            <a:r>
              <a:rPr lang="zh-CN" altLang="en-US" sz="2700" b="1" dirty="0">
                <a:latin typeface="宋体" panose="02010600030101010101" pitchFamily="2" charset="-122"/>
              </a:rPr>
              <a:t>    中国经济发展的持续性和生命力：虽然有人在预言中国将要发生动乱，走向崩溃，菲什曼引用一位记者的话说，美国曾经历过</a:t>
            </a:r>
            <a:r>
              <a:rPr lang="en-US" altLang="zh-CN" sz="2700" b="1" dirty="0">
                <a:latin typeface="宋体" panose="02010600030101010101" pitchFamily="2" charset="-122"/>
              </a:rPr>
              <a:t>21</a:t>
            </a:r>
            <a:r>
              <a:rPr lang="zh-CN" altLang="en-US" sz="2700" b="1" dirty="0">
                <a:latin typeface="宋体" panose="02010600030101010101" pitchFamily="2" charset="-122"/>
              </a:rPr>
              <a:t>次经济衰退，两次股市崩盘。可是这么多灾难也没有阻止美国的</a:t>
            </a:r>
            <a:r>
              <a:rPr lang="en-US" altLang="zh-CN" sz="2700" b="1" dirty="0">
                <a:latin typeface="宋体" panose="02010600030101010101" pitchFamily="2" charset="-122"/>
              </a:rPr>
              <a:t>GDP</a:t>
            </a:r>
            <a:r>
              <a:rPr lang="zh-CN" altLang="en-US" sz="2700" b="1" dirty="0">
                <a:latin typeface="宋体" panose="02010600030101010101" pitchFamily="2" charset="-122"/>
              </a:rPr>
              <a:t>从</a:t>
            </a:r>
            <a:r>
              <a:rPr lang="en-US" altLang="zh-CN" sz="2700" b="1" dirty="0">
                <a:latin typeface="宋体" panose="02010600030101010101" pitchFamily="2" charset="-122"/>
              </a:rPr>
              <a:t>20</a:t>
            </a:r>
            <a:r>
              <a:rPr lang="zh-CN" altLang="en-US" sz="2700" b="1" dirty="0">
                <a:latin typeface="宋体" panose="02010600030101010101" pitchFamily="2" charset="-122"/>
              </a:rPr>
              <a:t>世纪初的</a:t>
            </a:r>
            <a:r>
              <a:rPr lang="en-US" altLang="zh-CN" sz="2700" b="1" dirty="0">
                <a:latin typeface="宋体" panose="02010600030101010101" pitchFamily="2" charset="-122"/>
              </a:rPr>
              <a:t>1180</a:t>
            </a:r>
            <a:r>
              <a:rPr lang="zh-CN" altLang="en-US" sz="2700" b="1" dirty="0">
                <a:latin typeface="宋体" panose="02010600030101010101" pitchFamily="2" charset="-122"/>
              </a:rPr>
              <a:t>亿美元增长到目前的</a:t>
            </a:r>
            <a:r>
              <a:rPr lang="en-US" altLang="zh-CN" sz="2700" b="1" dirty="0">
                <a:latin typeface="宋体" panose="02010600030101010101" pitchFamily="2" charset="-122"/>
              </a:rPr>
              <a:t>10</a:t>
            </a:r>
            <a:r>
              <a:rPr lang="zh-CN" altLang="en-US" sz="2700" b="1" dirty="0">
                <a:latin typeface="宋体" panose="02010600030101010101" pitchFamily="2" charset="-122"/>
              </a:rPr>
              <a:t>多万亿美元。中国在新世纪中的发展也会如此。</a:t>
            </a:r>
          </a:p>
        </p:txBody>
      </p:sp>
    </p:spTree>
    <p:extLst>
      <p:ext uri="{BB962C8B-B14F-4D97-AF65-F5344CB8AC3E}">
        <p14:creationId xmlns:p14="http://schemas.microsoft.com/office/powerpoint/2010/main" val="1100776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t>1.</a:t>
            </a:r>
            <a:r>
              <a:rPr lang="en-US" altLang="zh-CN" b="1" dirty="0">
                <a:latin typeface="宋体" panose="02010600030101010101" pitchFamily="2" charset="-122"/>
              </a:rPr>
              <a:t> 20</a:t>
            </a:r>
            <a:r>
              <a:rPr lang="zh-CN" altLang="en-US" b="1" dirty="0">
                <a:latin typeface="宋体" panose="02010600030101010101" pitchFamily="2" charset="-122"/>
              </a:rPr>
              <a:t>世纪人类社会的巨大进步和遗留的</a:t>
            </a:r>
            <a:r>
              <a:rPr lang="zh-CN" altLang="en-US" b="1" dirty="0" smtClean="0">
                <a:latin typeface="宋体" panose="02010600030101010101" pitchFamily="2" charset="-122"/>
              </a:rPr>
              <a:t>主要问题</a:t>
            </a:r>
            <a:endParaRPr lang="zh-CN" altLang="en-US" dirty="0"/>
          </a:p>
        </p:txBody>
      </p:sp>
      <p:sp>
        <p:nvSpPr>
          <p:cNvPr id="3" name="内容占位符 2"/>
          <p:cNvSpPr>
            <a:spLocks noGrp="1"/>
          </p:cNvSpPr>
          <p:nvPr>
            <p:ph idx="1"/>
          </p:nvPr>
        </p:nvSpPr>
        <p:spPr>
          <a:xfrm>
            <a:off x="1484310" y="790832"/>
            <a:ext cx="10018713" cy="6277233"/>
          </a:xfrm>
        </p:spPr>
        <p:txBody>
          <a:bodyPr/>
          <a:lstStyle/>
          <a:p>
            <a:pPr marL="361950" indent="-361950">
              <a:lnSpc>
                <a:spcPct val="80000"/>
              </a:lnSpc>
              <a:tabLst>
                <a:tab pos="715963" algn="l"/>
              </a:tabLst>
            </a:pPr>
            <a:r>
              <a:rPr lang="en-US" altLang="zh-CN" sz="3500" b="1" dirty="0">
                <a:latin typeface="宋体" panose="02010600030101010101" pitchFamily="2" charset="-122"/>
              </a:rPr>
              <a:t>20</a:t>
            </a:r>
            <a:r>
              <a:rPr lang="zh-CN" altLang="en-US" sz="3500" b="1" dirty="0">
                <a:latin typeface="宋体" panose="02010600030101010101" pitchFamily="2" charset="-122"/>
              </a:rPr>
              <a:t>世纪人类社会的巨大进步</a:t>
            </a:r>
          </a:p>
          <a:p>
            <a:pPr marL="800100" lvl="1" indent="-342900">
              <a:lnSpc>
                <a:spcPct val="80000"/>
              </a:lnSpc>
              <a:tabLst>
                <a:tab pos="715963" algn="l"/>
              </a:tabLst>
            </a:pPr>
            <a:r>
              <a:rPr lang="zh-CN" altLang="zh-CN" sz="2400" b="1" u="sng" dirty="0"/>
              <a:t>一是科技革命和生产力获得巨大发展。</a:t>
            </a:r>
            <a:endParaRPr lang="en-US" altLang="zh-CN" sz="2400" b="1" u="sng" dirty="0"/>
          </a:p>
          <a:p>
            <a:pPr marL="800100" lvl="1" indent="-342900">
              <a:lnSpc>
                <a:spcPct val="80000"/>
              </a:lnSpc>
              <a:tabLst>
                <a:tab pos="715963" algn="l"/>
              </a:tabLst>
            </a:pPr>
            <a:r>
              <a:rPr lang="zh-CN" altLang="en-US" sz="2400" b="1" u="sng" dirty="0">
                <a:latin typeface="宋体" panose="02010600030101010101" pitchFamily="2" charset="-122"/>
              </a:rPr>
              <a:t>二是社会主义制度的建立、曲折和新的发展</a:t>
            </a:r>
          </a:p>
          <a:p>
            <a:pPr marL="800100" lvl="1" indent="-342900">
              <a:lnSpc>
                <a:spcPct val="80000"/>
              </a:lnSpc>
              <a:tabLst>
                <a:tab pos="715963" algn="l"/>
              </a:tabLst>
            </a:pPr>
            <a:r>
              <a:rPr lang="zh-CN" altLang="en-US" sz="2400" b="1" u="sng" dirty="0"/>
              <a:t>三是帝国主义殖民体系全面崩溃 </a:t>
            </a:r>
            <a:endParaRPr lang="zh-CN" altLang="en-US" sz="2400" b="1" u="sng" dirty="0">
              <a:latin typeface="宋体" panose="02010600030101010101" pitchFamily="2" charset="-122"/>
            </a:endParaRPr>
          </a:p>
          <a:p>
            <a:pPr marL="800100" lvl="1" indent="-342900">
              <a:lnSpc>
                <a:spcPct val="80000"/>
              </a:lnSpc>
              <a:tabLst>
                <a:tab pos="715963" algn="l"/>
              </a:tabLst>
            </a:pPr>
            <a:r>
              <a:rPr lang="zh-CN" altLang="en-US" sz="2400" b="1" u="sng" dirty="0">
                <a:latin typeface="宋体" panose="02010600030101010101" pitchFamily="2" charset="-122"/>
              </a:rPr>
              <a:t>四是和平与发展成为时代主题</a:t>
            </a:r>
            <a:endParaRPr lang="en-US" altLang="zh-CN" sz="2400" b="1" u="sng" dirty="0">
              <a:latin typeface="宋体" panose="02010600030101010101" pitchFamily="2" charset="-122"/>
            </a:endParaRPr>
          </a:p>
          <a:p>
            <a:pPr marL="800100" lvl="1" indent="-342900">
              <a:lnSpc>
                <a:spcPct val="80000"/>
              </a:lnSpc>
              <a:tabLst>
                <a:tab pos="715963" algn="l"/>
              </a:tabLst>
            </a:pPr>
            <a:r>
              <a:rPr lang="zh-CN" altLang="zh-CN" sz="2400" b="1" u="sng" dirty="0"/>
              <a:t>五是人类文明程度和生活质量空前</a:t>
            </a:r>
            <a:r>
              <a:rPr lang="zh-CN" altLang="zh-CN" sz="2400" b="1" u="sng" dirty="0" smtClean="0"/>
              <a:t>提高</a:t>
            </a:r>
            <a:endParaRPr lang="zh-CN" altLang="en-US" sz="2400" u="sng" dirty="0"/>
          </a:p>
        </p:txBody>
      </p:sp>
    </p:spTree>
    <p:extLst>
      <p:ext uri="{BB962C8B-B14F-4D97-AF65-F5344CB8AC3E}">
        <p14:creationId xmlns:p14="http://schemas.microsoft.com/office/powerpoint/2010/main" val="35181319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 typeface="Wingdings" panose="05000000000000000000" pitchFamily="2" charset="2"/>
              <a:buNone/>
              <a:tabLst/>
              <a:defRPr/>
            </a:pPr>
            <a:r>
              <a:rPr lang="en-US" altLang="zh-CN" b="1" dirty="0" smtClean="0"/>
              <a:t>3. </a:t>
            </a:r>
            <a:r>
              <a:rPr lang="zh-CN" altLang="zh-CN" b="1" dirty="0" smtClean="0"/>
              <a:t>对中国影响世界问题的两种不同观点</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3/4</a:t>
            </a:r>
            <a:r>
              <a:rPr lang="zh-CN" altLang="zh-CN" sz="4400" b="1" kern="1200" dirty="0" smtClean="0">
                <a:solidFill>
                  <a:schemeClr val="tx1"/>
                </a:solidFill>
                <a:effectLst/>
                <a:latin typeface="+mj-lt"/>
                <a:ea typeface="+mj-ea"/>
                <a:cs typeface="+mj-cs"/>
              </a:rPr>
              <a:t>）</a:t>
            </a:r>
            <a:endParaRPr lang="zh-CN" altLang="zh-CN" sz="4400" dirty="0" smtClean="0">
              <a:effectLst/>
            </a:endParaRPr>
          </a:p>
        </p:txBody>
      </p:sp>
      <p:sp>
        <p:nvSpPr>
          <p:cNvPr id="48131" name="Rectangle 3"/>
          <p:cNvSpPr>
            <a:spLocks noGrp="1" noChangeArrowheads="1"/>
          </p:cNvSpPr>
          <p:nvPr>
            <p:ph idx="1"/>
          </p:nvPr>
        </p:nvSpPr>
        <p:spPr/>
        <p:txBody>
          <a:bodyPr>
            <a:normAutofit fontScale="92500" lnSpcReduction="10000"/>
          </a:bodyPr>
          <a:lstStyle/>
          <a:p>
            <a:pPr eaLnBrk="1" hangingPunct="1">
              <a:buFont typeface="Wingdings" panose="05000000000000000000" pitchFamily="2" charset="2"/>
              <a:buChar char="l"/>
            </a:pPr>
            <a:r>
              <a:rPr lang="en-US" altLang="zh-CN" sz="2700" b="1" dirty="0">
                <a:latin typeface="宋体" panose="02010600030101010101" pitchFamily="2" charset="-122"/>
              </a:rPr>
              <a:t>    </a:t>
            </a:r>
            <a:r>
              <a:rPr lang="zh-CN" altLang="en-US" sz="2700" b="1" dirty="0">
                <a:latin typeface="宋体" panose="02010600030101010101" pitchFamily="2" charset="-122"/>
              </a:rPr>
              <a:t>对中国经济发展前景有隐忧。菲什曼说，过去美国是世界上最吸引外资的地方，而</a:t>
            </a:r>
            <a:r>
              <a:rPr lang="en-US" altLang="zh-CN" sz="2700" b="1" dirty="0">
                <a:latin typeface="宋体" panose="02010600030101010101" pitchFamily="2" charset="-122"/>
              </a:rPr>
              <a:t>2003</a:t>
            </a:r>
            <a:r>
              <a:rPr lang="zh-CN" altLang="en-US" sz="2700" b="1" dirty="0">
                <a:latin typeface="宋体" panose="02010600030101010101" pitchFamily="2" charset="-122"/>
              </a:rPr>
              <a:t>年中国吸引外资</a:t>
            </a:r>
            <a:r>
              <a:rPr lang="en-US" altLang="zh-CN" sz="2700" b="1" dirty="0">
                <a:latin typeface="宋体" panose="02010600030101010101" pitchFamily="2" charset="-122"/>
              </a:rPr>
              <a:t>540</a:t>
            </a:r>
            <a:r>
              <a:rPr lang="zh-CN" altLang="en-US" sz="2700" b="1" dirty="0">
                <a:latin typeface="宋体" panose="02010600030101010101" pitchFamily="2" charset="-122"/>
              </a:rPr>
              <a:t>亿美元，超过了美国。中国廉价劳动吸引着美国和世界各国厂家的外包业务。</a:t>
            </a:r>
            <a:r>
              <a:rPr lang="en-US" altLang="zh-CN" sz="2700" b="1" dirty="0">
                <a:latin typeface="宋体" panose="02010600030101010101" pitchFamily="2" charset="-122"/>
              </a:rPr>
              <a:t>2001</a:t>
            </a:r>
            <a:r>
              <a:rPr lang="zh-CN" altLang="en-US" sz="2700" b="1" dirty="0">
                <a:latin typeface="宋体" panose="02010600030101010101" pitchFamily="2" charset="-122"/>
              </a:rPr>
              <a:t>年，还只有</a:t>
            </a:r>
            <a:r>
              <a:rPr lang="en-US" altLang="zh-CN" sz="2700" b="1" dirty="0">
                <a:latin typeface="宋体" panose="02010600030101010101" pitchFamily="2" charset="-122"/>
              </a:rPr>
              <a:t>25</a:t>
            </a:r>
            <a:r>
              <a:rPr lang="zh-CN" altLang="en-US" sz="2700" b="1" dirty="0">
                <a:latin typeface="宋体" panose="02010600030101010101" pitchFamily="2" charset="-122"/>
              </a:rPr>
              <a:t>家美国公司迁往中国，而到了</a:t>
            </a:r>
            <a:r>
              <a:rPr lang="en-US" altLang="zh-CN" sz="2700" b="1" dirty="0">
                <a:latin typeface="宋体" panose="02010600030101010101" pitchFamily="2" charset="-122"/>
              </a:rPr>
              <a:t>2003</a:t>
            </a:r>
            <a:r>
              <a:rPr lang="zh-CN" altLang="en-US" sz="2700" b="1" dirty="0">
                <a:latin typeface="宋体" panose="02010600030101010101" pitchFamily="2" charset="-122"/>
              </a:rPr>
              <a:t>年第一季度就已有了</a:t>
            </a:r>
            <a:r>
              <a:rPr lang="en-US" altLang="zh-CN" sz="2700" b="1" dirty="0">
                <a:latin typeface="宋体" panose="02010600030101010101" pitchFamily="2" charset="-122"/>
              </a:rPr>
              <a:t>58</a:t>
            </a:r>
            <a:r>
              <a:rPr lang="zh-CN" altLang="en-US" sz="2700" b="1" dirty="0">
                <a:latin typeface="宋体" panose="02010600030101010101" pitchFamily="2" charset="-122"/>
              </a:rPr>
              <a:t>家。美国的制造业已经受到影响。</a:t>
            </a:r>
          </a:p>
          <a:p>
            <a:pPr eaLnBrk="1" hangingPunct="1">
              <a:buFont typeface="Wingdings" panose="05000000000000000000" pitchFamily="2" charset="2"/>
              <a:buChar char="l"/>
            </a:pPr>
            <a:r>
              <a:rPr lang="zh-CN" altLang="en-US" sz="2700" b="1" dirty="0">
                <a:latin typeface="宋体" panose="02010600030101010101" pitchFamily="2" charset="-122"/>
              </a:rPr>
              <a:t>    菲什曼的结论是，现在中国无处不在，“中国制造”的字样就象货币的名字一样举世皆知。美国人对中国经济上升的恐惧是“从商店开始的”；中国在成长，世界在萎缩。</a:t>
            </a:r>
          </a:p>
        </p:txBody>
      </p:sp>
    </p:spTree>
    <p:extLst>
      <p:ext uri="{BB962C8B-B14F-4D97-AF65-F5344CB8AC3E}">
        <p14:creationId xmlns:p14="http://schemas.microsoft.com/office/powerpoint/2010/main" val="31291764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544594" y="420130"/>
            <a:ext cx="8971005" cy="1270558"/>
          </a:xfrm>
        </p:spPr>
        <p:txBody>
          <a:bodyPr anchor="b"/>
          <a:lstStyle/>
          <a:p>
            <a:pPr marL="812800" marR="0" lvl="0" indent="-812800" algn="l" defTabSz="914400" rtl="0" eaLnBrk="1" fontAlgn="auto" latinLnBrk="0" hangingPunct="1">
              <a:lnSpc>
                <a:spcPct val="90000"/>
              </a:lnSpc>
              <a:spcBef>
                <a:spcPct val="0"/>
              </a:spcBef>
              <a:spcAft>
                <a:spcPts val="0"/>
              </a:spcAft>
              <a:buClrTx/>
              <a:buSzTx/>
              <a:buFontTx/>
              <a:buNone/>
              <a:tabLst/>
              <a:defRPr/>
            </a:pPr>
            <a:r>
              <a:rPr lang="en-US" altLang="zh-CN" b="1" dirty="0" smtClean="0"/>
              <a:t>3. </a:t>
            </a:r>
            <a:r>
              <a:rPr lang="zh-CN" altLang="zh-CN" b="1" dirty="0" smtClean="0"/>
              <a:t>对中国影响世界问题的两种不同观点</a:t>
            </a:r>
            <a:r>
              <a:rPr lang="zh-CN" altLang="zh-CN" sz="4400" b="1" kern="1200" dirty="0" smtClean="0">
                <a:solidFill>
                  <a:schemeClr val="tx1"/>
                </a:solidFill>
                <a:effectLst/>
                <a:latin typeface="+mj-lt"/>
                <a:ea typeface="+mj-ea"/>
                <a:cs typeface="+mj-cs"/>
              </a:rPr>
              <a:t>（</a:t>
            </a:r>
            <a:r>
              <a:rPr lang="en-US" altLang="zh-CN" sz="4400" b="1" kern="1200" dirty="0" smtClean="0">
                <a:solidFill>
                  <a:schemeClr val="tx1"/>
                </a:solidFill>
                <a:effectLst/>
                <a:latin typeface="+mj-lt"/>
                <a:ea typeface="+mj-ea"/>
                <a:cs typeface="+mj-cs"/>
              </a:rPr>
              <a:t>4/4</a:t>
            </a:r>
            <a:r>
              <a:rPr lang="zh-CN" altLang="zh-CN" sz="4400" b="1" kern="1200" dirty="0" smtClean="0">
                <a:solidFill>
                  <a:schemeClr val="tx1"/>
                </a:solidFill>
                <a:effectLst/>
                <a:latin typeface="+mj-lt"/>
                <a:ea typeface="+mj-ea"/>
                <a:cs typeface="+mj-cs"/>
              </a:rPr>
              <a:t>）</a:t>
            </a:r>
            <a:endParaRPr lang="zh-CN" altLang="zh-CN" sz="4400" dirty="0" smtClean="0">
              <a:effectLst/>
            </a:endParaRPr>
          </a:p>
        </p:txBody>
      </p:sp>
      <p:sp>
        <p:nvSpPr>
          <p:cNvPr id="49155" name="Rectangle 3"/>
          <p:cNvSpPr>
            <a:spLocks noGrp="1" noChangeArrowheads="1"/>
          </p:cNvSpPr>
          <p:nvPr>
            <p:ph type="body" idx="4294967295"/>
          </p:nvPr>
        </p:nvSpPr>
        <p:spPr>
          <a:xfrm>
            <a:off x="1260388" y="1690688"/>
            <a:ext cx="10429104" cy="5167312"/>
          </a:xfrm>
        </p:spPr>
        <p:txBody>
          <a:bodyPr>
            <a:normAutofit/>
          </a:bodyPr>
          <a:lstStyle/>
          <a:p>
            <a:pPr marL="571500" indent="-571500">
              <a:lnSpc>
                <a:spcPct val="80000"/>
              </a:lnSpc>
              <a:buNone/>
            </a:pPr>
            <a:r>
              <a:rPr lang="en-US" altLang="zh-CN" sz="2200" b="1" dirty="0" smtClean="0">
                <a:latin typeface="宋体" panose="02010600030101010101" pitchFamily="2" charset="-122"/>
              </a:rPr>
              <a:t>②      </a:t>
            </a:r>
            <a:r>
              <a:rPr lang="zh-CN" altLang="en-US" sz="2200" b="1" dirty="0" smtClean="0">
                <a:latin typeface="宋体" panose="02010600030101010101" pitchFamily="2" charset="-122"/>
              </a:rPr>
              <a:t>另</a:t>
            </a:r>
            <a:r>
              <a:rPr lang="zh-CN" altLang="en-US" sz="2200" b="1" dirty="0">
                <a:latin typeface="宋体" panose="02010600030101010101" pitchFamily="2" charset="-122"/>
              </a:rPr>
              <a:t>一种观点是，中国的发展给世界带来的是机遇。“</a:t>
            </a:r>
            <a:r>
              <a:rPr lang="en-US" altLang="zh-CN" sz="2200" b="1" dirty="0">
                <a:latin typeface="宋体" panose="02010600030101010101" pitchFamily="2" charset="-122"/>
              </a:rPr>
              <a:t>21</a:t>
            </a:r>
            <a:r>
              <a:rPr lang="zh-CN" altLang="en-US" sz="2200" b="1" dirty="0">
                <a:latin typeface="宋体" panose="02010600030101010101" pitchFamily="2" charset="-122"/>
              </a:rPr>
              <a:t>世纪属于中国。中国只能与全世界共同分享其进步，这与过去截然不同。欧洲以往向全球扩张，导致产生了几十个殖民地，并让欧洲以外成千上万的人民痛苦不堪。过去，日本和德国的兴起，引发了血腥战争。但发展中的中国却为全世界提供了机遇。”中国的崛起体现出各种文明的一致性。</a:t>
            </a:r>
          </a:p>
          <a:p>
            <a:pPr marL="571500" indent="-571500">
              <a:lnSpc>
                <a:spcPct val="80000"/>
              </a:lnSpc>
              <a:buFont typeface="Wingdings" panose="05000000000000000000" pitchFamily="2" charset="2"/>
              <a:buChar char="l"/>
            </a:pPr>
            <a:r>
              <a:rPr lang="zh-CN" altLang="en-US" sz="2200" b="1" dirty="0">
                <a:latin typeface="宋体" panose="02010600030101010101" pitchFamily="2" charset="-122"/>
              </a:rPr>
              <a:t>    中国的发展为世界经济发展增加了新的引擎。</a:t>
            </a:r>
          </a:p>
          <a:p>
            <a:pPr marL="571500" indent="-571500">
              <a:lnSpc>
                <a:spcPct val="80000"/>
              </a:lnSpc>
              <a:buFont typeface="Wingdings" panose="05000000000000000000" pitchFamily="2" charset="2"/>
              <a:buChar char="l"/>
            </a:pPr>
            <a:r>
              <a:rPr lang="zh-CN" altLang="en-US" sz="2200" b="1" dirty="0">
                <a:latin typeface="宋体" panose="02010600030101010101" pitchFamily="2" charset="-122"/>
              </a:rPr>
              <a:t>    中国的发展改变了世界经济格局。</a:t>
            </a:r>
          </a:p>
          <a:p>
            <a:pPr marL="571500" indent="-571500">
              <a:lnSpc>
                <a:spcPct val="80000"/>
              </a:lnSpc>
              <a:buFont typeface="Wingdings" panose="05000000000000000000" pitchFamily="2" charset="2"/>
              <a:buChar char="l"/>
            </a:pPr>
            <a:r>
              <a:rPr lang="zh-CN" altLang="en-US" sz="2200" b="1" dirty="0">
                <a:latin typeface="宋体" panose="02010600030101010101" pitchFamily="2" charset="-122"/>
              </a:rPr>
              <a:t>    中国的发展推动着世界重心东移。</a:t>
            </a:r>
          </a:p>
          <a:p>
            <a:pPr marL="571500" indent="-571500">
              <a:lnSpc>
                <a:spcPct val="80000"/>
              </a:lnSpc>
              <a:buFont typeface="Wingdings" panose="05000000000000000000" pitchFamily="2" charset="2"/>
              <a:buChar char="l"/>
            </a:pPr>
            <a:r>
              <a:rPr lang="zh-CN" altLang="en-US" sz="2200" b="1" dirty="0">
                <a:latin typeface="宋体" panose="02010600030101010101" pitchFamily="2" charset="-122"/>
              </a:rPr>
              <a:t>    中国的发展提供了消除贫困落后的典范。</a:t>
            </a:r>
          </a:p>
          <a:p>
            <a:pPr marL="571500" indent="-571500">
              <a:lnSpc>
                <a:spcPct val="80000"/>
              </a:lnSpc>
              <a:buFont typeface="Wingdings" panose="05000000000000000000" pitchFamily="2" charset="2"/>
              <a:buChar char="l"/>
            </a:pPr>
            <a:r>
              <a:rPr lang="zh-CN" altLang="en-US" sz="2200" b="1" dirty="0">
                <a:latin typeface="宋体" panose="02010600030101010101" pitchFamily="2" charset="-122"/>
              </a:rPr>
              <a:t>    中国的发展改变着全球经济政治秩序。 </a:t>
            </a:r>
          </a:p>
          <a:p>
            <a:pPr marL="571500" indent="-571500">
              <a:lnSpc>
                <a:spcPct val="80000"/>
              </a:lnSpc>
              <a:buNone/>
            </a:pPr>
            <a:endParaRPr lang="zh-CN" altLang="en-US" sz="2200" b="1" dirty="0" smtClean="0">
              <a:latin typeface="宋体" panose="02010600030101010101" pitchFamily="2" charset="-122"/>
            </a:endParaRPr>
          </a:p>
          <a:p>
            <a:pPr marL="571500" indent="-571500">
              <a:lnSpc>
                <a:spcPct val="80000"/>
              </a:lnSpc>
              <a:buNone/>
            </a:pPr>
            <a:r>
              <a:rPr lang="zh-CN" altLang="en-US" sz="2200" b="1" dirty="0" smtClean="0">
                <a:latin typeface="宋体" panose="02010600030101010101" pitchFamily="2" charset="-122"/>
              </a:rPr>
              <a:t>思考题：①当代中国发展的秘密是什么？</a:t>
            </a:r>
          </a:p>
          <a:p>
            <a:pPr marL="571500" indent="-571500">
              <a:lnSpc>
                <a:spcPct val="80000"/>
              </a:lnSpc>
              <a:buNone/>
            </a:pPr>
            <a:r>
              <a:rPr lang="zh-CN" altLang="en-US" sz="2200" b="1" dirty="0" smtClean="0">
                <a:latin typeface="宋体" panose="02010600030101010101" pitchFamily="2" charset="-122"/>
              </a:rPr>
              <a:t>        ②当代中国的发展与当代中国马克思主义有什么内在联系？</a:t>
            </a:r>
            <a:endParaRPr lang="zh-CN" altLang="en-US" sz="2200" b="1" dirty="0">
              <a:latin typeface="宋体" panose="02010600030101010101" pitchFamily="2" charset="-122"/>
            </a:endParaRPr>
          </a:p>
        </p:txBody>
      </p:sp>
    </p:spTree>
    <p:extLst>
      <p:ext uri="{BB962C8B-B14F-4D97-AF65-F5344CB8AC3E}">
        <p14:creationId xmlns:p14="http://schemas.microsoft.com/office/powerpoint/2010/main" val="1704610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1" dirty="0"/>
              <a:t>1.</a:t>
            </a:r>
            <a:r>
              <a:rPr lang="en-US" altLang="zh-CN" b="1" dirty="0">
                <a:latin typeface="宋体" panose="02010600030101010101" pitchFamily="2" charset="-122"/>
              </a:rPr>
              <a:t> 20</a:t>
            </a:r>
            <a:r>
              <a:rPr lang="zh-CN" altLang="en-US" b="1" dirty="0">
                <a:latin typeface="宋体" panose="02010600030101010101" pitchFamily="2" charset="-122"/>
              </a:rPr>
              <a:t>世纪人类社会的巨大进步和遗留的</a:t>
            </a:r>
            <a:r>
              <a:rPr lang="zh-CN" altLang="en-US" b="1" dirty="0" smtClean="0">
                <a:latin typeface="宋体" panose="02010600030101010101" pitchFamily="2" charset="-122"/>
              </a:rPr>
              <a:t>主要问题</a:t>
            </a:r>
            <a:endParaRPr lang="zh-CN" altLang="en-US" dirty="0"/>
          </a:p>
        </p:txBody>
      </p:sp>
      <p:sp>
        <p:nvSpPr>
          <p:cNvPr id="3" name="内容占位符 2"/>
          <p:cNvSpPr>
            <a:spLocks noGrp="1"/>
          </p:cNvSpPr>
          <p:nvPr>
            <p:ph idx="1"/>
          </p:nvPr>
        </p:nvSpPr>
        <p:spPr>
          <a:xfrm>
            <a:off x="1484310" y="2438399"/>
            <a:ext cx="10018713" cy="3888260"/>
          </a:xfrm>
        </p:spPr>
        <p:txBody>
          <a:bodyPr>
            <a:normAutofit fontScale="77500" lnSpcReduction="20000"/>
          </a:bodyPr>
          <a:lstStyle/>
          <a:p>
            <a:pPr marL="0" indent="0">
              <a:lnSpc>
                <a:spcPct val="90000"/>
              </a:lnSpc>
              <a:buFontTx/>
              <a:buNone/>
            </a:pPr>
            <a:r>
              <a:rPr lang="en-US" altLang="zh-CN" sz="4000" b="1" dirty="0">
                <a:latin typeface="宋体" panose="02010600030101010101" pitchFamily="2" charset="-122"/>
              </a:rPr>
              <a:t>20</a:t>
            </a:r>
            <a:r>
              <a:rPr lang="zh-CN" altLang="en-US" sz="4000" b="1" dirty="0">
                <a:latin typeface="宋体" panose="02010600030101010101" pitchFamily="2" charset="-122"/>
              </a:rPr>
              <a:t>世纪人类社会遗留的主要问题</a:t>
            </a:r>
            <a:r>
              <a:rPr lang="zh-CN" altLang="en-US" sz="4400" b="1" dirty="0">
                <a:latin typeface="宋体" panose="02010600030101010101" pitchFamily="2" charset="-122"/>
              </a:rPr>
              <a:t> </a:t>
            </a:r>
            <a:endParaRPr lang="zh-CN" altLang="en-US" sz="4400" b="1" dirty="0">
              <a:solidFill>
                <a:srgbClr val="3333CC"/>
              </a:solidFill>
              <a:latin typeface="宋体" panose="02010600030101010101" pitchFamily="2" charset="-122"/>
            </a:endParaRPr>
          </a:p>
          <a:p>
            <a:pPr marL="0" indent="0">
              <a:buFont typeface="Wingdings" panose="05000000000000000000" pitchFamily="2" charset="2"/>
              <a:buChar char="l"/>
            </a:pPr>
            <a:r>
              <a:rPr lang="zh-CN" altLang="en-US" sz="3600" b="1" dirty="0">
                <a:latin typeface="宋体" panose="02010600030101010101" pitchFamily="2" charset="-122"/>
              </a:rPr>
              <a:t> 维护世界和平的任务仍然繁重。</a:t>
            </a:r>
          </a:p>
          <a:p>
            <a:pPr marL="0" indent="0">
              <a:buFont typeface="Wingdings" panose="05000000000000000000" pitchFamily="2" charset="2"/>
              <a:buChar char="l"/>
            </a:pPr>
            <a:r>
              <a:rPr lang="zh-CN" altLang="en-US" sz="3600" b="1" dirty="0">
                <a:latin typeface="宋体" panose="02010600030101010101" pitchFamily="2" charset="-122"/>
              </a:rPr>
              <a:t> 发展问题仍然突出。经济全球化的负面影响加深，可持续发展问题严峻，南北差距拉大，发展不平衡问题严重等内容。</a:t>
            </a:r>
          </a:p>
          <a:p>
            <a:pPr marL="0" indent="0">
              <a:buFont typeface="Wingdings" panose="05000000000000000000" pitchFamily="2" charset="2"/>
              <a:buChar char="l"/>
            </a:pPr>
            <a:r>
              <a:rPr lang="zh-CN" altLang="en-US" sz="3600" b="1" dirty="0">
                <a:latin typeface="宋体" panose="02010600030101010101" pitchFamily="2" charset="-122"/>
              </a:rPr>
              <a:t> 民族、宗教矛盾冲突不断。</a:t>
            </a:r>
          </a:p>
          <a:p>
            <a:pPr marL="0" indent="0">
              <a:buFont typeface="Wingdings" panose="05000000000000000000" pitchFamily="2" charset="2"/>
              <a:buChar char="l"/>
            </a:pPr>
            <a:r>
              <a:rPr lang="zh-CN" altLang="en-US" sz="3600" b="1" dirty="0"/>
              <a:t> 生态环境不断恶化</a:t>
            </a:r>
            <a:r>
              <a:rPr lang="zh-CN" altLang="en-US" sz="3600" b="1" dirty="0">
                <a:latin typeface="宋体" panose="02010600030101010101" pitchFamily="2" charset="-122"/>
              </a:rPr>
              <a:t>。</a:t>
            </a:r>
          </a:p>
          <a:p>
            <a:pPr marL="0" indent="0">
              <a:buFont typeface="Wingdings" panose="05000000000000000000" pitchFamily="2" charset="2"/>
              <a:buChar char="l"/>
            </a:pPr>
            <a:r>
              <a:rPr lang="zh-CN" altLang="en-US" sz="3600" b="1" dirty="0"/>
              <a:t>改善人类生存质量的挑战仍然严峻 </a:t>
            </a:r>
            <a:r>
              <a:rPr lang="zh-CN" altLang="en-US" sz="3600" b="1" dirty="0">
                <a:latin typeface="宋体" panose="02010600030101010101" pitchFamily="2" charset="-122"/>
              </a:rPr>
              <a:t>。</a:t>
            </a:r>
          </a:p>
        </p:txBody>
      </p:sp>
    </p:spTree>
    <p:extLst>
      <p:ext uri="{BB962C8B-B14F-4D97-AF65-F5344CB8AC3E}">
        <p14:creationId xmlns:p14="http://schemas.microsoft.com/office/powerpoint/2010/main" val="2486536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sz="4400" b="1" dirty="0"/>
              <a:t>2</a:t>
            </a:r>
            <a:r>
              <a:rPr lang="en-US" altLang="zh-CN" sz="4400" b="1" kern="1200" dirty="0" smtClean="0">
                <a:solidFill>
                  <a:schemeClr val="tx1"/>
                </a:solidFill>
                <a:effectLst/>
                <a:latin typeface="+mj-lt"/>
                <a:ea typeface="+mj-ea"/>
                <a:cs typeface="+mj-cs"/>
              </a:rPr>
              <a:t>.</a:t>
            </a:r>
            <a:r>
              <a:rPr lang="zh-CN" altLang="zh-CN" sz="4400" b="1" kern="1200" dirty="0" smtClean="0">
                <a:solidFill>
                  <a:schemeClr val="tx1"/>
                </a:solidFill>
                <a:effectLst/>
                <a:latin typeface="+mj-lt"/>
                <a:ea typeface="+mj-ea"/>
                <a:cs typeface="+mj-cs"/>
              </a:rPr>
              <a:t>当代世界正处于大发展大变革大调整时期</a:t>
            </a:r>
            <a:endParaRPr lang="zh-CN" altLang="zh-CN" sz="4400" b="1" dirty="0" smtClean="0">
              <a:effectLst/>
            </a:endParaRPr>
          </a:p>
        </p:txBody>
      </p:sp>
      <p:sp>
        <p:nvSpPr>
          <p:cNvPr id="3" name="内容占位符 2"/>
          <p:cNvSpPr>
            <a:spLocks noGrp="1"/>
          </p:cNvSpPr>
          <p:nvPr>
            <p:ph idx="1"/>
          </p:nvPr>
        </p:nvSpPr>
        <p:spPr>
          <a:xfrm>
            <a:off x="1606378" y="2438399"/>
            <a:ext cx="9896645" cy="3352801"/>
          </a:xfrm>
        </p:spPr>
        <p:txBody>
          <a:bodyPr>
            <a:normAutofit fontScale="92500"/>
          </a:bodyPr>
          <a:lstStyle/>
          <a:p>
            <a:r>
              <a:rPr lang="zh-CN" altLang="en-US" sz="3500" b="1" dirty="0" smtClean="0"/>
              <a:t>我们生活在一个正在发生深刻复杂变化的世界之中，正面临着百年未有之大变局。</a:t>
            </a:r>
            <a:endParaRPr lang="en-US" altLang="zh-CN" sz="3500" b="1" dirty="0" smtClean="0"/>
          </a:p>
          <a:p>
            <a:pPr lvl="1"/>
            <a:r>
              <a:rPr lang="zh-CN" altLang="en-US" b="1" dirty="0" smtClean="0"/>
              <a:t>经济全球化、世界多极化深入发展</a:t>
            </a:r>
            <a:endParaRPr lang="en-US" altLang="zh-CN" b="1" dirty="0" smtClean="0"/>
          </a:p>
          <a:p>
            <a:pPr lvl="1"/>
            <a:r>
              <a:rPr lang="zh-CN" altLang="en-US" b="1" dirty="0"/>
              <a:t>文化</a:t>
            </a:r>
            <a:r>
              <a:rPr lang="zh-CN" altLang="en-US" b="1" dirty="0" smtClean="0"/>
              <a:t>多样化、社会信息化持续推进</a:t>
            </a:r>
            <a:endParaRPr lang="en-US" altLang="zh-CN" b="1" dirty="0" smtClean="0"/>
          </a:p>
          <a:p>
            <a:pPr lvl="1"/>
            <a:r>
              <a:rPr lang="zh-CN" altLang="en-US" b="1" dirty="0"/>
              <a:t>科技</a:t>
            </a:r>
            <a:r>
              <a:rPr lang="zh-CN" altLang="en-US" b="1" dirty="0" smtClean="0"/>
              <a:t>革命孕育新突破</a:t>
            </a:r>
            <a:endParaRPr lang="en-US" altLang="zh-CN" b="1" dirty="0" smtClean="0"/>
          </a:p>
          <a:p>
            <a:pPr lvl="1"/>
            <a:r>
              <a:rPr lang="zh-CN" altLang="en-US" b="1" dirty="0"/>
              <a:t>全球</a:t>
            </a:r>
            <a:r>
              <a:rPr lang="zh-CN" altLang="en-US" b="1" dirty="0" smtClean="0"/>
              <a:t>治理体系和国际秩序变革加速推进</a:t>
            </a:r>
            <a:endParaRPr lang="en-US" altLang="zh-CN" b="1" dirty="0" smtClean="0"/>
          </a:p>
          <a:p>
            <a:r>
              <a:rPr lang="zh-CN" altLang="en-US" b="1" dirty="0" smtClean="0"/>
              <a:t>这些变化给人类社会带来难得的发展机遇，同时也带来前所未有的风险挑战</a:t>
            </a:r>
            <a:endParaRPr lang="en-US" altLang="zh-CN" b="1" dirty="0" smtClean="0"/>
          </a:p>
        </p:txBody>
      </p:sp>
    </p:spTree>
    <p:extLst>
      <p:ext uri="{BB962C8B-B14F-4D97-AF65-F5344CB8AC3E}">
        <p14:creationId xmlns:p14="http://schemas.microsoft.com/office/powerpoint/2010/main" val="3702377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a:t>
            </a:r>
            <a:r>
              <a:rPr lang="zh-CN" altLang="en-US" b="1" dirty="0" smtClean="0"/>
              <a:t>）经济全球化深入发展的机遇与挑战</a:t>
            </a:r>
            <a:endParaRPr lang="zh-CN" altLang="en-US" b="1" dirty="0"/>
          </a:p>
        </p:txBody>
      </p:sp>
      <p:sp>
        <p:nvSpPr>
          <p:cNvPr id="3" name="内容占位符 2"/>
          <p:cNvSpPr>
            <a:spLocks noGrp="1"/>
          </p:cNvSpPr>
          <p:nvPr>
            <p:ph idx="1"/>
          </p:nvPr>
        </p:nvSpPr>
        <p:spPr>
          <a:xfrm>
            <a:off x="1606378" y="2001795"/>
            <a:ext cx="9896645" cy="4374291"/>
          </a:xfrm>
        </p:spPr>
        <p:txBody>
          <a:bodyPr>
            <a:normAutofit fontScale="70000" lnSpcReduction="20000"/>
          </a:bodyPr>
          <a:lstStyle/>
          <a:p>
            <a:r>
              <a:rPr lang="zh-CN" altLang="en-US" sz="4000" b="1" dirty="0" smtClean="0"/>
              <a:t>机遇</a:t>
            </a:r>
            <a:r>
              <a:rPr lang="zh-CN" altLang="en-US" b="1" dirty="0" smtClean="0"/>
              <a:t>：</a:t>
            </a:r>
            <a:endParaRPr lang="en-US" altLang="zh-CN" b="1" dirty="0" smtClean="0"/>
          </a:p>
          <a:p>
            <a:pPr lvl="1"/>
            <a:r>
              <a:rPr lang="zh-CN" altLang="en-US" sz="3300" b="1" dirty="0" smtClean="0"/>
              <a:t>社会生产力发展的客观要求和必然结果</a:t>
            </a:r>
            <a:endParaRPr lang="en-US" altLang="zh-CN" sz="3300" b="1" dirty="0" smtClean="0"/>
          </a:p>
          <a:p>
            <a:pPr lvl="2"/>
            <a:r>
              <a:rPr lang="zh-CN" altLang="en-US" sz="2600" b="1" dirty="0" smtClean="0"/>
              <a:t>有利于生产要求在全球范围内优化配置</a:t>
            </a:r>
            <a:endParaRPr lang="en-US" altLang="zh-CN" sz="2600" b="1" dirty="0" smtClean="0"/>
          </a:p>
          <a:p>
            <a:pPr lvl="2"/>
            <a:r>
              <a:rPr lang="zh-CN" altLang="en-US" sz="2600" b="1" dirty="0" smtClean="0"/>
              <a:t>有利于国际经济技术合作</a:t>
            </a:r>
            <a:endParaRPr lang="en-US" altLang="zh-CN" sz="2600" b="1" dirty="0" smtClean="0"/>
          </a:p>
          <a:p>
            <a:pPr lvl="2"/>
            <a:r>
              <a:rPr lang="zh-CN" altLang="en-US" sz="2600" b="1" dirty="0" smtClean="0"/>
              <a:t>有利于各国发展，特别有利于后发国家加快发展</a:t>
            </a:r>
            <a:endParaRPr lang="en-US" altLang="zh-CN" sz="2600" b="1" dirty="0" smtClean="0"/>
          </a:p>
          <a:p>
            <a:pPr lvl="1"/>
            <a:r>
              <a:rPr lang="zh-CN" altLang="en-US" sz="3300" b="1" dirty="0" smtClean="0"/>
              <a:t>导致国际力量“东升西降”、“南升北降”，世界经济格局深度调整，新兴市场国家和发展中国家群体崛起</a:t>
            </a:r>
            <a:endParaRPr lang="en-US" altLang="zh-CN" sz="3300" b="1" dirty="0" smtClean="0"/>
          </a:p>
          <a:p>
            <a:r>
              <a:rPr lang="zh-CN" altLang="en-US" sz="4600" b="1" dirty="0" smtClean="0"/>
              <a:t>挑战：</a:t>
            </a:r>
            <a:endParaRPr lang="en-US" altLang="zh-CN" sz="4600" b="1" dirty="0" smtClean="0"/>
          </a:p>
          <a:p>
            <a:pPr lvl="1"/>
            <a:r>
              <a:rPr lang="zh-CN" altLang="en-US" sz="3400" b="1" dirty="0" smtClean="0"/>
              <a:t>不公正不合理国际秩序导致发展中国家经济依附于发达国家，产业处于低端，经济安全、金融安全和经济主权受到威胁</a:t>
            </a:r>
            <a:endParaRPr lang="en-US" altLang="zh-CN" sz="3400" b="1" dirty="0" smtClean="0"/>
          </a:p>
          <a:p>
            <a:pPr lvl="1"/>
            <a:r>
              <a:rPr lang="zh-CN" altLang="en-US" sz="3400" b="1" dirty="0"/>
              <a:t>全球</a:t>
            </a:r>
            <a:r>
              <a:rPr lang="zh-CN" altLang="en-US" sz="3400" b="1" dirty="0" smtClean="0"/>
              <a:t>经济与治理进入调整期，“逆全球化”思潮涌动</a:t>
            </a:r>
            <a:endParaRPr lang="en-US" altLang="zh-CN" sz="3400" b="1" dirty="0" smtClean="0"/>
          </a:p>
        </p:txBody>
      </p:sp>
    </p:spTree>
    <p:extLst>
      <p:ext uri="{BB962C8B-B14F-4D97-AF65-F5344CB8AC3E}">
        <p14:creationId xmlns:p14="http://schemas.microsoft.com/office/powerpoint/2010/main" val="11879596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视差</Template>
  <TotalTime>5754</TotalTime>
  <Words>7106</Words>
  <Application>Microsoft Office PowerPoint</Application>
  <PresentationFormat>宽屏</PresentationFormat>
  <Paragraphs>360</Paragraphs>
  <Slides>61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61</vt:i4>
      </vt:variant>
    </vt:vector>
  </HeadingPairs>
  <TitlesOfParts>
    <vt:vector size="69" baseType="lpstr">
      <vt:lpstr>黑体</vt:lpstr>
      <vt:lpstr>华文楷体</vt:lpstr>
      <vt:lpstr>华文新魏</vt:lpstr>
      <vt:lpstr>宋体</vt:lpstr>
      <vt:lpstr>Arial</vt:lpstr>
      <vt:lpstr>Corbel</vt:lpstr>
      <vt:lpstr>Wingdings</vt:lpstr>
      <vt:lpstr>视差</vt:lpstr>
      <vt:lpstr>导论  进入新时代的中国与当代世界</vt:lpstr>
      <vt:lpstr>考核方式：过程考核     教学相长·随堂展示·读书报告·PPT展示</vt:lpstr>
      <vt:lpstr>主要内容</vt:lpstr>
      <vt:lpstr>关键词与重要判断</vt:lpstr>
      <vt:lpstr>一、当代中国与世界关系的新变化</vt:lpstr>
      <vt:lpstr>1. 20世纪人类社会的巨大进步和遗留的主要问题</vt:lpstr>
      <vt:lpstr>1. 20世纪人类社会的巨大进步和遗留的主要问题</vt:lpstr>
      <vt:lpstr>2.当代世界正处于大发展大变革大调整时期</vt:lpstr>
      <vt:lpstr>1）经济全球化深入发展的机遇与挑战</vt:lpstr>
      <vt:lpstr>2）世界多极化的机遇与挑战</vt:lpstr>
      <vt:lpstr>3）世界范围内思想文化交流交融交锋的机遇和挑战</vt:lpstr>
      <vt:lpstr>4）人类社会加速转型的机遇与挑战</vt:lpstr>
      <vt:lpstr>5）生态环境日益恶化带来的挑战</vt:lpstr>
      <vt:lpstr>6）科学技术迅猛发展的机遇与挑战</vt:lpstr>
      <vt:lpstr>全面认识当今世界</vt:lpstr>
      <vt:lpstr>3.和平、发展、合作、共赢的时代潮流更加强劲（1/2）</vt:lpstr>
      <vt:lpstr>3.和平、发展、合作、共赢的时代潮流更加强劲（2/2）</vt:lpstr>
      <vt:lpstr>中国坚定不移地走和平发展的道路</vt:lpstr>
      <vt:lpstr>4.中国日益走近世界舞台中央所面临的复杂形势</vt:lpstr>
      <vt:lpstr>中国在融入全球化中对世界发展做出了巨大贡献</vt:lpstr>
      <vt:lpstr>进入新时代的中国经济由高速度转为高质量发展</vt:lpstr>
      <vt:lpstr>中国日益走近世界舞台中央，是体现和平发展的世界潮流的大事</vt:lpstr>
      <vt:lpstr>中国日益走近世界舞台中央，不仅前景光明，还有复杂的国际环境</vt:lpstr>
      <vt:lpstr>对于制造中美贸易战，中国始终坚持“不愿打，不怕打，必要时不得不打”的立场</vt:lpstr>
      <vt:lpstr>新时代中国的发展，离不开和平的国际环境</vt:lpstr>
      <vt:lpstr>正确认识和把握“两个大局”</vt:lpstr>
      <vt:lpstr>PowerPoint 演示文稿</vt:lpstr>
      <vt:lpstr>二、中国特色社会主义进入新时代及其世界意义</vt:lpstr>
      <vt:lpstr>1.中国发展的新的历史方位（1/3）</vt:lpstr>
      <vt:lpstr>1.中国发展的新的历史方位（2/3）</vt:lpstr>
      <vt:lpstr>1.中国发展的新的历史方位（3/3）</vt:lpstr>
      <vt:lpstr>中国特色社会主义进入新时代具有丰富厚重的思想内涵、实践内涵和历史内涵</vt:lpstr>
      <vt:lpstr>2.中国特色社会主义进入新时代的重大意义</vt:lpstr>
      <vt:lpstr>3.中国推动构建人类命运共同体</vt:lpstr>
      <vt:lpstr>必须坚持共同发展的理念</vt:lpstr>
      <vt:lpstr>必须坚持共商共建共享的理念</vt:lpstr>
      <vt:lpstr>中国既要把本国建设好又要承担自己的国际责任</vt:lpstr>
      <vt:lpstr>构建人类命运共同体，前途光明，道路曲折</vt:lpstr>
      <vt:lpstr>三、用当代中国马克思主义观察中国与世界</vt:lpstr>
      <vt:lpstr>1.学习运用马克思主义基本原理</vt:lpstr>
      <vt:lpstr>马克思主义是科学的、人民的、实践的、开放的理论</vt:lpstr>
      <vt:lpstr>2.马克思主义中国化的最新成果</vt:lpstr>
      <vt:lpstr>3.掌握科学的思想方法（1/2）</vt:lpstr>
      <vt:lpstr>3.掌握科学的思想方法（2/2）</vt:lpstr>
      <vt:lpstr>学习本课程的目的</vt:lpstr>
      <vt:lpstr>附1 八个明确</vt:lpstr>
      <vt:lpstr>附2 十四个坚持</vt:lpstr>
      <vt:lpstr>四、需要深入讨论的几个问题</vt:lpstr>
      <vt:lpstr>1. 和平与发展还是不是时代的主题？（1/5）</vt:lpstr>
      <vt:lpstr>1. 和平与发展还是不是时代的主题？（2/5）</vt:lpstr>
      <vt:lpstr>1. 和平与发展还是不是时代的主题？（3/5）</vt:lpstr>
      <vt:lpstr>1. 和平与发展还是不是时代的主题？（4/5）</vt:lpstr>
      <vt:lpstr>1.  和平与发展还是不是时代的主题（5/5）</vt:lpstr>
      <vt:lpstr>全球化总的趋势对发展中国家是否有利？（1/4）</vt:lpstr>
      <vt:lpstr>2.  全球化总的趋势对发展中国家是否有利？（2/4）</vt:lpstr>
      <vt:lpstr>2.  全球化总的趋势对发展中国家是否有利？（3/4）</vt:lpstr>
      <vt:lpstr>2.  全球化总的趋势对发展中国家是否有利？（4/4）</vt:lpstr>
      <vt:lpstr>3. 对中国影响世界问题的两种不同观点（1/4）</vt:lpstr>
      <vt:lpstr>3. 对中国影响世界问题的两种不同观点（2/4）</vt:lpstr>
      <vt:lpstr>3. 对中国影响世界问题的两种不同观点（3/4）</vt:lpstr>
      <vt:lpstr>3. 对中国影响世界问题的两种不同观点（4/4）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导论  进入新时代的中国与当代世界</dc:title>
  <dc:creator>肖 广岭</dc:creator>
  <cp:lastModifiedBy>肖 广岭</cp:lastModifiedBy>
  <cp:revision>162</cp:revision>
  <dcterms:created xsi:type="dcterms:W3CDTF">2018-09-20T09:02:54Z</dcterms:created>
  <dcterms:modified xsi:type="dcterms:W3CDTF">2023-02-22T06:17:45Z</dcterms:modified>
</cp:coreProperties>
</file>