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eg" ContentType="image/jpeg"/>
  <Override PartName="/ppt/notesSlides/notesSlide3.xml" ContentType="application/vnd.openxmlformats-officedocument.presentationml.notesSlide+xml"/>
  <Override PartName="/ppt/media/image4.jpeg" ContentType="image/jpeg"/>
  <Override PartName="/ppt/notesSlides/notesSlide4.xml" ContentType="application/vnd.openxmlformats-officedocument.presentationml.notesSlide+xml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本機開發的時候都是好的 但上到環境上或是安裝到別人的電腦上程式就壞了？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 LXC 的基礎上 Docker 進行了進一步的封裝，讓使用者不需要去關心容器的管理，使得操作更為簡便。使用者操作 Docker 的容器就像操作一個快速輕量級的虛擬機一樣簡單。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傳統方式是在硬體層面實作</a:t>
            </a:r>
            <a:br/>
            <a:r>
              <a:t>容器是在作業系統層面上實作虛擬化，直接使用本地主機的作業系統</a:t>
            </a:r>
          </a:p>
          <a:p>
            <a:pPr/>
            <a:r>
              <a:t>改善傳統虛擬機器因為需要額外安裝作業系統（Guest OS），導致啟動慢、佔較大記憶體的問題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Hyper-v for windows only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詳細資訊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詳細資訊</a:t>
            </a:r>
          </a:p>
        </p:txBody>
      </p:sp>
      <p:sp>
        <p:nvSpPr>
          <p:cNvPr id="107" name="內文層級一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出處</a:t>
            </a:r>
          </a:p>
        </p:txBody>
      </p:sp>
      <p:sp>
        <p:nvSpPr>
          <p:cNvPr id="116" name="內文層級一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23" name="內文層級一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作者和日期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燈片標題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3" name="影像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內文層級一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幻燈片子標題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標題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1" name="影像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幻燈片子標題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63" name="內文層級一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幻燈片子標題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內文層級一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議程副標題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議程副標題</a:t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3" name="內文層級一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s://docs.docker.com/desktop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5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5.jpe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docker.com/get-started/" TargetMode="External"/><Relationship Id="rId3" Type="http://schemas.openxmlformats.org/officeDocument/2006/relationships/hyperlink" Target="https://labs.play-with-docker.com/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all.sli.do/event/9ftD37eL5gtp9C7sgaUjMz" TargetMode="External"/><Relationship Id="rId3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netadmin.com.tw/netadmin/zh-tw/feature/1DB50AE57AC1401F98C641366F8D0720" TargetMode="External"/><Relationship Id="rId3" Type="http://schemas.openxmlformats.org/officeDocument/2006/relationships/hyperlink" Target="https://philipzheng.gitbook.io/docker_practice/introduction/what" TargetMode="External"/><Relationship Id="rId4" Type="http://schemas.openxmlformats.org/officeDocument/2006/relationships/hyperlink" Target="https://cwhu.medium.com/docker-tutorial-101-c3808b899ac6" TargetMode="External"/><Relationship Id="rId5" Type="http://schemas.openxmlformats.org/officeDocument/2006/relationships/hyperlink" Target="https://www.weave.works/blog/a-practical-guide-to-choosing-between-docker-containers-and-vm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uei Yu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08990">
              <a:defRPr spc="-29" sz="2940"/>
            </a:lvl1pPr>
          </a:lstStyle>
          <a:p>
            <a:pPr/>
            <a:r>
              <a:t>Huei Yuan</a:t>
            </a:r>
          </a:p>
        </p:txBody>
      </p:sp>
      <p:sp>
        <p:nvSpPr>
          <p:cNvPr id="152" name="Docker WorkSho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WorkShop</a:t>
            </a:r>
          </a:p>
        </p:txBody>
      </p:sp>
      <p:sp>
        <p:nvSpPr>
          <p:cNvPr id="153" name="投程科 DevOps 組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投程科 DevOps 組</a:t>
            </a:r>
          </a:p>
        </p:txBody>
      </p:sp>
      <p:pic>
        <p:nvPicPr>
          <p:cNvPr id="154" name="影像圖庫" descr="影像圖庫"/>
          <p:cNvPicPr>
            <a:picLocks noChangeAspect="1"/>
          </p:cNvPicPr>
          <p:nvPr/>
        </p:nvPicPr>
        <p:blipFill>
          <a:blip r:embed="rId2">
            <a:extLst/>
          </a:blip>
          <a:srcRect l="0" t="4319" r="0" b="37268"/>
          <a:stretch>
            <a:fillRect/>
          </a:stretch>
        </p:blipFill>
        <p:spPr>
          <a:xfrm>
            <a:off x="9798186" y="2123462"/>
            <a:ext cx="5264221" cy="30749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" name="群組"/>
          <p:cNvGrpSpPr/>
          <p:nvPr/>
        </p:nvGrpSpPr>
        <p:grpSpPr>
          <a:xfrm>
            <a:off x="14779704" y="9135174"/>
            <a:ext cx="4114801" cy="3999377"/>
            <a:chOff x="0" y="0"/>
            <a:chExt cx="4114800" cy="3999375"/>
          </a:xfrm>
        </p:grpSpPr>
        <p:sp>
          <p:nvSpPr>
            <p:cNvPr id="155" name="Q&amp;A"/>
            <p:cNvSpPr/>
            <p:nvPr/>
          </p:nvSpPr>
          <p:spPr>
            <a:xfrm>
              <a:off x="0" y="0"/>
              <a:ext cx="4114801" cy="60617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lnSpc>
                  <a:spcPct val="100000"/>
                </a:lnSpc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Q&amp;A</a:t>
              </a:r>
            </a:p>
          </p:txBody>
        </p:sp>
        <p:pic>
          <p:nvPicPr>
            <p:cNvPr id="156" name="Q&amp;A QR CODE FOR Workshop.PNG" descr="Q&amp;A QR CODE FOR Workshop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329604" y="707771"/>
              <a:ext cx="3455441" cy="32916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0" name="群組"/>
          <p:cNvGrpSpPr/>
          <p:nvPr/>
        </p:nvGrpSpPr>
        <p:grpSpPr>
          <a:xfrm>
            <a:off x="4786480" y="9157145"/>
            <a:ext cx="4114801" cy="3977471"/>
            <a:chOff x="0" y="0"/>
            <a:chExt cx="4114800" cy="3977469"/>
          </a:xfrm>
        </p:grpSpPr>
        <p:sp>
          <p:nvSpPr>
            <p:cNvPr id="158" name="簽到"/>
            <p:cNvSpPr/>
            <p:nvPr/>
          </p:nvSpPr>
          <p:spPr>
            <a:xfrm>
              <a:off x="0" y="0"/>
              <a:ext cx="4114801" cy="5842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lnSpc>
                  <a:spcPct val="100000"/>
                </a:lnSpc>
                <a:defRPr sz="27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簽到</a:t>
              </a:r>
            </a:p>
          </p:txBody>
        </p:sp>
        <p:pic>
          <p:nvPicPr>
            <p:cNvPr id="159" name="Docker WorkShop 簽到表.png" descr="Docker WorkShop 簽到表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411559" y="685800"/>
              <a:ext cx="3291670" cy="3291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cker Wo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Words</a:t>
            </a:r>
          </a:p>
        </p:txBody>
      </p:sp>
      <p:sp>
        <p:nvSpPr>
          <p:cNvPr id="225" name="Docker, Inc…"/>
          <p:cNvSpPr txBox="1"/>
          <p:nvPr>
            <p:ph type="body" sz="half" idx="1"/>
          </p:nvPr>
        </p:nvSpPr>
        <p:spPr>
          <a:xfrm>
            <a:off x="1219200" y="4013200"/>
            <a:ext cx="11655720" cy="8483600"/>
          </a:xfrm>
          <a:prstGeom prst="rect">
            <a:avLst/>
          </a:prstGeom>
        </p:spPr>
        <p:txBody>
          <a:bodyPr/>
          <a:lstStyle/>
          <a:p>
            <a:pPr/>
            <a:r>
              <a:t>Docker, Inc</a:t>
            </a:r>
          </a:p>
          <a:p>
            <a:pPr lvl="2" marL="0" indent="914400">
              <a:buSzTx/>
              <a:buNone/>
            </a:pPr>
            <a:r>
              <a:t>dotCloud 公司的名稱</a:t>
            </a:r>
          </a:p>
          <a:p>
            <a:pPr/>
            <a:r>
              <a:t>Docker Hub</a:t>
            </a:r>
          </a:p>
          <a:p>
            <a:pPr lvl="2" marL="0" indent="914400">
              <a:buSzTx/>
              <a:buNone/>
            </a:pPr>
            <a:r>
              <a:t>官方提供的 Docker Registry</a:t>
            </a:r>
          </a:p>
          <a:p>
            <a:pPr/>
            <a:r>
              <a:t>Docker Desktop</a:t>
            </a:r>
          </a:p>
          <a:p>
            <a:pPr lvl="2" marL="0" indent="914400">
              <a:buSzTx/>
              <a:buNone/>
            </a:pPr>
            <a:r>
              <a:t>官方提供快速安裝Docker環境的應用程式 </a:t>
            </a:r>
          </a:p>
        </p:txBody>
      </p:sp>
      <p:sp>
        <p:nvSpPr>
          <p:cNvPr id="226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Dockerfile…"/>
          <p:cNvSpPr txBox="1"/>
          <p:nvPr/>
        </p:nvSpPr>
        <p:spPr>
          <a:xfrm>
            <a:off x="12490353" y="4013200"/>
            <a:ext cx="11655721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Dockerfile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製作 image 的製作文件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Compose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同時管理多個 container 的工具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應用程式打包成 container 並管理的工具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cker Wo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Words</a:t>
            </a:r>
          </a:p>
        </p:txBody>
      </p:sp>
      <p:sp>
        <p:nvSpPr>
          <p:cNvPr id="230" name="Docker, Inc…"/>
          <p:cNvSpPr txBox="1"/>
          <p:nvPr>
            <p:ph type="body" sz="half" idx="1"/>
          </p:nvPr>
        </p:nvSpPr>
        <p:spPr>
          <a:xfrm>
            <a:off x="1219200" y="4013200"/>
            <a:ext cx="11655720" cy="8483600"/>
          </a:xfrm>
          <a:prstGeom prst="rect">
            <a:avLst/>
          </a:prstGeom>
        </p:spPr>
        <p:txBody>
          <a:bodyPr/>
          <a:lstStyle/>
          <a:p>
            <a:pPr/>
            <a:r>
              <a:t>Docker, Inc</a:t>
            </a:r>
          </a:p>
          <a:p>
            <a:pPr lvl="2" marL="0" indent="914400">
              <a:buSzTx/>
              <a:buNone/>
            </a:pPr>
            <a:r>
              <a:t>dotCloud 公司的名稱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Docker Hub</a:t>
            </a:r>
          </a:p>
          <a:p>
            <a:pPr lvl="2" marL="0" indent="914400">
              <a:buSzTx/>
              <a:buNone/>
            </a:pPr>
            <a:r>
              <a:t>官方提供的 Docker Registry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Docker Desktop</a:t>
            </a:r>
          </a:p>
          <a:p>
            <a:pPr lvl="2" marL="0" indent="914400">
              <a:buSzTx/>
              <a:buNone/>
            </a:pPr>
            <a:r>
              <a:t>官方提供快速安裝Docker環境的應用程式 </a:t>
            </a:r>
          </a:p>
        </p:txBody>
      </p:sp>
      <p:sp>
        <p:nvSpPr>
          <p:cNvPr id="231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2" name="dotCloud.png" descr="dotCloud.png"/>
          <p:cNvPicPr>
            <a:picLocks noChangeAspect="1"/>
          </p:cNvPicPr>
          <p:nvPr/>
        </p:nvPicPr>
        <p:blipFill>
          <a:blip r:embed="rId4">
            <a:extLst/>
          </a:blip>
          <a:srcRect l="0" t="38446" r="0" b="38446"/>
          <a:stretch>
            <a:fillRect/>
          </a:stretch>
        </p:blipFill>
        <p:spPr>
          <a:xfrm>
            <a:off x="7525218" y="3694575"/>
            <a:ext cx="7607829" cy="1757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截圖 2022-08-07 下午3.20.31.png" descr="截圖 2022-08-07 下午3.20.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83956" y="3433144"/>
            <a:ext cx="10660328" cy="8599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截圖 2022-08-07 下午3.05.02.png" descr="截圖 2022-08-07 下午3.05.0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79093" y="9377930"/>
            <a:ext cx="9882873" cy="6106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cker Wo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Words</a:t>
            </a:r>
          </a:p>
        </p:txBody>
      </p:sp>
      <p:sp>
        <p:nvSpPr>
          <p:cNvPr id="23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Dockerfile…"/>
          <p:cNvSpPr txBox="1"/>
          <p:nvPr/>
        </p:nvSpPr>
        <p:spPr>
          <a:xfrm>
            <a:off x="13131389" y="4009348"/>
            <a:ext cx="11655720" cy="848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Dockerfile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製作 image 的製作文件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Compose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同時管理多個 container 的工具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</a:t>
            </a:r>
          </a:p>
          <a:p>
            <a:pPr lvl="2" algn="l" defTabSz="2438338">
              <a:spcBef>
                <a:spcPts val="2400"/>
              </a:spcBef>
              <a:defRPr sz="4400"/>
            </a:pPr>
            <a:r>
              <a:t>應用程式打包成 container 並管理的工具</a:t>
            </a:r>
          </a:p>
        </p:txBody>
      </p:sp>
      <p:pic>
        <p:nvPicPr>
          <p:cNvPr id="239" name="dockerfile-dockercompose.png" descr="dockerfile-dockercompo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176" y="3404172"/>
            <a:ext cx="9904311" cy="10287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tainer生產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632">
              <a:defRPr spc="-82" sz="8232"/>
            </a:lvl1pPr>
          </a:lstStyle>
          <a:p>
            <a:pPr/>
            <a:r>
              <a:t>Container生產線</a:t>
            </a:r>
          </a:p>
        </p:txBody>
      </p:sp>
      <p:sp>
        <p:nvSpPr>
          <p:cNvPr id="242" name="自製 Im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097279">
              <a:lnSpc>
                <a:spcPct val="80000"/>
              </a:lnSpc>
              <a:defRPr spc="-37" sz="378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自製 Image</a:t>
            </a:r>
          </a:p>
        </p:txBody>
      </p:sp>
      <p:pic>
        <p:nvPicPr>
          <p:cNvPr id="243" name="影像圖庫" descr="影像圖庫"/>
          <p:cNvPicPr>
            <a:picLocks noChangeAspect="1"/>
          </p:cNvPicPr>
          <p:nvPr/>
        </p:nvPicPr>
        <p:blipFill>
          <a:blip r:embed="rId2">
            <a:extLst/>
          </a:blip>
          <a:srcRect l="6570" t="0" r="6570" b="0"/>
          <a:stretch>
            <a:fillRect/>
          </a:stretch>
        </p:blipFill>
        <p:spPr>
          <a:xfrm>
            <a:off x="14481528" y="8690538"/>
            <a:ext cx="6505061" cy="5550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影像圖庫" descr="影像圖庫"/>
          <p:cNvPicPr>
            <a:picLocks noChangeAspect="1"/>
          </p:cNvPicPr>
          <p:nvPr/>
        </p:nvPicPr>
        <p:blipFill>
          <a:blip r:embed="rId3">
            <a:extLst/>
          </a:blip>
          <a:srcRect l="15701" t="4950" r="11703" b="4950"/>
          <a:stretch>
            <a:fillRect/>
          </a:stretch>
        </p:blipFill>
        <p:spPr>
          <a:xfrm>
            <a:off x="3217409" y="8690538"/>
            <a:ext cx="5427647" cy="4992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dockerfile-dockercompose.png" descr="dockerfile-dockercompose.png"/>
          <p:cNvPicPr>
            <a:picLocks noChangeAspect="1"/>
          </p:cNvPicPr>
          <p:nvPr/>
        </p:nvPicPr>
        <p:blipFill>
          <a:blip r:embed="rId4">
            <a:extLst/>
          </a:blip>
          <a:srcRect l="0" t="0" r="31655" b="58492"/>
          <a:stretch>
            <a:fillRect/>
          </a:stretch>
        </p:blipFill>
        <p:spPr>
          <a:xfrm>
            <a:off x="293450" y="3847786"/>
            <a:ext cx="5542986" cy="3496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影像圖庫" descr="影像圖庫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99391" y="3583944"/>
            <a:ext cx="4882834" cy="480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docker container.jpeg" descr="docker container.jpeg"/>
          <p:cNvPicPr>
            <a:picLocks noChangeAspect="1"/>
          </p:cNvPicPr>
          <p:nvPr/>
        </p:nvPicPr>
        <p:blipFill>
          <a:blip r:embed="rId6">
            <a:extLst/>
          </a:blip>
          <a:srcRect l="9733" t="9733" r="9733" b="9733"/>
          <a:stretch>
            <a:fillRect/>
          </a:stretch>
        </p:blipFill>
        <p:spPr>
          <a:xfrm>
            <a:off x="18628079" y="3392160"/>
            <a:ext cx="5159396" cy="4014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線條 形狀" descr="線條 形狀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05233" y="7765900"/>
            <a:ext cx="2194017" cy="3331513"/>
          </a:xfrm>
          <a:prstGeom prst="rect">
            <a:avLst/>
          </a:prstGeom>
        </p:spPr>
      </p:pic>
      <p:pic>
        <p:nvPicPr>
          <p:cNvPr id="250" name="線條 形狀" descr="線條 形狀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917990" y="7398811"/>
            <a:ext cx="2054058" cy="2328059"/>
          </a:xfrm>
          <a:prstGeom prst="rect">
            <a:avLst/>
          </a:prstGeom>
        </p:spPr>
      </p:pic>
      <p:pic>
        <p:nvPicPr>
          <p:cNvPr id="252" name="線條 形狀" descr="線條 形狀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968" y="9086766"/>
            <a:ext cx="2919056" cy="2582669"/>
          </a:xfrm>
          <a:prstGeom prst="rect">
            <a:avLst/>
          </a:prstGeom>
        </p:spPr>
      </p:pic>
      <p:pic>
        <p:nvPicPr>
          <p:cNvPr id="254" name="線條 形狀" descr="線條 形狀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600477" y="7845442"/>
            <a:ext cx="2375393" cy="2991568"/>
          </a:xfrm>
          <a:prstGeom prst="rect">
            <a:avLst/>
          </a:prstGeom>
        </p:spPr>
      </p:pic>
      <p:sp>
        <p:nvSpPr>
          <p:cNvPr id="256" name="Dockerfile"/>
          <p:cNvSpPr txBox="1"/>
          <p:nvPr/>
        </p:nvSpPr>
        <p:spPr>
          <a:xfrm>
            <a:off x="2301502" y="7347412"/>
            <a:ext cx="152704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Dockerfile</a:t>
            </a:r>
          </a:p>
        </p:txBody>
      </p:sp>
      <p:sp>
        <p:nvSpPr>
          <p:cNvPr id="257" name="Docker build"/>
          <p:cNvSpPr txBox="1"/>
          <p:nvPr/>
        </p:nvSpPr>
        <p:spPr>
          <a:xfrm>
            <a:off x="4654989" y="8879758"/>
            <a:ext cx="188915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build</a:t>
            </a:r>
          </a:p>
        </p:txBody>
      </p:sp>
      <p:sp>
        <p:nvSpPr>
          <p:cNvPr id="258" name="Docker run"/>
          <p:cNvSpPr txBox="1"/>
          <p:nvPr/>
        </p:nvSpPr>
        <p:spPr>
          <a:xfrm>
            <a:off x="17011942" y="8879758"/>
            <a:ext cx="166055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run</a:t>
            </a:r>
          </a:p>
        </p:txBody>
      </p:sp>
      <p:sp>
        <p:nvSpPr>
          <p:cNvPr id="259" name="Container"/>
          <p:cNvSpPr txBox="1"/>
          <p:nvPr/>
        </p:nvSpPr>
        <p:spPr>
          <a:xfrm>
            <a:off x="20600476" y="7347412"/>
            <a:ext cx="152887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  <p:sp>
        <p:nvSpPr>
          <p:cNvPr id="260" name="Image"/>
          <p:cNvSpPr txBox="1"/>
          <p:nvPr/>
        </p:nvSpPr>
        <p:spPr>
          <a:xfrm>
            <a:off x="11464862" y="7973272"/>
            <a:ext cx="95189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ontainer 生產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632">
              <a:defRPr spc="-82" sz="8232"/>
            </a:lvl1pPr>
          </a:lstStyle>
          <a:p>
            <a:pPr/>
            <a:r>
              <a:t>Container 生產線</a:t>
            </a:r>
          </a:p>
        </p:txBody>
      </p:sp>
      <p:sp>
        <p:nvSpPr>
          <p:cNvPr id="263" name="使用現成Im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9930">
              <a:defRPr spc="-37" sz="3784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使用現成Image</a:t>
            </a:r>
          </a:p>
        </p:txBody>
      </p:sp>
      <p:pic>
        <p:nvPicPr>
          <p:cNvPr id="264" name="影像圖庫" descr="影像圖庫"/>
          <p:cNvPicPr>
            <a:picLocks noChangeAspect="1"/>
          </p:cNvPicPr>
          <p:nvPr/>
        </p:nvPicPr>
        <p:blipFill>
          <a:blip r:embed="rId2">
            <a:extLst/>
          </a:blip>
          <a:srcRect l="6570" t="0" r="6570" b="0"/>
          <a:stretch>
            <a:fillRect/>
          </a:stretch>
        </p:blipFill>
        <p:spPr>
          <a:xfrm>
            <a:off x="13939113" y="8690538"/>
            <a:ext cx="6505061" cy="5550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docker container.jpeg" descr="docker container.jpeg"/>
          <p:cNvPicPr>
            <a:picLocks noChangeAspect="1"/>
          </p:cNvPicPr>
          <p:nvPr/>
        </p:nvPicPr>
        <p:blipFill>
          <a:blip r:embed="rId3">
            <a:extLst/>
          </a:blip>
          <a:srcRect l="9733" t="9733" r="9733" b="9733"/>
          <a:stretch>
            <a:fillRect/>
          </a:stretch>
        </p:blipFill>
        <p:spPr>
          <a:xfrm>
            <a:off x="18628079" y="3392160"/>
            <a:ext cx="5159396" cy="4014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截圖 2022-08-07 下午3.20.31.png" descr="截圖 2022-08-07 下午3.20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798" y="3951482"/>
            <a:ext cx="10660329" cy="8599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線條 形狀" descr="線條 形狀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26050" y="7448122"/>
            <a:ext cx="3880861" cy="3287068"/>
          </a:xfrm>
          <a:prstGeom prst="rect">
            <a:avLst/>
          </a:prstGeom>
        </p:spPr>
      </p:pic>
      <p:pic>
        <p:nvPicPr>
          <p:cNvPr id="269" name="線條 形狀" descr="線條 形狀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020071" y="7894752"/>
            <a:ext cx="2375393" cy="2991569"/>
          </a:xfrm>
          <a:prstGeom prst="rect">
            <a:avLst/>
          </a:prstGeom>
        </p:spPr>
      </p:pic>
      <p:pic>
        <p:nvPicPr>
          <p:cNvPr id="271" name="截圖 2022-08-07 下午4.12.39.png" descr="截圖 2022-08-07 下午4.12.39.png"/>
          <p:cNvPicPr>
            <a:picLocks noChangeAspect="1"/>
          </p:cNvPicPr>
          <p:nvPr/>
        </p:nvPicPr>
        <p:blipFill>
          <a:blip r:embed="rId7">
            <a:extLst/>
          </a:blip>
          <a:srcRect l="3946" t="3946" r="28270" b="3946"/>
          <a:stretch>
            <a:fillRect/>
          </a:stretch>
        </p:blipFill>
        <p:spPr>
          <a:xfrm>
            <a:off x="3965516" y="6302171"/>
            <a:ext cx="5584755" cy="150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Docker Hub"/>
          <p:cNvSpPr txBox="1"/>
          <p:nvPr/>
        </p:nvSpPr>
        <p:spPr>
          <a:xfrm>
            <a:off x="4439560" y="12552198"/>
            <a:ext cx="1777595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Hub</a:t>
            </a:r>
          </a:p>
        </p:txBody>
      </p:sp>
      <p:sp>
        <p:nvSpPr>
          <p:cNvPr id="273" name="Docker run"/>
          <p:cNvSpPr txBox="1"/>
          <p:nvPr/>
        </p:nvSpPr>
        <p:spPr>
          <a:xfrm>
            <a:off x="16139064" y="8808082"/>
            <a:ext cx="166055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 run</a:t>
            </a:r>
          </a:p>
        </p:txBody>
      </p:sp>
      <p:sp>
        <p:nvSpPr>
          <p:cNvPr id="274" name="Container"/>
          <p:cNvSpPr txBox="1"/>
          <p:nvPr/>
        </p:nvSpPr>
        <p:spPr>
          <a:xfrm>
            <a:off x="20840080" y="7434994"/>
            <a:ext cx="1528877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Hands on Docker"/>
          <p:cNvSpPr txBox="1"/>
          <p:nvPr/>
        </p:nvSpPr>
        <p:spPr>
          <a:xfrm>
            <a:off x="1219200" y="3543300"/>
            <a:ext cx="219456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128" sz="128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Hands on 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y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 Time</a:t>
            </a:r>
          </a:p>
        </p:txBody>
      </p:sp>
      <p:sp>
        <p:nvSpPr>
          <p:cNvPr id="279" name="本機安裝： https://www.docker.com/get-started/ (回家自己裝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本機安裝： </a:t>
            </a:r>
            <a:r>
              <a:rPr>
                <a:hlinkClick r:id="rId2" invalidUrl="" action="" tgtFrame="" tooltip="" history="1" highlightClick="0" endSnd="0"/>
              </a:rPr>
              <a:t>https://www.docker.com/get-started/</a:t>
            </a:r>
            <a:r>
              <a:t> </a:t>
            </a:r>
            <a:r>
              <a:rPr sz="3500"/>
              <a:t>(回家自己裝)</a:t>
            </a:r>
          </a:p>
          <a:p>
            <a:pPr/>
            <a:r>
              <a:t>快速環境：</a:t>
            </a:r>
            <a:r>
              <a:rPr u="sng">
                <a:hlinkClick r:id="rId3" invalidUrl="" action="" tgtFrame="" tooltip="" history="1" highlightClick="0" endSnd="0"/>
              </a:rPr>
              <a:t>https://labs.play-with-docker.com/</a:t>
            </a:r>
            <a:r>
              <a:rPr sz="3500"/>
              <a:t>(今日遊戲場)</a:t>
            </a:r>
          </a:p>
          <a:p>
            <a:pPr/>
            <a:r>
              <a:t>Step 1:</a:t>
            </a:r>
          </a:p>
          <a:p>
            <a:pPr lvl="1"/>
            <a:r>
              <a:t>登入 </a:t>
            </a:r>
            <a:r>
              <a:rPr u="sng">
                <a:hlinkClick r:id="rId3" invalidUrl="" action="" tgtFrame="" tooltip="" history="1" highlightClick="0" endSnd="0"/>
              </a:rPr>
              <a:t>https://labs.play-with-docker.com/</a:t>
            </a:r>
          </a:p>
          <a:p>
            <a:pPr lvl="1"/>
            <a:r>
              <a:t>開啟 https://github.com/cathaylife-devops/docker-tutorial/docker-baby</a:t>
            </a:r>
          </a:p>
        </p:txBody>
      </p:sp>
      <p:sp>
        <p:nvSpPr>
          <p:cNvPr id="280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Docker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</a:t>
            </a:r>
          </a:p>
        </p:txBody>
      </p:sp>
      <p:sp>
        <p:nvSpPr>
          <p:cNvPr id="283" name="Docker info…"/>
          <p:cNvSpPr txBox="1"/>
          <p:nvPr>
            <p:ph type="body" sz="half" idx="1"/>
          </p:nvPr>
        </p:nvSpPr>
        <p:spPr>
          <a:xfrm>
            <a:off x="1219200" y="4013200"/>
            <a:ext cx="10523688" cy="8483600"/>
          </a:xfrm>
          <a:prstGeom prst="rect">
            <a:avLst/>
          </a:prstGeom>
        </p:spPr>
        <p:txBody>
          <a:bodyPr/>
          <a:lstStyle/>
          <a:p>
            <a:pPr lvl="1"/>
            <a:r>
              <a:t>Docker info</a:t>
            </a:r>
          </a:p>
          <a:p>
            <a:pPr lvl="1"/>
            <a:r>
              <a:t>Docker ps</a:t>
            </a:r>
          </a:p>
          <a:p>
            <a:pPr lvl="1"/>
            <a:r>
              <a:t>Docker pull</a:t>
            </a:r>
          </a:p>
          <a:p>
            <a:pPr lvl="1"/>
            <a:r>
              <a:t>Docker create(冷)</a:t>
            </a:r>
          </a:p>
          <a:p>
            <a:pPr lvl="1"/>
            <a:r>
              <a:t>Docker start</a:t>
            </a:r>
          </a:p>
          <a:p>
            <a:pPr lvl="1"/>
            <a:r>
              <a:t>Docker run</a:t>
            </a:r>
          </a:p>
        </p:txBody>
      </p:sp>
      <p:sp>
        <p:nvSpPr>
          <p:cNvPr id="284" name="初次見面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初次見面</a:t>
            </a:r>
          </a:p>
        </p:txBody>
      </p:sp>
      <p:sp>
        <p:nvSpPr>
          <p:cNvPr id="285" name="Docker rm…"/>
          <p:cNvSpPr txBox="1"/>
          <p:nvPr/>
        </p:nvSpPr>
        <p:spPr>
          <a:xfrm>
            <a:off x="12588974" y="4013200"/>
            <a:ext cx="10523688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rm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rmi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history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ocker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</a:t>
            </a:r>
          </a:p>
        </p:txBody>
      </p:sp>
      <p:sp>
        <p:nvSpPr>
          <p:cNvPr id="288" name="Docker info…"/>
          <p:cNvSpPr txBox="1"/>
          <p:nvPr>
            <p:ph type="body" sz="half" idx="1"/>
          </p:nvPr>
        </p:nvSpPr>
        <p:spPr>
          <a:xfrm>
            <a:off x="1219200" y="4013200"/>
            <a:ext cx="10523688" cy="8483600"/>
          </a:xfrm>
          <a:prstGeom prst="rect">
            <a:avLst/>
          </a:prstGeom>
        </p:spPr>
        <p:txBody>
          <a:bodyPr/>
          <a:lstStyle/>
          <a:p>
            <a:pPr lvl="1"/>
            <a:r>
              <a:t>Docker info</a:t>
            </a:r>
          </a:p>
          <a:p>
            <a:pPr lvl="1"/>
            <a:r>
              <a:t>Docker ps</a:t>
            </a:r>
          </a:p>
          <a:p>
            <a:pPr lvl="1"/>
            <a:r>
              <a:t>Docker pull [image]</a:t>
            </a:r>
          </a:p>
          <a:p>
            <a:pPr lvl="1"/>
            <a:r>
              <a:t>Docker create(冷) [image]</a:t>
            </a:r>
          </a:p>
          <a:p>
            <a:pPr lvl="1"/>
            <a:r>
              <a:t>Docker start [contsiner]</a:t>
            </a:r>
          </a:p>
          <a:p>
            <a:pPr lvl="1"/>
            <a:r>
              <a:t>Docker run [image]</a:t>
            </a:r>
          </a:p>
        </p:txBody>
      </p:sp>
      <p:sp>
        <p:nvSpPr>
          <p:cNvPr id="289" name="溫故知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溫故知新</a:t>
            </a:r>
          </a:p>
        </p:txBody>
      </p:sp>
      <p:sp>
        <p:nvSpPr>
          <p:cNvPr id="290" name="Docker rm [contsiner]…"/>
          <p:cNvSpPr txBox="1"/>
          <p:nvPr/>
        </p:nvSpPr>
        <p:spPr>
          <a:xfrm>
            <a:off x="12588974" y="4013200"/>
            <a:ext cx="10523688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rm [contsiner]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rmi [image]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history [image]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Docker logs [contsiner]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y M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 More</a:t>
            </a:r>
          </a:p>
        </p:txBody>
      </p:sp>
      <p:sp>
        <p:nvSpPr>
          <p:cNvPr id="293" name="Docker ru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run </a:t>
            </a:r>
          </a:p>
          <a:p>
            <a:pPr lvl="3" marL="0" indent="1371600">
              <a:buSzTx/>
              <a:buNone/>
            </a:pPr>
            <a:r>
              <a:t>-d  —detach         Run container in background and print container ID</a:t>
            </a:r>
          </a:p>
          <a:p>
            <a:pPr lvl="3" marL="0" indent="1371600">
              <a:buSzTx/>
              <a:buNone/>
            </a:pPr>
            <a:r>
              <a:t>-p  —public          Publish a container's port(s) to the host</a:t>
            </a:r>
          </a:p>
          <a:p>
            <a:pPr lvl="3" marL="0" indent="1371600">
              <a:buSzTx/>
              <a:buNone/>
            </a:pPr>
            <a:r>
              <a:t>-t   —tty                Allocate a pseudo-TTY</a:t>
            </a:r>
          </a:p>
          <a:p>
            <a:pPr lvl="3" marL="0" indent="1371600">
              <a:buSzTx/>
              <a:buNone/>
            </a:pPr>
            <a:r>
              <a:t>-v  —volume        Bind mount a volume</a:t>
            </a:r>
          </a:p>
          <a:p>
            <a:pPr lvl="3" marL="0" indent="1371600">
              <a:buSzTx/>
              <a:buNone/>
            </a:pPr>
            <a:r>
              <a:t>—name                Assign a name to the container</a:t>
            </a:r>
          </a:p>
        </p:txBody>
      </p:sp>
      <p:sp>
        <p:nvSpPr>
          <p:cNvPr id="294" name="Docker ru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92479">
              <a:defRPr spc="-42" sz="4224"/>
            </a:lvl1pPr>
          </a:lstStyle>
          <a:p>
            <a:pPr/>
            <a:r>
              <a:t>Docker run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3" name="Learning Goal…"/>
          <p:cNvSpPr txBox="1"/>
          <p:nvPr>
            <p:ph type="body" sz="half" idx="1"/>
          </p:nvPr>
        </p:nvSpPr>
        <p:spPr>
          <a:xfrm>
            <a:off x="1811619" y="4009348"/>
            <a:ext cx="10344909" cy="8483601"/>
          </a:xfrm>
          <a:prstGeom prst="rect">
            <a:avLst/>
          </a:prstGeom>
        </p:spPr>
        <p:txBody>
          <a:bodyPr/>
          <a:lstStyle/>
          <a:p>
            <a:pPr/>
            <a:r>
              <a:t>Learning Goal</a:t>
            </a:r>
          </a:p>
          <a:p>
            <a:pPr/>
            <a:r>
              <a:t>Docker Intro</a:t>
            </a:r>
          </a:p>
          <a:p>
            <a:pPr lvl="1"/>
            <a:r>
              <a:t>VM vs. Containers</a:t>
            </a:r>
          </a:p>
          <a:p>
            <a:pPr/>
            <a:r>
              <a:t>Clarify Docker Words</a:t>
            </a:r>
          </a:p>
          <a:p>
            <a:pPr lvl="1"/>
            <a:r>
              <a:t>Dockerfile</a:t>
            </a:r>
          </a:p>
          <a:p>
            <a:pPr lvl="1"/>
            <a:r>
              <a:t>Docker Compose</a:t>
            </a:r>
          </a:p>
          <a:p>
            <a:pPr lvl="1"/>
            <a:r>
              <a:t>DockerHub</a:t>
            </a:r>
          </a:p>
        </p:txBody>
      </p:sp>
      <p:sp>
        <p:nvSpPr>
          <p:cNvPr id="164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Hands on Docker…"/>
          <p:cNvSpPr txBox="1"/>
          <p:nvPr/>
        </p:nvSpPr>
        <p:spPr>
          <a:xfrm>
            <a:off x="13076111" y="4009348"/>
            <a:ext cx="10344909" cy="848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86029" indent="-486029" algn="l" defTabSz="2170121">
              <a:spcBef>
                <a:spcPts val="2100"/>
              </a:spcBef>
              <a:buSzPct val="150000"/>
              <a:buChar char="•"/>
              <a:defRPr sz="3916"/>
            </a:pPr>
            <a:r>
              <a:t>Hands on Docker </a:t>
            </a:r>
          </a:p>
          <a:p>
            <a:pPr lvl="1" marL="972058" indent="-486029" algn="l" defTabSz="2170121">
              <a:spcBef>
                <a:spcPts val="2100"/>
              </a:spcBef>
              <a:buSzPct val="150000"/>
              <a:buChar char="•"/>
              <a:defRPr sz="3916"/>
            </a:pPr>
            <a:r>
              <a:t>Docker info</a:t>
            </a:r>
          </a:p>
          <a:p>
            <a:pPr lvl="1" marL="972058" indent="-486029" algn="l" defTabSz="2170121">
              <a:spcBef>
                <a:spcPts val="2100"/>
              </a:spcBef>
              <a:buSzPct val="150000"/>
              <a:buChar char="•"/>
              <a:defRPr sz="3916"/>
            </a:pPr>
            <a:r>
              <a:t>Docker ps</a:t>
            </a:r>
          </a:p>
          <a:p>
            <a:pPr lvl="1" marL="972058" indent="-486029" algn="l" defTabSz="2170121">
              <a:spcBef>
                <a:spcPts val="2100"/>
              </a:spcBef>
              <a:buSzPct val="150000"/>
              <a:buChar char="•"/>
              <a:defRPr sz="3916"/>
            </a:pPr>
            <a:r>
              <a:t>Docker pull</a:t>
            </a:r>
          </a:p>
          <a:p>
            <a:pPr lvl="1" marL="972058" indent="-486029" algn="l" defTabSz="2170121">
              <a:spcBef>
                <a:spcPts val="2100"/>
              </a:spcBef>
              <a:buSzPct val="150000"/>
              <a:buChar char="•"/>
              <a:defRPr sz="3916"/>
            </a:pPr>
            <a:r>
              <a:t>Docker create</a:t>
            </a:r>
          </a:p>
          <a:p>
            <a:pPr lvl="1" marL="972058" indent="-486029" algn="l" defTabSz="2170121">
              <a:spcBef>
                <a:spcPts val="2100"/>
              </a:spcBef>
              <a:buSzPct val="150000"/>
              <a:buChar char="•"/>
              <a:defRPr sz="3916"/>
            </a:pPr>
            <a:r>
              <a:t>Docker start</a:t>
            </a:r>
          </a:p>
          <a:p>
            <a:pPr lvl="1" marL="972058" indent="-486029" algn="l" defTabSz="2170121">
              <a:spcBef>
                <a:spcPts val="2100"/>
              </a:spcBef>
              <a:buSzPct val="150000"/>
              <a:buChar char="•"/>
              <a:defRPr sz="3916"/>
            </a:pPr>
            <a:r>
              <a:t>Docker run</a:t>
            </a:r>
          </a:p>
          <a:p>
            <a:pPr lvl="1" marL="972058" indent="-486029" algn="l" defTabSz="2170121">
              <a:spcBef>
                <a:spcPts val="2100"/>
              </a:spcBef>
              <a:buSzPct val="150000"/>
              <a:buChar char="•"/>
              <a:defRPr sz="3916"/>
            </a:pPr>
            <a:r>
              <a:t>Docker history</a:t>
            </a:r>
          </a:p>
          <a:p>
            <a:pPr marL="486029" indent="-486029" algn="l" defTabSz="2170121">
              <a:spcBef>
                <a:spcPts val="2100"/>
              </a:spcBef>
              <a:buSzPct val="150000"/>
              <a:buChar char="•"/>
              <a:defRPr sz="3916"/>
            </a:pPr>
            <a:r>
              <a:t>Ｑ&amp;A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97" name="Docker 輕量級虛擬化技術，方便管理容器的工具，讓開發環境更統一不受干擾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輕量級虛擬化技術，方便管理容器的工具，讓開發環境更統一不受干擾。</a:t>
            </a:r>
          </a:p>
          <a:p>
            <a:pPr/>
            <a:r>
              <a:t>Container是由 Image 製成，可以用同一個image 製成很多個，但 name 不能重複。</a:t>
            </a:r>
          </a:p>
          <a:p>
            <a:pPr/>
            <a:r>
              <a:t>Image 是由Dokcerfile製成，也可以從 Repository 拉取。</a:t>
            </a:r>
          </a:p>
          <a:p>
            <a:pPr/>
            <a:r>
              <a:t>公開的 Repository 有現成的 Image 可以使用。</a:t>
            </a:r>
          </a:p>
          <a:p>
            <a:pPr/>
            <a:r>
              <a:t>- -  help 是你的好夥伴</a:t>
            </a:r>
          </a:p>
        </p:txBody>
      </p:sp>
      <p:sp>
        <p:nvSpPr>
          <p:cNvPr id="298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Q&amp;A"/>
          <p:cNvSpPr txBox="1"/>
          <p:nvPr/>
        </p:nvSpPr>
        <p:spPr>
          <a:xfrm>
            <a:off x="1219200" y="3543300"/>
            <a:ext cx="219456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128" sz="12800" u="sng">
                <a:latin typeface="+mn-lt"/>
                <a:ea typeface="+mn-ea"/>
                <a:cs typeface="+mn-cs"/>
                <a:sym typeface="Canela Bold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Q&amp;A</a:t>
            </a:r>
          </a:p>
        </p:txBody>
      </p:sp>
      <p:grpSp>
        <p:nvGrpSpPr>
          <p:cNvPr id="303" name="群組"/>
          <p:cNvGrpSpPr/>
          <p:nvPr/>
        </p:nvGrpSpPr>
        <p:grpSpPr>
          <a:xfrm>
            <a:off x="17866510" y="8059893"/>
            <a:ext cx="7315201" cy="5321301"/>
            <a:chOff x="0" y="0"/>
            <a:chExt cx="7315200" cy="5321299"/>
          </a:xfrm>
        </p:grpSpPr>
        <p:sp>
          <p:nvSpPr>
            <p:cNvPr id="301" name="課後問卷"/>
            <p:cNvSpPr/>
            <p:nvPr/>
          </p:nvSpPr>
          <p:spPr>
            <a:xfrm>
              <a:off x="0" y="0"/>
              <a:ext cx="7315201" cy="952500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lnSpc>
                  <a:spcPct val="100000"/>
                </a:lnSpc>
                <a:defRPr sz="4800"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課後問卷</a:t>
              </a:r>
            </a:p>
          </p:txBody>
        </p:sp>
        <p:pic>
          <p:nvPicPr>
            <p:cNvPr id="302" name="Docker WorkShop 課後問卷.png" descr="Docker WorkShop 課後問卷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23999" y="1054099"/>
              <a:ext cx="4267201" cy="426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f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Refrence</a:t>
            </a:r>
          </a:p>
        </p:txBody>
      </p:sp>
      <p:sp>
        <p:nvSpPr>
          <p:cNvPr id="306" name="https://www.docker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https://www.docker.com/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https://www.netadmin.com.tw/netadmin/zh-tw/feature/1DB50AE57AC1401F98C641366F8D0720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https://philipzheng.gitbook.io/docker_practice/introduction/what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https://cwhu.medium.com/docker-tutorial-101-c3808b899ac6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https://www.weave.works/blog/a-practical-guide-to-choosing-between-docker-containers-and-vms</a:t>
            </a:r>
          </a:p>
        </p:txBody>
      </p:sp>
      <p:sp>
        <p:nvSpPr>
          <p:cNvPr id="307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earning Go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Goal</a:t>
            </a:r>
          </a:p>
        </p:txBody>
      </p:sp>
      <p:sp>
        <p:nvSpPr>
          <p:cNvPr id="168" name="了解、認識、會使用，能跟別人解釋什麼是Dock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了解、認識、會使用，能跟別人解釋什麼是Docker</a:t>
            </a:r>
          </a:p>
          <a:p>
            <a:pPr/>
            <a:r>
              <a:t>能分辨 Image、 Container、 Repository</a:t>
            </a:r>
          </a:p>
        </p:txBody>
      </p:sp>
      <p:sp>
        <p:nvSpPr>
          <p:cNvPr id="169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影像圖庫" descr="影像圖庫"/>
          <p:cNvPicPr>
            <a:picLocks noChangeAspect="1"/>
          </p:cNvPicPr>
          <p:nvPr/>
        </p:nvPicPr>
        <p:blipFill>
          <a:blip r:embed="rId2">
            <a:extLst/>
          </a:blip>
          <a:srcRect l="8422" t="0" r="8422" b="0"/>
          <a:stretch>
            <a:fillRect/>
          </a:stretch>
        </p:blipFill>
        <p:spPr>
          <a:xfrm>
            <a:off x="15854897" y="6972974"/>
            <a:ext cx="6883767" cy="613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影像圖庫" descr="影像圖庫"/>
          <p:cNvPicPr>
            <a:picLocks noChangeAspect="1"/>
          </p:cNvPicPr>
          <p:nvPr/>
        </p:nvPicPr>
        <p:blipFill>
          <a:blip r:embed="rId3">
            <a:extLst/>
          </a:blip>
          <a:srcRect l="6418" t="0" r="10426" b="0"/>
          <a:stretch>
            <a:fillRect/>
          </a:stretch>
        </p:blipFill>
        <p:spPr>
          <a:xfrm>
            <a:off x="8750115" y="6972974"/>
            <a:ext cx="6883768" cy="613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影像圖庫" descr="影像圖庫"/>
          <p:cNvPicPr>
            <a:picLocks noChangeAspect="1"/>
          </p:cNvPicPr>
          <p:nvPr/>
        </p:nvPicPr>
        <p:blipFill>
          <a:blip r:embed="rId4">
            <a:extLst/>
          </a:blip>
          <a:srcRect l="10712" t="0" r="6132" b="0"/>
          <a:stretch>
            <a:fillRect/>
          </a:stretch>
        </p:blipFill>
        <p:spPr>
          <a:xfrm>
            <a:off x="1645336" y="6972974"/>
            <a:ext cx="6883768" cy="6135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ocker Intro"/>
          <p:cNvSpPr txBox="1"/>
          <p:nvPr/>
        </p:nvSpPr>
        <p:spPr>
          <a:xfrm>
            <a:off x="1219200" y="3543300"/>
            <a:ext cx="219456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128" sz="128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Docker Intro</a:t>
            </a:r>
          </a:p>
        </p:txBody>
      </p:sp>
      <p:sp>
        <p:nvSpPr>
          <p:cNvPr id="175" name="幻燈片項目符號文字"/>
          <p:cNvSpPr txBox="1"/>
          <p:nvPr>
            <p:ph type="body" sz="quarter" idx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/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y 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Docker</a:t>
            </a:r>
          </a:p>
        </p:txBody>
      </p:sp>
      <p:sp>
        <p:nvSpPr>
          <p:cNvPr id="178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web-design.png" descr="web-desig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7944" y="6423033"/>
            <a:ext cx="3663933" cy="3663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ui-design.png" descr="ui-desig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82051" y="6016181"/>
            <a:ext cx="4088642" cy="408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embarrassed.png" descr="embarrasse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72854" y="7094249"/>
            <a:ext cx="2321500" cy="232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happy.png" descr="happ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34005" y="7026464"/>
            <a:ext cx="2457071" cy="245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箭頭"/>
          <p:cNvSpPr/>
          <p:nvPr/>
        </p:nvSpPr>
        <p:spPr>
          <a:xfrm>
            <a:off x="10316364" y="7425501"/>
            <a:ext cx="312723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solidFill>
              <a:schemeClr val="accent1">
                <a:satOff val="2969"/>
                <a:lumOff val="-1146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cker Int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Intro</a:t>
            </a:r>
          </a:p>
        </p:txBody>
      </p:sp>
      <p:sp>
        <p:nvSpPr>
          <p:cNvPr id="189" name="2013  dotCloud(PaaS) Go開源專案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2013  dotCloud</a:t>
            </a:r>
            <a:r>
              <a:rPr sz="3000"/>
              <a:t>(PaaS)</a:t>
            </a:r>
            <a:r>
              <a:t> Go開源專案</a:t>
            </a:r>
          </a:p>
          <a:p>
            <a:pPr/>
            <a:r>
              <a:t>輕量級虛擬化的作業系統</a:t>
            </a:r>
          </a:p>
          <a:p>
            <a:pPr/>
            <a:r>
              <a:t>基於Linux Container (LXC) 技術</a:t>
            </a:r>
          </a:p>
          <a:p>
            <a:pPr>
              <a:defRPr strike="sngStrike"/>
            </a:pPr>
            <a:r>
              <a:t>實現撇除環境因素的黑魔法</a:t>
            </a:r>
          </a:p>
        </p:txBody>
      </p:sp>
      <p:sp>
        <p:nvSpPr>
          <p:cNvPr id="190" name="幻燈片子標題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1" name="影像圖庫" descr="影像圖庫"/>
          <p:cNvPicPr>
            <a:picLocks noChangeAspect="1"/>
          </p:cNvPicPr>
          <p:nvPr/>
        </p:nvPicPr>
        <p:blipFill>
          <a:blip r:embed="rId3">
            <a:extLst/>
          </a:blip>
          <a:srcRect l="0" t="8744" r="0" b="8744"/>
          <a:stretch>
            <a:fillRect/>
          </a:stretch>
        </p:blipFill>
        <p:spPr>
          <a:xfrm>
            <a:off x="12832178" y="4009652"/>
            <a:ext cx="9692444" cy="7871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影像圖庫" descr="影像圖庫"/>
          <p:cNvPicPr>
            <a:picLocks noChangeAspect="1"/>
          </p:cNvPicPr>
          <p:nvPr/>
        </p:nvPicPr>
        <p:blipFill>
          <a:blip r:embed="rId4">
            <a:extLst/>
          </a:blip>
          <a:srcRect l="0" t="11035" r="0" b="11035"/>
          <a:stretch>
            <a:fillRect/>
          </a:stretch>
        </p:blipFill>
        <p:spPr>
          <a:xfrm>
            <a:off x="1306959" y="8732560"/>
            <a:ext cx="11592089" cy="4052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VM  vs.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VM  vs. Container</a:t>
            </a:r>
          </a:p>
        </p:txBody>
      </p:sp>
      <p:sp>
        <p:nvSpPr>
          <p:cNvPr id="197" name="文言文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文言文</a:t>
            </a:r>
          </a:p>
        </p:txBody>
      </p:sp>
      <p:pic>
        <p:nvPicPr>
          <p:cNvPr id="198" name="containers-vs-virtual-machines.jpeg" descr="containers-vs-virtual-machine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0705" y="4272782"/>
            <a:ext cx="18122590" cy="9174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VM  vs.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VM  vs. Container</a:t>
            </a:r>
          </a:p>
        </p:txBody>
      </p:sp>
      <p:sp>
        <p:nvSpPr>
          <p:cNvPr id="203" name="幻燈片項目符號文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白話文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白話文</a:t>
            </a:r>
          </a:p>
        </p:txBody>
      </p:sp>
      <p:grpSp>
        <p:nvGrpSpPr>
          <p:cNvPr id="212" name="群組"/>
          <p:cNvGrpSpPr/>
          <p:nvPr/>
        </p:nvGrpSpPr>
        <p:grpSpPr>
          <a:xfrm>
            <a:off x="3346815" y="4531521"/>
            <a:ext cx="7841224" cy="7685052"/>
            <a:chOff x="0" y="0"/>
            <a:chExt cx="7841222" cy="7685051"/>
          </a:xfrm>
        </p:grpSpPr>
        <p:sp>
          <p:nvSpPr>
            <p:cNvPr id="205" name="圓角矩形"/>
            <p:cNvSpPr/>
            <p:nvPr/>
          </p:nvSpPr>
          <p:spPr>
            <a:xfrm>
              <a:off x="0" y="0"/>
              <a:ext cx="7841223" cy="7685052"/>
            </a:xfrm>
            <a:prstGeom prst="roundRect">
              <a:avLst>
                <a:gd name="adj" fmla="val 14082"/>
              </a:avLst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E5E5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06" name="MAC"/>
            <p:cNvSpPr/>
            <p:nvPr/>
          </p:nvSpPr>
          <p:spPr>
            <a:xfrm>
              <a:off x="388018" y="6269696"/>
              <a:ext cx="6963358" cy="102013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MAC</a:t>
              </a:r>
            </a:p>
          </p:txBody>
        </p:sp>
        <p:sp>
          <p:nvSpPr>
            <p:cNvPr id="207" name="Window"/>
            <p:cNvSpPr/>
            <p:nvPr/>
          </p:nvSpPr>
          <p:spPr>
            <a:xfrm>
              <a:off x="417130" y="2632191"/>
              <a:ext cx="3449681" cy="1193945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Window</a:t>
              </a:r>
            </a:p>
          </p:txBody>
        </p:sp>
        <p:sp>
          <p:nvSpPr>
            <p:cNvPr id="208" name="Linux"/>
            <p:cNvSpPr/>
            <p:nvPr/>
          </p:nvSpPr>
          <p:spPr>
            <a:xfrm>
              <a:off x="3872583" y="2632192"/>
              <a:ext cx="3449681" cy="1193944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Linux</a:t>
              </a:r>
            </a:p>
          </p:txBody>
        </p:sp>
        <p:sp>
          <p:nvSpPr>
            <p:cNvPr id="209" name="Hypervisor  [VirtualBox, VMware, Hyper-v]"/>
            <p:cNvSpPr/>
            <p:nvPr/>
          </p:nvSpPr>
          <p:spPr>
            <a:xfrm>
              <a:off x="388018" y="3918053"/>
              <a:ext cx="7065187" cy="2259725"/>
            </a:xfrm>
            <a:prstGeom prst="roundRect">
              <a:avLst>
                <a:gd name="adj" fmla="val 3215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Hypervisor </a:t>
              </a:r>
              <a:br/>
              <a:r>
                <a:t>[VirtualBox, VMware, Hyper-v]</a:t>
              </a:r>
            </a:p>
          </p:txBody>
        </p:sp>
        <p:sp>
          <p:nvSpPr>
            <p:cNvPr id="210" name="ApplicationA…"/>
            <p:cNvSpPr/>
            <p:nvPr/>
          </p:nvSpPr>
          <p:spPr>
            <a:xfrm>
              <a:off x="417130" y="347243"/>
              <a:ext cx="3449681" cy="1909305"/>
            </a:xfrm>
            <a:prstGeom prst="roundRect">
              <a:avLst>
                <a:gd name="adj" fmla="val 38053"/>
              </a:avLst>
            </a:prstGeom>
            <a:solidFill>
              <a:schemeClr val="accent6">
                <a:satOff val="32461"/>
                <a:lumOff val="2082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ApplicationA</a:t>
              </a:r>
            </a:p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OpenJDK8</a:t>
              </a:r>
            </a:p>
          </p:txBody>
        </p:sp>
        <p:sp>
          <p:nvSpPr>
            <p:cNvPr id="211" name="ApplicationB…"/>
            <p:cNvSpPr/>
            <p:nvPr/>
          </p:nvSpPr>
          <p:spPr>
            <a:xfrm>
              <a:off x="3872583" y="347243"/>
              <a:ext cx="3449681" cy="1909305"/>
            </a:xfrm>
            <a:prstGeom prst="roundRect">
              <a:avLst>
                <a:gd name="adj" fmla="val 38053"/>
              </a:avLst>
            </a:prstGeom>
            <a:solidFill>
              <a:schemeClr val="accent6">
                <a:satOff val="32461"/>
                <a:lumOff val="2082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ApplicationB</a:t>
              </a:r>
            </a:p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OpenJDK11</a:t>
              </a:r>
            </a:p>
          </p:txBody>
        </p:sp>
      </p:grpSp>
      <p:grpSp>
        <p:nvGrpSpPr>
          <p:cNvPr id="218" name="群組"/>
          <p:cNvGrpSpPr/>
          <p:nvPr/>
        </p:nvGrpSpPr>
        <p:grpSpPr>
          <a:xfrm>
            <a:off x="13212622" y="4412474"/>
            <a:ext cx="7841224" cy="7685052"/>
            <a:chOff x="0" y="0"/>
            <a:chExt cx="7841222" cy="7685051"/>
          </a:xfrm>
        </p:grpSpPr>
        <p:sp>
          <p:nvSpPr>
            <p:cNvPr id="213" name="圓角矩形"/>
            <p:cNvSpPr/>
            <p:nvPr/>
          </p:nvSpPr>
          <p:spPr>
            <a:xfrm>
              <a:off x="0" y="0"/>
              <a:ext cx="7841223" cy="7685052"/>
            </a:xfrm>
            <a:prstGeom prst="roundRect">
              <a:avLst>
                <a:gd name="adj" fmla="val 14082"/>
              </a:avLst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E5E5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14" name="MAC"/>
            <p:cNvSpPr/>
            <p:nvPr/>
          </p:nvSpPr>
          <p:spPr>
            <a:xfrm>
              <a:off x="388019" y="6298075"/>
              <a:ext cx="6963358" cy="102013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MAC</a:t>
              </a:r>
            </a:p>
          </p:txBody>
        </p:sp>
        <p:sp>
          <p:nvSpPr>
            <p:cNvPr id="215" name="Docker"/>
            <p:cNvSpPr/>
            <p:nvPr/>
          </p:nvSpPr>
          <p:spPr>
            <a:xfrm>
              <a:off x="388019" y="3946431"/>
              <a:ext cx="7065187" cy="2259726"/>
            </a:xfrm>
            <a:prstGeom prst="roundRect">
              <a:avLst>
                <a:gd name="adj" fmla="val 3215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Docker</a:t>
              </a:r>
            </a:p>
          </p:txBody>
        </p:sp>
        <p:sp>
          <p:nvSpPr>
            <p:cNvPr id="216" name="ApplicationB…"/>
            <p:cNvSpPr/>
            <p:nvPr/>
          </p:nvSpPr>
          <p:spPr>
            <a:xfrm>
              <a:off x="3874461" y="529759"/>
              <a:ext cx="3449680" cy="3324756"/>
            </a:xfrm>
            <a:prstGeom prst="roundRect">
              <a:avLst>
                <a:gd name="adj" fmla="val 23090"/>
              </a:avLst>
            </a:prstGeom>
            <a:solidFill>
              <a:schemeClr val="accent6">
                <a:satOff val="32461"/>
                <a:lumOff val="2082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ApplicationB</a:t>
              </a:r>
            </a:p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OpenJDK11</a:t>
              </a:r>
            </a:p>
          </p:txBody>
        </p:sp>
        <p:sp>
          <p:nvSpPr>
            <p:cNvPr id="217" name="ApplicationA…"/>
            <p:cNvSpPr/>
            <p:nvPr/>
          </p:nvSpPr>
          <p:spPr>
            <a:xfrm>
              <a:off x="388019" y="529759"/>
              <a:ext cx="3449681" cy="3324756"/>
            </a:xfrm>
            <a:prstGeom prst="roundRect">
              <a:avLst>
                <a:gd name="adj" fmla="val 21853"/>
              </a:avLst>
            </a:prstGeom>
            <a:solidFill>
              <a:schemeClr val="accent6">
                <a:satOff val="32461"/>
                <a:lumOff val="2082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ApplicationA</a:t>
              </a:r>
            </a:p>
            <a:p>
              <a:pPr defTabSz="825500">
                <a:lnSpc>
                  <a:spcPct val="100000"/>
                </a:lnSpc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OpenJDK8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larify Docker Words"/>
          <p:cNvSpPr txBox="1"/>
          <p:nvPr/>
        </p:nvSpPr>
        <p:spPr>
          <a:xfrm>
            <a:off x="1219200" y="3543300"/>
            <a:ext cx="219456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128" sz="128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Clarify Docker Words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