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200"/>
            </a:lvl2pPr>
            <a:lvl3pPr>
              <a:spcBef>
                <a:spcPts val="1400"/>
              </a:spcBef>
              <a:defRPr sz="3600"/>
            </a:lvl3pPr>
            <a:lvl4pPr>
              <a:spcBef>
                <a:spcPts val="1400"/>
              </a:spcBef>
              <a:defRPr sz="3000"/>
            </a:lvl4pPr>
            <a:lvl5pPr>
              <a:spcBef>
                <a:spcPts val="14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1400"/>
              </a:spcBef>
              <a:defRPr sz="3800"/>
            </a:lvl1pPr>
            <a:lvl2pPr marL="1117600" indent="-558800">
              <a:spcBef>
                <a:spcPts val="1400"/>
              </a:spcBef>
              <a:defRPr sz="3800"/>
            </a:lvl2pPr>
            <a:lvl3pPr marL="1676400" indent="-558800">
              <a:spcBef>
                <a:spcPts val="1400"/>
              </a:spcBef>
              <a:defRPr sz="3800"/>
            </a:lvl3pPr>
            <a:lvl4pPr marL="2235200" indent="-558800">
              <a:spcBef>
                <a:spcPts val="1400"/>
              </a:spcBef>
              <a:defRPr sz="3800"/>
            </a:lvl4pPr>
            <a:lvl5pPr marL="2794000" indent="-558800">
              <a:spcBef>
                <a:spcPts val="14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800"/>
            </a:lvl2pPr>
            <a:lvl3pPr>
              <a:spcBef>
                <a:spcPts val="1400"/>
              </a:spcBef>
              <a:defRPr sz="4800"/>
            </a:lvl3pPr>
            <a:lvl4pPr>
              <a:spcBef>
                <a:spcPts val="1400"/>
              </a:spcBef>
              <a:defRPr sz="4800"/>
            </a:lvl4pPr>
            <a:lvl5pPr>
              <a:spcBef>
                <a:spcPts val="14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s://hub.docker.com/_/postgres" TargetMode="External"/><Relationship Id="rId5" Type="http://schemas.openxmlformats.org/officeDocument/2006/relationships/hyperlink" Target="https://hub.docker.com/_/sonarqube" TargetMode="External"/><Relationship Id="rId6" Type="http://schemas.openxmlformats.org/officeDocument/2006/relationships/hyperlink" Target="https://www.sonatype.com/products/repository-oss" TargetMode="External"/><Relationship Id="rId7" Type="http://schemas.openxmlformats.org/officeDocument/2006/relationships/hyperlink" Target="https://goharbor.io/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Daemon_(computing)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engine/reference/builder/" TargetMode="External"/><Relationship Id="rId3" Type="http://schemas.openxmlformats.org/officeDocument/2006/relationships/hyperlink" Target="https://github.com/ufoym/deepo/blob/master/docker/Dockerfile.all-py36-cpu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hyperlink" Target="https://www.cyberciti.biz/tips/displays-animations-when-accidentally-you-type-sl-instead-of-l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5.tif"/><Relationship Id="rId4" Type="http://schemas.openxmlformats.org/officeDocument/2006/relationships/hyperlink" Target="https://powersmusic.org/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hyperlink" Target="https://powersmusic.org/" TargetMode="External"/><Relationship Id="rId4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" TargetMode="Externa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www.cncf.io/" TargetMode="External"/><Relationship Id="rId5" Type="http://schemas.openxmlformats.org/officeDocument/2006/relationships/hyperlink" Target="https://mesos.apache.org/" TargetMode="External"/><Relationship Id="rId6" Type="http://schemas.openxmlformats.org/officeDocument/2006/relationships/hyperlink" Target="https://github.com/docker-archive/classicswar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cloud" TargetMode="External"/><Relationship Id="rId3" Type="http://schemas.openxmlformats.org/officeDocument/2006/relationships/hyperlink" Target="https://www.divante.com/blog/monolithic-architecture-vs-microservices" TargetMode="External"/><Relationship Id="rId4" Type="http://schemas.openxmlformats.org/officeDocument/2006/relationships/image" Target="../media/image6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docker/compose" TargetMode="External"/><Relationship Id="rId3" Type="http://schemas.openxmlformats.org/officeDocument/2006/relationships/image" Target="../media/image7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compose-file/" TargetMode="External"/><Relationship Id="rId3" Type="http://schemas.openxmlformats.org/officeDocument/2006/relationships/image" Target="../media/image8.t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narqube.org/" TargetMode="External"/><Relationship Id="rId3" Type="http://schemas.openxmlformats.org/officeDocument/2006/relationships/hyperlink" Target="https://github.com/SonarSource/docker-sonarqube/blob/master/example-compose-files/sq-with-postgres/docker-compose.yml" TargetMode="External"/><Relationship Id="rId4" Type="http://schemas.openxmlformats.org/officeDocument/2006/relationships/hyperlink" Target="https://hub.docker.com/r/sonarsource/sonar-scanner-cli" TargetMode="External"/><Relationship Id="rId5" Type="http://schemas.openxmlformats.org/officeDocument/2006/relationships/hyperlink" Target="https://www.jenkins.io/" TargetMode="External"/><Relationship Id="rId6" Type="http://schemas.openxmlformats.org/officeDocument/2006/relationships/hyperlink" Target="https://www.jenkins.io/doc/book/installing/docker/" TargetMode="External"/><Relationship Id="rId7" Type="http://schemas.openxmlformats.org/officeDocument/2006/relationships/hyperlink" Target="https://jupyter.org/" TargetMode="External"/><Relationship Id="rId8" Type="http://schemas.openxmlformats.org/officeDocument/2006/relationships/hyperlink" Target="https://hub.docker.com/u/jupyter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ncf.io/" TargetMode="External"/><Relationship Id="rId3" Type="http://schemas.openxmlformats.org/officeDocument/2006/relationships/hyperlink" Target="https://github.com/cncf/landscape" TargetMode="External"/><Relationship Id="rId4" Type="http://schemas.openxmlformats.org/officeDocument/2006/relationships/hyperlink" Target="https://raw.githubusercontent.com/cncf/trailmap/master/CNCF_TrailMap_latest.png" TargetMode="External"/><Relationship Id="rId5" Type="http://schemas.openxmlformats.org/officeDocument/2006/relationships/hyperlink" Target="https://landscape.cncf.io/" TargetMode="External"/><Relationship Id="rId6" Type="http://schemas.openxmlformats.org/officeDocument/2006/relationships/hyperlink" Target="https://docs.microsoft.com/en-us/dotnet/architecture/cloud-native/definition" TargetMode="External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hat.com/en/resources/cloud-native-container-design-whitepaper" TargetMode="External"/><Relationship Id="rId3" Type="http://schemas.openxmlformats.org/officeDocument/2006/relationships/hyperlink" Target="https://pythonspeed.com/articles/base-image-python-docker-images/" TargetMode="External"/><Relationship Id="rId4" Type="http://schemas.openxmlformats.org/officeDocument/2006/relationships/hyperlink" Target="https://docs.docker.com/get-started/09_image_best/" TargetMode="Externa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pencontainers.org/" TargetMode="External"/><Relationship Id="rId3" Type="http://schemas.openxmlformats.org/officeDocument/2006/relationships/hyperlink" Target="https://kubernetes.io/blog/2016/12/container-runtime-interface-cri-in-kubernetes/" TargetMode="External"/><Relationship Id="rId4" Type="http://schemas.openxmlformats.org/officeDocument/2006/relationships/hyperlink" Target="https://buildah.io/" TargetMode="External"/><Relationship Id="rId5" Type="http://schemas.openxmlformats.org/officeDocument/2006/relationships/hyperlink" Target="https://podman.io/" TargetMode="External"/><Relationship Id="rId6" Type="http://schemas.openxmlformats.org/officeDocument/2006/relationships/hyperlink" Target="https://github.com/GoogleContainerTools/kaniko" TargetMode="External"/><Relationship Id="rId7" Type="http://schemas.openxmlformats.org/officeDocument/2006/relationships/hyperlink" Target="https://kubernetes.io/blog/2020/12/02/dont-panic-kubernetes-and-docker/" TargetMode="External"/><Relationship Id="rId8" Type="http://schemas.openxmlformats.org/officeDocument/2006/relationships/hyperlink" Target="https://www.facebook.com/technologynoteniu/posts/173877564446384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YAML" TargetMode="External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ftwaretestinghelp.com/unix-vs-linux/" TargetMode="External"/><Relationship Id="rId3" Type="http://schemas.openxmlformats.org/officeDocument/2006/relationships/hyperlink" Target="https://www.computernetworkingnotes.com/linux-tutorials/difference-between-linux-distributions.html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nginx?tab=tags" TargetMode="External"/><Relationship Id="rId3" Type="http://schemas.openxmlformats.org/officeDocument/2006/relationships/hyperlink" Target="https://hub.docker.com/r/sonatype/nexus3/tags" TargetMode="External"/><Relationship Id="rId4" Type="http://schemas.openxmlformats.org/officeDocument/2006/relationships/hyperlink" Target="https://quietbo.com/2021/09/27/docker-mac-m1-no-matching-manifest-for-linux-arm64-v8-in-the-manifest-list-entries%E5%B7%B2%E8%A7%A3%E6%B1%BA/" TargetMode="External"/><Relationship Id="rId5" Type="http://schemas.openxmlformats.org/officeDocument/2006/relationships/hyperlink" Target="https://chilunhuang.github.io/posts/8942/" TargetMode="External"/><Relationship Id="rId6" Type="http://schemas.openxmlformats.org/officeDocument/2006/relationships/hyperlink" Target="https://penueling.com/%E6%8A%80%E8%A1%93%E7%AD%86%E8%A8%98/m1-%E4%BD%BF%E7%94%A8%E6%9C%AC%E5%9C%B0-docker-push-%E5%88%B0-cloud-run-%E5%87%BA%E7%8F%BE%E9%8C%AF%E8%AA%A4/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plenice.net/2019/06/04/ERR-UNSAFE-PORT-On-Browser/" TargetMode="External"/><Relationship Id="rId3" Type="http://schemas.openxmlformats.org/officeDocument/2006/relationships/hyperlink" Target="https://superuser.com/q/188058" TargetMode="External"/><Relationship Id="rId4" Type="http://schemas.openxmlformats.org/officeDocument/2006/relationships/hyperlink" Target="https://jazzy.id.au/2012/08/23/why_does_chrome_consider_some_ports_unsafe.html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tackoverflow.com/a/20778887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pumbaawithmask/container%E7%9A%84%E6%AD%B7%E5%8F%B2-b0a4f530af57" TargetMode="External"/><Relationship Id="rId3" Type="http://schemas.openxmlformats.org/officeDocument/2006/relationships/hyperlink" Target="https://www.jianshu.com/p/76b2539dd984" TargetMode="External"/><Relationship Id="rId4" Type="http://schemas.openxmlformats.org/officeDocument/2006/relationships/hyperlink" Target="https://lab.howie.tw/2014/08/docker-docker-lxc-hypervisor.html" TargetMode="External"/><Relationship Id="rId5" Type="http://schemas.openxmlformats.org/officeDocument/2006/relationships/hyperlink" Target="https://joshhu.gitbooks.io/docker_theory_install/content/" TargetMode="External"/><Relationship Id="rId6" Type="http://schemas.openxmlformats.org/officeDocument/2006/relationships/hyperlink" Target="https://www.docker.com/blog/the-magic-behind-the-scenes-of-docker-desktop/" TargetMode="External"/><Relationship Id="rId7" Type="http://schemas.openxmlformats.org/officeDocument/2006/relationships/hyperlink" Target="https://windsock.io/explaining-docker-image-ids/" TargetMode="External"/><Relationship Id="rId8" Type="http://schemas.openxmlformats.org/officeDocument/2006/relationships/hyperlink" Target="https://medium.com/@BeNitinAgarwal/lifecycle-of-docker-container-d2da9f85959" TargetMode="External"/><Relationship Id="rId9" Type="http://schemas.openxmlformats.org/officeDocument/2006/relationships/hyperlink" Target="https://betterprogramming.pub/understanding-docker-container-exit-codes-5ee79a1d58f6" TargetMode="External"/><Relationship Id="rId10" Type="http://schemas.openxmlformats.org/officeDocument/2006/relationships/hyperlink" Target="https://ithelp.ithome.com.tw/users/20120317/ironman/2442" TargetMode="External"/><Relationship Id="rId11" Type="http://schemas.openxmlformats.org/officeDocument/2006/relationships/hyperlink" Target="https://codefresh.io/devops/docker-images-without-docker-practical-guide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/" TargetMode="External"/><Relationship Id="rId3" Type="http://schemas.openxmlformats.org/officeDocument/2006/relationships/hyperlink" Target="https://youtu.be/Gjnup-PuquQ" TargetMode="External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Chroot" TargetMode="External"/><Relationship Id="rId3" Type="http://schemas.openxmlformats.org/officeDocument/2006/relationships/hyperlink" Target="https://zh.wikipedia.org/wiki/LXC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platformer-blog/practical-guide-on-writing-a-dockerfile-for-your-application-89376f88b3b5" TargetMode="Externa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Tutorial</a:t>
            </a:r>
          </a:p>
        </p:txBody>
      </p:sp>
      <p:sp>
        <p:nvSpPr>
          <p:cNvPr id="120" name="CathayLife DevOps Te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CathayLife DevOps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59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docker-101/0-run-container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2" name="docker run [image name]:[tag name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[image name]:[tag name]</a:t>
            </a:r>
          </a:p>
          <a:p>
            <a:pPr lvl="1"/>
            <a:r>
              <a:t>指定一個 Image 啟動 Container，不指定 tag 時自動使用 latest tag</a:t>
            </a:r>
          </a:p>
          <a:p>
            <a:pPr/>
            <a:r>
              <a:t>docker images</a:t>
            </a:r>
          </a:p>
          <a:p>
            <a:pPr lvl="1"/>
            <a:r>
              <a:t>列出本機已下載的 Image</a:t>
            </a:r>
          </a:p>
          <a:p>
            <a:pPr lvl="1"/>
            <a:r>
              <a:t>欄位說明</a:t>
            </a:r>
          </a:p>
          <a:p>
            <a:pPr lvl="2"/>
            <a:r>
              <a:t>REPOSITORY - Image 名稱</a:t>
            </a:r>
          </a:p>
          <a:p>
            <a:pPr lvl="2"/>
            <a:r>
              <a:t>TAG - Image 的版本，同個名稱可以有多個 tag</a:t>
            </a:r>
          </a:p>
          <a:p>
            <a:pPr lvl="2"/>
            <a:r>
              <a:t>IMAGE ID - Image 的 Unique ID，值為 Image 的 JSON config SHA256 Hash</a:t>
            </a:r>
          </a:p>
          <a:p>
            <a:pPr lvl="2"/>
            <a:r>
              <a:t>CREATED - Image 打包的時間</a:t>
            </a:r>
          </a:p>
          <a:p>
            <a:pPr lvl="2"/>
            <a:r>
              <a:t>SIZE - Image 的大小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5" name="docker ps -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1200"/>
              </a:spcBef>
              <a:defRPr sz="4272"/>
            </a:pPr>
            <a:r>
              <a:t>docker ps -a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列出本機所有的 Container，沒有 -a 時只會列出狀態為 running 的 Container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欄位說明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CONTAINER ID - Container 的 Unique ID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IMAGE - Container 使用的 Image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COMMAND - Container 啟動時執行的 Command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CREATED - Container 已運行時間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STATUS - Container 狀態，常見有下面三個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restarting - Restarting (times) xxx minutes ago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running - Up xxx minutes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exited - Exited (exit code) xxx minutes ago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PORTS - Container 與 Host 的 port proxy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NAMES - 建立 Container 未指定名稱時，預設為兩個隨機單字以底線組合作為名稱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ainer Registry /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Registry / Repository</a:t>
            </a:r>
          </a:p>
        </p:txBody>
      </p:sp>
      <p:sp>
        <p:nvSpPr>
          <p:cNvPr id="168" name="Container Registry (Repository) 可以上傳與下載 Container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1200"/>
              </a:spcBef>
              <a:defRPr sz="4368"/>
            </a:pPr>
            <a:r>
              <a:t>Container Registry (Repository) 可以上傳與下載 Container Image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SaaS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Hub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預設的 Container Registry，由 Docker, Inc 維運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Community、開源組織、軟體公司也會發布各種的 Image 供大家下載，如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Python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PostgreSQL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SonarQube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GitLab Registry - 建立一個 Repository 後可以上傳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Github Packages - 建立一個 Repository 後可以上傳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Self-hosted Container Registry 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Nexus</a:t>
            </a:r>
            <a:r>
              <a:t> - 除 Container Registry 外，也可管理 Maven, Pypi, npm 等多種 Package Repository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Harbor</a:t>
            </a:r>
            <a:r>
              <a:t> - 專業的 Container Registry，支援更多 Image 權限控管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61112" y="12423088"/>
            <a:ext cx="3435493" cy="853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44193" y="12464850"/>
            <a:ext cx="5158351" cy="770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750133" y="12348743"/>
            <a:ext cx="3533585" cy="100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cker Deskt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Desktop</a:t>
            </a:r>
          </a:p>
        </p:txBody>
      </p:sp>
      <p:sp>
        <p:nvSpPr>
          <p:cNvPr id="174" name="Windows 或 Mac 在安裝的時候通常都會使用 Docker 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1000"/>
              </a:spcBef>
              <a:defRPr sz="3504"/>
            </a:pPr>
            <a:r>
              <a:t>Windows 或 Mac 在安裝的時候通常都會使用 Docker Desktop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Docker Desktop 安裝時會設定 Linux 的 VM，實際是將 Docker 安裝在 Linux 上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Windows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WSL2，可以直接安裝在 Windows 的 WSL 中的 Linux 系統上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WSL，安裝在以 Windows 內建的 hyper-v VM 建立的 LinuxKit VM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更多詳細說明可參考</a:t>
            </a:r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在 WSL 2 上開始使用 Docker 遠端容器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Mac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安裝在 LinuxKit VM 上</a:t>
            </a:r>
          </a:p>
          <a:p>
            <a:pPr marL="333756" indent="-231775" defTabSz="333756">
              <a:spcBef>
                <a:spcPts val="0"/>
              </a:spcBef>
              <a:buClr>
                <a:srgbClr val="E6E6E6"/>
              </a:buClr>
              <a:buFont typeface="Helvetica Neue"/>
              <a:defRPr sz="766">
                <a:solidFill>
                  <a:srgbClr val="E6E6E6"/>
                </a:solidFill>
              </a:defRPr>
            </a:pPr>
            <a:r>
              <a:t>	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安裝 Docker Desktop 同時安裝了 Docker Engine, Docker CLI client, Docker Compose 等工具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t>部分設定需要透過 Docker Desktop 設定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Volume、Network 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VM Resource: CPU, Memory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 Desktop</a:t>
            </a:r>
            <a:r>
              <a:t> 在 2022 年 1 月開始，只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免費授權</a:t>
            </a:r>
            <a:r>
              <a:t>給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中小企業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私人</a:t>
            </a:r>
            <a:r>
              <a:t>使用或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教育</a:t>
            </a:r>
            <a:r>
              <a:t>使用，或是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非營利開源專案</a:t>
            </a:r>
            <a:r>
              <a:t>使用，企業規模人數超過了250人，或是營收超過1千萬美元的大型企業，得購買付費授權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77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docker-101/1-more-container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cker Fundamen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Fundamentals</a:t>
            </a:r>
          </a:p>
        </p:txBody>
      </p:sp>
      <p:sp>
        <p:nvSpPr>
          <p:cNvPr id="180" name="Container 的工作就是把他負責的 Process 執行完畢…"/>
          <p:cNvSpPr txBox="1"/>
          <p:nvPr>
            <p:ph type="body" idx="1"/>
          </p:nvPr>
        </p:nvSpPr>
        <p:spPr>
          <a:xfrm>
            <a:off x="1689100" y="31369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Container 的工作就是把他負責的 Process 執行完畢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Process 執行完畢 Container 狀態會變為 Exited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Container 關掉後東西是會不見的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run 常用 options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 name 給定 Contianer 的名字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-v 掛載 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-it 以互動模式執行虛擬終端機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--rm 執行完畢後刪除 Container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-d 以背景執行方式 (</a:t>
            </a:r>
            <a:r>
              <a:rPr u="sng">
                <a:hlinkClick r:id="rId2" invalidUrl="" action="" tgtFrame="" tooltip="" history="1" highlightClick="0" endSnd="0"/>
              </a:rPr>
              <a:t>Daemon</a:t>
            </a:r>
            <a:r>
              <a:t>) 啟動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83" name="Dockerfile 是 Image 的 DNA，決定 Image 長怎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是 Image 的 DNA，決定 Image 長怎樣</a:t>
            </a:r>
          </a:p>
          <a:p>
            <a:pPr/>
            <a:r>
              <a:t>Dockerfile 基礎架構，更多請參考 </a:t>
            </a:r>
            <a:r>
              <a:rPr u="sng">
                <a:hlinkClick r:id="rId2" invalidUrl="" action="" tgtFrame="" tooltip="" history="1" highlightClick="0" endSnd="0"/>
              </a:rPr>
              <a:t>Docker Doc</a:t>
            </a:r>
          </a:p>
          <a:p>
            <a:pPr lvl="1"/>
            <a:r>
              <a:t>FROM - 基底</a:t>
            </a:r>
          </a:p>
          <a:p>
            <a:pPr lvl="1"/>
            <a:r>
              <a:t>COPY - 從 docker build 的環境中複製檔案至 Image 中</a:t>
            </a:r>
          </a:p>
          <a:p>
            <a:pPr lvl="1"/>
            <a:r>
              <a:t>RUN - 在基底上再多做一些事情</a:t>
            </a:r>
          </a:p>
          <a:p>
            <a:pPr lvl="1"/>
            <a:r>
              <a:t>CMD - Contianer 啟動時會執行的 Command</a:t>
            </a:r>
          </a:p>
          <a:p>
            <a:pPr/>
            <a:r>
              <a:t>Dockerfile 參考範例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https://github.com/ufoym/deepo/blob/master/docker/Dockerfile.all-py36-cpu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742" y="3831034"/>
            <a:ext cx="9639301" cy="783193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4472219" y="5488819"/>
            <a:ext cx="14950229" cy="6488509"/>
            <a:chOff x="-38100" y="141382"/>
            <a:chExt cx="14950227" cy="6488508"/>
          </a:xfrm>
        </p:grpSpPr>
        <p:sp>
          <p:nvSpPr>
            <p:cNvPr id="187" name="基底是 ubuntu 18.04"/>
            <p:cNvSpPr/>
            <p:nvPr/>
          </p:nvSpPr>
          <p:spPr>
            <a:xfrm>
              <a:off x="10104923" y="3175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基底是 ubuntu 18.04</a:t>
              </a:r>
            </a:p>
          </p:txBody>
        </p:sp>
        <p:sp>
          <p:nvSpPr>
            <p:cNvPr id="188" name="將 Image 的初始目錄設定為 /app，目錄不存在則自動新建一個"/>
            <p:cNvSpPr/>
            <p:nvPr/>
          </p:nvSpPr>
          <p:spPr>
            <a:xfrm>
              <a:off x="13642127" y="14724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將 Image 的初始目錄設定為 /app，目錄不存在則自動新建一個</a:t>
              </a:r>
            </a:p>
          </p:txBody>
        </p:sp>
        <p:sp>
          <p:nvSpPr>
            <p:cNvPr id="189" name="Container 啟動時執行 cat /app/hello.txt 指令"/>
            <p:cNvSpPr/>
            <p:nvPr/>
          </p:nvSpPr>
          <p:spPr>
            <a:xfrm>
              <a:off x="12249000" y="535989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啟動時執行 cat /app/hello.txt 指令</a:t>
              </a:r>
            </a:p>
          </p:txBody>
        </p:sp>
        <p:sp>
          <p:nvSpPr>
            <p:cNvPr id="190" name="在 Image 中執行一些指令…"/>
            <p:cNvSpPr/>
            <p:nvPr/>
          </p:nvSpPr>
          <p:spPr>
            <a:xfrm>
              <a:off x="8258406" y="40000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在 Image 中執行一些指令</a:t>
              </a:r>
            </a:p>
            <a:p>
              <a:pPr/>
              <a:r>
                <a:t>此處為更新 Package 清單，並安裝 </a:t>
              </a:r>
              <a:r>
                <a:rPr u="sng">
                  <a:hlinkClick r:id="rId3" invalidUrl="" action="" tgtFrame="" tooltip="" history="1" highlightClick="0" endSnd="0"/>
                </a:rPr>
                <a:t>sl package</a:t>
              </a:r>
            </a:p>
          </p:txBody>
        </p:sp>
        <p:pic>
          <p:nvPicPr>
            <p:cNvPr id="191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1253510" y="141383"/>
              <a:ext cx="6834170" cy="352234"/>
            </a:xfrm>
            <a:prstGeom prst="rect">
              <a:avLst/>
            </a:prstGeom>
            <a:effectLst/>
          </p:spPr>
        </p:pic>
        <p:pic>
          <p:nvPicPr>
            <p:cNvPr id="193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-38101" y="1296346"/>
              <a:ext cx="8125781" cy="352234"/>
            </a:xfrm>
            <a:prstGeom prst="rect">
              <a:avLst/>
            </a:prstGeom>
            <a:effectLst/>
          </p:spPr>
        </p:pic>
        <p:pic>
          <p:nvPicPr>
            <p:cNvPr id="195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2272037" y="2387810"/>
              <a:ext cx="5815643" cy="352234"/>
            </a:xfrm>
            <a:prstGeom prst="rect">
              <a:avLst/>
            </a:prstGeom>
            <a:effectLst/>
          </p:spPr>
        </p:pic>
        <p:pic>
          <p:nvPicPr>
            <p:cNvPr id="19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3167297" y="3823892"/>
              <a:ext cx="4920032" cy="352234"/>
            </a:xfrm>
            <a:prstGeom prst="rect">
              <a:avLst/>
            </a:prstGeom>
            <a:effectLst/>
          </p:spPr>
        </p:pic>
        <p:pic>
          <p:nvPicPr>
            <p:cNvPr id="19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2526949" y="5183774"/>
              <a:ext cx="5560731" cy="352235"/>
            </a:xfrm>
            <a:prstGeom prst="rect">
              <a:avLst/>
            </a:prstGeom>
            <a:effectLst/>
          </p:spPr>
        </p:pic>
        <p:sp>
          <p:nvSpPr>
            <p:cNvPr id="201" name="複製執行 docker run 當下路徑的 hello.txt 至 /app 目錄中"/>
            <p:cNvSpPr/>
            <p:nvPr/>
          </p:nvSpPr>
          <p:spPr>
            <a:xfrm>
              <a:off x="13236933" y="25639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複製執行 docker run 當下路徑的 hello.txt 至 /app 目錄中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05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docker-101/2-build-image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  <a:p>
            <a:pPr/>
            <a:r>
              <a:t>Docker</a:t>
            </a:r>
          </a:p>
          <a:p>
            <a:pPr/>
            <a:r>
              <a:t>Container</a:t>
            </a:r>
          </a:p>
          <a:p>
            <a:pPr/>
            <a:r>
              <a:t>Tips</a:t>
            </a:r>
          </a:p>
          <a:p>
            <a:pPr/>
            <a:r>
              <a:t>More About Container</a:t>
            </a:r>
          </a:p>
          <a:p>
            <a:pPr/>
            <a:r>
              <a:t>Appendix</a:t>
            </a:r>
          </a:p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08" name="Docker 的三個關鍵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1100"/>
              </a:spcBef>
              <a:defRPr sz="3888"/>
            </a:pPr>
            <a:r>
              <a:t>Docker 的三個關鍵概念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Dockerfile</a:t>
            </a:r>
            <a:r>
              <a:t> - 定義 Image 長怎樣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(Docker/Container)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Image</a:t>
            </a:r>
            <a:r>
              <a:t> - 由 Dockerfile build 成，可發佈至 Container Registry 供其他機器下載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- 由 Image run 成，實際運行的實體</a:t>
            </a:r>
          </a:p>
          <a:p>
            <a:pPr marL="514350" indent="-514350" defTabSz="668655">
              <a:spcBef>
                <a:spcPts val="1100"/>
              </a:spcBef>
              <a:defRPr sz="3888"/>
            </a:pPr>
            <a:r>
              <a:t>Docker command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build - 將 Dockerfile 打包成 Image  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run - 將 Image 執行成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images - 列出本機的 Image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ps -a - 列出本機所有的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logs - 印出 Container 的 Log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cp - Host 與 Container 之間的檔案交換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exec - 在執行中的 Container 執行指令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好的 Container 只做一件事，並把他做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好的 Container 只做一件事，並把他做好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43" y="4293521"/>
            <a:ext cx="13558778" cy="6906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34103" y="5773833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mage Source: Power Music School"/>
          <p:cNvSpPr txBox="1"/>
          <p:nvPr/>
        </p:nvSpPr>
        <p:spPr>
          <a:xfrm>
            <a:off x="15794502" y="10809200"/>
            <a:ext cx="656920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4" invalidUrl="" action="" tgtFrame="" tooltip="" history="1" highlightClick="0" endSnd="0"/>
              </a:rPr>
              <a:t>Power Music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531" y="3334170"/>
            <a:ext cx="20172938" cy="882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0" y="7075455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24" name="Container Orche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Container Orchestration</a:t>
            </a:r>
          </a:p>
          <a:p>
            <a:pPr lvl="1"/>
            <a:r>
              <a:t>Container 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管理</a:t>
            </a:r>
            <a:r>
              <a:t>與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調度</a:t>
            </a:r>
          </a:p>
          <a:p>
            <a:pPr lvl="1"/>
            <a:r>
              <a:t>當一個服務需要多個 Process 時，例如 Application 的 Process 與 DB 的 Process，最佳的做法是一個 Container 負責一個 Process</a:t>
            </a:r>
          </a:p>
        </p:txBody>
      </p:sp>
      <p:sp>
        <p:nvSpPr>
          <p:cNvPr id="225" name="Image Source: Power Music School"/>
          <p:cNvSpPr txBox="1"/>
          <p:nvPr/>
        </p:nvSpPr>
        <p:spPr>
          <a:xfrm>
            <a:off x="8907399" y="12767754"/>
            <a:ext cx="65692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Power Music School</a:t>
            </a:r>
          </a:p>
        </p:txBody>
      </p:sp>
      <p:pic>
        <p:nvPicPr>
          <p:cNvPr id="22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572220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23782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74021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580947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2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254899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3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5801850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4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508898" y="8809468"/>
            <a:ext cx="773114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5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8809199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7875316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699730" y="847947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1554746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449560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42" name="Container Orchestration 工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Orchestration 工具</a:t>
            </a:r>
          </a:p>
          <a:p>
            <a:pPr lvl="1"/>
            <a:r>
              <a:t>Singel Computer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</a:t>
            </a:r>
            <a:r>
              <a:t> - Docker, Inc 開發，安裝 Docker Desktop 時自動安裝</a:t>
            </a:r>
          </a:p>
          <a:p>
            <a:pPr lvl="1"/>
            <a:r>
              <a:t>Computer Cluster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Kubernetes</a:t>
            </a:r>
            <a:r>
              <a:t> - Google 設計與開源，捐贈給 </a:t>
            </a:r>
            <a:r>
              <a:rPr u="sng">
                <a:hlinkClick r:id="rId4" invalidUrl="" action="" tgtFrame="" tooltip="" history="1" highlightClick="0" endSnd="0"/>
              </a:rPr>
              <a:t>CNCF</a:t>
            </a:r>
            <a:r>
              <a:t>，為目前主流容器管理平台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Apache Mesos</a:t>
            </a:r>
            <a:r>
              <a:t> - Cluster 管理工具，支援 Container 管理，一度被移入 EOF 專案清單中，雖然經社群投票後救回，但已非主流工具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Docker Swarm</a:t>
            </a:r>
            <a:r>
              <a:t> - Docker, Inc 開發，管理與調度 Container，已停止更新，改為 Docker 的附屬功能 Swarm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ntainer - Micro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Microservice</a:t>
            </a:r>
          </a:p>
        </p:txBody>
      </p:sp>
      <p:sp>
        <p:nvSpPr>
          <p:cNvPr id="245" name="Microservice (微服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Microservice (微服務)</a:t>
            </a:r>
          </a:p>
          <a:p>
            <a:pPr lvl="1"/>
            <a:r>
              <a:t>一種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軟體架構風格</a:t>
            </a:r>
          </a:p>
          <a:p>
            <a:pPr lvl="1"/>
            <a:r>
              <a:t>專注於單一責任與功能的小型功能區塊(Small Building Blocks) 為基礎</a:t>
            </a:r>
          </a:p>
          <a:p>
            <a:pPr lvl="1"/>
            <a:r>
              <a:t>利用模組化的方式組合出複雜的大型應用程式</a:t>
            </a:r>
          </a:p>
          <a:p>
            <a:pPr lvl="1"/>
            <a:r>
              <a:t>功能區塊使用與語言無關的 API 相互通訊</a:t>
            </a:r>
          </a:p>
          <a:p>
            <a:pPr lvl="1"/>
            <a:r>
              <a:t>可用不同技術 Implement</a:t>
            </a:r>
          </a:p>
          <a:p>
            <a:pPr lvl="2"/>
            <a:r>
              <a:t>Container (K8s)</a:t>
            </a:r>
          </a:p>
          <a:p>
            <a:pPr lvl="2">
              <a:defRPr>
                <a:solidFill>
                  <a:schemeClr val="accent1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Spring Cloud</a:t>
            </a:r>
          </a:p>
        </p:txBody>
      </p:sp>
      <p:sp>
        <p:nvSpPr>
          <p:cNvPr id="246" name="Image Source: divante"/>
          <p:cNvSpPr txBox="1"/>
          <p:nvPr/>
        </p:nvSpPr>
        <p:spPr>
          <a:xfrm>
            <a:off x="16478947" y="12954000"/>
            <a:ext cx="417118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divante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0209" t="4091" r="8289" b="5081"/>
          <a:stretch>
            <a:fillRect/>
          </a:stretch>
        </p:blipFill>
        <p:spPr>
          <a:xfrm>
            <a:off x="13305749" y="7171502"/>
            <a:ext cx="10517648" cy="5860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50" name="docker-com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docker-compose</a:t>
            </a:r>
          </a:p>
          <a:p>
            <a:pPr lvl="1"/>
            <a:r>
              <a:t>可以透過 compose file (YAML) 定義一個或多個 Container，並透過 docker-compose up 啟動</a:t>
            </a:r>
          </a:p>
          <a:p>
            <a:pPr lvl="1"/>
            <a:r>
              <a:t>仍是使用 docker 的指令管理 Container，docker 可以增加的設定都可以在 compose file 中</a:t>
            </a:r>
          </a:p>
          <a:p>
            <a:pPr lvl="1"/>
            <a:r>
              <a:t>使用場景</a:t>
            </a:r>
          </a:p>
          <a:p>
            <a:pPr lvl="2"/>
            <a:r>
              <a:t>docker run 的各種參數長到難以閱讀時</a:t>
            </a:r>
          </a:p>
          <a:p>
            <a:pPr lvl="2"/>
            <a:r>
              <a:t>Container 需要重複啟用時，但又不想把 docker run 存成 shell 時</a:t>
            </a:r>
          </a:p>
          <a:p>
            <a:pPr lvl="2"/>
            <a:r>
              <a:t>服務需要多個 Container 互相串聯時，如 DB、Application、Proxy</a:t>
            </a:r>
          </a:p>
          <a:p>
            <a:pPr lvl="2"/>
            <a:r>
              <a:t>除了建完就刪的測試用 Container，一律建議都使用 docker-compose 管理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5217" y="9204128"/>
            <a:ext cx="3613908" cy="3957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ompose file 有版本之分 (Docker Compose Docs)，支援的 Docker Engine 版本不同，部分參數設定方式也有所不同，使用時須多加注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Compose file 有版本之分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 Docs</a:t>
            </a:r>
            <a:r>
              <a:t>)，支援的 Docker Engine 版本不同，部分參數設定方式也有所不同，使用時須多加注意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23325" y="6020022"/>
            <a:ext cx="9156701" cy="6381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5639931" y="7608982"/>
            <a:ext cx="13875841" cy="4643356"/>
            <a:chOff x="-38100" y="141382"/>
            <a:chExt cx="13875839" cy="4643354"/>
          </a:xfrm>
        </p:grpSpPr>
        <p:pic>
          <p:nvPicPr>
            <p:cNvPr id="25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683614" y="694037"/>
              <a:ext cx="9100770" cy="352234"/>
            </a:xfrm>
            <a:prstGeom prst="rect">
              <a:avLst/>
            </a:prstGeom>
            <a:effectLst/>
          </p:spPr>
        </p:pic>
        <p:pic>
          <p:nvPicPr>
            <p:cNvPr id="25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-38101" y="1233990"/>
              <a:ext cx="9822486" cy="352235"/>
            </a:xfrm>
            <a:prstGeom prst="rect">
              <a:avLst/>
            </a:prstGeom>
            <a:effectLst/>
          </p:spPr>
        </p:pic>
        <p:pic>
          <p:nvPicPr>
            <p:cNvPr id="260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4288701" y="1723144"/>
              <a:ext cx="5495684" cy="352235"/>
            </a:xfrm>
            <a:prstGeom prst="rect">
              <a:avLst/>
            </a:prstGeom>
            <a:effectLst/>
          </p:spPr>
        </p:pic>
        <p:pic>
          <p:nvPicPr>
            <p:cNvPr id="262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898335" y="2263099"/>
              <a:ext cx="8886050" cy="352234"/>
            </a:xfrm>
            <a:prstGeom prst="rect">
              <a:avLst/>
            </a:prstGeom>
            <a:effectLst/>
          </p:spPr>
        </p:pic>
        <p:pic>
          <p:nvPicPr>
            <p:cNvPr id="264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1321166" y="3338620"/>
              <a:ext cx="8446897" cy="352235"/>
            </a:xfrm>
            <a:prstGeom prst="rect">
              <a:avLst/>
            </a:prstGeom>
            <a:effectLst/>
          </p:spPr>
        </p:pic>
        <p:sp>
          <p:nvSpPr>
            <p:cNvPr id="266" name="Compose File 版本"/>
            <p:cNvSpPr/>
            <p:nvPr/>
          </p:nvSpPr>
          <p:spPr>
            <a:xfrm>
              <a:off x="11745350" y="3175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Compose File 版本</a:t>
              </a:r>
            </a:p>
          </p:txBody>
        </p:sp>
        <p:sp>
          <p:nvSpPr>
            <p:cNvPr id="267" name="Container List"/>
            <p:cNvSpPr/>
            <p:nvPr/>
          </p:nvSpPr>
          <p:spPr>
            <a:xfrm>
              <a:off x="11340157" y="87015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List</a:t>
              </a:r>
            </a:p>
          </p:txBody>
        </p:sp>
        <p:sp>
          <p:nvSpPr>
            <p:cNvPr id="268" name="在此 Compose 群組中的名稱"/>
            <p:cNvSpPr/>
            <p:nvPr/>
          </p:nvSpPr>
          <p:spPr>
            <a:xfrm>
              <a:off x="12567739" y="14101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在此 Compose 群組中的名稱</a:t>
              </a:r>
            </a:p>
          </p:txBody>
        </p:sp>
        <p:sp>
          <p:nvSpPr>
            <p:cNvPr id="269" name="Container 使用的 Image"/>
            <p:cNvSpPr/>
            <p:nvPr/>
          </p:nvSpPr>
          <p:spPr>
            <a:xfrm>
              <a:off x="12197026" y="18992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使用的 Image</a:t>
              </a:r>
            </a:p>
          </p:txBody>
        </p:sp>
        <p:sp>
          <p:nvSpPr>
            <p:cNvPr id="270" name="Port 對映"/>
            <p:cNvSpPr/>
            <p:nvPr/>
          </p:nvSpPr>
          <p:spPr>
            <a:xfrm>
              <a:off x="10881814" y="24392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Port 對映</a:t>
              </a:r>
            </a:p>
          </p:txBody>
        </p:sp>
        <p:sp>
          <p:nvSpPr>
            <p:cNvPr id="271" name="Volume 對映"/>
            <p:cNvSpPr/>
            <p:nvPr/>
          </p:nvSpPr>
          <p:spPr>
            <a:xfrm>
              <a:off x="11167183" y="3514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Volume 對映</a:t>
              </a:r>
            </a:p>
          </p:txBody>
        </p:sp>
        <p:pic>
          <p:nvPicPr>
            <p:cNvPr id="272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0800000">
              <a:off x="1921974" y="141383"/>
              <a:ext cx="7864921" cy="3522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6" name="準備可執行 Docker 的環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準備可執行 Docker 的環境</a:t>
            </a:r>
          </a:p>
          <a:p>
            <a:pPr lvl="1"/>
            <a:r>
              <a:t>GCP Cloud Shell</a:t>
            </a:r>
          </a:p>
          <a:p>
            <a:pPr lvl="2"/>
            <a:r>
              <a:t>免費使用，使用 Google 帳號登入</a:t>
            </a:r>
          </a:p>
          <a:p>
            <a:pPr lvl="2"/>
            <a:r>
              <a:t>配有 VS Code 與 Docker</a:t>
            </a:r>
          </a:p>
          <a:p>
            <a:pPr lvl="2"/>
            <a:r>
              <a:t>每週可用 50 小時，閒置一小時自動關閉，5 GB Disk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https://shell.cloud.google.com/</a:t>
            </a:r>
          </a:p>
          <a:p>
            <a:pPr lvl="1"/>
            <a:r>
              <a:t>本機</a:t>
            </a:r>
          </a:p>
          <a:p>
            <a:pPr lvl="2"/>
            <a:r>
              <a:t>Mac/Windows: Docker Desktop</a:t>
            </a:r>
          </a:p>
          <a:p>
            <a:pPr lvl="2"/>
            <a:r>
              <a:t>Linux: Docker Engins, docker-compose</a:t>
            </a:r>
          </a:p>
          <a:p>
            <a:pPr marL="889000" indent="-889000">
              <a:buSzPct val="100000"/>
              <a:buAutoNum type="arabicPeriod" startAt="1"/>
            </a:pPr>
            <a:r>
              <a:t>git clone https://github.com/cathaylife-devops/docker-tutorial.git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77" name="docker compose up (-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 up (-d)</a:t>
            </a:r>
          </a:p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docker-102/0-db</a:t>
            </a:r>
          </a:p>
          <a:p>
            <a:pPr lvl="1"/>
            <a:r>
              <a:t>docker-102/1-nginx </a:t>
            </a:r>
          </a:p>
          <a:p>
            <a:pPr lvl="1"/>
            <a:r>
              <a:t>docker-102/2-web-app</a:t>
            </a:r>
          </a:p>
          <a:p>
            <a:pPr lvl="1"/>
            <a:r>
              <a:t>docker-102/4-nexus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80" name="Docker-compose 可以使用 YAML 格式的 Compose File 清楚定義一個或多個 Contai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Docker-compose 可以使用 YAML 格式的 Compose File 清楚定義一個或多個 Container</a:t>
            </a:r>
          </a:p>
          <a:p>
            <a:pPr/>
            <a:r>
              <a:t>docker-compose</a:t>
            </a:r>
          </a:p>
          <a:p>
            <a:pPr lvl="1"/>
            <a:r>
              <a:t>up - 啟動 Compose 中所有 Container</a:t>
            </a:r>
          </a:p>
          <a:p>
            <a:pPr lvl="1"/>
            <a:r>
              <a:t>down - 停止並移除 Compose 中所有 Container</a:t>
            </a:r>
          </a:p>
          <a:p>
            <a:pPr lvl="1"/>
            <a:r>
              <a:t>restart - 重啟 Compose 中所有 Container，但不會重新讀取 docker-compose.yaml</a:t>
            </a:r>
          </a:p>
          <a:p>
            <a:pPr lvl="1"/>
            <a:r>
              <a:t>logs - 檢視 Compose 中所有 Container 的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285" name="讓 Container 持續執行，方便 Debug 或當作虛擬環境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讓 Container 持續執行，方便 Debug 或當作虛擬環境使用</a:t>
            </a:r>
          </a:p>
          <a:p>
            <a:pPr lvl="1"/>
            <a:r>
              <a:t>docker run -d [image] tail -f /dev/null</a:t>
            </a:r>
          </a:p>
          <a:p>
            <a:pPr lvl="2"/>
            <a:r>
              <a:t>tail - 列出檔案的最後 10 (default) 行</a:t>
            </a:r>
          </a:p>
          <a:p>
            <a:pPr lvl="2"/>
            <a:r>
              <a:t>-f - 跟隨模式</a:t>
            </a:r>
          </a:p>
          <a:p>
            <a:pPr lvl="2"/>
            <a:r>
              <a:t>/dev/null - 為 Linux 中一個特殊的檔案，檔案內容永遠只有 EOF</a:t>
            </a:r>
          </a:p>
          <a:p>
            <a:pPr lvl="2"/>
            <a:r>
              <a:t>合併後的效果就是跟隨一個永遠為空的檔案，成為一個永久執行但消耗極少資源的程序，確保 Container 永久處於執行狀態</a:t>
            </a:r>
          </a:p>
          <a:p>
            <a:pPr/>
            <a:r>
              <a:t>ENTRYPOINT</a:t>
            </a:r>
          </a:p>
          <a:p>
            <a:pPr lvl="1"/>
            <a:r>
              <a:t>除 CMD 外 Image 中可以額外定義 ENTRYPOINT，Container 啟動時會先執行 ENTRYPOINT 中的指令，之後再執行 CMD 的指令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88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docker-102/5-entrypoint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291" name="Container 具有以下特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具有以下特性</a:t>
            </a:r>
          </a:p>
          <a:p>
            <a:pPr lvl="1"/>
            <a:r>
              <a:t>獨立的環境</a:t>
            </a:r>
          </a:p>
          <a:p>
            <a:pPr lvl="1"/>
            <a:r>
              <a:t>Image 可以包含各種預先安裝好的 Package, 程式碼</a:t>
            </a:r>
          </a:p>
          <a:p>
            <a:pPr lvl="1"/>
            <a:r>
              <a:t>在網路設定好的狀況下，Container 之間與 Host 可以互相溝通</a:t>
            </a:r>
          </a:p>
          <a:p>
            <a:pPr/>
            <a:r>
              <a:t>常用情境</a:t>
            </a:r>
          </a:p>
          <a:p>
            <a:pPr lvl="1"/>
            <a:r>
              <a:t>程式碼編譯</a:t>
            </a:r>
          </a:p>
          <a:p>
            <a:pPr lvl="1"/>
            <a:r>
              <a:t>乾淨的開發、執行環境</a:t>
            </a:r>
          </a:p>
          <a:p>
            <a:pPr lvl="1"/>
            <a:r>
              <a:t>Proxy Server</a:t>
            </a:r>
          </a:p>
          <a:p>
            <a:pPr lvl="1"/>
            <a:r>
              <a:t>各種開源網路服務，如：Nexus, SonarQube, Jenkins…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mpile / Build with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 / Build with Container</a:t>
            </a:r>
          </a:p>
        </p:txBody>
      </p:sp>
      <p:sp>
        <p:nvSpPr>
          <p:cNvPr id="294" name="負責編譯程式碼、打包 Image 時是否有以下痛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負責編譯程式碼、打包 Image 時是否有以下痛點</a:t>
            </a:r>
          </a:p>
          <a:p>
            <a:pPr lvl="1"/>
            <a:r>
              <a:t>專案的語言種類與版本排列組合呈現爆炸性增長</a:t>
            </a:r>
          </a:p>
          <a:p>
            <a:pPr lvl="1"/>
            <a:r>
              <a:t>打包環境髒亂，Package Manager 共用相同 Cache 目錄、版本切換複雜</a:t>
            </a:r>
          </a:p>
          <a:p>
            <a:pPr lvl="1"/>
            <a:r>
              <a:t>重新下載相依套件進行打包很花時間</a:t>
            </a:r>
          </a:p>
          <a:p>
            <a:pPr/>
            <a:r>
              <a:t>打包環境很難準備，直接用 Container 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97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docker-102/3-multi-stage-build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00" name="SonarQube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SonarQube</a:t>
            </a:r>
            <a:r>
              <a:t> Server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Compose File</a:t>
            </a:r>
          </a:p>
          <a:p>
            <a:pPr/>
            <a:r>
              <a:t>SonarQube 掃描 -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sonarsource/sonar-scanner-cli</a:t>
            </a:r>
          </a:p>
          <a:p>
            <a:pPr lvl="1"/>
            <a:r>
              <a:t>docker run --rm -e SONAR_HOST_URL=[SONAR HOST]  -v $PWD:/app sonarsource/sonar-scanner-cli -Dsonar.projectBaseDir=/app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Jenkins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Install with Docker</a:t>
            </a:r>
          </a:p>
          <a:p>
            <a:pPr/>
            <a:r>
              <a:t>Python 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Jupyter Notebook</a:t>
            </a:r>
            <a:r>
              <a:t> 開發環境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Jupyter Docker Hub</a:t>
            </a:r>
          </a:p>
          <a:p>
            <a:pPr lvl="1" marL="1190625" indent="-555625"/>
            <a:r>
              <a:t>docker run -d -p 8888:8888 jupyter/datascience-notebook:python-3.9.7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03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Proxy Server</a:t>
            </a:r>
          </a:p>
          <a:p>
            <a:pPr lvl="2"/>
            <a:r>
              <a:t>docker-103/0-traefik</a:t>
            </a:r>
          </a:p>
          <a:p>
            <a:pPr lvl="1"/>
            <a:r>
              <a:t>3-Tier Application</a:t>
            </a:r>
          </a:p>
          <a:p>
            <a:pPr lvl="2"/>
            <a:r>
              <a:t>docker-103/1-three-tier-application</a:t>
            </a:r>
          </a:p>
          <a:p>
            <a:pPr lvl="1"/>
            <a:r>
              <a:t>Selenium end-to-end testing</a:t>
            </a:r>
          </a:p>
          <a:p>
            <a:pPr lvl="2"/>
            <a:r>
              <a:t>docker-103/2-selenium-end-to-end-testing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ore About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loud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Native</a:t>
            </a:r>
          </a:p>
        </p:txBody>
      </p:sp>
      <p:sp>
        <p:nvSpPr>
          <p:cNvPr id="308" name="Cloud Native 雲原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100"/>
              </a:spcBef>
              <a:defRPr sz="3792"/>
            </a:pPr>
            <a:r>
              <a:t>Cloud Native 雲原生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最初是針對服務定義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服務容器化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面向微服務架構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服務支援以容器的方式被調度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現在多指的是一種文化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利用雲讓服務的開發與維運更加快速與敏捷的行為或方法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Cloud Native Computing Foundation</a:t>
            </a:r>
            <a:r>
              <a:t> (CNCF)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CNCF 致力於推廣 Cloud Native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組織成員包括 Google, Amazon, Microsoft, Alibaba, Intel, IBM 等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Cloud Native Landscape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路線圖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工具清單</a:t>
            </a:r>
          </a:p>
        </p:txBody>
      </p:sp>
      <p:sp>
        <p:nvSpPr>
          <p:cNvPr id="309" name="From: Microsoft Docs"/>
          <p:cNvSpPr txBox="1"/>
          <p:nvPr/>
        </p:nvSpPr>
        <p:spPr>
          <a:xfrm>
            <a:off x="15537567" y="6428544"/>
            <a:ext cx="405079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From: </a:t>
            </a:r>
            <a:r>
              <a:rPr u="sng">
                <a:hlinkClick r:id="rId6" invalidUrl="" action="" tgtFrame="" tooltip="" history="1" highlightClick="0" endSnd="0"/>
              </a:rPr>
              <a:t>Microsoft Docs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12963" y="3981894"/>
            <a:ext cx="127000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369927" y="7633589"/>
            <a:ext cx="6350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Best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</a:t>
            </a:r>
          </a:p>
        </p:txBody>
      </p:sp>
      <p:sp>
        <p:nvSpPr>
          <p:cNvPr id="314" name="RedHat Cloud Native Container Design White Pap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RedHat Cloud Native Container Design White Paper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The best Docker base image for your Python application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Docker Docs - Image Building 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uture of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Container</a:t>
            </a:r>
          </a:p>
        </p:txBody>
      </p:sp>
      <p:sp>
        <p:nvSpPr>
          <p:cNvPr id="317" name="Docker != Contia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Docker != Contianer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Open Container Initiative (OCI)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定義 Runtime 以及 Image 兩個標準規範 Container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Container Runtime Interface (ORI)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由 K8s 提出的介面標準，只要 Container Runtime 有實作 ORI 介面就可以被 K8s 管理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Alternatives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Buildah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Podman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Kaniko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K8s v1.20 之後開始棄用 Docker !? 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Don't Panic: Kubernetes and Docker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[FB] 對開發人員與維運人員的影響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Appendix - YA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YAML</a:t>
            </a:r>
          </a:p>
        </p:txBody>
      </p:sp>
      <p:sp>
        <p:nvSpPr>
          <p:cNvPr id="320" name="YAML (YAML Ain't a Markup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YAML</a:t>
            </a:r>
            <a:r>
              <a:t> (YAML Ain't a Markup Language)</a:t>
            </a:r>
          </a:p>
          <a:p>
            <a:pPr lvl="1"/>
            <a:r>
              <a:t>表達數據的一種資料格式，在 Cloud Native 的領域中被廣泛運用</a:t>
            </a:r>
          </a:p>
          <a:p>
            <a:pPr lvl="1"/>
            <a:r>
              <a:t>副檔名為 .yaml 或 .yml</a:t>
            </a:r>
          </a:p>
          <a:p>
            <a:pPr lvl="1"/>
            <a:r>
              <a:t>使用縮排定義結構化資料，可以增加註解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4031102" y="5994097"/>
            <a:ext cx="16321796" cy="6945313"/>
            <a:chOff x="0" y="0"/>
            <a:chExt cx="16321794" cy="6945312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0"/>
              <a:ext cx="16321795" cy="6945313"/>
              <a:chOff x="0" y="0"/>
              <a:chExt cx="16321795" cy="6945312"/>
            </a:xfrm>
          </p:grpSpPr>
          <p:pic>
            <p:nvPicPr>
              <p:cNvPr id="321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971795" y="0"/>
                <a:ext cx="6350001" cy="69453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2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520156"/>
                <a:ext cx="6350000" cy="44251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24" name="=="/>
            <p:cNvSpPr txBox="1"/>
            <p:nvPr/>
          </p:nvSpPr>
          <p:spPr>
            <a:xfrm>
              <a:off x="7684647" y="4324863"/>
              <a:ext cx="952501" cy="944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==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Appendix - Unix and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Unix and Linux</a:t>
            </a:r>
          </a:p>
        </p:txBody>
      </p:sp>
      <p:sp>
        <p:nvSpPr>
          <p:cNvPr id="328" name="Unix Vs Linux: What Is Difference Between UNIX And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Unix Vs Linux: What Is Difference Between UNIX And Linux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Difference between Linux distributions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Appendix - Container OS/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Appendix - Container OS/ARCH</a:t>
            </a:r>
          </a:p>
        </p:txBody>
      </p:sp>
      <p:sp>
        <p:nvSpPr>
          <p:cNvPr id="331" name="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</a:t>
            </a:r>
          </a:p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在 Docker Hub 的 Image Tag 頁籤可以看到各 Tag 有標註 OS/ARCH，OS 指的 Container 的 OS，ARCH 則是 CPU 架構。例如 </a:t>
            </a:r>
            <a:r>
              <a:rPr u="sng">
                <a:hlinkClick r:id="rId2" invalidUrl="" action="" tgtFrame="" tooltip="" history="1" highlightClick="0" endSnd="0"/>
              </a:rPr>
              <a:t>Nginx</a:t>
            </a:r>
            <a:r>
              <a:t> 提供了多種不同 ARCH 的 Image，而 </a:t>
            </a:r>
            <a:r>
              <a:rPr u="sng">
                <a:hlinkClick r:id="rId3" invalidUrl="" action="" tgtFrame="" tooltip="" history="1" highlightClick="0" endSnd="0"/>
              </a:rPr>
              <a:t>Nexus</a:t>
            </a:r>
            <a:r>
              <a:t> 只提供 amd64 架構的 Image。</a:t>
            </a:r>
          </a:p>
          <a:p>
            <a:pPr marL="546100" indent="-546100" defTabSz="709930">
              <a:spcBef>
                <a:spcPts val="1200"/>
              </a:spcBef>
              <a:defRPr sz="4128"/>
            </a:pPr>
            <a:r>
              <a:t>M1 常見問題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[Docker] Mac M1 – 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Mac M1系列-解決docker安裝mysql error:no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M1 使用本地 docker push 到 cloud run 出現錯誤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ppendix - ERR_UNSAFE_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Appendix - ERR_UNSAFE_PORT</a:t>
            </a:r>
          </a:p>
        </p:txBody>
      </p:sp>
      <p:sp>
        <p:nvSpPr>
          <p:cNvPr id="334" name="問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1200"/>
              </a:spcBef>
              <a:defRPr sz="4224"/>
            </a:pPr>
            <a:r>
              <a:t>問題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以 6666 port 開啟服務，使用 Chrome 瀏覽時出現 ERR_UNSAFE_PORT 錯誤訊息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原因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基於安全理由 Chrome 或其他瀏覽器會直接阻擋特定 port 的服務。Chromium 的原始碼有列出會被阻擋的清單，在使用時應特別注意。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6665~6669 是 IRC protocol 預設使用的 Port。IRC 有許多安全漏洞，為了避免 Chrome 變成跳板去影響其他服務，所以會主動進行阻擋。因此這些阻擋是保護 Service 本身，而不是保護 Chrome 的使用者。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Reference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Chrome错误代码:ERR_UNSAFE_PORT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Which ports are considered unsafe by Chrome?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Why does Chrome consider some ports unsafe?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Appendix - 127.0.0.1 vs localhost vs 0.0.0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/>
            <a:r>
              <a:t>Appendix - 127.0.0.1 vs localhost vs 0.0.0.0</a:t>
            </a:r>
          </a:p>
        </p:txBody>
      </p:sp>
      <p:sp>
        <p:nvSpPr>
          <p:cNvPr id="337" name="localhost vs 0.0.0.0 vs 127.0.0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 vs 0.0.0.0 vs 127.0.0.1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127.0.0.1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This is a "fake" network adapter that can only communicate within the same host.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A process that is listening on 127.0.0.1 for connections will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only receive local connections</a:t>
            </a:r>
            <a:r>
              <a:t> on that socket.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Hostname</a:t>
            </a:r>
            <a:r>
              <a:t> for the 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127.0.0.1</a:t>
            </a:r>
            <a:r>
              <a:t> IP address. 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0.0.0.0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When a server is told to listen on 0.0.0.0 that means 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listen on every available network interface</a:t>
            </a:r>
            <a:r>
              <a:t>”.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Stack Overflow - What is the difference between 0.0.0.0, 127.0.0.1 and localhost?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340" name="Container的歷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Container的歷史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传奇之 dotCloud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初探Docker - Docker 跟 LXC 以及一般Hypervisor有何差別？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最完整的Docker聖經 - Docker原理圖解及全環境安裝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The Magic Behind the Scenes of Docker Desktop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Explaining Docker Image IDs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Lifecycle of Docker Container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9" invalidUrl="" action="" tgtFrame="" tooltip="" history="1" highlightClick="0" endSnd="0"/>
              </a:rPr>
              <a:t>Understanding Docker Container Exit Codes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10" invalidUrl="" action="" tgtFrame="" tooltip="" history="1" highlightClick="0" endSnd="0"/>
              </a:rPr>
              <a:t>邱牛 iThome 鐵人賽 K8s 系列文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11" invalidUrl="" action="" tgtFrame="" tooltip="" history="1" highlightClick="0" endSnd="0"/>
              </a:rPr>
              <a:t>Docker Images Without Docker — A Practical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1" name="Docker…"/>
          <p:cNvSpPr txBox="1"/>
          <p:nvPr>
            <p:ph type="body" idx="1"/>
          </p:nvPr>
        </p:nvSpPr>
        <p:spPr>
          <a:xfrm>
            <a:off x="1689100" y="3162300"/>
            <a:ext cx="21005800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YouTube - Docker in 100 seconds</a:t>
            </a:r>
          </a:p>
          <a:p>
            <a:pPr lvl="1"/>
            <a:r>
              <a:t>Container 是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OS-level Virtualization</a:t>
            </a:r>
          </a:p>
          <a:p>
            <a:pPr lvl="1"/>
            <a:r>
              <a:t>Docker 實作了 Container (容器) 的概念</a:t>
            </a:r>
          </a:p>
          <a:p>
            <a:pPr lvl="1"/>
            <a:r>
              <a:t>Container 跟 VM 相比啟動更快、可攜性更高、硬體使用量更低</a:t>
            </a:r>
          </a:p>
          <a:p>
            <a:pPr lvl="1"/>
            <a:r>
              <a:t>快速但不完全正確的理解方式，Container 就是的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更快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更小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更便宜</a:t>
            </a:r>
            <a:r>
              <a:t>的 VM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5950" y="9477025"/>
            <a:ext cx="38100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5" name="Fun F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Fact</a:t>
            </a:r>
          </a:p>
          <a:p>
            <a:pPr lvl="1"/>
            <a:r>
              <a:t>Container 的概念在 1979 年就在 Unix 上實作 (</a:t>
            </a:r>
            <a:r>
              <a:rPr u="sng">
                <a:hlinkClick r:id="rId2" invalidUrl="" action="" tgtFrame="" tooltip="" history="1" highlightClick="0" endSnd="0"/>
              </a:rPr>
              <a:t>chroot</a:t>
            </a:r>
            <a:r>
              <a:t>)</a:t>
            </a:r>
          </a:p>
          <a:p>
            <a:pPr lvl="1"/>
            <a:r>
              <a:t>Docker 的開發商 Docker, Inc（原名 dotCloud, Inc）原本是雲端服務供應商，代管使用者建立的 Web、DB 等。隨著數量的增加，以 Hypervisor 的 VM 為單位切割服務不利管理與資源分配，因此重新包裝了當時流行的 Container 技術 </a:t>
            </a:r>
            <a:r>
              <a:rPr u="sng">
                <a:hlinkClick r:id="rId3" invalidUrl="" action="" tgtFrame="" tooltip="" history="1" highlightClick="0" endSnd="0"/>
              </a:rPr>
              <a:t>LXC</a:t>
            </a:r>
            <a:r>
              <a:t> 成 Docker 於內部使用</a:t>
            </a:r>
          </a:p>
          <a:p>
            <a:pPr lvl="1"/>
            <a:r>
              <a:t>Docker 在 2013/3/13 由 dotCloud, Inc 開源發佈初版，同年 10/29 docCloud, Inc 改名為 Docker, Inc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M vs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vs Container</a:t>
            </a:r>
          </a:p>
        </p:txBody>
      </p:sp>
      <p:sp>
        <p:nvSpPr>
          <p:cNvPr id="138" name="Image Source: Weaveworks"/>
          <p:cNvSpPr txBox="1"/>
          <p:nvPr/>
        </p:nvSpPr>
        <p:spPr>
          <a:xfrm>
            <a:off x="9616439" y="12482899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sp>
        <p:nvSpPr>
          <p:cNvPr id="139" name="VM: Hardware-Level Virtualization"/>
          <p:cNvSpPr txBox="1"/>
          <p:nvPr/>
        </p:nvSpPr>
        <p:spPr>
          <a:xfrm>
            <a:off x="5088278" y="11074399"/>
            <a:ext cx="625906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VM: Hardware-Level Virtualization</a:t>
            </a:r>
          </a:p>
        </p:txBody>
      </p:sp>
      <p:sp>
        <p:nvSpPr>
          <p:cNvPr id="140" name="Container: OS-Level Virtualization"/>
          <p:cNvSpPr txBox="1"/>
          <p:nvPr/>
        </p:nvSpPr>
        <p:spPr>
          <a:xfrm>
            <a:off x="13398662" y="11074399"/>
            <a:ext cx="623811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Container: OS-Level Virtualization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850" y="2922964"/>
            <a:ext cx="15584300" cy="787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st and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and Container</a:t>
            </a:r>
          </a:p>
        </p:txBody>
      </p:sp>
      <p:sp>
        <p:nvSpPr>
          <p:cNvPr id="144" name="Image Source: Weaveworks"/>
          <p:cNvSpPr txBox="1"/>
          <p:nvPr/>
        </p:nvSpPr>
        <p:spPr>
          <a:xfrm>
            <a:off x="9616439" y="12841967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0985" t="0" r="0" b="0"/>
          <a:stretch>
            <a:fillRect/>
          </a:stretch>
        </p:blipFill>
        <p:spPr>
          <a:xfrm>
            <a:off x="5147888" y="2922984"/>
            <a:ext cx="7638575" cy="787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6681883"/>
            <a:ext cx="3535342" cy="352234"/>
          </a:xfrm>
          <a:prstGeom prst="rect">
            <a:avLst/>
          </a:prstGeom>
        </p:spPr>
      </p:pic>
      <p:sp>
        <p:nvSpPr>
          <p:cNvPr id="148" name="Host (本機)"/>
          <p:cNvSpPr txBox="1"/>
          <p:nvPr/>
        </p:nvSpPr>
        <p:spPr>
          <a:xfrm>
            <a:off x="16832822" y="6540500"/>
            <a:ext cx="2061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Host (本機)</a:t>
            </a:r>
          </a:p>
        </p:txBody>
      </p:sp>
      <p:pic>
        <p:nvPicPr>
          <p:cNvPr id="1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4507581"/>
            <a:ext cx="3535342" cy="352235"/>
          </a:xfrm>
          <a:prstGeom prst="rect">
            <a:avLst/>
          </a:prstGeom>
        </p:spPr>
      </p:pic>
      <p:sp>
        <p:nvSpPr>
          <p:cNvPr id="151" name="Container A, B, C"/>
          <p:cNvSpPr txBox="1"/>
          <p:nvPr/>
        </p:nvSpPr>
        <p:spPr>
          <a:xfrm>
            <a:off x="16832823" y="4403474"/>
            <a:ext cx="32404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A, B, C</a:t>
            </a:r>
          </a:p>
        </p:txBody>
      </p:sp>
      <p:sp>
        <p:nvSpPr>
          <p:cNvPr id="152" name="在使用 Container 的情境時 Host 指的是安裝 Container(Docker) Engine 的機器…"/>
          <p:cNvSpPr txBox="1"/>
          <p:nvPr/>
        </p:nvSpPr>
        <p:spPr>
          <a:xfrm>
            <a:off x="2894761" y="11150828"/>
            <a:ext cx="18594478" cy="133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在使用 Container 的情境時 Host 指的是安裝 Container(Docker) Engine 的機器</a:t>
            </a:r>
          </a:p>
          <a:p>
            <a:pPr>
              <a:defRPr sz="34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</a:t>
            </a:r>
            <a:r>
              <a:t> 與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可以視為是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完全不同的機器</a:t>
            </a:r>
            <a:r>
              <a:t>，在操作時需注意是要在 Host 還是 Container 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55" name="Image Source: Build a Docker Image just like how you would configure a VM"/>
          <p:cNvSpPr txBox="1"/>
          <p:nvPr/>
        </p:nvSpPr>
        <p:spPr>
          <a:xfrm>
            <a:off x="5210936" y="12482899"/>
            <a:ext cx="139621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Build a Docker Image just like how you would configure a VM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182" y="2185274"/>
            <a:ext cx="18841636" cy="934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