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sz="4800"/>
            </a:lvl1pPr>
            <a:lvl2pPr>
              <a:spcBef>
                <a:spcPts val="1400"/>
              </a:spcBef>
              <a:defRPr sz="4200"/>
            </a:lvl2pPr>
            <a:lvl3pPr>
              <a:spcBef>
                <a:spcPts val="1400"/>
              </a:spcBef>
              <a:defRPr sz="3600"/>
            </a:lvl3pPr>
            <a:lvl4pPr>
              <a:spcBef>
                <a:spcPts val="1400"/>
              </a:spcBef>
              <a:defRPr sz="3000"/>
            </a:lvl4pPr>
            <a:lvl5pPr>
              <a:spcBef>
                <a:spcPts val="140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1400"/>
              </a:spcBef>
              <a:defRPr sz="3800"/>
            </a:lvl1pPr>
            <a:lvl2pPr marL="1117600" indent="-558800">
              <a:spcBef>
                <a:spcPts val="1400"/>
              </a:spcBef>
              <a:defRPr sz="3800"/>
            </a:lvl2pPr>
            <a:lvl3pPr marL="1676400" indent="-558800">
              <a:spcBef>
                <a:spcPts val="1400"/>
              </a:spcBef>
              <a:defRPr sz="3800"/>
            </a:lvl3pPr>
            <a:lvl4pPr marL="2235200" indent="-558800">
              <a:spcBef>
                <a:spcPts val="1400"/>
              </a:spcBef>
              <a:defRPr sz="3800"/>
            </a:lvl4pPr>
            <a:lvl5pPr marL="2794000" indent="-558800">
              <a:spcBef>
                <a:spcPts val="14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sz="4800"/>
            </a:lvl1pPr>
            <a:lvl2pPr>
              <a:spcBef>
                <a:spcPts val="1400"/>
              </a:spcBef>
              <a:defRPr sz="4800"/>
            </a:lvl2pPr>
            <a:lvl3pPr>
              <a:spcBef>
                <a:spcPts val="1400"/>
              </a:spcBef>
              <a:defRPr sz="4800"/>
            </a:lvl3pPr>
            <a:lvl4pPr>
              <a:spcBef>
                <a:spcPts val="1400"/>
              </a:spcBef>
              <a:defRPr sz="4800"/>
            </a:lvl4pPr>
            <a:lvl5pPr>
              <a:spcBef>
                <a:spcPts val="14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ub.docker.com/" TargetMode="External"/><Relationship Id="rId3" Type="http://schemas.openxmlformats.org/officeDocument/2006/relationships/hyperlink" Target="http://www.apple.com" TargetMode="External"/><Relationship Id="rId4" Type="http://schemas.openxmlformats.org/officeDocument/2006/relationships/hyperlink" Target="https://hub.docker.com/_/postgres" TargetMode="External"/><Relationship Id="rId5" Type="http://schemas.openxmlformats.org/officeDocument/2006/relationships/hyperlink" Target="https://hub.docker.com/_/sonarqube" TargetMode="External"/><Relationship Id="rId6" Type="http://schemas.openxmlformats.org/officeDocument/2006/relationships/hyperlink" Target="https://www.sonatype.com/products/repository-oss" TargetMode="External"/><Relationship Id="rId7" Type="http://schemas.openxmlformats.org/officeDocument/2006/relationships/hyperlink" Target="https://goharbor.io/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en.wikipedia.org/wiki/Daemon_(computing)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engine/reference/builder/" TargetMode="External"/><Relationship Id="rId3" Type="http://schemas.openxmlformats.org/officeDocument/2006/relationships/hyperlink" Target="https://github.com/ufoym/deepo/blob/master/docker/Dockerfile.all-py36-cpu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hyperlink" Target="https://www.cyberciti.biz/tips/displays-animations-when-accidentally-you-type-sl-instead-of-ls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5.tif"/><Relationship Id="rId4" Type="http://schemas.openxmlformats.org/officeDocument/2006/relationships/hyperlink" Target="https://powersmusic.org/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hyperlink" Target="https://powersmusic.org/" TargetMode="External"/><Relationship Id="rId4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compose/" TargetMode="External"/><Relationship Id="rId3" Type="http://schemas.openxmlformats.org/officeDocument/2006/relationships/hyperlink" Target="https://kubernetes.io/" TargetMode="External"/><Relationship Id="rId4" Type="http://schemas.openxmlformats.org/officeDocument/2006/relationships/hyperlink" Target="https://www.cncf.io/" TargetMode="External"/><Relationship Id="rId5" Type="http://schemas.openxmlformats.org/officeDocument/2006/relationships/hyperlink" Target="https://mesos.apache.org/" TargetMode="External"/><Relationship Id="rId6" Type="http://schemas.openxmlformats.org/officeDocument/2006/relationships/hyperlink" Target="https://github.com/docker-archive/classicswarm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pring.io/projects/spring-cloud" TargetMode="External"/><Relationship Id="rId3" Type="http://schemas.openxmlformats.org/officeDocument/2006/relationships/hyperlink" Target="https://www.divante.com/blog/monolithic-architecture-vs-microservices" TargetMode="External"/><Relationship Id="rId4" Type="http://schemas.openxmlformats.org/officeDocument/2006/relationships/image" Target="../media/image6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docker/compose" TargetMode="External"/><Relationship Id="rId3" Type="http://schemas.openxmlformats.org/officeDocument/2006/relationships/image" Target="../media/image7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compose/compose-file/" TargetMode="External"/><Relationship Id="rId3" Type="http://schemas.openxmlformats.org/officeDocument/2006/relationships/image" Target="../media/image8.ti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onarqube.org/" TargetMode="External"/><Relationship Id="rId3" Type="http://schemas.openxmlformats.org/officeDocument/2006/relationships/hyperlink" Target="https://github.com/SonarSource/docker-sonarqube/blob/master/example-compose-files/sq-with-postgres/docker-compose.yml" TargetMode="External"/><Relationship Id="rId4" Type="http://schemas.openxmlformats.org/officeDocument/2006/relationships/hyperlink" Target="https://hub.docker.com/r/sonarsource/sonar-scanner-cli" TargetMode="External"/><Relationship Id="rId5" Type="http://schemas.openxmlformats.org/officeDocument/2006/relationships/hyperlink" Target="https://www.jenkins.io/" TargetMode="External"/><Relationship Id="rId6" Type="http://schemas.openxmlformats.org/officeDocument/2006/relationships/hyperlink" Target="https://www.jenkins.io/doc/book/installing/docker/" TargetMode="External"/><Relationship Id="rId7" Type="http://schemas.openxmlformats.org/officeDocument/2006/relationships/hyperlink" Target="https://jupyter.org/" TargetMode="External"/><Relationship Id="rId8" Type="http://schemas.openxmlformats.org/officeDocument/2006/relationships/hyperlink" Target="https://hub.docker.com/u/jupyter" TargetMode="Externa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athaylife-devops/docker-tutorial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ncf.io/" TargetMode="External"/><Relationship Id="rId3" Type="http://schemas.openxmlformats.org/officeDocument/2006/relationships/hyperlink" Target="https://github.com/cncf/landscape" TargetMode="External"/><Relationship Id="rId4" Type="http://schemas.openxmlformats.org/officeDocument/2006/relationships/hyperlink" Target="https://raw.githubusercontent.com/cncf/trailmap/master/CNCF_TrailMap_latest.png" TargetMode="External"/><Relationship Id="rId5" Type="http://schemas.openxmlformats.org/officeDocument/2006/relationships/hyperlink" Target="https://landscape.cncf.io/" TargetMode="External"/><Relationship Id="rId6" Type="http://schemas.openxmlformats.org/officeDocument/2006/relationships/hyperlink" Target="https://docs.microsoft.com/en-us/dotnet/architecture/cloud-native/definition" TargetMode="External"/><Relationship Id="rId7" Type="http://schemas.openxmlformats.org/officeDocument/2006/relationships/image" Target="../media/image9.tif"/><Relationship Id="rId8" Type="http://schemas.openxmlformats.org/officeDocument/2006/relationships/image" Target="../media/image10.tif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edhat.com/en/resources/cloud-native-container-design-whitepaper" TargetMode="External"/><Relationship Id="rId3" Type="http://schemas.openxmlformats.org/officeDocument/2006/relationships/hyperlink" Target="https://pythonspeed.com/articles/base-image-python-docker-images/" TargetMode="External"/><Relationship Id="rId4" Type="http://schemas.openxmlformats.org/officeDocument/2006/relationships/hyperlink" Target="https://docs.docker.com/get-started/09_image_best/" TargetMode="Externa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opencontainers.org/" TargetMode="External"/><Relationship Id="rId3" Type="http://schemas.openxmlformats.org/officeDocument/2006/relationships/hyperlink" Target="https://kubernetes.io/blog/2016/12/container-runtime-interface-cri-in-kubernetes/" TargetMode="External"/><Relationship Id="rId4" Type="http://schemas.openxmlformats.org/officeDocument/2006/relationships/hyperlink" Target="https://kubernetes.io/blog/2020/12/02/dont-panic-kubernetes-and-docker/" TargetMode="External"/><Relationship Id="rId5" Type="http://schemas.openxmlformats.org/officeDocument/2006/relationships/hyperlink" Target="https://www.facebook.com/technologynoteniu/posts/173877564446384" TargetMode="Externa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zh.wikipedia.org/wiki/YAML" TargetMode="External"/><Relationship Id="rId3" Type="http://schemas.openxmlformats.org/officeDocument/2006/relationships/image" Target="../media/image11.tif"/><Relationship Id="rId4" Type="http://schemas.openxmlformats.org/officeDocument/2006/relationships/image" Target="../media/image12.tif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softwaretestinghelp.com/unix-vs-linux/" TargetMode="External"/><Relationship Id="rId3" Type="http://schemas.openxmlformats.org/officeDocument/2006/relationships/hyperlink" Target="https://www.computernetworkingnotes.com/linux-tutorials/difference-between-linux-distributions.html" TargetMode="Externa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ub.docker.com/_/nginx?tab=tags" TargetMode="External"/><Relationship Id="rId3" Type="http://schemas.openxmlformats.org/officeDocument/2006/relationships/hyperlink" Target="https://hub.docker.com/r/sonatype/nexus3/tags" TargetMode="External"/><Relationship Id="rId4" Type="http://schemas.openxmlformats.org/officeDocument/2006/relationships/hyperlink" Target="https://quietbo.com/2021/09/27/docker-mac-m1-no-matching-manifest-for-linux-arm64-v8-in-the-manifest-list-entries%E5%B7%B2%E8%A7%A3%E6%B1%BA/" TargetMode="External"/><Relationship Id="rId5" Type="http://schemas.openxmlformats.org/officeDocument/2006/relationships/hyperlink" Target="https://chilunhuang.github.io/posts/8942/" TargetMode="External"/><Relationship Id="rId6" Type="http://schemas.openxmlformats.org/officeDocument/2006/relationships/hyperlink" Target="https://penueling.com/%E6%8A%80%E8%A1%93%E7%AD%86%E8%A8%98/m1-%E4%BD%BF%E7%94%A8%E6%9C%AC%E5%9C%B0-docker-push-%E5%88%B0-cloud-run-%E5%87%BA%E7%8F%BE%E9%8C%AF%E8%AA%A4/" TargetMode="Externa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pplenice.net/2019/06/04/ERR-UNSAFE-PORT-On-Browser/" TargetMode="External"/><Relationship Id="rId3" Type="http://schemas.openxmlformats.org/officeDocument/2006/relationships/hyperlink" Target="https://superuser.com/q/188058" TargetMode="External"/><Relationship Id="rId4" Type="http://schemas.openxmlformats.org/officeDocument/2006/relationships/hyperlink" Target="https://jazzy.id.au/2012/08/23/why_does_chrome_consider_some_ports_unsafe.html" TargetMode="Externa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tackoverflow.com/a/20778887" TargetMode="Externa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@pumbaawithmask/container%E7%9A%84%E6%AD%B7%E5%8F%B2-b0a4f530af57" TargetMode="External"/><Relationship Id="rId3" Type="http://schemas.openxmlformats.org/officeDocument/2006/relationships/hyperlink" Target="https://www.jianshu.com/p/76b2539dd984" TargetMode="External"/><Relationship Id="rId4" Type="http://schemas.openxmlformats.org/officeDocument/2006/relationships/hyperlink" Target="https://lab.howie.tw/2014/08/docker-docker-lxc-hypervisor.html" TargetMode="External"/><Relationship Id="rId5" Type="http://schemas.openxmlformats.org/officeDocument/2006/relationships/hyperlink" Target="https://joshhu.gitbooks.io/docker_theory_install/content/" TargetMode="External"/><Relationship Id="rId6" Type="http://schemas.openxmlformats.org/officeDocument/2006/relationships/hyperlink" Target="https://www.docker.com/blog/the-magic-behind-the-scenes-of-docker-desktop/" TargetMode="External"/><Relationship Id="rId7" Type="http://schemas.openxmlformats.org/officeDocument/2006/relationships/hyperlink" Target="https://windsock.io/explaining-docker-image-ids/" TargetMode="External"/><Relationship Id="rId8" Type="http://schemas.openxmlformats.org/officeDocument/2006/relationships/hyperlink" Target="https://medium.com/@BeNitinAgarwal/lifecycle-of-docker-container-d2da9f85959" TargetMode="External"/><Relationship Id="rId9" Type="http://schemas.openxmlformats.org/officeDocument/2006/relationships/hyperlink" Target="https://betterprogramming.pub/understanding-docker-container-exit-codes-5ee79a1d58f6" TargetMode="External"/><Relationship Id="rId10" Type="http://schemas.openxmlformats.org/officeDocument/2006/relationships/hyperlink" Target="https://ithelp.ithome.com.tw/users/20120317/ironman/2442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ocker.com/" TargetMode="External"/><Relationship Id="rId3" Type="http://schemas.openxmlformats.org/officeDocument/2006/relationships/hyperlink" Target="https://youtu.be/Gjnup-PuquQ" TargetMode="External"/><Relationship Id="rId4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zh.wikipedia.org/wiki/Chroot" TargetMode="External"/><Relationship Id="rId3" Type="http://schemas.openxmlformats.org/officeDocument/2006/relationships/hyperlink" Target="https://zh.wikipedia.org/wiki/LXC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eave.works/blog/a-practical-guide-to-choosing-between-docker-containers-and-vms" TargetMode="External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eave.works/blog/a-practical-guide-to-choosing-between-docker-containers-and-vms" TargetMode="External"/><Relationship Id="rId3" Type="http://schemas.openxmlformats.org/officeDocument/2006/relationships/image" Target="../media/image2.tif"/><Relationship Id="rId4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platformer-blog/practical-guide-on-writing-a-dockerfile-for-your-application-89376f88b3b5" TargetMode="External"/><Relationship Id="rId3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cker Tutoria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Tutorial</a:t>
            </a:r>
          </a:p>
        </p:txBody>
      </p:sp>
      <p:sp>
        <p:nvSpPr>
          <p:cNvPr id="120" name="CathayLife DevOps Tea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CathayLife DevOps 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159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docker-101/0-run-container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ocker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Command</a:t>
            </a:r>
          </a:p>
        </p:txBody>
      </p:sp>
      <p:sp>
        <p:nvSpPr>
          <p:cNvPr id="162" name="docker run [image name]:[tag name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run [image name]:[tag name]</a:t>
            </a:r>
          </a:p>
          <a:p>
            <a:pPr lvl="1"/>
            <a:r>
              <a:t>指定一個 Image 啟動 Container，不指定 tag 時自動使用 latest tag</a:t>
            </a:r>
          </a:p>
          <a:p>
            <a:pPr/>
            <a:r>
              <a:t>docker images</a:t>
            </a:r>
          </a:p>
          <a:p>
            <a:pPr lvl="1"/>
            <a:r>
              <a:t>列出本機已下載的 Image</a:t>
            </a:r>
          </a:p>
          <a:p>
            <a:pPr lvl="1"/>
            <a:r>
              <a:t>欄位說明</a:t>
            </a:r>
          </a:p>
          <a:p>
            <a:pPr lvl="2"/>
            <a:r>
              <a:t>REPOSITORY - Image 名稱</a:t>
            </a:r>
          </a:p>
          <a:p>
            <a:pPr lvl="2"/>
            <a:r>
              <a:t>TAG - Image 的版本，同個名稱可以有多個 tag</a:t>
            </a:r>
          </a:p>
          <a:p>
            <a:pPr lvl="2"/>
            <a:r>
              <a:t>IMAGE ID - Image 的 Unique ID，值為 Image 的 JSON config SHA256 Hash</a:t>
            </a:r>
          </a:p>
          <a:p>
            <a:pPr lvl="2"/>
            <a:r>
              <a:t>CREATED - Image 打包的時間</a:t>
            </a:r>
          </a:p>
          <a:p>
            <a:pPr lvl="2"/>
            <a:r>
              <a:t>SIZE - Image 的大小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ocker 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Command</a:t>
            </a:r>
          </a:p>
        </p:txBody>
      </p:sp>
      <p:sp>
        <p:nvSpPr>
          <p:cNvPr id="165" name="docker ps -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5150" indent="-565150" defTabSz="734694">
              <a:spcBef>
                <a:spcPts val="1200"/>
              </a:spcBef>
              <a:defRPr sz="4272"/>
            </a:pPr>
            <a:r>
              <a:t>docker ps -a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列出本機所有的 Container，沒有 -a 時只會列出狀態為 running 的 Container</a:t>
            </a:r>
          </a:p>
          <a:p>
            <a:pPr lvl="1" marL="1130300" indent="-565150" defTabSz="734694">
              <a:spcBef>
                <a:spcPts val="1200"/>
              </a:spcBef>
              <a:defRPr sz="3738"/>
            </a:pPr>
            <a:r>
              <a:t>欄位說明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CONTAINER ID - Container 的 Unique ID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IMAGE - Container 使用的 Image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COMMAND - Container 啟動時執行的 Command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CREATED - Container 已運行時間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STATUS - Container 狀態，常見有下面三個</a:t>
            </a:r>
          </a:p>
          <a:p>
            <a:pPr lvl="3" marL="2260600" indent="-565150" defTabSz="734694">
              <a:spcBef>
                <a:spcPts val="1200"/>
              </a:spcBef>
              <a:defRPr sz="2670"/>
            </a:pPr>
            <a:r>
              <a:t>restarting - Restarting (times) xxx minutes ago</a:t>
            </a:r>
          </a:p>
          <a:p>
            <a:pPr lvl="3" marL="2260600" indent="-565150" defTabSz="734694">
              <a:spcBef>
                <a:spcPts val="1200"/>
              </a:spcBef>
              <a:defRPr sz="2670"/>
            </a:pPr>
            <a:r>
              <a:t>running - Up xxx minutes</a:t>
            </a:r>
          </a:p>
          <a:p>
            <a:pPr lvl="3" marL="2260600" indent="-565150" defTabSz="734694">
              <a:spcBef>
                <a:spcPts val="1200"/>
              </a:spcBef>
              <a:defRPr sz="2670"/>
            </a:pPr>
            <a:r>
              <a:t>exited - Exited (exit code) xxx minutes ago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PORTS - Container 與 Host 的 port proxy</a:t>
            </a:r>
          </a:p>
          <a:p>
            <a:pPr lvl="2" marL="1695450" indent="-565150" defTabSz="734694">
              <a:spcBef>
                <a:spcPts val="1200"/>
              </a:spcBef>
              <a:defRPr sz="3204"/>
            </a:pPr>
            <a:r>
              <a:t>NAMES - 建立 Container 未指定名稱時，預設為兩個隨機單字以底線組合作為名稱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tainer Registry / Reposi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Registry / Repository</a:t>
            </a:r>
          </a:p>
        </p:txBody>
      </p:sp>
      <p:sp>
        <p:nvSpPr>
          <p:cNvPr id="168" name="Container Registry (Repository) 可以上傳與下載 Container Im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1200"/>
              </a:spcBef>
              <a:defRPr sz="4368"/>
            </a:pPr>
            <a:r>
              <a:t>Container Registry (Repository) 可以上傳與下載 Container Image</a:t>
            </a:r>
          </a:p>
          <a:p>
            <a:pPr marL="577850" indent="-577850" defTabSz="751205">
              <a:spcBef>
                <a:spcPts val="1200"/>
              </a:spcBef>
              <a:defRPr sz="4368"/>
            </a:pPr>
            <a:r>
              <a:t>SaaS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 Hub</a:t>
            </a:r>
          </a:p>
          <a:p>
            <a:pPr lvl="2" marL="1733550" indent="-577850" defTabSz="751205">
              <a:spcBef>
                <a:spcPts val="1200"/>
              </a:spcBef>
              <a:defRPr sz="3276"/>
            </a:pPr>
            <a:r>
              <a:t>Docker 預設的 Container Registry，由 Docker, Inc 維運</a:t>
            </a:r>
          </a:p>
          <a:p>
            <a:pPr lvl="2" marL="1733550" indent="-577850" defTabSz="751205">
              <a:spcBef>
                <a:spcPts val="1200"/>
              </a:spcBef>
              <a:defRPr sz="3276"/>
            </a:pPr>
            <a:r>
              <a:t>Docker Community、開源組織、軟體公司也會發布各種的 Image 供大家下載，如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Python</a:t>
            </a:r>
            <a:r>
              <a:t>、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PostgreSQL</a:t>
            </a:r>
            <a:r>
              <a:t>、</a:t>
            </a: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SonarQube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t>GitLab Registry - 建立一個 Repository 後可以上傳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t>Github Packages - 建立一個 Repository 後可以上傳</a:t>
            </a:r>
          </a:p>
          <a:p>
            <a:pPr marL="577850" indent="-577850" defTabSz="751205">
              <a:spcBef>
                <a:spcPts val="1200"/>
              </a:spcBef>
              <a:defRPr sz="4368"/>
            </a:pPr>
            <a:r>
              <a:t>Self-hosted Container Registry 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Nexus</a:t>
            </a:r>
            <a:r>
              <a:t> - 除 Container Registry 外，也可管理 Maven, Pypi, npm 等多種 Package Repository</a:t>
            </a:r>
          </a:p>
          <a:p>
            <a:pPr lvl="1" marL="1155700" indent="-577850" defTabSz="751205">
              <a:spcBef>
                <a:spcPts val="1200"/>
              </a:spcBef>
              <a:defRPr sz="3822"/>
            </a:pP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Harbor</a:t>
            </a:r>
            <a:r>
              <a:t> - 專業的 Container Registry，支援更多 Image 權限控管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261112" y="12423088"/>
            <a:ext cx="3435493" cy="853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144193" y="12464850"/>
            <a:ext cx="5158351" cy="770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750133" y="12348743"/>
            <a:ext cx="3533585" cy="1002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ocker Deskt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Desktop</a:t>
            </a:r>
          </a:p>
        </p:txBody>
      </p:sp>
      <p:sp>
        <p:nvSpPr>
          <p:cNvPr id="174" name="Windows 或 Mac 在安裝的時候通常都會使用 Docker Desk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1000"/>
              </a:spcBef>
              <a:defRPr sz="3504"/>
            </a:pPr>
            <a:r>
              <a:t>Windows 或 Mac 在安裝的時候通常都會使用 Docker Desktop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Docker Desktop 安裝時會設定 Linux 的 VM，實際是將 Docker 安裝在 Linux 上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Windows</a:t>
            </a:r>
          </a:p>
          <a:p>
            <a:pPr lvl="2" marL="1390650" indent="-463550" defTabSz="602615">
              <a:spcBef>
                <a:spcPts val="1000"/>
              </a:spcBef>
              <a:defRPr sz="2628"/>
            </a:pPr>
            <a:r>
              <a:t>with WSL2，可以直接安裝在 Windows 的 WSL 中的 Linux 系統上</a:t>
            </a:r>
          </a:p>
          <a:p>
            <a:pPr lvl="2" marL="1390650" indent="-463550" defTabSz="602615">
              <a:spcBef>
                <a:spcPts val="1000"/>
              </a:spcBef>
              <a:defRPr sz="2628"/>
            </a:pPr>
            <a:r>
              <a:t>with WSL，安裝在以 Windows 內建的 hyper-v VM 建立的 LinuxKit VM</a:t>
            </a:r>
          </a:p>
          <a:p>
            <a:pPr lvl="2" marL="1390650" indent="-463550" defTabSz="602615">
              <a:spcBef>
                <a:spcPts val="1000"/>
              </a:spcBef>
              <a:defRPr sz="2628"/>
            </a:pPr>
            <a:r>
              <a:t>更多詳細說明可參考</a:t>
            </a:r>
            <a:r>
              <a:rPr u="sng">
                <a:solidFill>
                  <a:schemeClr val="accent1"/>
                </a:solidFill>
                <a:hlinkClick r:id="" invalidUrl="" action="ppaction://hlinkshowjump?jump=nextslide" tgtFrame="" tooltip="" history="1" highlightClick="0" endSnd="0"/>
              </a:rPr>
              <a:t>在 WSL 2 上開始使用 Docker 遠端容器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Mac</a:t>
            </a:r>
          </a:p>
          <a:p>
            <a:pPr lvl="2" marL="1390650" indent="-463550" defTabSz="602615">
              <a:spcBef>
                <a:spcPts val="1000"/>
              </a:spcBef>
              <a:defRPr sz="2628"/>
            </a:pPr>
            <a:r>
              <a:t>安裝在 LinuxKit VM 上</a:t>
            </a:r>
          </a:p>
          <a:p>
            <a:pPr marL="333756" indent="-231775" defTabSz="333756">
              <a:spcBef>
                <a:spcPts val="0"/>
              </a:spcBef>
              <a:buClr>
                <a:srgbClr val="E6E6E6"/>
              </a:buClr>
              <a:buFont typeface="Helvetica Neue"/>
              <a:defRPr sz="766">
                <a:solidFill>
                  <a:srgbClr val="E6E6E6"/>
                </a:solidFill>
              </a:defRPr>
            </a:pPr>
            <a:r>
              <a:t>	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安裝 Docker Desktop 同時安裝了 Docker Engine, Docker CLI client, Docker Compose 等工具</a:t>
            </a:r>
          </a:p>
          <a:p>
            <a:pPr marL="463550" indent="-463550" defTabSz="602615">
              <a:spcBef>
                <a:spcPts val="1000"/>
              </a:spcBef>
              <a:defRPr sz="3504"/>
            </a:pPr>
            <a:r>
              <a:t>部分設定需要透過 Docker Desktop 設定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Volume、Network </a:t>
            </a:r>
          </a:p>
          <a:p>
            <a:pPr lvl="1" marL="927100" indent="-463550" defTabSz="602615">
              <a:spcBef>
                <a:spcPts val="1000"/>
              </a:spcBef>
              <a:defRPr sz="3066"/>
            </a:pPr>
            <a:r>
              <a:t>VM Resource: CPU, Memory</a:t>
            </a:r>
          </a:p>
          <a:p>
            <a:pPr marL="463550" indent="-463550" defTabSz="602615">
              <a:spcBef>
                <a:spcPts val="1000"/>
              </a:spcBef>
              <a:defRPr sz="3504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Docker Desktop</a:t>
            </a:r>
            <a:r>
              <a:t> 在 2022 年 1 月開始，只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免費授權</a:t>
            </a:r>
            <a:r>
              <a:t>給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中小企業</a:t>
            </a:r>
            <a:r>
              <a:t>、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私人</a:t>
            </a:r>
            <a:r>
              <a:t>使用或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教育</a:t>
            </a:r>
            <a:r>
              <a:t>使用，或是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非營利開源專案</a:t>
            </a:r>
            <a:r>
              <a:t>使用，企業規模人數超過了250人，或是營收超過1千萬美元的大型企業，得購買付費授權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177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docker-101/1-more-container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ocker Fundament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Fundamentals</a:t>
            </a:r>
          </a:p>
        </p:txBody>
      </p:sp>
      <p:sp>
        <p:nvSpPr>
          <p:cNvPr id="180" name="Container 的工作就是把他負責的 Process 執行完畢…"/>
          <p:cNvSpPr txBox="1"/>
          <p:nvPr>
            <p:ph type="body" idx="1"/>
          </p:nvPr>
        </p:nvSpPr>
        <p:spPr>
          <a:xfrm>
            <a:off x="1689100" y="3136900"/>
            <a:ext cx="21005800" cy="9296400"/>
          </a:xfrm>
          <a:prstGeom prst="rect">
            <a:avLst/>
          </a:prstGeom>
        </p:spPr>
        <p:txBody>
          <a:bodyPr/>
          <a:lstStyle/>
          <a:p>
            <a:pPr marL="615950" indent="-615950" defTabSz="800735">
              <a:spcBef>
                <a:spcPts val="1300"/>
              </a:spcBef>
              <a:defRPr sz="4656"/>
            </a:pPr>
            <a:r>
              <a:t>Container 的工作就是把他負責的 Process 執行完畢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Process 執行完畢 Container 狀態會變為 Exited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t>Volume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Container 關掉後東西是會不見的</a:t>
            </a:r>
          </a:p>
          <a:p>
            <a:pPr marL="615950" indent="-615950" defTabSz="800735">
              <a:spcBef>
                <a:spcPts val="1300"/>
              </a:spcBef>
              <a:defRPr sz="4656"/>
            </a:pPr>
            <a:r>
              <a:t>docker run 常用 options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-- name 給定 Contianer 的名字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-v 掛載 Volume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-it 以互動模式執行虛擬終端機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--rm 執行完畢後刪除 Container</a:t>
            </a:r>
          </a:p>
          <a:p>
            <a:pPr lvl="1" marL="1231900" indent="-615950" defTabSz="800735">
              <a:spcBef>
                <a:spcPts val="1300"/>
              </a:spcBef>
              <a:defRPr sz="4074"/>
            </a:pPr>
            <a:r>
              <a:t>-d 以背景執行方式 (</a:t>
            </a:r>
            <a:r>
              <a:rPr u="sng">
                <a:hlinkClick r:id="rId2" invalidUrl="" action="" tgtFrame="" tooltip="" history="1" highlightClick="0" endSnd="0"/>
              </a:rPr>
              <a:t>Daemon</a:t>
            </a:r>
            <a:r>
              <a:t>) 啟動 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ocker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</a:t>
            </a:r>
          </a:p>
        </p:txBody>
      </p:sp>
      <p:sp>
        <p:nvSpPr>
          <p:cNvPr id="183" name="Dockerfile 是 Image 的 DNA，決定 Image 長怎樣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 是 Image 的 DNA，決定 Image 長怎樣</a:t>
            </a:r>
          </a:p>
          <a:p>
            <a:pPr/>
            <a:r>
              <a:t>Dockerfile 基礎架構，更多請參考 </a:t>
            </a:r>
            <a:r>
              <a:rPr u="sng">
                <a:hlinkClick r:id="rId2" invalidUrl="" action="" tgtFrame="" tooltip="" history="1" highlightClick="0" endSnd="0"/>
              </a:rPr>
              <a:t>Docker Doc</a:t>
            </a:r>
          </a:p>
          <a:p>
            <a:pPr lvl="1"/>
            <a:r>
              <a:t>FROM - 基底</a:t>
            </a:r>
          </a:p>
          <a:p>
            <a:pPr lvl="1"/>
            <a:r>
              <a:t>COPY - 從 docker build 的環境中複製檔案至 Image 中</a:t>
            </a:r>
          </a:p>
          <a:p>
            <a:pPr lvl="1"/>
            <a:r>
              <a:t>RUN - 在基底上再多做一些事情</a:t>
            </a:r>
          </a:p>
          <a:p>
            <a:pPr lvl="1"/>
            <a:r>
              <a:t>CMD - Contianer 啟動時會執行的 Command</a:t>
            </a:r>
          </a:p>
          <a:p>
            <a:pPr/>
            <a:r>
              <a:t>Dockerfile 參考範例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https://github.com/ufoym/deepo/blob/master/docker/Dockerfile.all-py36-cpu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ocker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Dockerfile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847832" y="3829622"/>
            <a:ext cx="22688337" cy="7834756"/>
            <a:chOff x="0" y="0"/>
            <a:chExt cx="22688335" cy="7834754"/>
          </a:xfrm>
        </p:grpSpPr>
        <p:sp>
          <p:nvSpPr>
            <p:cNvPr id="186" name="基底是 ubuntu 18.04"/>
            <p:cNvSpPr txBox="1"/>
            <p:nvPr/>
          </p:nvSpPr>
          <p:spPr>
            <a:xfrm>
              <a:off x="11920894" y="1517813"/>
              <a:ext cx="3693034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基底是 ubuntu 18.04</a:t>
              </a:r>
            </a:p>
          </p:txBody>
        </p:sp>
        <p:sp>
          <p:nvSpPr>
            <p:cNvPr id="187" name="將 Image 的初始目錄設定為 /app，目錄不存在則自動新建一個"/>
            <p:cNvSpPr txBox="1"/>
            <p:nvPr/>
          </p:nvSpPr>
          <p:spPr>
            <a:xfrm>
              <a:off x="11920894" y="2672777"/>
              <a:ext cx="10767442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將 Image 的初始目錄設定為 /app，目錄不存在則自動新建一個</a:t>
              </a:r>
            </a:p>
          </p:txBody>
        </p:sp>
        <p:sp>
          <p:nvSpPr>
            <p:cNvPr id="188" name="Container 啟動時執行 cat /app/hello.txt 指令"/>
            <p:cNvSpPr txBox="1"/>
            <p:nvPr/>
          </p:nvSpPr>
          <p:spPr>
            <a:xfrm>
              <a:off x="11920893" y="6560204"/>
              <a:ext cx="7981189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Container 啟動時執行 cat /app/hello.txt 指令</a:t>
              </a:r>
            </a:p>
          </p:txBody>
        </p:sp>
        <p:pic>
          <p:nvPicPr>
            <p:cNvPr id="18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642775" cy="78347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在 Image 中執行一些指令…"/>
            <p:cNvSpPr txBox="1"/>
            <p:nvPr/>
          </p:nvSpPr>
          <p:spPr>
            <a:xfrm>
              <a:off x="11920894" y="4928097"/>
              <a:ext cx="8171308" cy="117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t>在 Image 中執行一些指令</a:t>
              </a:r>
            </a:p>
            <a:p>
              <a:pPr/>
              <a:r>
                <a:t>此處為更新 Package 清單，並安裝 </a:t>
              </a:r>
              <a:r>
                <a:rPr u="sng">
                  <a:hlinkClick r:id="rId3" invalidUrl="" action="" tgtFrame="" tooltip="" history="1" highlightClick="0" endSnd="0"/>
                </a:rPr>
                <a:t>sl package</a:t>
              </a:r>
            </a:p>
          </p:txBody>
        </p:sp>
        <p:pic>
          <p:nvPicPr>
            <p:cNvPr id="191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4915998" y="1659197"/>
              <a:ext cx="6834169" cy="352234"/>
            </a:xfrm>
            <a:prstGeom prst="rect">
              <a:avLst/>
            </a:prstGeom>
            <a:effectLst/>
          </p:spPr>
        </p:pic>
        <p:pic>
          <p:nvPicPr>
            <p:cNvPr id="193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0800000">
              <a:off x="3624387" y="2814160"/>
              <a:ext cx="8125780" cy="352234"/>
            </a:xfrm>
            <a:prstGeom prst="rect">
              <a:avLst/>
            </a:prstGeom>
            <a:effectLst/>
          </p:spPr>
        </p:pic>
        <p:pic>
          <p:nvPicPr>
            <p:cNvPr id="195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0800000">
              <a:off x="5934524" y="3905623"/>
              <a:ext cx="5815643" cy="352235"/>
            </a:xfrm>
            <a:prstGeom prst="rect">
              <a:avLst/>
            </a:prstGeom>
            <a:effectLst/>
          </p:spPr>
        </p:pic>
        <p:pic>
          <p:nvPicPr>
            <p:cNvPr id="197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6418387" y="5341706"/>
              <a:ext cx="5331429" cy="352234"/>
            </a:xfrm>
            <a:prstGeom prst="rect">
              <a:avLst/>
            </a:prstGeom>
            <a:effectLst/>
          </p:spPr>
        </p:pic>
        <p:pic>
          <p:nvPicPr>
            <p:cNvPr id="199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6189436" y="6701588"/>
              <a:ext cx="5560731" cy="352235"/>
            </a:xfrm>
            <a:prstGeom prst="rect">
              <a:avLst/>
            </a:prstGeom>
            <a:effectLst/>
          </p:spPr>
        </p:pic>
        <p:sp>
          <p:nvSpPr>
            <p:cNvPr id="201" name="複製執行 docker run 當下路徑的 hello.txt 至 /app 目錄中"/>
            <p:cNvSpPr txBox="1"/>
            <p:nvPr/>
          </p:nvSpPr>
          <p:spPr>
            <a:xfrm>
              <a:off x="11920894" y="3764240"/>
              <a:ext cx="9957055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複製執行 docker run 當下路徑的 hello.txt 至 /app 目錄中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05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docker-101/2-build-image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3" name="Requir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  <a:p>
            <a:pPr/>
            <a:r>
              <a:t>Docker</a:t>
            </a:r>
          </a:p>
          <a:p>
            <a:pPr/>
            <a:r>
              <a:t>Container</a:t>
            </a:r>
          </a:p>
          <a:p>
            <a:pPr/>
            <a:r>
              <a:t>Tips</a:t>
            </a:r>
          </a:p>
          <a:p>
            <a:pPr/>
            <a:r>
              <a:t>More About Container</a:t>
            </a:r>
          </a:p>
          <a:p>
            <a:pPr/>
            <a:r>
              <a:t>Appendix</a:t>
            </a:r>
          </a:p>
          <a:p>
            <a:pPr/>
            <a:r>
              <a:t>Reference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208" name="Docker 的三個關鍵概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 defTabSz="668655">
              <a:spcBef>
                <a:spcPts val="1100"/>
              </a:spcBef>
              <a:defRPr sz="3888"/>
            </a:pPr>
            <a:r>
              <a:t>Docker 的三個關鍵概念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Dockerfile</a:t>
            </a:r>
            <a:r>
              <a:t> - 定義 Image 長怎樣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(Docker/Container)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Image</a:t>
            </a:r>
            <a:r>
              <a:t> - 由 Dockerfile build 成，可發佈至 Container Registry 供其他機器下載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Container</a:t>
            </a:r>
            <a:r>
              <a:t> - 由 Image run 成，實際運行的實體</a:t>
            </a:r>
          </a:p>
          <a:p>
            <a:pPr marL="514350" indent="-514350" defTabSz="668655">
              <a:spcBef>
                <a:spcPts val="1100"/>
              </a:spcBef>
              <a:defRPr sz="3888"/>
            </a:pPr>
            <a:r>
              <a:t>Docker command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build - 將 Dockerfile 打包成 Image  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run - 將 Image 執行成 Container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images - 列出本機的 Image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ps -a - 列出本機所有的 Container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logs - 印出 Container 的 Log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cp - Host 與 Container 之間的檔案交換</a:t>
            </a:r>
          </a:p>
          <a:p>
            <a:pPr lvl="1" marL="1028700" indent="-514350" defTabSz="668655">
              <a:spcBef>
                <a:spcPts val="1100"/>
              </a:spcBef>
              <a:defRPr sz="3402"/>
            </a:pPr>
            <a:r>
              <a:t>exec - 在執行中的 Container 執行指令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好的 Container 只做一件事，並把他做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好的 Container 只做一件事，並把他做好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43" y="4293521"/>
            <a:ext cx="13558778" cy="6906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34103" y="5773833"/>
            <a:ext cx="8890001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Image Source: Power Music School"/>
          <p:cNvSpPr txBox="1"/>
          <p:nvPr/>
        </p:nvSpPr>
        <p:spPr>
          <a:xfrm>
            <a:off x="15794502" y="10809200"/>
            <a:ext cx="656920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4" invalidUrl="" action="" tgtFrame="" tooltip="" history="1" highlightClick="0" endSnd="0"/>
              </a:rPr>
              <a:t>Power Music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5531" y="3334170"/>
            <a:ext cx="20172938" cy="8825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0" y="7075455"/>
            <a:ext cx="8890001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sp>
        <p:nvSpPr>
          <p:cNvPr id="224" name="Container Orchest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Container Orchestration</a:t>
            </a:r>
          </a:p>
          <a:p>
            <a:pPr lvl="1"/>
            <a:r>
              <a:t>Container 的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管理</a:t>
            </a:r>
            <a:r>
              <a:t>與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調度</a:t>
            </a:r>
          </a:p>
          <a:p>
            <a:pPr lvl="1"/>
            <a:r>
              <a:t>當一個服務需要多個 Process 時，例如 Application 的 Process 與 DB 的 Process，最佳的做法是一個 Container 負責一個 Process</a:t>
            </a:r>
          </a:p>
        </p:txBody>
      </p:sp>
      <p:sp>
        <p:nvSpPr>
          <p:cNvPr id="225" name="Image Source: Power Music School"/>
          <p:cNvSpPr txBox="1"/>
          <p:nvPr/>
        </p:nvSpPr>
        <p:spPr>
          <a:xfrm>
            <a:off x="8907399" y="12767754"/>
            <a:ext cx="656920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3" invalidUrl="" action="" tgtFrame="" tooltip="" history="1" highlightClick="0" endSnd="0"/>
              </a:rPr>
              <a:t>Power Music School</a:t>
            </a:r>
          </a:p>
        </p:txBody>
      </p:sp>
      <p:pic>
        <p:nvPicPr>
          <p:cNvPr id="226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9572220" y="9629102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27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0237822" y="9119572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28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0740212" y="8332580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29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2580947" y="8035227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0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3409762" y="8332580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1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3409762" y="9119572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2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4254899" y="9629102"/>
            <a:ext cx="773113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3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5801850" y="9498532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4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4508898" y="8809468"/>
            <a:ext cx="773114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5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8809199" y="8952789"/>
            <a:ext cx="773114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6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7875316" y="9498532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7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9699730" y="8479472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8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1554746" y="8035227"/>
            <a:ext cx="773113" cy="46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9" name="container.png" descr="container.png"/>
          <p:cNvPicPr>
            <a:picLocks noChangeAspect="1"/>
          </p:cNvPicPr>
          <p:nvPr/>
        </p:nvPicPr>
        <p:blipFill>
          <a:blip r:embed="rId4">
            <a:extLst/>
          </a:blip>
          <a:srcRect l="20298" t="29540" r="19332" b="28085"/>
          <a:stretch>
            <a:fillRect/>
          </a:stretch>
        </p:blipFill>
        <p:spPr>
          <a:xfrm>
            <a:off x="12449560" y="8952789"/>
            <a:ext cx="773114" cy="465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64" y="0"/>
                </a:moveTo>
                <a:lnTo>
                  <a:pt x="33" y="1105"/>
                </a:lnTo>
                <a:lnTo>
                  <a:pt x="0" y="16039"/>
                </a:lnTo>
                <a:lnTo>
                  <a:pt x="13894" y="21600"/>
                </a:lnTo>
                <a:lnTo>
                  <a:pt x="20924" y="19372"/>
                </a:lnTo>
                <a:lnTo>
                  <a:pt x="21600" y="1749"/>
                </a:lnTo>
                <a:lnTo>
                  <a:pt x="6464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ntainer - Orche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Orchestration</a:t>
            </a:r>
          </a:p>
        </p:txBody>
      </p:sp>
      <p:sp>
        <p:nvSpPr>
          <p:cNvPr id="242" name="Container Orchestration 工具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Orchestration 工具</a:t>
            </a:r>
          </a:p>
          <a:p>
            <a:pPr lvl="1"/>
            <a:r>
              <a:t>Singel Computer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 compose</a:t>
            </a:r>
            <a:r>
              <a:t> - Docker, Inc 開發，安裝 Docker Desktop 時自動安裝</a:t>
            </a:r>
          </a:p>
          <a:p>
            <a:pPr lvl="1"/>
            <a:r>
              <a:t>Computer Cluster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Kubernetes</a:t>
            </a:r>
            <a:r>
              <a:t> - Google 設計與開源，捐贈給 </a:t>
            </a:r>
            <a:r>
              <a:rPr u="sng">
                <a:hlinkClick r:id="rId4" invalidUrl="" action="" tgtFrame="" tooltip="" history="1" highlightClick="0" endSnd="0"/>
              </a:rPr>
              <a:t>CNCF</a:t>
            </a:r>
            <a:r>
              <a:t>，為目前主流容器管理平台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Apache Mesos</a:t>
            </a:r>
            <a:r>
              <a:t> - Cluster 管理工具，支援 Container 管理，一度被移入 EOF 專案清單中，雖然經社群投票後救回，但已非主流工具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Docker Swarm</a:t>
            </a:r>
            <a:r>
              <a:t> - Docker, Inc 開發，管理與調度 Container，已停止更新，改為 Docker 的附屬功能 Swarm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ontainer - Microser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Microservice</a:t>
            </a:r>
          </a:p>
        </p:txBody>
      </p:sp>
      <p:sp>
        <p:nvSpPr>
          <p:cNvPr id="245" name="Microservice (微服務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Microservice (微服務)</a:t>
            </a:r>
          </a:p>
          <a:p>
            <a:pPr lvl="1"/>
            <a:r>
              <a:t>一種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軟體架構風格</a:t>
            </a:r>
          </a:p>
          <a:p>
            <a:pPr lvl="1"/>
            <a:r>
              <a:t>專注於單一責任與功能的小型功能區塊(Small Building Blocks) 為基礎</a:t>
            </a:r>
          </a:p>
          <a:p>
            <a:pPr lvl="1"/>
            <a:r>
              <a:t>利用模組化的方式組合出複雜的大型應用程式</a:t>
            </a:r>
          </a:p>
          <a:p>
            <a:pPr lvl="1"/>
            <a:r>
              <a:t>功能區塊使用與語言無關的 API 相互通訊</a:t>
            </a:r>
          </a:p>
          <a:p>
            <a:pPr lvl="1"/>
            <a:r>
              <a:t>可用不同技術 Implement</a:t>
            </a:r>
          </a:p>
          <a:p>
            <a:pPr lvl="2"/>
            <a:r>
              <a:t>Container (K8s)</a:t>
            </a:r>
          </a:p>
          <a:p>
            <a:pPr lvl="2">
              <a:defRPr>
                <a:solidFill>
                  <a:schemeClr val="accent1"/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Spring Cloud</a:t>
            </a:r>
          </a:p>
        </p:txBody>
      </p:sp>
      <p:sp>
        <p:nvSpPr>
          <p:cNvPr id="246" name="Image Source: divante"/>
          <p:cNvSpPr txBox="1"/>
          <p:nvPr/>
        </p:nvSpPr>
        <p:spPr>
          <a:xfrm>
            <a:off x="16478947" y="12954000"/>
            <a:ext cx="417118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3" invalidUrl="" action="" tgtFrame="" tooltip="" history="1" highlightClick="0" endSnd="0"/>
              </a:rPr>
              <a:t>divante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0209" t="4091" r="8289" b="5081"/>
          <a:stretch>
            <a:fillRect/>
          </a:stretch>
        </p:blipFill>
        <p:spPr>
          <a:xfrm>
            <a:off x="13305749" y="7171502"/>
            <a:ext cx="10517648" cy="5860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ontainer - docker-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docker-compose</a:t>
            </a:r>
          </a:p>
        </p:txBody>
      </p:sp>
      <p:sp>
        <p:nvSpPr>
          <p:cNvPr id="250" name="docker-compo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docker-compose</a:t>
            </a:r>
          </a:p>
          <a:p>
            <a:pPr lvl="1"/>
            <a:r>
              <a:t>可以透過 compose file (YAML) 定義一個或多個 Container，並透過 docker-compose up 啟動</a:t>
            </a:r>
          </a:p>
          <a:p>
            <a:pPr lvl="1"/>
            <a:r>
              <a:t>仍是使用 docker 的指令管理 Container，docker 可以增加的設定都可以在 compose file 中</a:t>
            </a:r>
          </a:p>
          <a:p>
            <a:pPr lvl="1"/>
            <a:r>
              <a:t>使用場景</a:t>
            </a:r>
          </a:p>
          <a:p>
            <a:pPr lvl="2"/>
            <a:r>
              <a:t>docker run 的各種參數長到難以閱讀時</a:t>
            </a:r>
          </a:p>
          <a:p>
            <a:pPr lvl="2"/>
            <a:r>
              <a:t>Container 需要重複啟用時，但又不想把 docker run 存成 shell 時</a:t>
            </a:r>
          </a:p>
          <a:p>
            <a:pPr lvl="2"/>
            <a:r>
              <a:t>服務需要多個 Container 互相串聯時，如 DB、Application、Proxy</a:t>
            </a:r>
          </a:p>
          <a:p>
            <a:pPr lvl="2"/>
            <a:r>
              <a:t>除了建完就刪的測試用 Container，一律建議都使用 docker-compose 管理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65217" y="9204128"/>
            <a:ext cx="3613908" cy="3957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ontainer - docker-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- docker-compose</a:t>
            </a:r>
          </a:p>
        </p:txBody>
      </p:sp>
      <p:sp>
        <p:nvSpPr>
          <p:cNvPr id="254" name="Compose file 有版本之分 (Docker Compose Docs)，支援的 Docker Engine 版本不同，部分參數設定方式也有所不同，使用時須多加注意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Compose file 有版本之分 (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 Compose Docs</a:t>
            </a:r>
            <a:r>
              <a:t>)，支援的 Docker Engine 版本不同，部分參數設定方式也有所不同，使用時須多加注意</a:t>
            </a:r>
          </a:p>
        </p:txBody>
      </p:sp>
      <p:grpSp>
        <p:nvGrpSpPr>
          <p:cNvPr id="274" name="Group"/>
          <p:cNvGrpSpPr/>
          <p:nvPr/>
        </p:nvGrpSpPr>
        <p:grpSpPr>
          <a:xfrm>
            <a:off x="3563874" y="5913528"/>
            <a:ext cx="17256252" cy="6633950"/>
            <a:chOff x="0" y="0"/>
            <a:chExt cx="17256251" cy="6633949"/>
          </a:xfrm>
        </p:grpSpPr>
        <p:pic>
          <p:nvPicPr>
            <p:cNvPr id="25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162585" cy="66339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6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2706938" y="2235408"/>
              <a:ext cx="9204304" cy="352235"/>
            </a:xfrm>
            <a:prstGeom prst="rect">
              <a:avLst/>
            </a:prstGeom>
            <a:effectLst/>
          </p:spPr>
        </p:pic>
        <p:pic>
          <p:nvPicPr>
            <p:cNvPr id="258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0800000">
              <a:off x="2088757" y="2788062"/>
              <a:ext cx="9822486" cy="352235"/>
            </a:xfrm>
            <a:prstGeom prst="rect">
              <a:avLst/>
            </a:prstGeom>
            <a:effectLst/>
          </p:spPr>
        </p:pic>
        <p:pic>
          <p:nvPicPr>
            <p:cNvPr id="260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0800000">
              <a:off x="6415559" y="3340716"/>
              <a:ext cx="5495684" cy="352235"/>
            </a:xfrm>
            <a:prstGeom prst="rect">
              <a:avLst/>
            </a:prstGeom>
            <a:effectLst/>
          </p:spPr>
        </p:pic>
        <p:pic>
          <p:nvPicPr>
            <p:cNvPr id="262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0800000">
              <a:off x="3025193" y="3893371"/>
              <a:ext cx="8886050" cy="352234"/>
            </a:xfrm>
            <a:prstGeom prst="rect">
              <a:avLst/>
            </a:prstGeom>
            <a:effectLst/>
          </p:spPr>
        </p:pic>
        <p:pic>
          <p:nvPicPr>
            <p:cNvPr id="264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0800000">
              <a:off x="3680221" y="4981592"/>
              <a:ext cx="8231022" cy="352234"/>
            </a:xfrm>
            <a:prstGeom prst="rect">
              <a:avLst/>
            </a:prstGeom>
            <a:effectLst/>
          </p:spPr>
        </p:pic>
        <p:sp>
          <p:nvSpPr>
            <p:cNvPr id="266" name="Compose File 版本"/>
            <p:cNvSpPr txBox="1"/>
            <p:nvPr/>
          </p:nvSpPr>
          <p:spPr>
            <a:xfrm>
              <a:off x="12132944" y="1541371"/>
              <a:ext cx="347853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Compose File 版本</a:t>
              </a:r>
            </a:p>
          </p:txBody>
        </p:sp>
        <p:sp>
          <p:nvSpPr>
            <p:cNvPr id="267" name="Container List"/>
            <p:cNvSpPr txBox="1"/>
            <p:nvPr/>
          </p:nvSpPr>
          <p:spPr>
            <a:xfrm>
              <a:off x="12132943" y="2131301"/>
              <a:ext cx="2668144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Container List</a:t>
              </a:r>
            </a:p>
          </p:txBody>
        </p:sp>
        <p:sp>
          <p:nvSpPr>
            <p:cNvPr id="268" name="在此 Compose 群組中的名稱"/>
            <p:cNvSpPr txBox="1"/>
            <p:nvPr/>
          </p:nvSpPr>
          <p:spPr>
            <a:xfrm>
              <a:off x="12132944" y="2646679"/>
              <a:ext cx="5123308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在此 Compose 群組中的名稱</a:t>
              </a:r>
            </a:p>
          </p:txBody>
        </p:sp>
        <p:sp>
          <p:nvSpPr>
            <p:cNvPr id="269" name="Container 使用的 Image"/>
            <p:cNvSpPr txBox="1"/>
            <p:nvPr/>
          </p:nvSpPr>
          <p:spPr>
            <a:xfrm>
              <a:off x="12132944" y="3199333"/>
              <a:ext cx="4381882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Container 使用的 Image</a:t>
              </a:r>
            </a:p>
          </p:txBody>
        </p:sp>
        <p:sp>
          <p:nvSpPr>
            <p:cNvPr id="270" name="Port 對映"/>
            <p:cNvSpPr txBox="1"/>
            <p:nvPr/>
          </p:nvSpPr>
          <p:spPr>
            <a:xfrm>
              <a:off x="12132944" y="3751987"/>
              <a:ext cx="1751458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Port 對映</a:t>
              </a:r>
            </a:p>
          </p:txBody>
        </p:sp>
        <p:sp>
          <p:nvSpPr>
            <p:cNvPr id="271" name="Volume 對映"/>
            <p:cNvSpPr txBox="1"/>
            <p:nvPr/>
          </p:nvSpPr>
          <p:spPr>
            <a:xfrm>
              <a:off x="12132943" y="4840209"/>
              <a:ext cx="2322196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Volume 對映</a:t>
              </a:r>
            </a:p>
          </p:txBody>
        </p:sp>
        <p:pic>
          <p:nvPicPr>
            <p:cNvPr id="272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 rot="10800000">
              <a:off x="4048832" y="1682754"/>
              <a:ext cx="7864921" cy="35223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26" name="準備可執行 Docker 的環境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準備可執行 Docker 的環境</a:t>
            </a:r>
          </a:p>
          <a:p>
            <a:pPr lvl="1"/>
            <a:r>
              <a:t>GCP Cloud Shell</a:t>
            </a:r>
          </a:p>
          <a:p>
            <a:pPr lvl="2"/>
            <a:r>
              <a:t>免費使用，使用 Google 帳號登入</a:t>
            </a:r>
          </a:p>
          <a:p>
            <a:pPr lvl="2"/>
            <a:r>
              <a:t>配有 VS Code 與 Docker</a:t>
            </a:r>
          </a:p>
          <a:p>
            <a:pPr lvl="2"/>
            <a:r>
              <a:t>每週可用 50 小時，閒置一小時自動關閉，5 GB Disk</a:t>
            </a:r>
          </a:p>
          <a:p>
            <a:pPr lvl="2"/>
            <a:r>
              <a:rPr u="sng">
                <a:solidFill>
                  <a:schemeClr val="accent1"/>
                </a:solidFill>
                <a:hlinkClick r:id="" invalidUrl="" action="ppaction://hlinkshowjump?jump=nextslide" tgtFrame="" tooltip="" history="1" highlightClick="0" endSnd="0"/>
              </a:rPr>
              <a:t>https://shell.cloud.google.com/</a:t>
            </a:r>
          </a:p>
          <a:p>
            <a:pPr lvl="1"/>
            <a:r>
              <a:t>本機</a:t>
            </a:r>
          </a:p>
          <a:p>
            <a:pPr lvl="2"/>
            <a:r>
              <a:t>Mac/Windows: Docker Desktop</a:t>
            </a:r>
          </a:p>
          <a:p>
            <a:pPr lvl="2"/>
            <a:r>
              <a:t>Linux: Docker Engins, docker-compose</a:t>
            </a:r>
          </a:p>
          <a:p>
            <a:pPr marL="889000" indent="-889000">
              <a:buSzPct val="100000"/>
              <a:buAutoNum type="arabicPeriod" startAt="1"/>
            </a:pPr>
            <a:r>
              <a:t>git clone https://github.com/cathaylife-devops/docker-tutorial.git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77" name="docker compose up (-d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compose up (-d)</a:t>
            </a:r>
          </a:p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docker-102/0-db</a:t>
            </a:r>
          </a:p>
          <a:p>
            <a:pPr lvl="1"/>
            <a:r>
              <a:t>docker-102/1-nginx </a:t>
            </a:r>
          </a:p>
          <a:p>
            <a:pPr lvl="1"/>
            <a:r>
              <a:t>docker-102/2-web-app</a:t>
            </a:r>
          </a:p>
          <a:p>
            <a:pPr lvl="1"/>
            <a:r>
              <a:t>docker-102/4-nexus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280" name="Docker-compose 可以使用 YAML 格式的 Compose File 清楚定義一個或多個 Contain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Docker-compose 可以使用 YAML 格式的 Compose File 清楚定義一個或多個 Container</a:t>
            </a:r>
          </a:p>
          <a:p>
            <a:pPr/>
            <a:r>
              <a:t>docker-compose</a:t>
            </a:r>
          </a:p>
          <a:p>
            <a:pPr lvl="1"/>
            <a:r>
              <a:t>up - 啟動 Compose 中所有 Container</a:t>
            </a:r>
          </a:p>
          <a:p>
            <a:pPr lvl="1"/>
            <a:r>
              <a:t>down - 停止並移除 Compose 中所有 Container</a:t>
            </a:r>
          </a:p>
          <a:p>
            <a:pPr lvl="1"/>
            <a:r>
              <a:t>restart - 重啟 Compose 中所有 Container，但不會重新讀取 docker-compose.yaml</a:t>
            </a:r>
          </a:p>
          <a:p>
            <a:pPr lvl="1"/>
            <a:r>
              <a:t>logs - 檢視 Compose 中所有 Container 的 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Tips</a:t>
            </a:r>
          </a:p>
        </p:txBody>
      </p:sp>
      <p:sp>
        <p:nvSpPr>
          <p:cNvPr id="285" name="讓 Container 持續執行，方便 Debug 或當作虛擬環境使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讓 Container 持續執行，方便 Debug 或當作虛擬環境使用</a:t>
            </a:r>
          </a:p>
          <a:p>
            <a:pPr lvl="1"/>
            <a:r>
              <a:t>docker run -d [image] tail -f /dev/null</a:t>
            </a:r>
          </a:p>
          <a:p>
            <a:pPr lvl="2"/>
            <a:r>
              <a:t>tail - 列出檔案的最後 10 (default) 行</a:t>
            </a:r>
          </a:p>
          <a:p>
            <a:pPr lvl="2"/>
            <a:r>
              <a:t>-f - 跟隨模式</a:t>
            </a:r>
          </a:p>
          <a:p>
            <a:pPr lvl="2"/>
            <a:r>
              <a:t>/dev/null - 為 Linux 中一個特殊的檔案，檔案內容永遠只有 EOF</a:t>
            </a:r>
          </a:p>
          <a:p>
            <a:pPr lvl="2"/>
            <a:r>
              <a:t>合併後的效果就是跟隨一個永遠為空的檔案，成為一個永久執行但消耗極少資源的程序，確保 Container 永久處於執行狀態</a:t>
            </a:r>
          </a:p>
          <a:p>
            <a:pPr/>
            <a:r>
              <a:t>ENTRYPOINT</a:t>
            </a:r>
          </a:p>
          <a:p>
            <a:pPr lvl="1"/>
            <a:r>
              <a:t>除 CMD 外 Image 中可以額外定義 ENTRYPOINT，Container 啟動時會先執行 ENTRYPOINT 中的指令，之後再執行 CMD 的指令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88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docker-102/5-entrypoint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Scenarios</a:t>
            </a:r>
          </a:p>
        </p:txBody>
      </p:sp>
      <p:sp>
        <p:nvSpPr>
          <p:cNvPr id="291" name="Container 具有以下特性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 具有以下特性</a:t>
            </a:r>
          </a:p>
          <a:p>
            <a:pPr lvl="1"/>
            <a:r>
              <a:t>獨立的環境</a:t>
            </a:r>
          </a:p>
          <a:p>
            <a:pPr lvl="1"/>
            <a:r>
              <a:t>Image 可以包含各種預先安裝好的 Package, 程式碼</a:t>
            </a:r>
          </a:p>
          <a:p>
            <a:pPr lvl="1"/>
            <a:r>
              <a:t>在網路設定好的狀況下，Container 之間與 Host 可以互相溝通</a:t>
            </a:r>
          </a:p>
          <a:p>
            <a:pPr/>
            <a:r>
              <a:t>常用情境</a:t>
            </a:r>
          </a:p>
          <a:p>
            <a:pPr lvl="1"/>
            <a:r>
              <a:t>程式碼編譯</a:t>
            </a:r>
          </a:p>
          <a:p>
            <a:pPr lvl="1"/>
            <a:r>
              <a:t>乾淨的開發、執行環境</a:t>
            </a:r>
          </a:p>
          <a:p>
            <a:pPr lvl="1"/>
            <a:r>
              <a:t>Proxy Server</a:t>
            </a:r>
          </a:p>
          <a:p>
            <a:pPr lvl="1"/>
            <a:r>
              <a:t>各種開源網路服務，如：Nexus, SonarQube, Jenkins…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ompile / Build with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Compile / Build with Container</a:t>
            </a:r>
          </a:p>
        </p:txBody>
      </p:sp>
      <p:sp>
        <p:nvSpPr>
          <p:cNvPr id="294" name="負責編譯程式碼、打包 Image 時是否有以下痛點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負責編譯程式碼、打包 Image 時是否有以下痛點</a:t>
            </a:r>
          </a:p>
          <a:p>
            <a:pPr lvl="1"/>
            <a:r>
              <a:t>專案的語言種類與版本排列組合呈現爆炸性增長</a:t>
            </a:r>
          </a:p>
          <a:p>
            <a:pPr lvl="1"/>
            <a:r>
              <a:t>打包環境髒亂，Package Manager 共用相同 Cache 目錄、版本切換複雜</a:t>
            </a:r>
          </a:p>
          <a:p>
            <a:pPr lvl="1"/>
            <a:r>
              <a:t>重新下載相依套件進行打包很花時間</a:t>
            </a:r>
          </a:p>
          <a:p>
            <a:pPr/>
            <a:r>
              <a:t>打包環境很難準備，直接用 Container 吧！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97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docker-102/3-multi-stage-build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More 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Scenarios</a:t>
            </a:r>
          </a:p>
        </p:txBody>
      </p:sp>
      <p:sp>
        <p:nvSpPr>
          <p:cNvPr id="300" name="SonarQube 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SonarQube</a:t>
            </a:r>
            <a:r>
              <a:t> Server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Docker Compose File</a:t>
            </a:r>
          </a:p>
          <a:p>
            <a:pPr/>
            <a:r>
              <a:t>SonarQube 掃描 -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sonarsource/sonar-scanner-cli</a:t>
            </a:r>
          </a:p>
          <a:p>
            <a:pPr lvl="1"/>
            <a:r>
              <a:t>docker run --rm -e SONAR_HOST_URL=[SONAR HOST]  -v $PWD:/app sonarsource/sonar-scanner-cli -Dsonar.projectBaseDir=/app</a:t>
            </a:r>
          </a:p>
          <a:p>
            <a:pPr/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Jenkins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Install with Docker</a:t>
            </a:r>
          </a:p>
          <a:p>
            <a:pPr/>
            <a:r>
              <a:t>Python </a:t>
            </a: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Jupyter Notebook</a:t>
            </a:r>
            <a:r>
              <a:t> 開發環境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8" invalidUrl="" action="" tgtFrame="" tooltip="" history="1" highlightClick="0" endSnd="0"/>
              </a:rPr>
              <a:t>Jupyter Docker Hub</a:t>
            </a:r>
          </a:p>
          <a:p>
            <a:pPr lvl="1" marL="1190625" indent="-555625"/>
            <a:r>
              <a:t>docker run -d -p 8888:8888 jupyter/datascience-notebook:python-3.9.7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More 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Scenarios</a:t>
            </a:r>
          </a:p>
        </p:txBody>
      </p:sp>
      <p:sp>
        <p:nvSpPr>
          <p:cNvPr id="303" name="Github Repo docker-tuto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Repo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docker-tutorial</a:t>
            </a:r>
          </a:p>
          <a:p>
            <a:pPr lvl="1"/>
            <a:r>
              <a:t>Proxy Server</a:t>
            </a:r>
          </a:p>
          <a:p>
            <a:pPr lvl="2"/>
            <a:r>
              <a:t>docker-103/0-traefik</a:t>
            </a:r>
          </a:p>
          <a:p>
            <a:pPr lvl="1"/>
            <a:r>
              <a:t>3-Tier Application</a:t>
            </a:r>
          </a:p>
          <a:p>
            <a:pPr lvl="2"/>
            <a:r>
              <a:t>docker-103/1-three-tier-application</a:t>
            </a:r>
          </a:p>
          <a:p>
            <a:pPr lvl="1"/>
            <a:r>
              <a:t>Selenium end-to-end testing</a:t>
            </a:r>
          </a:p>
          <a:p>
            <a:pPr lvl="2"/>
            <a:r>
              <a:t>docker-103/2-selenium-end-to-end-testing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More About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About 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loud N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Native</a:t>
            </a:r>
          </a:p>
        </p:txBody>
      </p:sp>
      <p:sp>
        <p:nvSpPr>
          <p:cNvPr id="308" name="Cloud Native 雲原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1650" indent="-501650" defTabSz="652145">
              <a:spcBef>
                <a:spcPts val="1100"/>
              </a:spcBef>
              <a:defRPr sz="3792"/>
            </a:pPr>
            <a:r>
              <a:t>Cloud Native 雲原生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最初是針對服務定義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服務容器化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面向微服務架構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服務支援以容器的方式被調度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現在多指的是一種文化</a:t>
            </a:r>
          </a:p>
          <a:p>
            <a:pPr lvl="2" marL="1504950" indent="-501650" defTabSz="652145">
              <a:spcBef>
                <a:spcPts val="1100"/>
              </a:spcBef>
              <a:defRPr sz="2844"/>
            </a:pPr>
            <a:r>
              <a:t>利用雲讓服務的開發與維運更加快速與敏捷的行為或方法</a:t>
            </a:r>
          </a:p>
          <a:p>
            <a:pPr marL="501650" indent="-501650" defTabSz="652145">
              <a:spcBef>
                <a:spcPts val="1100"/>
              </a:spcBef>
              <a:defRPr sz="3792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Cloud Native Computing Foundation</a:t>
            </a:r>
            <a:r>
              <a:t> (CNCF)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CNCF 致力於推廣 Cloud Native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t>組織成員包括 Google, Amazon, Microsoft, Alibaba, Intel, IBM 等</a:t>
            </a:r>
          </a:p>
          <a:p>
            <a:pPr marL="501650" indent="-501650" defTabSz="652145">
              <a:spcBef>
                <a:spcPts val="1100"/>
              </a:spcBef>
              <a:defRPr sz="3792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Cloud Native Landscape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路線圖</a:t>
            </a:r>
          </a:p>
          <a:p>
            <a:pPr lvl="1" marL="1003300" indent="-501650" defTabSz="652145">
              <a:spcBef>
                <a:spcPts val="1100"/>
              </a:spcBef>
              <a:defRPr sz="3318"/>
            </a:pP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工具清單</a:t>
            </a:r>
          </a:p>
        </p:txBody>
      </p:sp>
      <p:sp>
        <p:nvSpPr>
          <p:cNvPr id="309" name="From: Microsoft Docs"/>
          <p:cNvSpPr txBox="1"/>
          <p:nvPr/>
        </p:nvSpPr>
        <p:spPr>
          <a:xfrm>
            <a:off x="15537567" y="6428544"/>
            <a:ext cx="405079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From: </a:t>
            </a:r>
            <a:r>
              <a:rPr u="sng">
                <a:hlinkClick r:id="rId6" invalidUrl="" action="" tgtFrame="" tooltip="" history="1" highlightClick="0" endSnd="0"/>
              </a:rPr>
              <a:t>Microsoft Docs</a:t>
            </a:r>
          </a:p>
        </p:txBody>
      </p:sp>
      <p:pic>
        <p:nvPicPr>
          <p:cNvPr id="31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12963" y="3981894"/>
            <a:ext cx="12700001" cy="231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369927" y="7633589"/>
            <a:ext cx="6350001" cy="459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Best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Practice</a:t>
            </a:r>
          </a:p>
        </p:txBody>
      </p:sp>
      <p:sp>
        <p:nvSpPr>
          <p:cNvPr id="314" name="RedHat Cloud Native Container Design White Pap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RedHat Cloud Native Container Design White Paper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The best Docker base image for your Python application</a:t>
            </a:r>
          </a:p>
          <a:p>
            <a:pPr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Docker Docs - Image Building Best Practices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Future of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of Container</a:t>
            </a:r>
          </a:p>
        </p:txBody>
      </p:sp>
      <p:sp>
        <p:nvSpPr>
          <p:cNvPr id="317" name="Docker != Contian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!= Contianer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Open Container Initiative (OCI)</a:t>
            </a:r>
          </a:p>
          <a:p>
            <a:pPr lvl="1"/>
            <a:r>
              <a:t>定義 Runtime 以及 Image 兩個標準規範 Container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Container Runtime Interface (ORI)</a:t>
            </a:r>
          </a:p>
          <a:p>
            <a:pPr lvl="1"/>
            <a:r>
              <a:t>由 K8s 提出的介面標準，只要 Container Runtime 有實作 ORI 介面就可以被 K8s 管理</a:t>
            </a:r>
          </a:p>
          <a:p>
            <a:pPr/>
            <a:r>
              <a:t>K8s v1.20 之後開始棄用 Docker !? 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Don't Panic: Kubernetes and Docker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[FB] 對開發人員與維運人員的影響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Appendix - YA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 - YAML</a:t>
            </a:r>
          </a:p>
        </p:txBody>
      </p:sp>
      <p:sp>
        <p:nvSpPr>
          <p:cNvPr id="320" name="YAML (YAML Ain't a Markup Languag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YAML</a:t>
            </a:r>
            <a:r>
              <a:t> (YAML Ain't a Markup Language)</a:t>
            </a:r>
          </a:p>
          <a:p>
            <a:pPr lvl="1"/>
            <a:r>
              <a:t>表達數據的一種資料格式，在 Cloud Native 的領域中被廣泛運用</a:t>
            </a:r>
          </a:p>
          <a:p>
            <a:pPr lvl="1"/>
            <a:r>
              <a:t>副檔名為 .yaml 或 .yml</a:t>
            </a:r>
          </a:p>
          <a:p>
            <a:pPr lvl="1"/>
            <a:r>
              <a:t>使用縮排定義結構化資料，可以增加註解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4031102" y="5994097"/>
            <a:ext cx="16321796" cy="6945313"/>
            <a:chOff x="0" y="0"/>
            <a:chExt cx="16321794" cy="6945312"/>
          </a:xfrm>
        </p:grpSpPr>
        <p:grpSp>
          <p:nvGrpSpPr>
            <p:cNvPr id="323" name="Group"/>
            <p:cNvGrpSpPr/>
            <p:nvPr/>
          </p:nvGrpSpPr>
          <p:grpSpPr>
            <a:xfrm>
              <a:off x="0" y="0"/>
              <a:ext cx="16321795" cy="6945313"/>
              <a:chOff x="0" y="0"/>
              <a:chExt cx="16321795" cy="6945312"/>
            </a:xfrm>
          </p:grpSpPr>
          <p:pic>
            <p:nvPicPr>
              <p:cNvPr id="321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971795" y="0"/>
                <a:ext cx="6350001" cy="694531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22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2520156"/>
                <a:ext cx="6350000" cy="44251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24" name="=="/>
            <p:cNvSpPr txBox="1"/>
            <p:nvPr/>
          </p:nvSpPr>
          <p:spPr>
            <a:xfrm>
              <a:off x="7684647" y="4324863"/>
              <a:ext cx="952501" cy="944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500"/>
              </a:lvl1pPr>
            </a:lstStyle>
            <a:p>
              <a:pPr/>
              <a:r>
                <a:t>==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Appendix - Unix and Lin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 - Unix and Linux</a:t>
            </a:r>
          </a:p>
        </p:txBody>
      </p:sp>
      <p:sp>
        <p:nvSpPr>
          <p:cNvPr id="328" name="Unix Vs Linux: What Is Difference Between UNIX And Linu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Unix Vs Linux: What Is Difference Between UNIX And Linux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Difference between Linux distributions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Appendix - Container OS/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z="11088"/>
            </a:lvl1pPr>
          </a:lstStyle>
          <a:p>
            <a:pPr/>
            <a:r>
              <a:t>Appendix - Container OS/ARCH</a:t>
            </a:r>
          </a:p>
        </p:txBody>
      </p:sp>
      <p:sp>
        <p:nvSpPr>
          <p:cNvPr id="331" name="雖然 Container 標榜可以完全重現環境，只要有 Container Runtime 就可以執行 Image，但根本性的 CPU 架構問題 Container 是無法解決的。如果 Container 或其中的程式在 Compile 時與之後執行的 Host CPU 架構不同，可能會造成無法執行出現 Core Dumped 等錯誤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09930">
              <a:spcBef>
                <a:spcPts val="1200"/>
              </a:spcBef>
              <a:buSzTx/>
              <a:buNone/>
              <a:defRPr sz="4128"/>
            </a:pPr>
            <a:r>
              <a:t>         雖然 Container 標榜可以完全重現環境，只要有 Container Runtime 就可以執行 Image，但根本性的 CPU 架構問題 Container 是無法解決的。如果 Container 或其中的程式在 Compile 時與之後執行的 Host CPU 架構不同，可能會造成無法執行出現 Core Dumped 等錯誤。</a:t>
            </a:r>
          </a:p>
          <a:p>
            <a:pPr marL="0" indent="0" defTabSz="709930">
              <a:spcBef>
                <a:spcPts val="1200"/>
              </a:spcBef>
              <a:buSzTx/>
              <a:buNone/>
              <a:defRPr sz="4128"/>
            </a:pPr>
            <a:r>
              <a:t>         在 Docker Hub 的 Image Tag 頁籤可以看到各 Tag 有標註 OS/ARCH，OS 指的 Container 的 OS，ARCH 則是 CPU 架構。例如 </a:t>
            </a:r>
            <a:r>
              <a:rPr u="sng">
                <a:hlinkClick r:id="rId2" invalidUrl="" action="" tgtFrame="" tooltip="" history="1" highlightClick="0" endSnd="0"/>
              </a:rPr>
              <a:t>Nginx</a:t>
            </a:r>
            <a:r>
              <a:t> 提供了多種不同 ARCH 的 Image，而 </a:t>
            </a:r>
            <a:r>
              <a:rPr u="sng">
                <a:hlinkClick r:id="rId3" invalidUrl="" action="" tgtFrame="" tooltip="" history="1" highlightClick="0" endSnd="0"/>
              </a:rPr>
              <a:t>Nexus</a:t>
            </a:r>
            <a:r>
              <a:t> 只提供 amd64 架構的 Image。</a:t>
            </a:r>
          </a:p>
          <a:p>
            <a:pPr marL="546100" indent="-546100" defTabSz="709930">
              <a:spcBef>
                <a:spcPts val="1200"/>
              </a:spcBef>
              <a:defRPr sz="4128"/>
            </a:pPr>
            <a:r>
              <a:t>M1 常見問題</a:t>
            </a:r>
          </a:p>
          <a:p>
            <a:pPr lvl="1" marL="1092200" indent="-546100" defTabSz="709930">
              <a:spcBef>
                <a:spcPts val="1200"/>
              </a:spcBef>
              <a:defRPr sz="3612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[Docker] Mac M1 – no matching manifest for linux/arm64/v8 in the manifest list entries</a:t>
            </a:r>
          </a:p>
          <a:p>
            <a:pPr lvl="1" marL="1092200" indent="-546100" defTabSz="709930">
              <a:spcBef>
                <a:spcPts val="1200"/>
              </a:spcBef>
              <a:defRPr sz="3612"/>
            </a:pP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Mac M1系列-解決docker安裝mysql error:no matching manifest for linux/arm64/v8 in the manifest list entries</a:t>
            </a:r>
          </a:p>
          <a:p>
            <a:pPr lvl="1" marL="1092200" indent="-546100" defTabSz="709930">
              <a:spcBef>
                <a:spcPts val="1200"/>
              </a:spcBef>
              <a:defRPr sz="3612"/>
            </a:pP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M1 使用本地 docker push 到 cloud run 出現錯誤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Appendix - ERR_UNSAFE_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pPr/>
            <a:r>
              <a:t>Appendix - ERR_UNSAFE_PORT</a:t>
            </a:r>
          </a:p>
        </p:txBody>
      </p:sp>
      <p:sp>
        <p:nvSpPr>
          <p:cNvPr id="334" name="問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726440">
              <a:spcBef>
                <a:spcPts val="1200"/>
              </a:spcBef>
              <a:defRPr sz="4224"/>
            </a:pPr>
            <a:r>
              <a:t>問題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t>以 6666 port 開啟服務，使用 Chrome 瀏覽時出現 ERR_UNSAFE_PORT 錯誤訊息</a:t>
            </a:r>
          </a:p>
          <a:p>
            <a:pPr marL="558800" indent="-558800" defTabSz="726440">
              <a:spcBef>
                <a:spcPts val="1200"/>
              </a:spcBef>
              <a:defRPr sz="4224"/>
            </a:pPr>
            <a:r>
              <a:t>原因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t>基於安全理由 Chrome 或其他瀏覽器會直接阻擋特定 port 的服務。Chromium 的原始碼有列出會被阻擋的清單，在使用時應特別注意。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t>6665~6669 是 IRC protocol 預設使用的 Port。IRC 有許多安全漏洞，為了避免 Chrome 變成跳板去影響其他服務，所以會主動進行阻擋。因此這些阻擋是保護 Service 本身，而不是保護 Chrome 的使用者。</a:t>
            </a:r>
          </a:p>
          <a:p>
            <a:pPr marL="558800" indent="-558800" defTabSz="726440">
              <a:spcBef>
                <a:spcPts val="1200"/>
              </a:spcBef>
              <a:defRPr sz="4224"/>
            </a:pPr>
            <a:r>
              <a:t>Reference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Chrome错误代码:ERR_UNSAFE_PORT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Which ports are considered unsafe by Chrome?</a:t>
            </a:r>
          </a:p>
          <a:p>
            <a:pPr lvl="1" marL="1117600" indent="-558800" defTabSz="726440">
              <a:spcBef>
                <a:spcPts val="1200"/>
              </a:spcBef>
              <a:defRPr sz="3696"/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Why does Chrome consider some ports unsafe?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Appendix - 127.0.0.1 vs localhost vs 0.0.0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02615">
              <a:defRPr sz="8176"/>
            </a:lvl1pPr>
          </a:lstStyle>
          <a:p>
            <a:pPr/>
            <a:r>
              <a:t>Appendix - 127.0.0.1 vs localhost vs 0.0.0.0</a:t>
            </a:r>
          </a:p>
        </p:txBody>
      </p:sp>
      <p:sp>
        <p:nvSpPr>
          <p:cNvPr id="337" name="localhost vs 0.0.0.0 vs 127.0.0.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250" indent="-603250" defTabSz="784225">
              <a:spcBef>
                <a:spcPts val="1300"/>
              </a:spcBef>
              <a:defRPr sz="4560"/>
            </a:pPr>
            <a:r>
              <a:t>localhost vs 0.0.0.0 vs 127.0.0.1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t>127.0.0.1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t>This is a "fake" network adapter that can only communicate within the same host.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t>A process that is listening on 127.0.0.1 for connections will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only receive local connections</a:t>
            </a:r>
            <a:r>
              <a:t> on that socket.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t>localhost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Hostname</a:t>
            </a:r>
            <a:r>
              <a:t> for the 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127.0.0.1</a:t>
            </a:r>
            <a:r>
              <a:t> IP address. 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t>0.0.0.0</a:t>
            </a:r>
          </a:p>
          <a:p>
            <a:pPr lvl="1" marL="1206500" indent="-603250" defTabSz="784225">
              <a:spcBef>
                <a:spcPts val="1300"/>
              </a:spcBef>
              <a:defRPr sz="3989"/>
            </a:pPr>
            <a:r>
              <a:t>When a server is told to listen on 0.0.0.0 that means "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listen on every available network interface</a:t>
            </a:r>
            <a:r>
              <a:t>”.</a:t>
            </a:r>
          </a:p>
          <a:p>
            <a:pPr marL="603250" indent="-603250" defTabSz="784225">
              <a:spcBef>
                <a:spcPts val="1300"/>
              </a:spcBef>
              <a:defRPr sz="456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Stack Overflow - What is the difference between 0.0.0.0, 127.0.0.1 and localhost?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</a:t>
            </a:r>
          </a:p>
        </p:txBody>
      </p:sp>
      <p:sp>
        <p:nvSpPr>
          <p:cNvPr id="340" name="Container的歷史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Container的歷史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Docker 传奇之 dotCloud</a:t>
            </a:r>
          </a:p>
          <a:p>
            <a:pPr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初探Docker - Docker 跟 LXC 以及一般Hypervisor有何差別？</a:t>
            </a:r>
          </a:p>
          <a:p>
            <a:pPr/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最完整的Docker聖經 - Docker原理圖解及全環境安裝</a:t>
            </a:r>
          </a:p>
          <a:p>
            <a:pPr/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The Magic Behind the Scenes of Docker Desktop</a:t>
            </a:r>
          </a:p>
          <a:p>
            <a:pPr/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Explaining Docker Image IDs</a:t>
            </a:r>
          </a:p>
          <a:p>
            <a:pPr/>
            <a:r>
              <a:rPr u="sng">
                <a:solidFill>
                  <a:schemeClr val="accent1"/>
                </a:solidFill>
                <a:hlinkClick r:id="rId8" invalidUrl="" action="" tgtFrame="" tooltip="" history="1" highlightClick="0" endSnd="0"/>
              </a:rPr>
              <a:t>Lifecycle of Docker Container</a:t>
            </a:r>
          </a:p>
          <a:p>
            <a:pPr/>
            <a:r>
              <a:rPr u="sng">
                <a:solidFill>
                  <a:schemeClr val="accent1"/>
                </a:solidFill>
                <a:hlinkClick r:id="rId9" invalidUrl="" action="" tgtFrame="" tooltip="" history="1" highlightClick="0" endSnd="0"/>
              </a:rPr>
              <a:t>Understanding Docker Container Exit Codes</a:t>
            </a:r>
          </a:p>
          <a:p>
            <a:pPr/>
            <a:r>
              <a:rPr u="sng">
                <a:solidFill>
                  <a:schemeClr val="accent1"/>
                </a:solidFill>
                <a:hlinkClick r:id="rId10" invalidUrl="" action="" tgtFrame="" tooltip="" history="1" highlightClick="0" endSnd="0"/>
              </a:rPr>
              <a:t>邱牛 iThome 鐵人賽 K8s 系列文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31" name="Docker…"/>
          <p:cNvSpPr txBox="1"/>
          <p:nvPr>
            <p:ph type="body" idx="1"/>
          </p:nvPr>
        </p:nvSpPr>
        <p:spPr>
          <a:xfrm>
            <a:off x="1689100" y="3162300"/>
            <a:ext cx="21005800" cy="9296400"/>
          </a:xfrm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Docker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YouTube - Docker in 100 seconds</a:t>
            </a:r>
          </a:p>
          <a:p>
            <a:pPr lvl="1"/>
            <a:r>
              <a:t>Container 是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OS-level Virtualization</a:t>
            </a:r>
          </a:p>
          <a:p>
            <a:pPr lvl="1"/>
            <a:r>
              <a:t>Docker 實作了 Container (容器) 的概念</a:t>
            </a:r>
          </a:p>
          <a:p>
            <a:pPr lvl="1"/>
            <a:r>
              <a:t>Container 跟 VM 相比啟動更快、可攜性更高、硬體使用量更低</a:t>
            </a:r>
          </a:p>
          <a:p>
            <a:pPr lvl="1"/>
            <a:r>
              <a:t>快速但不完全正確的理解方式，Container 就是的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更快</a:t>
            </a:r>
            <a:r>
              <a:t>、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更小</a:t>
            </a:r>
            <a:r>
              <a:t>、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更便宜</a:t>
            </a:r>
            <a:r>
              <a:t>的 VM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55950" y="9477025"/>
            <a:ext cx="3810001" cy="318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35" name="Fun Fa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 Fact</a:t>
            </a:r>
          </a:p>
          <a:p>
            <a:pPr lvl="1"/>
            <a:r>
              <a:t>Container 的概念在 1979 年就在 Unix 上實作 (</a:t>
            </a:r>
            <a:r>
              <a:rPr u="sng">
                <a:hlinkClick r:id="rId2" invalidUrl="" action="" tgtFrame="" tooltip="" history="1" highlightClick="0" endSnd="0"/>
              </a:rPr>
              <a:t>chroot</a:t>
            </a:r>
            <a:r>
              <a:t>)</a:t>
            </a:r>
          </a:p>
          <a:p>
            <a:pPr lvl="1"/>
            <a:r>
              <a:t>Docker 的開發商 Docker, Inc（原名 dotCloud, Inc）原本是雲端服務供應商，代管使用者建立的 Web、DB 等。隨著數量的增加，以 Hypervisor 的 VM 為單位切割服務不利管理與資源分配，因此重新包裝了當時流行的 Container 技術 </a:t>
            </a:r>
            <a:r>
              <a:rPr u="sng">
                <a:hlinkClick r:id="rId3" invalidUrl="" action="" tgtFrame="" tooltip="" history="1" highlightClick="0" endSnd="0"/>
              </a:rPr>
              <a:t>LXC</a:t>
            </a:r>
            <a:r>
              <a:t> 成 Docker 於內部使用</a:t>
            </a:r>
          </a:p>
          <a:p>
            <a:pPr lvl="1"/>
            <a:r>
              <a:t>Docker 在 2013/3/13 由 dotCloud, Inc 開源發佈初版，同年 10/29 docCloud, Inc 改名為 Docker, Inc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VM vs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VM vs Container</a:t>
            </a:r>
          </a:p>
        </p:txBody>
      </p:sp>
      <p:sp>
        <p:nvSpPr>
          <p:cNvPr id="138" name="Image Source: Weaveworks"/>
          <p:cNvSpPr txBox="1"/>
          <p:nvPr/>
        </p:nvSpPr>
        <p:spPr>
          <a:xfrm>
            <a:off x="9616439" y="12482899"/>
            <a:ext cx="515112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2" invalidUrl="" action="" tgtFrame="" tooltip="" history="1" highlightClick="0" endSnd="0"/>
              </a:rPr>
              <a:t>Weaveworks</a:t>
            </a:r>
          </a:p>
        </p:txBody>
      </p:sp>
      <p:sp>
        <p:nvSpPr>
          <p:cNvPr id="139" name="VM: Hardware-Level Virtualization"/>
          <p:cNvSpPr txBox="1"/>
          <p:nvPr/>
        </p:nvSpPr>
        <p:spPr>
          <a:xfrm>
            <a:off x="5088278" y="11074399"/>
            <a:ext cx="625906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VM: Hardware-Level Virtualization</a:t>
            </a:r>
          </a:p>
        </p:txBody>
      </p:sp>
      <p:sp>
        <p:nvSpPr>
          <p:cNvPr id="140" name="Container: OS-Level Virtualization"/>
          <p:cNvSpPr txBox="1"/>
          <p:nvPr/>
        </p:nvSpPr>
        <p:spPr>
          <a:xfrm>
            <a:off x="13398662" y="11074399"/>
            <a:ext cx="623811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Container: OS-Level Virtualization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99850" y="2922964"/>
            <a:ext cx="15584300" cy="7870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Host and Contain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Host and Container</a:t>
            </a:r>
          </a:p>
        </p:txBody>
      </p:sp>
      <p:sp>
        <p:nvSpPr>
          <p:cNvPr id="144" name="Image Source: Weaveworks"/>
          <p:cNvSpPr txBox="1"/>
          <p:nvPr/>
        </p:nvSpPr>
        <p:spPr>
          <a:xfrm>
            <a:off x="9616439" y="12841967"/>
            <a:ext cx="515112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2" invalidUrl="" action="" tgtFrame="" tooltip="" history="1" highlightClick="0" endSnd="0"/>
              </a:rPr>
              <a:t>Weaveworks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50985" t="0" r="0" b="0"/>
          <a:stretch>
            <a:fillRect/>
          </a:stretch>
        </p:blipFill>
        <p:spPr>
          <a:xfrm>
            <a:off x="5147888" y="2922984"/>
            <a:ext cx="7638575" cy="7870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86827" y="6681883"/>
            <a:ext cx="3535342" cy="352234"/>
          </a:xfrm>
          <a:prstGeom prst="rect">
            <a:avLst/>
          </a:prstGeom>
        </p:spPr>
      </p:pic>
      <p:sp>
        <p:nvSpPr>
          <p:cNvPr id="148" name="Host (本機)"/>
          <p:cNvSpPr txBox="1"/>
          <p:nvPr/>
        </p:nvSpPr>
        <p:spPr>
          <a:xfrm>
            <a:off x="16832822" y="6540500"/>
            <a:ext cx="2061592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Host (本機)</a:t>
            </a:r>
          </a:p>
        </p:txBody>
      </p:sp>
      <p:pic>
        <p:nvPicPr>
          <p:cNvPr id="14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2886827" y="4507581"/>
            <a:ext cx="3535342" cy="352235"/>
          </a:xfrm>
          <a:prstGeom prst="rect">
            <a:avLst/>
          </a:prstGeom>
        </p:spPr>
      </p:pic>
      <p:sp>
        <p:nvSpPr>
          <p:cNvPr id="151" name="Container A, B, C"/>
          <p:cNvSpPr txBox="1"/>
          <p:nvPr/>
        </p:nvSpPr>
        <p:spPr>
          <a:xfrm>
            <a:off x="16832823" y="4403474"/>
            <a:ext cx="324040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 A, B, C</a:t>
            </a:r>
          </a:p>
        </p:txBody>
      </p:sp>
      <p:sp>
        <p:nvSpPr>
          <p:cNvPr id="152" name="在使用 Container 的情境時 Host 指的是安裝 Container(Docker) Engine 的機器…"/>
          <p:cNvSpPr txBox="1"/>
          <p:nvPr/>
        </p:nvSpPr>
        <p:spPr>
          <a:xfrm>
            <a:off x="2894761" y="11150828"/>
            <a:ext cx="18594478" cy="133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r>
              <a:t>在使用 Container 的情境時 Host 指的是安裝 Container(Docker) Engine 的機器</a:t>
            </a:r>
          </a:p>
          <a:p>
            <a:pPr>
              <a:defRPr sz="34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Host</a:t>
            </a:r>
            <a:r>
              <a:t> 與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Container</a:t>
            </a:r>
            <a:r>
              <a:t> 可以視為是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完全不同的機器</a:t>
            </a:r>
            <a:r>
              <a:t>，在操作時需注意是要在 Host 還是 Container 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55" name="Image Source: Build a Docker Image just like how you would configure a VM"/>
          <p:cNvSpPr txBox="1"/>
          <p:nvPr/>
        </p:nvSpPr>
        <p:spPr>
          <a:xfrm>
            <a:off x="5210936" y="12482899"/>
            <a:ext cx="1396212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Image Source: </a:t>
            </a:r>
            <a:r>
              <a:rPr u="sng">
                <a:hlinkClick r:id="rId2" invalidUrl="" action="" tgtFrame="" tooltip="" history="1" highlightClick="0" endSnd="0"/>
              </a:rPr>
              <a:t>Build a Docker Image just like how you would configure a VM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1182" y="2185274"/>
            <a:ext cx="18841636" cy="9345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