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0" r:id="rId2"/>
    <p:sldId id="293" r:id="rId3"/>
    <p:sldId id="282" r:id="rId4"/>
    <p:sldId id="261" r:id="rId5"/>
    <p:sldId id="284" r:id="rId6"/>
    <p:sldId id="294" r:id="rId7"/>
    <p:sldId id="311" r:id="rId8"/>
    <p:sldId id="312" r:id="rId9"/>
    <p:sldId id="308" r:id="rId10"/>
    <p:sldId id="317" r:id="rId11"/>
    <p:sldId id="285" r:id="rId12"/>
    <p:sldId id="319" r:id="rId13"/>
    <p:sldId id="318" r:id="rId14"/>
    <p:sldId id="309" r:id="rId15"/>
    <p:sldId id="310" r:id="rId16"/>
    <p:sldId id="315" r:id="rId17"/>
    <p:sldId id="287" r:id="rId18"/>
    <p:sldId id="300" r:id="rId19"/>
    <p:sldId id="301" r:id="rId20"/>
    <p:sldId id="302" r:id="rId21"/>
    <p:sldId id="304" r:id="rId22"/>
    <p:sldId id="306" r:id="rId23"/>
    <p:sldId id="305" r:id="rId24"/>
    <p:sldId id="307" r:id="rId25"/>
    <p:sldId id="313" r:id="rId26"/>
    <p:sldId id="3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6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DF40-C451-4833-ADCE-78DC81F8E4B3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FB156-07D4-494A-8670-71924AFD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6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14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4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8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FB156-07D4-494A-8670-71924AFDF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3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0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12832-220E-4C8F-855D-EF827DBCE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813F9C-C0F7-4643-A2C5-5100B37F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21DDCD-5615-4661-93D7-C56ABF9B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D87773-A76A-487E-B076-94901938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AB9F4A-2C22-4C58-AC07-74CADF89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6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95B3E-B5A1-4F07-9784-9BC6E6E9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592FDD-321B-4F69-99E8-8D1E6ABBC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5FCB7A-41E7-46F7-8A8F-36250DD5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3A074F-B1E4-4149-AF2F-99E1A30B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3883E-C981-431A-A153-28444030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DF33142-14AE-4081-A1A1-FBCDB974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2845A5-A409-4D8B-A153-450EED70F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87C505-09D3-4474-AA6A-74BDB865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994530-8A5B-4E50-B5BC-075C65A1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035A6-7825-495F-9140-2921528A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23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4625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437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6552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3959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69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1238E-D8E4-4282-B214-EB0A8782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F41462-C142-401C-80A5-D65FFFA6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27370E-4D53-4EFE-9522-6A27D797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B2CBEC-077D-4325-8F91-5D30C00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34F0C1-A1C4-4F73-B350-8FECDB95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E6321-A910-4582-9300-C94720E5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005B41-C0BF-4848-B30D-25165160C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BEEBEE-D17A-4973-BF7A-F7F05EE6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CEF156-A48E-4CC7-B706-4FF1081C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9BCCE6-C0CA-4F2A-9643-4D72871C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01313-9C3A-4A78-9F2C-C6B46914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AC35CC-9D70-49C1-A0D7-9E8C0BBEA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A08944-24B3-443E-8B05-470E4F7E2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D99220-3B02-414C-AE6D-7F2F25A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B08C33-7927-4865-A6BE-D70CA5DC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09E833-4095-4061-AF6F-B7747E7D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20439-2687-44C4-B08C-57783AFA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DDC240-140C-4E3E-82E5-45AC1FDE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933F77-2C10-420C-B56F-233E4AD1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D7887C3-8937-4630-A623-6A52C3826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119C0F-B586-4F55-A6C6-0E4E78B4A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CB83768-6301-42C3-B377-86C3A60C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22BE1B-9D0D-4897-B461-0C104245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DDB58ED-4CA1-407A-9414-13D12880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FEFF7-B10F-4FB7-AF0D-1A3E29E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F71995-9BBD-42D5-B686-BB8E20E7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02EB89-5AAB-4FFB-88A8-E3706DD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87A6AD-64CD-4BD4-8491-FF8CAB6F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F557396-F593-4DBA-860D-8C54482F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879E83-94D9-4B7C-9315-D951B4F5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3BA0BF-4322-4353-892B-21179773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6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0E69D-92A6-4582-B873-5B3E5847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1E0CDD-91AF-4DDA-9C6E-872C4460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780920-BCF0-4ADC-8DE1-8FB08BCC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6EFEC4-C403-478A-951D-C3FDCE49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6A6984-5F76-43CE-8696-4290575E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2BA424-71A8-4376-8C8C-797F8F3D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6CFC9-3659-4D43-8554-FA37817D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AF481B-3DD8-47A6-A1BC-792C30DE6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D764C7-59C1-42B6-99CC-420E395EC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BFC53B-3C41-4A35-9F46-DBCA36B8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B38EB8-2335-4531-A1C3-1AA96000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61763E-E26F-4E81-A120-C5DB280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4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AA8AA57-EAE1-4B8D-95CD-F9043DEA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A28CD6-7AEC-4836-B905-08D11661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518E65-1DF4-43C5-B686-7DEE9E226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6CB2-994F-4890-9276-BAB913BC1B92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B76D51-4016-42DA-902E-2C6063D9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EFCB59-2A4B-4EFD-AC74-0669C4A6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72A8-9036-4510-A8F9-0DAAAC3BF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1.png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png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e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Segoe UI"/>
                <a:ea typeface="微软雅黑"/>
              </a:rPr>
              <a:t>热力学与统计力学导论期末汇报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xmlns="" id="{9414D292-F9F6-4EA7-9F15-CD30893EAE38}"/>
              </a:ext>
            </a:extLst>
          </p:cNvPr>
          <p:cNvSpPr txBox="1"/>
          <p:nvPr/>
        </p:nvSpPr>
        <p:spPr>
          <a:xfrm>
            <a:off x="613410" y="4430645"/>
            <a:ext cx="109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小组成员：袁磊祺 张傲杰 邱伟伦 邱旭汶 戚寅雄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FC940C89-65D2-4970-989A-A59B5764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xmlns="" id="{D05EE43A-D3FD-4B8E-85E1-18BE93C2F35A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</a:rPr>
              <a:t>能量计算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87F3678-81BC-4CBD-9493-DBCFDA209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98" y="341908"/>
            <a:ext cx="8466582" cy="63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7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温度计算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983674" y="1677623"/>
                <a:ext cx="2776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温度即是</m:t>
                      </m:r>
                      <m:r>
                        <a:rPr lang="zh-CN" altLang="en-US" i="1">
                          <a:latin typeface="Cambria Math"/>
                        </a:rPr>
                        <m:t>体系</m:t>
                      </m:r>
                      <m:r>
                        <a:rPr lang="zh-CN" altLang="en-US" i="1">
                          <a:latin typeface="Cambria Math"/>
                        </a:rPr>
                        <m:t>的</m:t>
                      </m:r>
                      <m:r>
                        <a:rPr lang="zh-CN" altLang="en-US" i="1">
                          <a:latin typeface="Cambria Math"/>
                        </a:rPr>
                        <m:t>平均</m:t>
                      </m:r>
                      <m:r>
                        <a:rPr lang="zh-CN" altLang="en-US" i="1">
                          <a:latin typeface="Cambria Math"/>
                        </a:rPr>
                        <m:t>动能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674" y="1677623"/>
                <a:ext cx="277672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053355" y="2124413"/>
                <a:ext cx="2338141" cy="86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/>
                          <a:ea typeface="Cambria Math"/>
                        </a:rPr>
                        <m:t>τ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355" y="2124413"/>
                <a:ext cx="2338141" cy="869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605586" y="3100438"/>
                <a:ext cx="6715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速度标度</m:t>
                    </m:r>
                    <m:r>
                      <a:rPr lang="zh-CN" altLang="en-US" i="1">
                        <a:latin typeface="Cambria Math"/>
                      </a:rPr>
                      <m:t>因子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zh-CN" altLang="en-US" b="0" i="1" smtClean="0">
                        <a:latin typeface="Cambria Math"/>
                      </a:rPr>
                      <m:t>前</m:t>
                    </m:r>
                    <m:r>
                      <a:rPr lang="en-US" altLang="zh-CN" b="0" i="1" smtClean="0">
                        <a:latin typeface="Cambria Math"/>
                      </a:rPr>
                      <m:t>100</m:t>
                    </m:r>
                    <m:r>
                      <a:rPr lang="zh-CN" altLang="en-US" b="0" i="1" smtClean="0">
                        <a:latin typeface="Cambria Math"/>
                      </a:rPr>
                      <m:t>步</m:t>
                    </m:r>
                    <m:r>
                      <a:rPr lang="zh-CN" altLang="en-US" i="1">
                        <a:latin typeface="Cambria Math"/>
                      </a:rPr>
                      <m:t>进行</m:t>
                    </m:r>
                    <m:r>
                      <a:rPr lang="zh-CN" altLang="en-US" i="1" smtClean="0">
                        <a:latin typeface="Cambria Math"/>
                      </a:rPr>
                      <m:t>速度</m:t>
                    </m:r>
                    <m:r>
                      <a:rPr lang="zh-CN" altLang="en-US" i="1">
                        <a:latin typeface="Cambria Math"/>
                      </a:rPr>
                      <m:t>标定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使得体系温度达到给定温度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86" y="3100438"/>
                <a:ext cx="67153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2" t="-8333" r="-9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478149" y="3679442"/>
                <a:ext cx="121276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l-GR" altLang="zh-CN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l-GR" altLang="zh-CN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zh-CN" altLang="el-GR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/>
                                  <a:ea typeface="Cambria Math"/>
                                </a:rPr>
                                <m:t>τ</m:t>
                              </m:r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rad>
                      <m:r>
                        <a:rPr lang="el-GR" altLang="zh-CN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49" y="3679442"/>
                <a:ext cx="1212768" cy="910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0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FC940C89-65D2-4970-989A-A59B5764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xmlns="" id="{D05EE43A-D3FD-4B8E-85E1-18BE93C2F35A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</a:rPr>
              <a:t>温度计算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3C4D3CC-3DD6-4541-815B-B47363D9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38" y="400049"/>
            <a:ext cx="8283702" cy="62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压强计算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0833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>
            <a:extLst>
              <a:ext uri="{FF2B5EF4-FFF2-40B4-BE49-F238E27FC236}">
                <a16:creationId xmlns:a16="http://schemas.microsoft.com/office/drawing/2014/main" xmlns="" id="{82ABAD58-C56D-4B4C-A5FB-999CDA96718C}"/>
              </a:ext>
            </a:extLst>
          </p:cNvPr>
          <p:cNvSpPr txBox="1"/>
          <p:nvPr/>
        </p:nvSpPr>
        <p:spPr>
          <a:xfrm>
            <a:off x="3766493" y="1339827"/>
            <a:ext cx="640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9400" algn="just"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我们应用维里定理获得压强的表达式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2">
                <a:extLst>
                  <a:ext uri="{FF2B5EF4-FFF2-40B4-BE49-F238E27FC236}">
                    <a16:creationId xmlns:a16="http://schemas.microsoft.com/office/drawing/2014/main" xmlns="" id="{60512D8A-08A1-AB48-AE4B-8F22AC870F7C}"/>
                  </a:ext>
                </a:extLst>
              </p:cNvPr>
              <p:cNvSpPr txBox="1"/>
              <p:nvPr/>
            </p:nvSpPr>
            <p:spPr>
              <a:xfrm>
                <a:off x="4168945" y="3391600"/>
                <a:ext cx="66971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79400"/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    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代表系综平均，</a:t>
                </a:r>
                <a14:m>
                  <m:oMath xmlns:m="http://schemas.openxmlformats.org/officeDocument/2006/math">
                    <m:r>
                      <a:rPr lang="en-US" altLang="zh-CN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是系统所占据的体积对于我们这个</a:t>
                </a: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模拟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问题，</a:t>
                </a:r>
                <a14:m>
                  <m:oMath xmlns:m="http://schemas.openxmlformats.org/officeDocument/2006/math">
                    <m:r>
                      <a:rPr lang="en-US" altLang="zh-CN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=27,</m:t>
                    </m:r>
                    <m:r>
                      <a:rPr lang="en-US" altLang="zh-CN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 kern="1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indent="279400"/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可以看到体系压强其实由两部分组成，第一部分是理想气体的压强贡献，第二部分是粒子之前的相互作用对压强造成的影响，在这里，因为粒子之间相互作用主要表现为吸引力，所以第二部分的相互作用附加压强会是负的</a:t>
                </a:r>
                <a:endParaRPr lang="zh-CN" altLang="zh-CN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2">
                <a:extLst>
                  <a:ext uri="{FF2B5EF4-FFF2-40B4-BE49-F238E27FC236}">
                    <a16:creationId xmlns:a16="http://schemas.microsoft.com/office/drawing/2014/main" id="{60512D8A-08A1-AB48-AE4B-8F22AC87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45" y="3391600"/>
                <a:ext cx="6697176" cy="2031325"/>
              </a:xfrm>
              <a:prstGeom prst="rect">
                <a:avLst/>
              </a:prstGeom>
              <a:blipFill>
                <a:blip r:embed="rId3"/>
                <a:stretch>
                  <a:fillRect l="-819" t="-1497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867E8004-306D-4130-941B-9F0C757F3A75}"/>
                  </a:ext>
                </a:extLst>
              </p:cNvPr>
              <p:cNvSpPr/>
              <p:nvPr/>
            </p:nvSpPr>
            <p:spPr>
              <a:xfrm>
                <a:off x="5187023" y="1711123"/>
                <a:ext cx="3694280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d>
                            <m:d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7E8004-306D-4130-941B-9F0C757F3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23" y="1711123"/>
                <a:ext cx="3694280" cy="902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80A9C492-A1F9-4165-9C64-F9FF7D23AFAE}"/>
                  </a:ext>
                </a:extLst>
              </p:cNvPr>
              <p:cNvSpPr/>
              <p:nvPr/>
            </p:nvSpPr>
            <p:spPr>
              <a:xfrm>
                <a:off x="5619096" y="2464533"/>
                <a:ext cx="2830134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d>
                            <m:d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0A9C492-A1F9-4165-9C64-F9FF7D23A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96" y="2464533"/>
                <a:ext cx="2830134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B9D1CC00-75C3-42A2-A4E9-60E92E9B59D8}"/>
                  </a:ext>
                </a:extLst>
              </p:cNvPr>
              <p:cNvSpPr/>
              <p:nvPr/>
            </p:nvSpPr>
            <p:spPr>
              <a:xfrm>
                <a:off x="4168945" y="3381376"/>
                <a:ext cx="639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9D1CC00-75C3-42A2-A4E9-60E92E9B5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45" y="3381376"/>
                <a:ext cx="639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1">
            <a:extLst>
              <a:ext uri="{FF2B5EF4-FFF2-40B4-BE49-F238E27FC236}">
                <a16:creationId xmlns:a16="http://schemas.microsoft.com/office/drawing/2014/main" xmlns="" id="{EDE59706-C8CB-43D0-A998-45A19BE9A1A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压强计算</a:t>
            </a:r>
          </a:p>
        </p:txBody>
      </p:sp>
    </p:spTree>
    <p:extLst>
      <p:ext uri="{BB962C8B-B14F-4D97-AF65-F5344CB8AC3E}">
        <p14:creationId xmlns:p14="http://schemas.microsoft.com/office/powerpoint/2010/main" val="33333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xmlns="" id="{EDE59706-C8CB-43D0-A998-45A19BE9A1A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压强计算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1114ED6-8526-4CC3-815B-299D6CD13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98" y="674370"/>
            <a:ext cx="6614922" cy="4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化学势计算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83581" y="933323"/>
                <a:ext cx="7235301" cy="5413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/>
                  <a:t>对于含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个原子，直径为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，体积为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的恒温体系，体系的经典配分函数可由下式给出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/>
                  <a:t>为德布罗意波长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zh-CN" dirty="0"/>
                  <a:t>体系</a:t>
                </a:r>
                <a:r>
                  <a:rPr lang="en-US" altLang="zh-CN" dirty="0"/>
                  <a:t>Helmholtz</a:t>
                </a:r>
                <a:r>
                  <a:rPr lang="zh-CN" altLang="zh-CN" dirty="0"/>
                  <a:t>自由能的表达式为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上式将</a:t>
                </a:r>
                <a:r>
                  <a:rPr lang="en-US" altLang="zh-CN" dirty="0"/>
                  <a:t>Helmholtz</a:t>
                </a:r>
                <a:r>
                  <a:rPr lang="zh-CN" altLang="zh-CN" dirty="0"/>
                  <a:t>自由能表示为理想气体部分和超额部分。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1" y="933323"/>
                <a:ext cx="7235301" cy="5413726"/>
              </a:xfrm>
              <a:prstGeom prst="rect">
                <a:avLst/>
              </a:prstGeom>
              <a:blipFill>
                <a:blip r:embed="rId2"/>
                <a:stretch>
                  <a:fillRect l="-674" t="-563" r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1927EE33-A7A7-46F7-8FBF-D171377019BC}"/>
                  </a:ext>
                </a:extLst>
              </p:cNvPr>
              <p:cNvSpPr/>
              <p:nvPr/>
            </p:nvSpPr>
            <p:spPr>
              <a:xfrm>
                <a:off x="1827670" y="1677360"/>
                <a:ext cx="5122556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exp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d</m:t>
                      </m:r>
                      <m:sSup>
                        <m:sSup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927EE33-A7A7-46F7-8FBF-D17137701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70" y="1677360"/>
                <a:ext cx="5122556" cy="714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061F00F6-6B22-41BF-91AC-31ED4A274AB3}"/>
                  </a:ext>
                </a:extLst>
              </p:cNvPr>
              <p:cNvSpPr/>
              <p:nvPr/>
            </p:nvSpPr>
            <p:spPr>
              <a:xfrm>
                <a:off x="1423905" y="3640186"/>
                <a:ext cx="5754652" cy="13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𝛬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grow m:val="on"/>
                                    <m:subHide m:val="on"/>
                                    <m:supHide m:val="on"/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zh-CN" altLang="en-US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id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ex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61F00F6-6B22-41BF-91AC-31ED4A274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05" y="3640186"/>
                <a:ext cx="5754652" cy="1358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1">
            <a:extLst>
              <a:ext uri="{FF2B5EF4-FFF2-40B4-BE49-F238E27FC236}">
                <a16:creationId xmlns:a16="http://schemas.microsoft.com/office/drawing/2014/main" xmlns="" id="{DB4FB505-1240-42E3-9FE3-66F053771E08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理论推导</a:t>
            </a:r>
          </a:p>
        </p:txBody>
      </p:sp>
    </p:spTree>
    <p:extLst>
      <p:ext uri="{BB962C8B-B14F-4D97-AF65-F5344CB8AC3E}">
        <p14:creationId xmlns:p14="http://schemas.microsoft.com/office/powerpoint/2010/main" val="347169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8990" y="511945"/>
                <a:ext cx="7235301" cy="604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由化学势的定义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对于足够大的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即化学势可以分成理想气体贡献部分和超额部分。理想气体部分可根据解析式直接计算，所以我们的重点放在计算超额化学势上。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</a:t>
                </a:r>
                <a:r>
                  <a:rPr lang="zh-CN" altLang="zh-CN" dirty="0"/>
                  <a:t>个粒子体系的势能可以分解成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个粒子体系的势能加上第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</a:t>
                </a:r>
                <a:r>
                  <a:rPr lang="zh-CN" altLang="zh-CN" dirty="0"/>
                  <a:t>个粒子与其他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/>
                  <a:t>个粒子的相互作用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采用这种分解方法，可将超额化学势写成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0" y="511945"/>
                <a:ext cx="7235301" cy="6048964"/>
              </a:xfrm>
              <a:prstGeom prst="rect">
                <a:avLst/>
              </a:prstGeom>
              <a:blipFill>
                <a:blip r:embed="rId2"/>
                <a:stretch>
                  <a:fillRect l="-674" r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583F3C4B-9DD0-4F79-A121-21EAA2399530}"/>
                  </a:ext>
                </a:extLst>
              </p:cNvPr>
              <p:cNvSpPr/>
              <p:nvPr/>
            </p:nvSpPr>
            <p:spPr>
              <a:xfrm>
                <a:off x="3170594" y="4848315"/>
                <a:ext cx="2492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83F3C4B-9DD0-4F79-A121-21EAA2399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94" y="4848315"/>
                <a:ext cx="24920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7D6772BE-E65F-4F34-AC6A-0E76277CAA9C}"/>
                  </a:ext>
                </a:extLst>
              </p:cNvPr>
              <p:cNvSpPr/>
              <p:nvPr/>
            </p:nvSpPr>
            <p:spPr>
              <a:xfrm>
                <a:off x="2408975" y="5687285"/>
                <a:ext cx="4073295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𝛽𝛥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D6772BE-E65F-4F34-AC6A-0E76277CA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75" y="5687285"/>
                <a:ext cx="4073295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81CA4109-21D3-4F03-876F-C42F40252189}"/>
                  </a:ext>
                </a:extLst>
              </p:cNvPr>
              <p:cNvSpPr/>
              <p:nvPr/>
            </p:nvSpPr>
            <p:spPr>
              <a:xfrm>
                <a:off x="1368640" y="2084326"/>
                <a:ext cx="6096000" cy="15609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𝛬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id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1CA4109-21D3-4F03-876F-C42F40252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40" y="2084326"/>
                <a:ext cx="6096000" cy="1560940"/>
              </a:xfrm>
              <a:prstGeom prst="rect">
                <a:avLst/>
              </a:prstGeom>
              <a:blipFill>
                <a:blip r:embed="rId5"/>
                <a:stretch>
                  <a:fillRect t="-27344" b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1">
            <a:extLst>
              <a:ext uri="{FF2B5EF4-FFF2-40B4-BE49-F238E27FC236}">
                <a16:creationId xmlns:a16="http://schemas.microsoft.com/office/drawing/2014/main" xmlns="" id="{BA419D2F-62D1-40E2-A53B-AF19230A3C21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理论推导</a:t>
            </a:r>
          </a:p>
        </p:txBody>
      </p:sp>
    </p:spTree>
    <p:extLst>
      <p:ext uri="{BB962C8B-B14F-4D97-AF65-F5344CB8AC3E}">
        <p14:creationId xmlns:p14="http://schemas.microsoft.com/office/powerpoint/2010/main" val="303740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796918" y="1400768"/>
            <a:ext cx="4588044" cy="88885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796918" y="2289624"/>
            <a:ext cx="4588044" cy="401052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问题描述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能量计算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温度计算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化学势计算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参考文献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SIX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压强计算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9114" y="5014774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9664" y="501477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60214" y="501477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2588" y="5014774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84962" y="5014774"/>
            <a:ext cx="1083718" cy="60756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 dirty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47336" y="5014774"/>
            <a:ext cx="1083718" cy="60756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684690" y="1045345"/>
            <a:ext cx="72353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</a:t>
            </a:r>
            <a:r>
              <a:rPr lang="zh-CN" altLang="zh-CN" dirty="0"/>
              <a:t>表达式将化学势表示为系综平均，系综可以通过</a:t>
            </a:r>
            <a:r>
              <a:rPr lang="en-US" altLang="zh-CN" dirty="0"/>
              <a:t>Monte Carlo</a:t>
            </a:r>
            <a:r>
              <a:rPr lang="zh-CN" altLang="zh-CN" dirty="0"/>
              <a:t>方法进行抽样。</a:t>
            </a:r>
            <a:r>
              <a:rPr lang="en-US" altLang="zh-CN" dirty="0"/>
              <a:t>MC</a:t>
            </a:r>
            <a:r>
              <a:rPr lang="zh-CN" altLang="zh-CN" dirty="0"/>
              <a:t>方法是对大量原子在给定温度下的平衡态的随机模拟，通过不断改变系统构型，每次改变系统构型后如果能量增加则拒绝，能量减少则接受。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这里我们使用</a:t>
            </a:r>
            <a:r>
              <a:rPr lang="zh-CN" altLang="en-US" dirty="0"/>
              <a:t>了</a:t>
            </a:r>
            <a:r>
              <a:rPr lang="en-US" altLang="zh-CN" dirty="0"/>
              <a:t>Metropolis</a:t>
            </a:r>
            <a:r>
              <a:rPr lang="zh-CN" altLang="zh-CN" dirty="0"/>
              <a:t>方法。</a:t>
            </a:r>
            <a:r>
              <a:rPr lang="en-US" altLang="zh-CN" dirty="0"/>
              <a:t>Metropolis</a:t>
            </a:r>
            <a:r>
              <a:rPr lang="zh-CN" altLang="zh-CN" dirty="0"/>
              <a:t>方法在能量增大时不是一味拒绝，而是以一定概率接受，这种方法显著减小了计算量，而且避免了陷入局部最小的情况。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7E8EF17B-0F19-49A0-9F9B-5676207CE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053840"/>
            <a:ext cx="144720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B51C8D2E-D3F7-4B01-9618-9FBFDF77FB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07378"/>
              </p:ext>
            </p:extLst>
          </p:nvPr>
        </p:nvGraphicFramePr>
        <p:xfrm>
          <a:off x="1501139" y="4856262"/>
          <a:ext cx="4759113" cy="11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2933700" imgH="685800" progId="Equation.DSMT4">
                  <p:embed/>
                </p:oleObj>
              </mc:Choice>
              <mc:Fallback>
                <p:oleObj name="Equation" r:id="rId3" imgW="29337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139" y="4856262"/>
                        <a:ext cx="4759113" cy="1112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880BDF47-842A-4E9A-8839-372E3ADD61BE}"/>
                  </a:ext>
                </a:extLst>
              </p:cNvPr>
              <p:cNvSpPr/>
              <p:nvPr/>
            </p:nvSpPr>
            <p:spPr>
              <a:xfrm>
                <a:off x="1676400" y="1321270"/>
                <a:ext cx="4073295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𝛽𝛥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80BDF47-842A-4E9A-8839-372E3ADD6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321270"/>
                <a:ext cx="4073295" cy="658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1">
            <a:extLst>
              <a:ext uri="{FF2B5EF4-FFF2-40B4-BE49-F238E27FC236}">
                <a16:creationId xmlns:a16="http://schemas.microsoft.com/office/drawing/2014/main" xmlns="" id="{DF760586-8C98-4207-B26B-F365D3CAFCEC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理论推导</a:t>
            </a:r>
          </a:p>
        </p:txBody>
      </p:sp>
    </p:spTree>
    <p:extLst>
      <p:ext uri="{BB962C8B-B14F-4D97-AF65-F5344CB8AC3E}">
        <p14:creationId xmlns:p14="http://schemas.microsoft.com/office/powerpoint/2010/main" val="383468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90113" y="725009"/>
                <a:ext cx="7235301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个粒子的体系进行</a:t>
                </a:r>
                <a:r>
                  <a:rPr lang="en-US" altLang="zh-CN" dirty="0"/>
                  <a:t>MC</a:t>
                </a:r>
                <a:r>
                  <a:rPr lang="zh-CN" altLang="en-US" dirty="0"/>
                  <a:t>模拟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初始粒子均匀分布，每次随机选择一个粒子随机移动一段距离，若体系势能减小则接受移动，若体系势能增大则根据</a:t>
                </a:r>
                <a:r>
                  <a:rPr lang="en-US" altLang="zh-CN" dirty="0"/>
                  <a:t>Metropolis</a:t>
                </a:r>
                <a:r>
                  <a:rPr lang="zh-CN" altLang="en-US" dirty="0"/>
                  <a:t>方法决定是否接受移动。经过一定步数，使体系达到平衡。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zh-CN" altLang="en-US" dirty="0"/>
                  <a:t>采用</a:t>
                </a:r>
                <a:r>
                  <a:rPr lang="en-US" altLang="zh-CN" dirty="0" err="1"/>
                  <a:t>Widom</a:t>
                </a:r>
                <a:r>
                  <a:rPr lang="zh-CN" altLang="en-US" dirty="0"/>
                  <a:t>粒子插入法计算化学势</a:t>
                </a:r>
                <a:endParaRPr lang="en-US" altLang="zh-CN" dirty="0"/>
              </a:p>
              <a:p>
                <a:pPr marL="800100" lvl="1" indent="-342900">
                  <a:buFont typeface="+mj-lt"/>
                  <a:buAutoNum type="arabicPeriod" startAt="2"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体系平衡后，每隔一固定的时间间隔在随机位置插入一个粒子，计算该粒子与其余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个粒子之间的势能，得到一玻尔兹曼因子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将所有玻尔兹曼因子取平均，通过如下公式可计算出超额化学势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这里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是插入粒子总次数。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3" y="725009"/>
                <a:ext cx="7235301" cy="5632311"/>
              </a:xfrm>
              <a:prstGeom prst="rect">
                <a:avLst/>
              </a:prstGeo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F523F15E-95B4-465B-A7F6-CF02EB34B34E}"/>
                  </a:ext>
                </a:extLst>
              </p:cNvPr>
              <p:cNvSpPr/>
              <p:nvPr/>
            </p:nvSpPr>
            <p:spPr>
              <a:xfrm>
                <a:off x="3046749" y="4991899"/>
                <a:ext cx="267849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boltz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23F15E-95B4-465B-A7F6-CF02EB34B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49" y="4991899"/>
                <a:ext cx="267849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占位符 1">
            <a:extLst>
              <a:ext uri="{FF2B5EF4-FFF2-40B4-BE49-F238E27FC236}">
                <a16:creationId xmlns:a16="http://schemas.microsoft.com/office/drawing/2014/main" xmlns="" id="{FF74164E-3B73-41FA-9542-4E128AF3B03D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算法思路</a:t>
            </a:r>
          </a:p>
        </p:txBody>
      </p:sp>
    </p:spTree>
    <p:extLst>
      <p:ext uri="{BB962C8B-B14F-4D97-AF65-F5344CB8AC3E}">
        <p14:creationId xmlns:p14="http://schemas.microsoft.com/office/powerpoint/2010/main" val="427109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31511" y="2330536"/>
            <a:ext cx="5681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在前几部分工作中我们使用了</a:t>
            </a:r>
            <a:r>
              <a:rPr lang="en-US" altLang="zh-CN" dirty="0"/>
              <a:t>MD</a:t>
            </a:r>
            <a:r>
              <a:rPr lang="zh-CN" altLang="en-US" dirty="0"/>
              <a:t>模拟，也可以直接在</a:t>
            </a:r>
            <a:r>
              <a:rPr lang="en-US" altLang="zh-CN" dirty="0"/>
              <a:t>MD</a:t>
            </a:r>
            <a:r>
              <a:rPr lang="zh-CN" altLang="en-US" dirty="0"/>
              <a:t>模拟的结果上运用粒子插入法计算化学势，省去</a:t>
            </a:r>
            <a:r>
              <a:rPr lang="en-US" altLang="zh-CN" dirty="0"/>
              <a:t>MC</a:t>
            </a:r>
            <a:r>
              <a:rPr lang="zh-CN" altLang="en-US" dirty="0"/>
              <a:t>模拟的时间。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xmlns="" id="{5E193F50-43B9-42B3-B90D-75E5F5CD21C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利用</a:t>
            </a:r>
            <a:r>
              <a:rPr lang="en-US" altLang="zh-CN" sz="2400" dirty="0">
                <a:latin typeface="微软雅黑"/>
                <a:ea typeface="微软雅黑"/>
              </a:rPr>
              <a:t>MD</a:t>
            </a:r>
            <a:r>
              <a:rPr lang="zh-CN" altLang="en-US" sz="2400" dirty="0">
                <a:latin typeface="微软雅黑"/>
                <a:ea typeface="微软雅黑"/>
              </a:rPr>
              <a:t>的结果</a:t>
            </a:r>
          </a:p>
        </p:txBody>
      </p:sp>
    </p:spTree>
    <p:extLst>
      <p:ext uri="{BB962C8B-B14F-4D97-AF65-F5344CB8AC3E}">
        <p14:creationId xmlns:p14="http://schemas.microsoft.com/office/powerpoint/2010/main" val="53023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901568" y="5589971"/>
            <a:ext cx="723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：超额化学势随步数的变化关系（</a:t>
            </a:r>
            <a:r>
              <a:rPr lang="en-US" altLang="zh-CN" dirty="0"/>
              <a:t>MC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0617" y="275207"/>
            <a:ext cx="210400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>
                <a:solidFill>
                  <a:prstClr val="black"/>
                </a:solidFill>
                <a:latin typeface="Microsoft YaHei" charset="0"/>
                <a:ea typeface="Microsoft YaHei" charset="0"/>
              </a:rPr>
              <a:t>结果与讨论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43818" y="5589971"/>
            <a:ext cx="723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：超额化学势随时间的变化关系（</a:t>
            </a:r>
            <a:r>
              <a:rPr lang="en-US" altLang="zh-CN" dirty="0"/>
              <a:t>MD</a:t>
            </a:r>
            <a:r>
              <a:rPr lang="zh-CN" altLang="en-US" dirty="0"/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082"/>
            <a:ext cx="6112628" cy="46107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18" y="1059082"/>
            <a:ext cx="6188510" cy="46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4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302494" y="5459766"/>
                <a:ext cx="723530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MC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MD</a:t>
                </a:r>
                <a:r>
                  <a:rPr lang="zh-CN" altLang="en-US" dirty="0"/>
                  <a:t>计算的超额化学势对比（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步）</a:t>
                </a: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94" y="5459766"/>
                <a:ext cx="7235301" cy="669992"/>
              </a:xfrm>
              <a:prstGeom prst="rect">
                <a:avLst/>
              </a:prstGeom>
              <a:blipFill>
                <a:blip r:embed="rId2"/>
                <a:stretch>
                  <a:fillRect l="-758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90617" y="275207"/>
            <a:ext cx="2104008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>
                <a:solidFill>
                  <a:prstClr val="black"/>
                </a:solidFill>
                <a:latin typeface="Microsoft YaHei" charset="0"/>
                <a:ea typeface="Microsoft YaHei" charset="0"/>
              </a:rPr>
              <a:t>结果与讨论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08624"/>
              </p:ext>
            </p:extLst>
          </p:nvPr>
        </p:nvGraphicFramePr>
        <p:xfrm>
          <a:off x="789124" y="772350"/>
          <a:ext cx="10352352" cy="468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784">
                  <a:extLst>
                    <a:ext uri="{9D8B030D-6E8A-4147-A177-3AD203B41FA5}">
                      <a16:colId xmlns:a16="http://schemas.microsoft.com/office/drawing/2014/main" xmlns="" val="2605300471"/>
                    </a:ext>
                  </a:extLst>
                </a:gridCol>
                <a:gridCol w="3450784">
                  <a:extLst>
                    <a:ext uri="{9D8B030D-6E8A-4147-A177-3AD203B41FA5}">
                      <a16:colId xmlns:a16="http://schemas.microsoft.com/office/drawing/2014/main" xmlns="" val="1092513307"/>
                    </a:ext>
                  </a:extLst>
                </a:gridCol>
                <a:gridCol w="3450784">
                  <a:extLst>
                    <a:ext uri="{9D8B030D-6E8A-4147-A177-3AD203B41FA5}">
                      <a16:colId xmlns:a16="http://schemas.microsoft.com/office/drawing/2014/main" xmlns="" val="2102108117"/>
                    </a:ext>
                  </a:extLst>
                </a:gridCol>
              </a:tblGrid>
              <a:tr h="78123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54987919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1.9082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2.1745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30358842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1.9088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2.0075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28728352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1.9243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2.0821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8848681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平均值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1.9138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2.0880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1179160"/>
                  </a:ext>
                </a:extLst>
              </a:tr>
              <a:tr h="78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标准差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0.0683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431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40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56394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924831" y="1591396"/>
            <a:ext cx="6276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弗兰克等著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汪文川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分子模拟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从算法到应用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[M].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化学工业出版社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2002.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[2]Allen M P . Introduction to Molecular Dynamics Simulation[C]// John Von Neumann Institute of Computing, Nic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Seris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2011.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Hossein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Karimian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 , Najafi H 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Arabghahestani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 . Details about pressure calculation in molecular dynamic analysis[J]. 2014.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xmlns="" id="{5E193F50-43B9-42B3-B90D-75E5F5CD21CB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9124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问题描述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341908"/>
            <a:ext cx="3303395" cy="389467"/>
          </a:xfrm>
        </p:spPr>
        <p:txBody>
          <a:bodyPr>
            <a:noAutofit/>
          </a:bodyPr>
          <a:lstStyle/>
          <a:p>
            <a:r>
              <a:rPr kumimoji="1"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PART</a:t>
            </a:r>
            <a:r>
              <a:rPr kumimoji="1"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kumimoji="1"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ONE </a:t>
            </a:r>
            <a:r>
              <a:rPr lang="zh-CN" altLang="en-US" sz="2400" dirty="0">
                <a:solidFill>
                  <a:srgbClr val="00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问题描述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xmlns="" id="{FD2F72A3-6603-4EA3-8204-5702B61FA968}"/>
                  </a:ext>
                </a:extLst>
              </p:cNvPr>
              <p:cNvSpPr txBox="1"/>
              <p:nvPr/>
            </p:nvSpPr>
            <p:spPr>
              <a:xfrm>
                <a:off x="682398" y="1014905"/>
                <a:ext cx="7186007" cy="5306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在边长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的正方体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盒子中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研究粒子的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统计力学性质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盒子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中放入粒子，粒子数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，且粒子间的相互作用服从（对比单位下的）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Lennard-Jones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型势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begChr m:val="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。温度设为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。考虑周期性边界条件，使用数值方法。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：提出一个方案计算每个粒子的平均动能和平均势能，并由此计算体系的总能量；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：在上述闭合体系中，如何计算体系温度；给定温度时数值模拟如何实现；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：是否可由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endChr m:val=""/>
                                <m:ctrl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找到一个求体系压强的公式用于计算体系压强，并比较这个压强和理想气体的差别；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：设计一个方案，计算粒子的化学势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D2F72A3-6603-4EA3-8204-5702B61FA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98" y="1014905"/>
                <a:ext cx="7186007" cy="5306453"/>
              </a:xfrm>
              <a:prstGeom prst="rect">
                <a:avLst/>
              </a:prstGeom>
              <a:blipFill>
                <a:blip r:embed="rId3"/>
                <a:stretch>
                  <a:fillRect l="-933" r="-509" b="-1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能量计算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74745" y="704259"/>
            <a:ext cx="455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4000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24625" y="1538888"/>
                <a:ext cx="590931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体系的平衡不取决于初始条件的选择，原则上所有合理的初始条件都是可以接受的。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</a:p>
              <a:p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初始位置：将</a:t>
                </a:r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将正方体盒子划分为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3×3×3</m:t>
                    </m:r>
                  </m:oMath>
                </a14:m>
                <a:r>
                  <a:rPr lang="zh-CN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个小的晶格，每个粒子初始时都位于晶格中心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初始速度：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-0.5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0.5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之间通过均匀分布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随机产生，并且令所有粒子的总动量为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5" y="1538888"/>
                <a:ext cx="5909312" cy="2554545"/>
              </a:xfrm>
              <a:prstGeom prst="rect">
                <a:avLst/>
              </a:prstGeom>
              <a:blipFill>
                <a:blip r:embed="rId2"/>
                <a:stretch>
                  <a:fillRect l="-1135" t="-1193" r="-4231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1">
            <a:extLst>
              <a:ext uri="{FF2B5EF4-FFF2-40B4-BE49-F238E27FC236}">
                <a16:creationId xmlns:a16="http://schemas.microsoft.com/office/drawing/2014/main" xmlns="" id="{B0D4306C-B7F0-46AA-9F05-482979A784C1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</a:rPr>
              <a:t>初始条件</a:t>
            </a:r>
          </a:p>
        </p:txBody>
      </p:sp>
    </p:spTree>
    <p:extLst>
      <p:ext uri="{BB962C8B-B14F-4D97-AF65-F5344CB8AC3E}">
        <p14:creationId xmlns:p14="http://schemas.microsoft.com/office/powerpoint/2010/main" val="265483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0BD3225-A1B2-4273-AAC6-6BC405945962}"/>
              </a:ext>
            </a:extLst>
          </p:cNvPr>
          <p:cNvSpPr/>
          <p:nvPr/>
        </p:nvSpPr>
        <p:spPr>
          <a:xfrm>
            <a:off x="7429500" y="5940671"/>
            <a:ext cx="4550873" cy="9176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1CCC609A-65B9-4947-B6FC-7B78FB9CFEB8}"/>
                  </a:ext>
                </a:extLst>
              </p:cNvPr>
              <p:cNvSpPr/>
              <p:nvPr/>
            </p:nvSpPr>
            <p:spPr>
              <a:xfrm>
                <a:off x="920249" y="1239192"/>
                <a:ext cx="7309351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在模拟中，令具有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个粒子的盒子为基本单元，采用周期性边界条件，实际上模拟的是粒子在具有无穷个相同的基本单元的空间中的运动。</a:t>
                </a: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截断势能的方法是忽略所有的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以外的相互作用，模拟的势能为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截断距离取为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L/2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CC609A-65B9-4947-B6FC-7B78FB9CF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9" y="1239192"/>
                <a:ext cx="7309351" cy="3170099"/>
              </a:xfrm>
              <a:prstGeom prst="rect">
                <a:avLst/>
              </a:prstGeom>
              <a:blipFill>
                <a:blip r:embed="rId2"/>
                <a:stretch>
                  <a:fillRect l="-917" t="-962" r="-83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FE20284-407C-4D6B-9567-8D824126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403" y="3285232"/>
            <a:ext cx="2875808" cy="26554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D1D1D2F-896B-445E-B3BD-EAC40F009F58}"/>
              </a:ext>
            </a:extLst>
          </p:cNvPr>
          <p:cNvSpPr/>
          <p:nvPr/>
        </p:nvSpPr>
        <p:spPr>
          <a:xfrm>
            <a:off x="8826549" y="6030164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最小像力约定示意图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C02E35E2-B37D-42BC-A5C9-9E9C7373B148}"/>
                  </a:ext>
                </a:extLst>
              </p:cNvPr>
              <p:cNvSpPr/>
              <p:nvPr/>
            </p:nvSpPr>
            <p:spPr>
              <a:xfrm>
                <a:off x="2175954" y="2997386"/>
                <a:ext cx="2737448" cy="778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p>
                                </m:sSup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2E35E2-B37D-42BC-A5C9-9E9C7373B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54" y="2997386"/>
                <a:ext cx="2737448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占位符 1">
            <a:extLst>
              <a:ext uri="{FF2B5EF4-FFF2-40B4-BE49-F238E27FC236}">
                <a16:creationId xmlns:a16="http://schemas.microsoft.com/office/drawing/2014/main" xmlns="" id="{1737C02C-0C6C-4372-B7D0-5B7EE7EBEAFE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zh-CN" altLang="en-US" sz="2400" dirty="0">
                <a:latin typeface="微软雅黑"/>
                <a:ea typeface="微软雅黑"/>
              </a:rPr>
              <a:t>边界条件和势能截断</a:t>
            </a:r>
          </a:p>
        </p:txBody>
      </p:sp>
    </p:spTree>
    <p:extLst>
      <p:ext uri="{BB962C8B-B14F-4D97-AF65-F5344CB8AC3E}">
        <p14:creationId xmlns:p14="http://schemas.microsoft.com/office/powerpoint/2010/main" val="229324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F5471205-4199-46EE-8A08-2EB10997EA53}"/>
                  </a:ext>
                </a:extLst>
              </p:cNvPr>
              <p:cNvSpPr/>
              <p:nvPr/>
            </p:nvSpPr>
            <p:spPr>
              <a:xfrm>
                <a:off x="1197340" y="1474719"/>
                <a:ext cx="6087380" cy="2927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标准情况下估算气体分子弛豫时间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~10</a:t>
                </a:r>
                <a:r>
                  <a:rPr lang="en-US" altLang="zh-CN" sz="200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-10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  <a:p>
                <a:endPara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时间的基本单位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σ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步长定为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0.0005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，对应真实时间在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sz="200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-12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量级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5471205-4199-46EE-8A08-2EB10997E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40" y="1474719"/>
                <a:ext cx="6087380" cy="2927276"/>
              </a:xfrm>
              <a:prstGeom prst="rect">
                <a:avLst/>
              </a:prstGeom>
              <a:blipFill>
                <a:blip r:embed="rId3"/>
                <a:stretch>
                  <a:fillRect l="-1001" t="-1250" b="-1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FC940C89-65D2-4970-989A-A59B5764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9B4784C9-B367-4D1F-B682-33D6A75F5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06434"/>
              </p:ext>
            </p:extLst>
          </p:nvPr>
        </p:nvGraphicFramePr>
        <p:xfrm>
          <a:off x="3052785" y="2101047"/>
          <a:ext cx="2063070" cy="132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1104900" imgH="711200" progId="Equation.DSMT4">
                  <p:embed/>
                </p:oleObj>
              </mc:Choice>
              <mc:Fallback>
                <p:oleObj name="Equation" r:id="rId4" imgW="1104900" imgH="71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CA908274-115B-4D19-89B5-085BE206D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85" y="2101047"/>
                        <a:ext cx="2063070" cy="1327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占位符 1">
            <a:extLst>
              <a:ext uri="{FF2B5EF4-FFF2-40B4-BE49-F238E27FC236}">
                <a16:creationId xmlns:a16="http://schemas.microsoft.com/office/drawing/2014/main" xmlns="" id="{D05EE43A-D3FD-4B8E-85E1-18BE93C2F35A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</a:rPr>
              <a:t>步长选择</a:t>
            </a:r>
          </a:p>
        </p:txBody>
      </p:sp>
    </p:spTree>
    <p:extLst>
      <p:ext uri="{BB962C8B-B14F-4D97-AF65-F5344CB8AC3E}">
        <p14:creationId xmlns:p14="http://schemas.microsoft.com/office/powerpoint/2010/main" val="246973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08225" y="4197840"/>
            <a:ext cx="12222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39140" y="1967552"/>
                <a:ext cx="93016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计算新的时间节点下的位置，对粒子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有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140" y="1967552"/>
                <a:ext cx="9301653" cy="400110"/>
              </a:xfrm>
              <a:prstGeom prst="rect">
                <a:avLst/>
              </a:prstGeom>
              <a:blipFill>
                <a:blip r:embed="rId4"/>
                <a:stretch>
                  <a:fillRect l="-72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339140" y="2884256"/>
            <a:ext cx="105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根据边界条件限制粒子位置后，计算粒子在新的位置的受力情况</a:t>
            </a:r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39140" y="4351933"/>
            <a:ext cx="913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ea typeface="+mj-ea"/>
              </a:defRPr>
            </a:lvl1pPr>
          </a:lstStyle>
          <a:p>
            <a:r>
              <a:rPr lang="zh-CN" altLang="zh-CN" sz="2000" dirty="0">
                <a:latin typeface="+mn-ea"/>
                <a:ea typeface="+mn-ea"/>
              </a:rPr>
              <a:t>最后，根据粒子受力情况计算每个粒子速度与</a:t>
            </a:r>
            <a:r>
              <a:rPr lang="zh-CN" altLang="en-US" sz="2000" dirty="0">
                <a:latin typeface="+mn-ea"/>
                <a:ea typeface="+mn-ea"/>
              </a:rPr>
              <a:t>体系</a:t>
            </a:r>
            <a:r>
              <a:rPr lang="zh-CN" altLang="zh-CN" sz="2000" dirty="0">
                <a:latin typeface="+mn-ea"/>
                <a:ea typeface="+mn-ea"/>
              </a:rPr>
              <a:t>能量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22110" y="3190629"/>
            <a:ext cx="15420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208606"/>
              </p:ext>
            </p:extLst>
          </p:nvPr>
        </p:nvGraphicFramePr>
        <p:xfrm>
          <a:off x="2392680" y="3267710"/>
          <a:ext cx="7518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公式" r:id="rId5" imgW="4279900" imgH="647700" progId="Equation.3">
                  <p:embed/>
                </p:oleObj>
              </mc:Choice>
              <mc:Fallback>
                <p:oleObj name="公式" r:id="rId5" imgW="4279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680" y="3267710"/>
                        <a:ext cx="7518400" cy="1136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7600" y="1974912"/>
            <a:ext cx="20139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81364"/>
              </p:ext>
            </p:extLst>
          </p:nvPr>
        </p:nvGraphicFramePr>
        <p:xfrm>
          <a:off x="3405188" y="2336800"/>
          <a:ext cx="40592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7" imgW="2577960" imgH="393480" progId="Equation.DSMT4">
                  <p:embed/>
                </p:oleObj>
              </mc:Choice>
              <mc:Fallback>
                <p:oleObj name="Equation" r:id="rId7" imgW="257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2336800"/>
                        <a:ext cx="4059237" cy="614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379806" y="4929512"/>
            <a:ext cx="264635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00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15192"/>
              </p:ext>
            </p:extLst>
          </p:nvPr>
        </p:nvGraphicFramePr>
        <p:xfrm>
          <a:off x="3895248" y="4589726"/>
          <a:ext cx="4401503" cy="230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9" imgW="2781300" imgH="1536700" progId="Equation.DSMT4">
                  <p:embed/>
                </p:oleObj>
              </mc:Choice>
              <mc:Fallback>
                <p:oleObj name="Equation" r:id="rId9" imgW="2781300" imgH="153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248" y="4589726"/>
                        <a:ext cx="4401503" cy="230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288340" y="696708"/>
                <a:ext cx="93016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利用粒子间作用关系计算粒子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受力情况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340" y="696708"/>
                <a:ext cx="9301653" cy="400110"/>
              </a:xfrm>
              <a:prstGeom prst="rect">
                <a:avLst/>
              </a:prstGeom>
              <a:blipFill>
                <a:blip r:embed="rId11"/>
                <a:stretch>
                  <a:fillRect l="-65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30345"/>
              </p:ext>
            </p:extLst>
          </p:nvPr>
        </p:nvGraphicFramePr>
        <p:xfrm>
          <a:off x="3373438" y="1002030"/>
          <a:ext cx="4498022" cy="97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公式" r:id="rId12" imgW="2997200" imgH="647700" progId="Equation.3">
                  <p:embed/>
                </p:oleObj>
              </mc:Choice>
              <mc:Fallback>
                <p:oleObj name="公式" r:id="rId12" imgW="29972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1002030"/>
                        <a:ext cx="4498022" cy="97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占位符 1">
            <a:extLst>
              <a:ext uri="{FF2B5EF4-FFF2-40B4-BE49-F238E27FC236}">
                <a16:creationId xmlns:a16="http://schemas.microsoft.com/office/drawing/2014/main" xmlns="" id="{427B57BC-CA51-40EF-98A2-9269BC5C751D}"/>
              </a:ext>
            </a:extLst>
          </p:cNvPr>
          <p:cNvSpPr txBox="1">
            <a:spLocks/>
          </p:cNvSpPr>
          <p:nvPr/>
        </p:nvSpPr>
        <p:spPr>
          <a:xfrm>
            <a:off x="265304" y="341908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Verlet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0616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1616</Words>
  <Application>Microsoft Office PowerPoint</Application>
  <PresentationFormat>自定义</PresentationFormat>
  <Paragraphs>186</Paragraphs>
  <Slides>26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Yinxiong Qi</dc:creator>
  <cp:lastModifiedBy>ak</cp:lastModifiedBy>
  <cp:revision>49</cp:revision>
  <dcterms:created xsi:type="dcterms:W3CDTF">2019-11-22T06:19:34Z</dcterms:created>
  <dcterms:modified xsi:type="dcterms:W3CDTF">2019-11-23T09:25:07Z</dcterms:modified>
</cp:coreProperties>
</file>