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0" r:id="rId2"/>
    <p:sldId id="293" r:id="rId3"/>
    <p:sldId id="321" r:id="rId4"/>
    <p:sldId id="282" r:id="rId5"/>
    <p:sldId id="261" r:id="rId6"/>
    <p:sldId id="320" r:id="rId7"/>
    <p:sldId id="284" r:id="rId8"/>
    <p:sldId id="294" r:id="rId9"/>
    <p:sldId id="311" r:id="rId10"/>
    <p:sldId id="312" r:id="rId11"/>
    <p:sldId id="308" r:id="rId12"/>
    <p:sldId id="317" r:id="rId13"/>
    <p:sldId id="285" r:id="rId14"/>
    <p:sldId id="319" r:id="rId15"/>
    <p:sldId id="318" r:id="rId16"/>
    <p:sldId id="309" r:id="rId17"/>
    <p:sldId id="310" r:id="rId18"/>
    <p:sldId id="315" r:id="rId19"/>
    <p:sldId id="287" r:id="rId20"/>
    <p:sldId id="300" r:id="rId21"/>
    <p:sldId id="301" r:id="rId22"/>
    <p:sldId id="302" r:id="rId23"/>
    <p:sldId id="304" r:id="rId24"/>
    <p:sldId id="306" r:id="rId25"/>
    <p:sldId id="305" r:id="rId26"/>
    <p:sldId id="307" r:id="rId27"/>
    <p:sldId id="322" r:id="rId28"/>
    <p:sldId id="324" r:id="rId29"/>
    <p:sldId id="323" r:id="rId30"/>
    <p:sldId id="313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DF40-C451-4833-ADCE-78DC81F8E4B3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FB156-07D4-494A-8670-71924AFD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0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6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90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8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5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FB156-07D4-494A-8670-71924AFD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2832-220E-4C8F-855D-EF827DBC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13F9C-C0F7-4643-A2C5-5100B37F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DDCD-5615-4661-93D7-C56ABF9B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7773-A76A-487E-B076-9490193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9F4A-2C22-4C58-AC07-74CADF89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B3E-B5A1-4F07-9784-9BC6E6E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2FDD-321B-4F69-99E8-8D1E6ABB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CB7A-41E7-46F7-8A8F-36250DD5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074F-B1E4-4149-AF2F-99E1A30B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883E-C981-431A-A153-28444030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33142-14AE-4081-A1A1-FBCDB974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45A5-A409-4D8B-A153-450EED70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C505-09D3-4474-AA6A-74BDB865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4530-8A5B-4E50-B5BC-075C65A1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35A6-7825-495F-9140-2921528A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23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462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6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395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69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238E-D8E4-4282-B214-EB0A8782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1462-C142-401C-80A5-D65FFFA6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370E-4D53-4EFE-9522-6A27D797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BEC-077D-4325-8F91-5D30C00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F0C1-A1C4-4F73-B350-8FECDB95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6321-A910-4582-9300-C94720E5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5B41-C0BF-4848-B30D-25165160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EBEE-D17A-4973-BF7A-F7F05EE6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F156-A48E-4CC7-B706-4FF1081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CCE6-C0CA-4F2A-9643-4D72871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1313-9C3A-4A78-9F2C-C6B46914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5CC-9D70-49C1-A0D7-9E8C0BBE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8944-24B3-443E-8B05-470E4F7E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9220-3B02-414C-AE6D-7F2F25A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8C33-7927-4865-A6BE-D70CA5DC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E833-4095-4061-AF6F-B7747E7D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0439-2687-44C4-B08C-57783AFA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C240-140C-4E3E-82E5-45AC1FDE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3F77-2C10-420C-B56F-233E4AD1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887C3-8937-4630-A623-6A52C3826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9C0F-B586-4F55-A6C6-0E4E78B4A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83768-6301-42C3-B377-86C3A60C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2BE1B-9D0D-4897-B461-0C104245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B58ED-4CA1-407A-9414-13D12880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EFF7-B10F-4FB7-AF0D-1A3E29E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71995-9BBD-42D5-B686-BB8E20E7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2EB89-5AAB-4FFB-88A8-E3706D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7A6AD-64CD-4BD4-8491-FF8CAB6F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57396-F593-4DBA-860D-8C54482F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79E83-94D9-4B7C-9315-D951B4F5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A0BF-4322-4353-892B-21179773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69D-92A6-4582-B873-5B3E5847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0CDD-91AF-4DDA-9C6E-872C4460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0920-BCF0-4ADC-8DE1-8FB08BCC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FEC4-C403-478A-951D-C3FDCE49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6984-5F76-43CE-8696-4290575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BA424-71A8-4376-8C8C-797F8F3D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FC9-3659-4D43-8554-FA37817D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F481B-3DD8-47A6-A1BC-792C30DE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64C7-59C1-42B6-99CC-420E395E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C53B-3C41-4A35-9F46-DBCA36B8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8EB8-2335-4531-A1C3-1AA96000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1763E-E26F-4E81-A120-C5DB280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8AA57-EAE1-4B8D-95CD-F9043DEA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8CD6-7AEC-4836-B905-08D11661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8E65-1DF4-43C5-B686-7DEE9E22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6CB2-994F-4890-9276-BAB913BC1B92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6D51-4016-42DA-902E-2C6063D9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CB59-2A4B-4EFD-AC74-0669C4A6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egoe UI"/>
                <a:ea typeface="微软雅黑"/>
              </a:rPr>
              <a:t>热力学与统计力学导论期末汇报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9414D292-F9F6-4EA7-9F15-CD30893EAE38}"/>
              </a:ext>
            </a:extLst>
          </p:cNvPr>
          <p:cNvSpPr txBox="1"/>
          <p:nvPr/>
        </p:nvSpPr>
        <p:spPr>
          <a:xfrm>
            <a:off x="613410" y="4430645"/>
            <a:ext cx="109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小组成员：袁磊祺 张傲杰 邱伟伦 邱旭汶 戚寅雄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471205-4199-46EE-8A08-2EB10997EA53}"/>
                  </a:ext>
                </a:extLst>
              </p:cNvPr>
              <p:cNvSpPr/>
              <p:nvPr/>
            </p:nvSpPr>
            <p:spPr>
              <a:xfrm>
                <a:off x="1197340" y="1474719"/>
                <a:ext cx="6087380" cy="2927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标准情况下估算气体分子弛豫时间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~10</a:t>
                </a:r>
                <a:r>
                  <a:rPr lang="en-US" altLang="zh-CN" sz="200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时间的基本单位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步长定为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0.0005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，对应真实时间在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sz="200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-12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量级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471205-4199-46EE-8A08-2EB10997E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40" y="1474719"/>
                <a:ext cx="6087380" cy="2927276"/>
              </a:xfrm>
              <a:prstGeom prst="rect">
                <a:avLst/>
              </a:prstGeom>
              <a:blipFill>
                <a:blip r:embed="rId3"/>
                <a:stretch>
                  <a:fillRect l="-1001" t="-1250" b="-1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FC940C89-65D2-4970-989A-A59B5764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B4784C9-B367-4D1F-B682-33D6A75F5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06434"/>
              </p:ext>
            </p:extLst>
          </p:nvPr>
        </p:nvGraphicFramePr>
        <p:xfrm>
          <a:off x="3052785" y="2101047"/>
          <a:ext cx="2063070" cy="132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1104900" imgH="711200" progId="Equation.DSMT4">
                  <p:embed/>
                </p:oleObj>
              </mc:Choice>
              <mc:Fallback>
                <p:oleObj name="Equation" r:id="rId4" imgW="1104900" imgH="71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A908274-115B-4D19-89B5-085BE206D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85" y="2101047"/>
                        <a:ext cx="2063070" cy="132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D05EE43A-D3FD-4B8E-85E1-18BE93C2F35A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步长选择</a:t>
            </a:r>
          </a:p>
        </p:txBody>
      </p:sp>
    </p:spTree>
    <p:extLst>
      <p:ext uri="{BB962C8B-B14F-4D97-AF65-F5344CB8AC3E}">
        <p14:creationId xmlns:p14="http://schemas.microsoft.com/office/powerpoint/2010/main" val="246973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08225" y="4197840"/>
            <a:ext cx="12222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9140" y="1967552"/>
                <a:ext cx="93016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计算新的时间节点下的位置，对粒子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有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40" y="1967552"/>
                <a:ext cx="9301653" cy="400110"/>
              </a:xfrm>
              <a:prstGeom prst="rect">
                <a:avLst/>
              </a:prstGeom>
              <a:blipFill>
                <a:blip r:embed="rId4"/>
                <a:stretch>
                  <a:fillRect l="-72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339140" y="2884256"/>
            <a:ext cx="105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根据边界条件限制粒子位置后，计算粒子在新的位置的受力情况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9140" y="4351933"/>
            <a:ext cx="913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ea typeface="+mj-ea"/>
              </a:defRPr>
            </a:lvl1pPr>
          </a:lstStyle>
          <a:p>
            <a:r>
              <a:rPr lang="zh-CN" altLang="zh-CN" sz="2000" dirty="0">
                <a:latin typeface="+mn-ea"/>
                <a:ea typeface="+mn-ea"/>
              </a:rPr>
              <a:t>最后，根据粒子受力情况计算每个粒子速度与</a:t>
            </a:r>
            <a:r>
              <a:rPr lang="zh-CN" altLang="en-US" sz="2000" dirty="0">
                <a:latin typeface="+mn-ea"/>
                <a:ea typeface="+mn-ea"/>
              </a:rPr>
              <a:t>体系</a:t>
            </a:r>
            <a:r>
              <a:rPr lang="zh-CN" altLang="zh-CN" sz="2000" dirty="0">
                <a:latin typeface="+mn-ea"/>
                <a:ea typeface="+mn-ea"/>
              </a:rPr>
              <a:t>能量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22110" y="3190629"/>
            <a:ext cx="15420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208606"/>
              </p:ext>
            </p:extLst>
          </p:nvPr>
        </p:nvGraphicFramePr>
        <p:xfrm>
          <a:off x="2392680" y="3267710"/>
          <a:ext cx="7518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公式" r:id="rId5" imgW="4279900" imgH="647700" progId="Equation.DSMT4">
                  <p:embed/>
                </p:oleObj>
              </mc:Choice>
              <mc:Fallback>
                <p:oleObj name="公式" r:id="rId5" imgW="42799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80" y="3267710"/>
                        <a:ext cx="7518400" cy="113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7600" y="1974912"/>
            <a:ext cx="20139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1364"/>
              </p:ext>
            </p:extLst>
          </p:nvPr>
        </p:nvGraphicFramePr>
        <p:xfrm>
          <a:off x="3405188" y="2336800"/>
          <a:ext cx="40592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Equation" r:id="rId7" imgW="2577960" imgH="393480" progId="Equation.DSMT4">
                  <p:embed/>
                </p:oleObj>
              </mc:Choice>
              <mc:Fallback>
                <p:oleObj name="Equation" r:id="rId7" imgW="257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336800"/>
                        <a:ext cx="4059237" cy="61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379806" y="4929512"/>
            <a:ext cx="26463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15192"/>
              </p:ext>
            </p:extLst>
          </p:nvPr>
        </p:nvGraphicFramePr>
        <p:xfrm>
          <a:off x="3895248" y="4589726"/>
          <a:ext cx="4401503" cy="230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Equation" r:id="rId9" imgW="2781300" imgH="1536700" progId="Equation.DSMT4">
                  <p:embed/>
                </p:oleObj>
              </mc:Choice>
              <mc:Fallback>
                <p:oleObj name="Equation" r:id="rId9" imgW="2781300" imgH="153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248" y="4589726"/>
                        <a:ext cx="4401503" cy="230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88340" y="696708"/>
                <a:ext cx="93016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利用粒子间作用关系计算粒子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受力情况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340" y="696708"/>
                <a:ext cx="9301653" cy="400110"/>
              </a:xfrm>
              <a:prstGeom prst="rect">
                <a:avLst/>
              </a:prstGeom>
              <a:blipFill>
                <a:blip r:embed="rId11"/>
                <a:stretch>
                  <a:fillRect l="-65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30345"/>
              </p:ext>
            </p:extLst>
          </p:nvPr>
        </p:nvGraphicFramePr>
        <p:xfrm>
          <a:off x="3373438" y="1002030"/>
          <a:ext cx="4498022" cy="97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公式" r:id="rId12" imgW="2997200" imgH="647700" progId="Equation.3">
                  <p:embed/>
                </p:oleObj>
              </mc:Choice>
              <mc:Fallback>
                <p:oleObj name="公式" r:id="rId12" imgW="2997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1002030"/>
                        <a:ext cx="4498022" cy="97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427B57BC-CA51-40EF-98A2-9269BC5C751D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Verlet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0616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FC940C89-65D2-4970-989A-A59B5764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D05EE43A-D3FD-4B8E-85E1-18BE93C2F35A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能量计算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AEC29-BC97-5D49-B6E2-700640B6018A}"/>
              </a:ext>
            </a:extLst>
          </p:cNvPr>
          <p:cNvSpPr/>
          <p:nvPr/>
        </p:nvSpPr>
        <p:spPr>
          <a:xfrm>
            <a:off x="7863840" y="6516092"/>
            <a:ext cx="480060" cy="34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22313-EE85-9846-B685-0DF41357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7CB94A-C879-7C4D-9731-78A93856C429}"/>
              </a:ext>
            </a:extLst>
          </p:cNvPr>
          <p:cNvSpPr/>
          <p:nvPr/>
        </p:nvSpPr>
        <p:spPr>
          <a:xfrm>
            <a:off x="996348" y="1975604"/>
            <a:ext cx="22124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势能平均值：</a:t>
            </a:r>
            <a:r>
              <a:rPr lang="en-US" dirty="0"/>
              <a:t>-24.96</a:t>
            </a:r>
          </a:p>
          <a:p>
            <a:r>
              <a:rPr lang="zh-CN" altLang="en-US" dirty="0"/>
              <a:t>动能平均值：</a:t>
            </a:r>
            <a:r>
              <a:rPr lang="en-US" altLang="zh-CN" dirty="0"/>
              <a:t>199.82</a:t>
            </a:r>
          </a:p>
          <a:p>
            <a:r>
              <a:rPr lang="zh-CN" altLang="en-US" dirty="0"/>
              <a:t>总能平均值：</a:t>
            </a:r>
            <a:r>
              <a:rPr lang="en-US" altLang="zh-CN" dirty="0"/>
              <a:t>174.85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7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温度计算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83674" y="1677623"/>
                <a:ext cx="2776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温度即是体系的平均动能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74" y="1677623"/>
                <a:ext cx="277672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53355" y="2124413"/>
                <a:ext cx="2112501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/>
                          <a:ea typeface="Cambria Math"/>
                        </a:rPr>
                        <m:t>τ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55" y="2124413"/>
                <a:ext cx="2112501" cy="869725"/>
              </a:xfrm>
              <a:prstGeom prst="rect">
                <a:avLst/>
              </a:prstGeom>
              <a:blipFill>
                <a:blip r:embed="rId3"/>
                <a:stretch>
                  <a:fillRect l="-1796"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605586" y="3100438"/>
                <a:ext cx="6715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速度标度</m:t>
                    </m:r>
                    <m:r>
                      <a:rPr lang="zh-CN" altLang="en-US" i="1">
                        <a:latin typeface="Cambria Math"/>
                      </a:rPr>
                      <m:t>因子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b="0" i="1" smtClean="0">
                        <a:latin typeface="Cambria Math"/>
                      </a:rPr>
                      <m:t>前</m:t>
                    </m:r>
                    <m:r>
                      <a:rPr lang="en-US" altLang="zh-CN" b="0" i="1" smtClean="0">
                        <a:latin typeface="Cambria Math"/>
                      </a:rPr>
                      <m:t>100</m:t>
                    </m:r>
                    <m:r>
                      <a:rPr lang="zh-CN" altLang="en-US" b="0" i="1" smtClean="0">
                        <a:latin typeface="Cambria Math"/>
                      </a:rPr>
                      <m:t>步</m:t>
                    </m:r>
                    <m:r>
                      <a:rPr lang="zh-CN" altLang="en-US" i="1">
                        <a:latin typeface="Cambria Math"/>
                      </a:rPr>
                      <m:t>进行</m:t>
                    </m:r>
                    <m:r>
                      <a:rPr lang="zh-CN" altLang="en-US" i="1" smtClean="0">
                        <a:latin typeface="Cambria Math"/>
                      </a:rPr>
                      <m:t>速度</m:t>
                    </m:r>
                    <m:r>
                      <a:rPr lang="zh-CN" altLang="en-US" i="1">
                        <a:latin typeface="Cambria Math"/>
                      </a:rPr>
                      <m:t>标定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使得体系温度达到给定温度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86" y="3100438"/>
                <a:ext cx="671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2" t="-8333" r="-9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78149" y="3679442"/>
                <a:ext cx="121276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l-GR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τ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rad>
                      <m:r>
                        <a:rPr lang="el-GR" altLang="zh-CN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49" y="3679442"/>
                <a:ext cx="1212768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0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FC940C89-65D2-4970-989A-A59B5764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D05EE43A-D3FD-4B8E-85E1-18BE93C2F35A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温度计算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6A56C-AAF6-7344-9B6C-6A67F866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8D25DF-B23A-AF4C-9372-85EB3202FCF0}"/>
              </a:ext>
            </a:extLst>
          </p:cNvPr>
          <p:cNvSpPr/>
          <p:nvPr/>
        </p:nvSpPr>
        <p:spPr>
          <a:xfrm>
            <a:off x="781252" y="3139678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平均值：</a:t>
            </a:r>
            <a:r>
              <a:rPr lang="en-US" dirty="0"/>
              <a:t>4.93</a:t>
            </a:r>
          </a:p>
        </p:txBody>
      </p:sp>
    </p:spTree>
    <p:extLst>
      <p:ext uri="{BB962C8B-B14F-4D97-AF65-F5344CB8AC3E}">
        <p14:creationId xmlns:p14="http://schemas.microsoft.com/office/powerpoint/2010/main" val="423415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压强计算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083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>
            <a:extLst>
              <a:ext uri="{FF2B5EF4-FFF2-40B4-BE49-F238E27FC236}">
                <a16:creationId xmlns:a16="http://schemas.microsoft.com/office/drawing/2014/main" id="{82ABAD58-C56D-4B4C-A5FB-999CDA96718C}"/>
              </a:ext>
            </a:extLst>
          </p:cNvPr>
          <p:cNvSpPr txBox="1"/>
          <p:nvPr/>
        </p:nvSpPr>
        <p:spPr>
          <a:xfrm>
            <a:off x="3766493" y="1339827"/>
            <a:ext cx="640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9400" algn="just"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我们应用维里定理获得压强的表达式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id="{60512D8A-08A1-AB48-AE4B-8F22AC870F7C}"/>
                  </a:ext>
                </a:extLst>
              </p:cNvPr>
              <p:cNvSpPr txBox="1"/>
              <p:nvPr/>
            </p:nvSpPr>
            <p:spPr>
              <a:xfrm>
                <a:off x="4088935" y="2613678"/>
                <a:ext cx="66971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79400"/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代表系综平均，</a:t>
                </a:r>
                <a14:m>
                  <m:oMath xmlns:m="http://schemas.openxmlformats.org/officeDocument/2006/math">
                    <m:r>
                      <a:rPr lang="en-US" altLang="zh-CN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是系统所占据的体积对于我们这个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模拟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问题，</a:t>
                </a:r>
                <a14:m>
                  <m:oMath xmlns:m="http://schemas.openxmlformats.org/officeDocument/2006/math"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=27,</m:t>
                    </m:r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indent="279400"/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可以看到体系压强其实由两部分组成，第一部分是理想气体的压强贡献，第二部分是粒子之前的相互作用对压强造成的影响，在这里，因为粒子之间相互作用主要表现为吸引力，所以第二部分的相互作用附加压强会是负的</a:t>
                </a:r>
                <a:endParaRPr lang="zh-CN" altLang="zh-CN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id="{60512D8A-08A1-AB48-AE4B-8F22AC87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35" y="2613678"/>
                <a:ext cx="6697176" cy="2031325"/>
              </a:xfrm>
              <a:prstGeom prst="rect">
                <a:avLst/>
              </a:prstGeom>
              <a:blipFill>
                <a:blip r:embed="rId3"/>
                <a:stretch>
                  <a:fillRect l="-758" t="-1242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7E8004-306D-4130-941B-9F0C757F3A75}"/>
                  </a:ext>
                </a:extLst>
              </p:cNvPr>
              <p:cNvSpPr/>
              <p:nvPr/>
            </p:nvSpPr>
            <p:spPr>
              <a:xfrm>
                <a:off x="5187023" y="1711123"/>
                <a:ext cx="3871316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𝑣𝑖𝑟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7E8004-306D-4130-941B-9F0C757F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23" y="1711123"/>
                <a:ext cx="3871316" cy="902555"/>
              </a:xfrm>
              <a:prstGeom prst="rect">
                <a:avLst/>
              </a:prstGeom>
              <a:blipFill>
                <a:blip r:embed="rId4"/>
                <a:stretch>
                  <a:fillRect t="-90278" b="-140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9D1CC00-75C3-42A2-A4E9-60E92E9B59D8}"/>
                  </a:ext>
                </a:extLst>
              </p:cNvPr>
              <p:cNvSpPr/>
              <p:nvPr/>
            </p:nvSpPr>
            <p:spPr>
              <a:xfrm>
                <a:off x="4157184" y="2611714"/>
                <a:ext cx="63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9D1CC00-75C3-42A2-A4E9-60E92E9B5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84" y="2611714"/>
                <a:ext cx="639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DE59706-C8CB-43D0-A998-45A19BE9A1A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压强计算</a:t>
            </a:r>
          </a:p>
        </p:txBody>
      </p:sp>
    </p:spTree>
    <p:extLst>
      <p:ext uri="{BB962C8B-B14F-4D97-AF65-F5344CB8AC3E}">
        <p14:creationId xmlns:p14="http://schemas.microsoft.com/office/powerpoint/2010/main" val="33333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DE59706-C8CB-43D0-A998-45A19BE9A1A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压强计算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28A99-7A44-104C-B102-22B3BEE5B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35507F-CB40-E841-9C81-CDAE973B968E}"/>
              </a:ext>
            </a:extLst>
          </p:cNvPr>
          <p:cNvSpPr/>
          <p:nvPr/>
        </p:nvSpPr>
        <p:spPr>
          <a:xfrm>
            <a:off x="1530051" y="30823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平均值：</a:t>
            </a:r>
            <a:r>
              <a:rPr lang="en-US" dirty="0"/>
              <a:t> 1.06</a:t>
            </a:r>
          </a:p>
        </p:txBody>
      </p:sp>
    </p:spTree>
    <p:extLst>
      <p:ext uri="{BB962C8B-B14F-4D97-AF65-F5344CB8AC3E}">
        <p14:creationId xmlns:p14="http://schemas.microsoft.com/office/powerpoint/2010/main" val="8330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化学势计算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04033" y="1457918"/>
            <a:ext cx="4588044" cy="88885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704033" y="2346774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244600" y="4340640"/>
            <a:ext cx="1846774" cy="45547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问题描述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244599" y="479611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2516441" y="4333836"/>
            <a:ext cx="1846774" cy="45547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能量计算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2516441" y="4789312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803077" y="4338462"/>
            <a:ext cx="1846774" cy="45547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温度计算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3803077" y="479393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417718" y="4340089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化学势计算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6413691" y="4795565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487801" y="4330159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参考文献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9487800" y="4785635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SEVEN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5104519" y="4320228"/>
            <a:ext cx="1846774" cy="45547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压强计算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5104519" y="4775704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24914" y="5188090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07308" y="5182659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04497" y="5187285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8316" y="5169051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892" y="5187539"/>
            <a:ext cx="1083718" cy="60756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6353" y="5178982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EF4599FC-70C2-004F-9940-B8D2477B8D47}"/>
              </a:ext>
            </a:extLst>
          </p:cNvPr>
          <p:cNvSpPr txBox="1">
            <a:spLocks/>
          </p:cNvSpPr>
          <p:nvPr/>
        </p:nvSpPr>
        <p:spPr>
          <a:xfrm>
            <a:off x="8013216" y="4330159"/>
            <a:ext cx="1846774" cy="455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能量扩散系数</a:t>
            </a:r>
          </a:p>
        </p:txBody>
      </p:sp>
      <p:sp>
        <p:nvSpPr>
          <p:cNvPr id="30" name="文本占位符 8">
            <a:extLst>
              <a:ext uri="{FF2B5EF4-FFF2-40B4-BE49-F238E27FC236}">
                <a16:creationId xmlns:a16="http://schemas.microsoft.com/office/drawing/2014/main" id="{FC68FC2E-7FD3-0D40-93B5-6F35C29B9B24}"/>
              </a:ext>
            </a:extLst>
          </p:cNvPr>
          <p:cNvSpPr txBox="1">
            <a:spLocks/>
          </p:cNvSpPr>
          <p:nvPr/>
        </p:nvSpPr>
        <p:spPr>
          <a:xfrm>
            <a:off x="8013216" y="4785635"/>
            <a:ext cx="1846774" cy="455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31" name="矩形 18">
            <a:extLst>
              <a:ext uri="{FF2B5EF4-FFF2-40B4-BE49-F238E27FC236}">
                <a16:creationId xmlns:a16="http://schemas.microsoft.com/office/drawing/2014/main" id="{F45B3F37-9C6B-7845-B20A-BBFDB0699A26}"/>
              </a:ext>
            </a:extLst>
          </p:cNvPr>
          <p:cNvSpPr/>
          <p:nvPr/>
        </p:nvSpPr>
        <p:spPr>
          <a:xfrm>
            <a:off x="8404083" y="5178982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83581" y="933323"/>
                <a:ext cx="7235301" cy="5413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对于含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个原子，直径为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，体积为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的恒温体系，体系的经典配分函数可由下式给出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/>
                  <a:t>为德布罗意波长。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体系</a:t>
                </a:r>
                <a:r>
                  <a:rPr lang="en-US" altLang="zh-CN" dirty="0"/>
                  <a:t>Helmholtz</a:t>
                </a:r>
                <a:r>
                  <a:rPr lang="zh-CN" altLang="zh-CN" dirty="0"/>
                  <a:t>自由能的表达式为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上式将</a:t>
                </a:r>
                <a:r>
                  <a:rPr lang="en-US" altLang="zh-CN" dirty="0"/>
                  <a:t>Helmholtz</a:t>
                </a:r>
                <a:r>
                  <a:rPr lang="zh-CN" altLang="zh-CN" dirty="0"/>
                  <a:t>自由能表示为理想气体部分和超额部分。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" y="933323"/>
                <a:ext cx="7235301" cy="5413726"/>
              </a:xfrm>
              <a:prstGeom prst="rect">
                <a:avLst/>
              </a:prstGeom>
              <a:blipFill>
                <a:blip r:embed="rId2"/>
                <a:stretch>
                  <a:fillRect l="-674" t="-563" r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27EE33-A7A7-46F7-8FBF-D171377019BC}"/>
                  </a:ext>
                </a:extLst>
              </p:cNvPr>
              <p:cNvSpPr/>
              <p:nvPr/>
            </p:nvSpPr>
            <p:spPr>
              <a:xfrm>
                <a:off x="1827670" y="1677360"/>
                <a:ext cx="5122556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27EE33-A7A7-46F7-8FBF-D17137701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70" y="1677360"/>
                <a:ext cx="5122556" cy="714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1F00F6-6B22-41BF-91AC-31ED4A274AB3}"/>
                  </a:ext>
                </a:extLst>
              </p:cNvPr>
              <p:cNvSpPr/>
              <p:nvPr/>
            </p:nvSpPr>
            <p:spPr>
              <a:xfrm>
                <a:off x="1423905" y="3640186"/>
                <a:ext cx="5754652" cy="13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𝛬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grow m:val="on"/>
                                    <m:subHide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1F00F6-6B22-41BF-91AC-31ED4A274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5" y="3640186"/>
                <a:ext cx="5754652" cy="135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B4FB505-1240-42E3-9FE3-66F053771E08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理论推导</a:t>
            </a:r>
          </a:p>
        </p:txBody>
      </p:sp>
    </p:spTree>
    <p:extLst>
      <p:ext uri="{BB962C8B-B14F-4D97-AF65-F5344CB8AC3E}">
        <p14:creationId xmlns:p14="http://schemas.microsoft.com/office/powerpoint/2010/main" val="347169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8990" y="511945"/>
                <a:ext cx="7235301" cy="604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由化学势的定义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对于足够大的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即化学势可以分成理想气体贡献部分和超额部分。理想气体部分可根据解析式直接计算，所以我们的重点放在计算超额化学势上。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</a:t>
                </a:r>
                <a:r>
                  <a:rPr lang="zh-CN" altLang="zh-CN" dirty="0"/>
                  <a:t>个粒子体系的势能可以分解成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个粒子体系的势能加上第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</a:t>
                </a:r>
                <a:r>
                  <a:rPr lang="zh-CN" altLang="zh-CN" dirty="0"/>
                  <a:t>个粒子与其他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个粒子的相互作用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采用这种分解方法，可将超额化学势写成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0" y="511945"/>
                <a:ext cx="7235301" cy="6048964"/>
              </a:xfrm>
              <a:prstGeom prst="rect">
                <a:avLst/>
              </a:prstGeom>
              <a:blipFill>
                <a:blip r:embed="rId2"/>
                <a:stretch>
                  <a:fillRect l="-674" r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3F3C4B-9DD0-4F79-A121-21EAA2399530}"/>
                  </a:ext>
                </a:extLst>
              </p:cNvPr>
              <p:cNvSpPr/>
              <p:nvPr/>
            </p:nvSpPr>
            <p:spPr>
              <a:xfrm>
                <a:off x="3170594" y="4848315"/>
                <a:ext cx="2492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3F3C4B-9DD0-4F79-A121-21EAA239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94" y="4848315"/>
                <a:ext cx="24920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D6772BE-E65F-4F34-AC6A-0E76277CAA9C}"/>
                  </a:ext>
                </a:extLst>
              </p:cNvPr>
              <p:cNvSpPr/>
              <p:nvPr/>
            </p:nvSpPr>
            <p:spPr>
              <a:xfrm>
                <a:off x="2408975" y="5687285"/>
                <a:ext cx="4073295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𝛽𝛥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D6772BE-E65F-4F34-AC6A-0E76277CA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75" y="5687285"/>
                <a:ext cx="4073295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CA4109-21D3-4F03-876F-C42F40252189}"/>
                  </a:ext>
                </a:extLst>
              </p:cNvPr>
              <p:cNvSpPr/>
              <p:nvPr/>
            </p:nvSpPr>
            <p:spPr>
              <a:xfrm>
                <a:off x="1368640" y="2084326"/>
                <a:ext cx="6096000" cy="15609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𝛬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CA4109-21D3-4F03-876F-C42F40252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40" y="2084326"/>
                <a:ext cx="6096000" cy="1560940"/>
              </a:xfrm>
              <a:prstGeom prst="rect">
                <a:avLst/>
              </a:prstGeom>
              <a:blipFill>
                <a:blip r:embed="rId5"/>
                <a:stretch>
                  <a:fillRect t="-27344" b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A419D2F-62D1-40E2-A53B-AF19230A3C21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理论推导</a:t>
            </a:r>
          </a:p>
        </p:txBody>
      </p:sp>
    </p:spTree>
    <p:extLst>
      <p:ext uri="{BB962C8B-B14F-4D97-AF65-F5344CB8AC3E}">
        <p14:creationId xmlns:p14="http://schemas.microsoft.com/office/powerpoint/2010/main" val="30374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684690" y="1045345"/>
            <a:ext cx="72353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</a:t>
            </a:r>
            <a:r>
              <a:rPr lang="zh-CN" altLang="zh-CN" dirty="0"/>
              <a:t>表达式将化学势表示为系综平均，系综可以通过</a:t>
            </a:r>
            <a:r>
              <a:rPr lang="en-US" altLang="zh-CN" dirty="0"/>
              <a:t>Monte Carlo</a:t>
            </a:r>
            <a:r>
              <a:rPr lang="zh-CN" altLang="zh-CN" dirty="0"/>
              <a:t>方法进行抽样。</a:t>
            </a:r>
            <a:r>
              <a:rPr lang="en-US" altLang="zh-CN" dirty="0"/>
              <a:t>MC</a:t>
            </a:r>
            <a:r>
              <a:rPr lang="zh-CN" altLang="zh-CN" dirty="0"/>
              <a:t>方法是对大量原子在给定温度下的平衡态的随机模拟，通过不断改变系统构型，每次改变系统构型后如果能量增加则拒绝，能量减少则接受。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这里我们使用</a:t>
            </a:r>
            <a:r>
              <a:rPr lang="zh-CN" altLang="en-US" dirty="0"/>
              <a:t>了</a:t>
            </a:r>
            <a:r>
              <a:rPr lang="en-US" altLang="zh-CN" dirty="0"/>
              <a:t>Metropolis</a:t>
            </a:r>
            <a:r>
              <a:rPr lang="zh-CN" altLang="zh-CN" dirty="0"/>
              <a:t>方法。</a:t>
            </a:r>
            <a:r>
              <a:rPr lang="en-US" altLang="zh-CN" dirty="0"/>
              <a:t>Metropolis</a:t>
            </a:r>
            <a:r>
              <a:rPr lang="zh-CN" altLang="zh-CN" dirty="0"/>
              <a:t>方法在能量增大时不是一味拒绝，而是以一定概率接受，这种方法显著减小了计算量，而且避免了陷入局部最小的情况。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E8EF17B-0F19-49A0-9F9B-5676207C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53840"/>
            <a:ext cx="14472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51C8D2E-D3F7-4B01-9618-9FBFDF77F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07378"/>
              </p:ext>
            </p:extLst>
          </p:nvPr>
        </p:nvGraphicFramePr>
        <p:xfrm>
          <a:off x="1501139" y="4856262"/>
          <a:ext cx="4759113" cy="11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" imgW="2933700" imgH="685800" progId="Equation.DSMT4">
                  <p:embed/>
                </p:oleObj>
              </mc:Choice>
              <mc:Fallback>
                <p:oleObj name="Equation" r:id="rId3" imgW="29337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139" y="4856262"/>
                        <a:ext cx="4759113" cy="1112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0BDF47-842A-4E9A-8839-372E3ADD61BE}"/>
                  </a:ext>
                </a:extLst>
              </p:cNvPr>
              <p:cNvSpPr/>
              <p:nvPr/>
            </p:nvSpPr>
            <p:spPr>
              <a:xfrm>
                <a:off x="1676400" y="1321270"/>
                <a:ext cx="4073295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𝛽𝛥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0BDF47-842A-4E9A-8839-372E3ADD6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321270"/>
                <a:ext cx="4073295" cy="6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F760586-8C98-4207-B26B-F365D3CAFCEC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理论推导</a:t>
            </a:r>
          </a:p>
        </p:txBody>
      </p:sp>
    </p:spTree>
    <p:extLst>
      <p:ext uri="{BB962C8B-B14F-4D97-AF65-F5344CB8AC3E}">
        <p14:creationId xmlns:p14="http://schemas.microsoft.com/office/powerpoint/2010/main" val="383468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0113" y="725009"/>
                <a:ext cx="723530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个粒子的体系进行</a:t>
                </a:r>
                <a:r>
                  <a:rPr lang="en-US" altLang="zh-CN" dirty="0"/>
                  <a:t>MC</a:t>
                </a:r>
                <a:r>
                  <a:rPr lang="zh-CN" altLang="en-US" dirty="0"/>
                  <a:t>模拟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初始粒子均匀分布，每次随机选择一个粒子随机移动一段距离，若体系势能减小则接受移动，若体系势能增大则根据</a:t>
                </a:r>
                <a:r>
                  <a:rPr lang="en-US" altLang="zh-CN" dirty="0"/>
                  <a:t>Metropolis</a:t>
                </a:r>
                <a:r>
                  <a:rPr lang="zh-CN" altLang="en-US" dirty="0"/>
                  <a:t>方法决定是否接受移动。经过一定步数，使体系达到平衡。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CN" altLang="en-US" dirty="0"/>
                  <a:t>采用</a:t>
                </a:r>
                <a:r>
                  <a:rPr lang="en-US" altLang="zh-CN" dirty="0" err="1"/>
                  <a:t>Widom</a:t>
                </a:r>
                <a:r>
                  <a:rPr lang="zh-CN" altLang="en-US" dirty="0"/>
                  <a:t>粒子插入法计算化学势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体系平衡后，每隔一固定的时间间隔在随机位置插入一个粒子，计算该粒子与其余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个粒子之间的势能，得到一玻尔兹曼因子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将所有玻尔兹曼因子取平均，通过如下公式可计算出超额化学势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这里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是插入粒子总次数。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3" y="725009"/>
                <a:ext cx="7235301" cy="5632311"/>
              </a:xfrm>
              <a:prstGeom prst="rect">
                <a:avLst/>
              </a:prstGeo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23F15E-95B4-465B-A7F6-CF02EB34B34E}"/>
                  </a:ext>
                </a:extLst>
              </p:cNvPr>
              <p:cNvSpPr/>
              <p:nvPr/>
            </p:nvSpPr>
            <p:spPr>
              <a:xfrm>
                <a:off x="3046749" y="4991899"/>
                <a:ext cx="267849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boltz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23F15E-95B4-465B-A7F6-CF02EB34B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49" y="4991899"/>
                <a:ext cx="267849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占位符 1">
            <a:extLst>
              <a:ext uri="{FF2B5EF4-FFF2-40B4-BE49-F238E27FC236}">
                <a16:creationId xmlns:a16="http://schemas.microsoft.com/office/drawing/2014/main" id="{FF74164E-3B73-41FA-9542-4E128AF3B03D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算法思路</a:t>
            </a:r>
          </a:p>
        </p:txBody>
      </p:sp>
    </p:spTree>
    <p:extLst>
      <p:ext uri="{BB962C8B-B14F-4D97-AF65-F5344CB8AC3E}">
        <p14:creationId xmlns:p14="http://schemas.microsoft.com/office/powerpoint/2010/main" val="42710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E193F50-43B9-42B3-B90D-75E5F5CD21C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GB" sz="2400" dirty="0">
                <a:latin typeface="微软雅黑"/>
                <a:ea typeface="微软雅黑"/>
              </a:rPr>
              <a:t>说明</a:t>
            </a:r>
            <a:endParaRPr lang="zh-CN" altLang="en-US" sz="2400" dirty="0">
              <a:latin typeface="微软雅黑"/>
              <a:ea typeface="微软雅黑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92197-E19A-EF48-92DB-8B06928DBD0A}"/>
              </a:ext>
            </a:extLst>
          </p:cNvPr>
          <p:cNvSpPr/>
          <p:nvPr/>
        </p:nvSpPr>
        <p:spPr>
          <a:xfrm>
            <a:off x="1024890" y="18471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体系的化学势并非是体系相空间坐标函数的简单平均，而是与受体系影响的相空间的体积直接相关，因此，化学势不能直接从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MD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模拟中得到，需要采用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Monte Carlo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方法。</a:t>
            </a:r>
            <a:endParaRPr lang="zh-CN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3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530468" y="5589971"/>
            <a:ext cx="72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：超额化学势随步数的变化关系（</a:t>
            </a:r>
            <a:r>
              <a:rPr lang="en-US" altLang="zh-CN" dirty="0"/>
              <a:t>MC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0617" y="275207"/>
            <a:ext cx="2104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Microsoft YaHei" charset="0"/>
                <a:ea typeface="Microsoft YaHei" charset="0"/>
              </a:rPr>
              <a:t>结果与讨论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1123606"/>
            <a:ext cx="6112628" cy="46107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F6F72D-37DA-7B49-BAAF-16F8C84267D3}"/>
              </a:ext>
            </a:extLst>
          </p:cNvPr>
          <p:cNvSpPr/>
          <p:nvPr/>
        </p:nvSpPr>
        <p:spPr>
          <a:xfrm>
            <a:off x="743825" y="3059668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平均值：</a:t>
            </a:r>
            <a:r>
              <a:rPr lang="en-US" altLang="zh-CN" dirty="0"/>
              <a:t>1.9138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47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302494" y="5459766"/>
                <a:ext cx="723530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MC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MD</a:t>
                </a:r>
                <a:r>
                  <a:rPr lang="zh-CN" altLang="en-US" dirty="0"/>
                  <a:t>计算的超额化学势对比（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步）</a:t>
                </a: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94" y="5459766"/>
                <a:ext cx="7235301" cy="669992"/>
              </a:xfrm>
              <a:prstGeom prst="rect">
                <a:avLst/>
              </a:prstGeom>
              <a:blipFill>
                <a:blip r:embed="rId2"/>
                <a:stretch>
                  <a:fillRect l="-75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90617" y="275207"/>
            <a:ext cx="2104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Microsoft YaHei" charset="0"/>
                <a:ea typeface="Microsoft YaHei" charset="0"/>
              </a:rPr>
              <a:t>结果与讨论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96696"/>
              </p:ext>
            </p:extLst>
          </p:nvPr>
        </p:nvGraphicFramePr>
        <p:xfrm>
          <a:off x="2645216" y="772350"/>
          <a:ext cx="6901568" cy="468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784">
                  <a:extLst>
                    <a:ext uri="{9D8B030D-6E8A-4147-A177-3AD203B41FA5}">
                      <a16:colId xmlns:a16="http://schemas.microsoft.com/office/drawing/2014/main" val="2605300471"/>
                    </a:ext>
                  </a:extLst>
                </a:gridCol>
                <a:gridCol w="3450784">
                  <a:extLst>
                    <a:ext uri="{9D8B030D-6E8A-4147-A177-3AD203B41FA5}">
                      <a16:colId xmlns:a16="http://schemas.microsoft.com/office/drawing/2014/main" val="1092513307"/>
                    </a:ext>
                  </a:extLst>
                </a:gridCol>
              </a:tblGrid>
              <a:tr h="78123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87919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1.9082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58842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1.9088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8352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1.9243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848681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1.9138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79160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31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4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计算扩散系数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1916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E193F50-43B9-42B3-B90D-75E5F5CD21C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速度关联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1FBE47F-1448-104A-8340-C0177DBCAC18}"/>
                  </a:ext>
                </a:extLst>
              </p:cNvPr>
              <p:cNvSpPr/>
              <p:nvPr/>
            </p:nvSpPr>
            <p:spPr>
              <a:xfrm>
                <a:off x="1170897" y="5255555"/>
                <a:ext cx="3425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是第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个粒子速度的模</a:t>
                </a:r>
                <a:r>
                  <a:rPr lang="en-US" dirty="0"/>
                  <a:t>。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1FBE47F-1448-104A-8340-C0177DBCA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97" y="5255555"/>
                <a:ext cx="3425233" cy="369332"/>
              </a:xfrm>
              <a:prstGeom prst="rect">
                <a:avLst/>
              </a:prstGeom>
              <a:blipFill>
                <a:blip r:embed="rId2"/>
                <a:stretch>
                  <a:fillRect l="-1107" t="-6667" r="-36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503C563-38D4-EE4D-8552-6F6EC69A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97" y="1233113"/>
            <a:ext cx="5041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E193F50-43B9-42B3-B90D-75E5F5CD21C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位置关联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BB47A-4377-754A-B3E6-1EB5E31D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55" y="821933"/>
            <a:ext cx="8515035" cy="60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341908"/>
            <a:ext cx="3303395" cy="38946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小组分工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F72A3-6603-4EA3-8204-5702B61FA968}"/>
              </a:ext>
            </a:extLst>
          </p:cNvPr>
          <p:cNvSpPr txBox="1"/>
          <p:nvPr/>
        </p:nvSpPr>
        <p:spPr>
          <a:xfrm>
            <a:off x="682398" y="1014905"/>
            <a:ext cx="7186007" cy="20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袁磊祺 计算压强，计算粒子的动能、势能，完善期末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张傲杰 计算化学势，计算扩散系数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邱伟伦 建模，计算粒子的动能、势能，计算扩散系数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邱旭汶 计算温度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戚寅雄 制作期中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2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639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924831" y="1591396"/>
            <a:ext cx="6276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弗兰克等著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汪文川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分子模拟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从算法到应用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化学工业出版社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2002.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[2]Allen M P . Introduction to Molecular Dynamics Simulation[C]// John Von Neumann Institute of Computing, Nic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2011.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Hossein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Karimian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 , Najafi H 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Arabghahestani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 . Details about pressure calculation in molecular dynamic analysis[J]. 2014.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E193F50-43B9-42B3-B90D-75E5F5CD21C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91249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341908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PART</a:t>
            </a:r>
            <a:r>
              <a:rPr kumimoji="1"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ONE </a:t>
            </a:r>
            <a:r>
              <a:rPr lang="zh-CN" altLang="en-US" sz="2400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D2F72A3-6603-4EA3-8204-5702B61FA968}"/>
                  </a:ext>
                </a:extLst>
              </p:cNvPr>
              <p:cNvSpPr txBox="1"/>
              <p:nvPr/>
            </p:nvSpPr>
            <p:spPr>
              <a:xfrm>
                <a:off x="682398" y="1014905"/>
                <a:ext cx="7186007" cy="5306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在边长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的正方体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盒子中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研究粒子的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统计力学性质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盒子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中放入粒子，粒子数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，且粒子间的相互作用服从（对比单位下的）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Lennard-Jones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。温度设为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。考虑周期性边界条件，使用数值方法。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：提出一个方案计算每个粒子的平均动能和平均势能，并由此计算体系的总能量；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：在上述闭合体系中，如何计算体系温度；给定温度时数值模拟如何实现；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：是否可由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找到一个求体系压强的公式用于计算体系压强，并比较这个压强和理想气体的差别；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：设计一个方案，计算粒子的化学势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D2F72A3-6603-4EA3-8204-5702B61FA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8" y="1014905"/>
                <a:ext cx="7186007" cy="5306453"/>
              </a:xfrm>
              <a:prstGeom prst="rect">
                <a:avLst/>
              </a:prstGeom>
              <a:blipFill>
                <a:blip r:embed="rId3"/>
                <a:stretch>
                  <a:fillRect l="-933" r="-509" b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341908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PART</a:t>
            </a:r>
            <a:r>
              <a:rPr kumimoji="1"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ONE </a:t>
            </a:r>
            <a:r>
              <a:rPr lang="zh-CN" altLang="en-US" sz="2400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问题描述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F72A3-6603-4EA3-8204-5702B61FA968}"/>
              </a:ext>
            </a:extLst>
          </p:cNvPr>
          <p:cNvSpPr txBox="1"/>
          <p:nvPr/>
        </p:nvSpPr>
        <p:spPr>
          <a:xfrm>
            <a:off x="682398" y="1014905"/>
            <a:ext cx="7186007" cy="85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在上次的期中大作业的体系中，用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速度关联和位置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两种方法计算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，比较两种方法的优劣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8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能量计算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4745" y="704259"/>
            <a:ext cx="45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4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24625" y="1538888"/>
                <a:ext cx="590931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体系的平衡不取决于初始条件的选择，原则上所有合理的初始条件都是可以接受的。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初始位置：将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将正方体盒子划分为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3×3×3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个小的晶格，每个粒子初始时都位于晶格中心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初始速度：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之间通过均匀分布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随机产生，并且令所有粒子的总动量为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5" y="1538888"/>
                <a:ext cx="5909312" cy="2554545"/>
              </a:xfrm>
              <a:prstGeom prst="rect">
                <a:avLst/>
              </a:prstGeom>
              <a:blipFill>
                <a:blip r:embed="rId2"/>
                <a:stretch>
                  <a:fillRect l="-1135" t="-1193" r="-4231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0D4306C-B7F0-46AA-9F05-482979A784C1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初始条件</a:t>
            </a:r>
          </a:p>
        </p:txBody>
      </p:sp>
    </p:spTree>
    <p:extLst>
      <p:ext uri="{BB962C8B-B14F-4D97-AF65-F5344CB8AC3E}">
        <p14:creationId xmlns:p14="http://schemas.microsoft.com/office/powerpoint/2010/main" val="26548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0BD3225-A1B2-4273-AAC6-6BC405945962}"/>
              </a:ext>
            </a:extLst>
          </p:cNvPr>
          <p:cNvSpPr/>
          <p:nvPr/>
        </p:nvSpPr>
        <p:spPr>
          <a:xfrm>
            <a:off x="7429500" y="5940671"/>
            <a:ext cx="4550873" cy="917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CC609A-65B9-4947-B6FC-7B78FB9CFEB8}"/>
                  </a:ext>
                </a:extLst>
              </p:cNvPr>
              <p:cNvSpPr/>
              <p:nvPr/>
            </p:nvSpPr>
            <p:spPr>
              <a:xfrm>
                <a:off x="920249" y="1239192"/>
                <a:ext cx="7309351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在模拟中，令具有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个粒子的盒子为基本单元，采用周期性边界条件，实际上模拟的是粒子在具有无穷个相同的基本单元的空间中的运动。</a:t>
                </a: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截断势能的方法是忽略所有的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以外的相互作用，模拟的势能为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截断距离取为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L/2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CC609A-65B9-4947-B6FC-7B78FB9CF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9" y="1239192"/>
                <a:ext cx="7309351" cy="3170099"/>
              </a:xfrm>
              <a:prstGeom prst="rect">
                <a:avLst/>
              </a:prstGeom>
              <a:blipFill>
                <a:blip r:embed="rId2"/>
                <a:stretch>
                  <a:fillRect l="-868" t="-800" r="-521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FE20284-407C-4D6B-9567-8D824126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403" y="3285232"/>
            <a:ext cx="2875808" cy="26554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D1D1D2F-896B-445E-B3BD-EAC40F009F58}"/>
              </a:ext>
            </a:extLst>
          </p:cNvPr>
          <p:cNvSpPr/>
          <p:nvPr/>
        </p:nvSpPr>
        <p:spPr>
          <a:xfrm>
            <a:off x="8826549" y="6030164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最小像力约定示意图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2E35E2-B37D-42BC-A5C9-9E9C7373B148}"/>
                  </a:ext>
                </a:extLst>
              </p:cNvPr>
              <p:cNvSpPr/>
              <p:nvPr/>
            </p:nvSpPr>
            <p:spPr>
              <a:xfrm>
                <a:off x="2175954" y="2997386"/>
                <a:ext cx="3920046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zh-CN" alt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0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zh-CN" altLang="en-US" sz="2000" b="0" i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2E35E2-B37D-42BC-A5C9-9E9C7373B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54" y="2997386"/>
                <a:ext cx="3920046" cy="778868"/>
              </a:xfrm>
              <a:prstGeom prst="rect">
                <a:avLst/>
              </a:prstGeom>
              <a:blipFill>
                <a:blip r:embed="rId4"/>
                <a:stretch>
                  <a:fillRect l="-7097" t="-193548" b="-2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1737C02C-0C6C-4372-B7D0-5B7EE7EBEAFE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边界条件和势能截断</a:t>
            </a:r>
          </a:p>
        </p:txBody>
      </p:sp>
    </p:spTree>
    <p:extLst>
      <p:ext uri="{BB962C8B-B14F-4D97-AF65-F5344CB8AC3E}">
        <p14:creationId xmlns:p14="http://schemas.microsoft.com/office/powerpoint/2010/main" val="229324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1415</Words>
  <Application>Microsoft Macintosh PowerPoint</Application>
  <PresentationFormat>Widescreen</PresentationFormat>
  <Paragraphs>200</Paragraphs>
  <Slides>31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Adobe 黑体 Std R</vt:lpstr>
      <vt:lpstr>等线</vt:lpstr>
      <vt:lpstr>等线 Light</vt:lpstr>
      <vt:lpstr>微软雅黑</vt:lpstr>
      <vt:lpstr>微软雅黑</vt:lpstr>
      <vt:lpstr>Segoe UI</vt:lpstr>
      <vt:lpstr>Arial</vt:lpstr>
      <vt:lpstr>Calibri</vt:lpstr>
      <vt:lpstr>Calibri Light</vt:lpstr>
      <vt:lpstr>Cambria Math</vt:lpstr>
      <vt:lpstr>Helvetica Neue</vt:lpstr>
      <vt:lpstr>Office Theme</vt:lpstr>
      <vt:lpstr>Equation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Yinxiong Qi</dc:creator>
  <cp:lastModifiedBy>袁 磊祺</cp:lastModifiedBy>
  <cp:revision>80</cp:revision>
  <dcterms:created xsi:type="dcterms:W3CDTF">2019-11-22T06:19:34Z</dcterms:created>
  <dcterms:modified xsi:type="dcterms:W3CDTF">2020-01-11T11:33:50Z</dcterms:modified>
</cp:coreProperties>
</file>