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2" r:id="rId6"/>
    <p:sldId id="269" r:id="rId7"/>
    <p:sldId id="272" r:id="rId8"/>
    <p:sldId id="273" r:id="rId9"/>
    <p:sldId id="274" r:id="rId10"/>
    <p:sldId id="275" r:id="rId11"/>
    <p:sldId id="276" r:id="rId12"/>
    <p:sldId id="266"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37B8C75-53B3-4AB2-BC17-98F4BF48838F}" type="doc">
      <dgm:prSet loTypeId="urn:microsoft.com/office/officeart/2005/8/layout/bProcess3" loCatId="process" qsTypeId="urn:microsoft.com/office/officeart/2005/8/quickstyle/simple1" qsCatId="simple" csTypeId="urn:microsoft.com/office/officeart/2005/8/colors/accent1_2" csCatId="accent1" phldr="1"/>
      <dgm:spPr/>
      <dgm:t>
        <a:bodyPr/>
        <a:lstStyle/>
        <a:p>
          <a:endParaRPr lang="en-IN"/>
        </a:p>
      </dgm:t>
    </dgm:pt>
    <dgm:pt modelId="{A3197D73-DFC0-462C-8A72-7289C19B4DE3}">
      <dgm:prSet phldrT="[Text]"/>
      <dgm:spPr/>
      <dgm:t>
        <a:bodyPr/>
        <a:lstStyle/>
        <a:p>
          <a:r>
            <a:rPr lang="en-IN" dirty="0"/>
            <a:t>Collection of dataset from Kaggle</a:t>
          </a:r>
        </a:p>
      </dgm:t>
    </dgm:pt>
    <dgm:pt modelId="{489F9BA2-2B1A-4C17-937F-5ECA7137EADE}" type="parTrans" cxnId="{1F95FC17-C52B-4C8E-84D3-526951C63341}">
      <dgm:prSet/>
      <dgm:spPr/>
      <dgm:t>
        <a:bodyPr/>
        <a:lstStyle/>
        <a:p>
          <a:endParaRPr lang="en-IN"/>
        </a:p>
      </dgm:t>
    </dgm:pt>
    <dgm:pt modelId="{B3EE8A12-328A-4DD7-9892-77919A42536E}" type="sibTrans" cxnId="{1F95FC17-C52B-4C8E-84D3-526951C63341}">
      <dgm:prSet/>
      <dgm:spPr/>
      <dgm:t>
        <a:bodyPr/>
        <a:lstStyle/>
        <a:p>
          <a:endParaRPr lang="en-IN"/>
        </a:p>
      </dgm:t>
    </dgm:pt>
    <dgm:pt modelId="{A423CD50-FF80-477E-92F7-1196AB805380}">
      <dgm:prSet phldrT="[Text]"/>
      <dgm:spPr/>
      <dgm:t>
        <a:bodyPr/>
        <a:lstStyle/>
        <a:p>
          <a:r>
            <a:rPr lang="en-IN" dirty="0"/>
            <a:t>Segmentation dataset(725 images and masks)</a:t>
          </a:r>
        </a:p>
      </dgm:t>
    </dgm:pt>
    <dgm:pt modelId="{425FE032-C10A-41C8-8F08-117D7A95F642}" type="parTrans" cxnId="{327835E3-B274-4AB5-892B-5480B44681B5}">
      <dgm:prSet/>
      <dgm:spPr/>
      <dgm:t>
        <a:bodyPr/>
        <a:lstStyle/>
        <a:p>
          <a:endParaRPr lang="en-IN"/>
        </a:p>
      </dgm:t>
    </dgm:pt>
    <dgm:pt modelId="{094E04E3-4C43-4971-A6B2-3B218F581C5B}" type="sibTrans" cxnId="{327835E3-B274-4AB5-892B-5480B44681B5}">
      <dgm:prSet/>
      <dgm:spPr/>
      <dgm:t>
        <a:bodyPr/>
        <a:lstStyle/>
        <a:p>
          <a:endParaRPr lang="en-IN"/>
        </a:p>
      </dgm:t>
    </dgm:pt>
    <dgm:pt modelId="{CA7A2136-0B4B-4382-BBA5-D3842C55AC24}">
      <dgm:prSet phldrT="[Text]"/>
      <dgm:spPr/>
      <dgm:t>
        <a:bodyPr/>
        <a:lstStyle/>
        <a:p>
          <a:r>
            <a:rPr lang="en-IN" dirty="0" err="1"/>
            <a:t>Unet</a:t>
          </a:r>
          <a:r>
            <a:rPr lang="en-IN" dirty="0"/>
            <a:t>, Attention </a:t>
          </a:r>
          <a:r>
            <a:rPr lang="en-IN" dirty="0" err="1"/>
            <a:t>Unet</a:t>
          </a:r>
          <a:r>
            <a:rPr lang="en-IN" dirty="0"/>
            <a:t> and Attention </a:t>
          </a:r>
          <a:r>
            <a:rPr lang="en-IN" dirty="0" err="1"/>
            <a:t>ResUnet</a:t>
          </a:r>
          <a:endParaRPr lang="en-IN" dirty="0"/>
        </a:p>
      </dgm:t>
    </dgm:pt>
    <dgm:pt modelId="{E6415171-240A-45EE-B51C-FF452BEF9127}" type="parTrans" cxnId="{00F70121-8F0E-4EA3-8655-E65DDF07D212}">
      <dgm:prSet/>
      <dgm:spPr/>
      <dgm:t>
        <a:bodyPr/>
        <a:lstStyle/>
        <a:p>
          <a:endParaRPr lang="en-IN"/>
        </a:p>
      </dgm:t>
    </dgm:pt>
    <dgm:pt modelId="{0CC63855-B609-4B45-9591-D3744AA8E9F5}" type="sibTrans" cxnId="{00F70121-8F0E-4EA3-8655-E65DDF07D212}">
      <dgm:prSet/>
      <dgm:spPr/>
      <dgm:t>
        <a:bodyPr/>
        <a:lstStyle/>
        <a:p>
          <a:endParaRPr lang="en-IN"/>
        </a:p>
      </dgm:t>
    </dgm:pt>
    <dgm:pt modelId="{A48092BA-180D-4FA1-80BC-712698D87AC8}">
      <dgm:prSet phldrT="[Text]"/>
      <dgm:spPr/>
      <dgm:t>
        <a:bodyPr/>
        <a:lstStyle/>
        <a:p>
          <a:r>
            <a:rPr lang="en-IN" dirty="0"/>
            <a:t>Segmentation Results</a:t>
          </a:r>
        </a:p>
      </dgm:t>
    </dgm:pt>
    <dgm:pt modelId="{B6AF0D40-E37A-4336-B46B-381C64858845}" type="parTrans" cxnId="{0F435B09-FB49-4E29-97C9-2B8EFA19696E}">
      <dgm:prSet/>
      <dgm:spPr/>
      <dgm:t>
        <a:bodyPr/>
        <a:lstStyle/>
        <a:p>
          <a:endParaRPr lang="en-IN"/>
        </a:p>
      </dgm:t>
    </dgm:pt>
    <dgm:pt modelId="{C51CB71F-7769-4F7C-A5AE-0C7ADFB6A52A}" type="sibTrans" cxnId="{0F435B09-FB49-4E29-97C9-2B8EFA19696E}">
      <dgm:prSet/>
      <dgm:spPr/>
      <dgm:t>
        <a:bodyPr/>
        <a:lstStyle/>
        <a:p>
          <a:endParaRPr lang="en-IN"/>
        </a:p>
      </dgm:t>
    </dgm:pt>
    <dgm:pt modelId="{556F1C3D-C149-4803-80D4-B43CA970796A}">
      <dgm:prSet phldrT="[Text]"/>
      <dgm:spPr/>
      <dgm:t>
        <a:bodyPr/>
        <a:lstStyle/>
        <a:p>
          <a:r>
            <a:rPr lang="en-IN" dirty="0"/>
            <a:t>Development of new Architecture</a:t>
          </a:r>
        </a:p>
      </dgm:t>
    </dgm:pt>
    <dgm:pt modelId="{7CFE1726-1FFC-4F5C-8C14-DAA1938C3F9C}" type="parTrans" cxnId="{93913334-59C2-48C7-BB94-F16944A64441}">
      <dgm:prSet/>
      <dgm:spPr/>
      <dgm:t>
        <a:bodyPr/>
        <a:lstStyle/>
        <a:p>
          <a:endParaRPr lang="en-IN"/>
        </a:p>
      </dgm:t>
    </dgm:pt>
    <dgm:pt modelId="{90792592-A4CB-444D-8989-83AA567A96B7}" type="sibTrans" cxnId="{93913334-59C2-48C7-BB94-F16944A64441}">
      <dgm:prSet/>
      <dgm:spPr/>
      <dgm:t>
        <a:bodyPr/>
        <a:lstStyle/>
        <a:p>
          <a:endParaRPr lang="en-IN"/>
        </a:p>
      </dgm:t>
    </dgm:pt>
    <dgm:pt modelId="{4AA75AE9-3703-4747-BDB7-01652C09C523}" type="pres">
      <dgm:prSet presAssocID="{337B8C75-53B3-4AB2-BC17-98F4BF48838F}" presName="Name0" presStyleCnt="0">
        <dgm:presLayoutVars>
          <dgm:dir/>
          <dgm:resizeHandles val="exact"/>
        </dgm:presLayoutVars>
      </dgm:prSet>
      <dgm:spPr/>
    </dgm:pt>
    <dgm:pt modelId="{A78207C1-B5D1-465A-A66E-6EBB27EE09D3}" type="pres">
      <dgm:prSet presAssocID="{A3197D73-DFC0-462C-8A72-7289C19B4DE3}" presName="node" presStyleLbl="node1" presStyleIdx="0" presStyleCnt="5">
        <dgm:presLayoutVars>
          <dgm:bulletEnabled val="1"/>
        </dgm:presLayoutVars>
      </dgm:prSet>
      <dgm:spPr/>
    </dgm:pt>
    <dgm:pt modelId="{1A4EBB7E-D6E7-4F26-91C2-085DAC65EA5C}" type="pres">
      <dgm:prSet presAssocID="{B3EE8A12-328A-4DD7-9892-77919A42536E}" presName="sibTrans" presStyleLbl="sibTrans1D1" presStyleIdx="0" presStyleCnt="4"/>
      <dgm:spPr/>
    </dgm:pt>
    <dgm:pt modelId="{ACF6D3A7-87B2-4752-B9D7-54EEC3E31A4F}" type="pres">
      <dgm:prSet presAssocID="{B3EE8A12-328A-4DD7-9892-77919A42536E}" presName="connectorText" presStyleLbl="sibTrans1D1" presStyleIdx="0" presStyleCnt="4"/>
      <dgm:spPr/>
    </dgm:pt>
    <dgm:pt modelId="{578B21F8-BE6D-459B-A28C-FB52DC87C024}" type="pres">
      <dgm:prSet presAssocID="{A423CD50-FF80-477E-92F7-1196AB805380}" presName="node" presStyleLbl="node1" presStyleIdx="1" presStyleCnt="5">
        <dgm:presLayoutVars>
          <dgm:bulletEnabled val="1"/>
        </dgm:presLayoutVars>
      </dgm:prSet>
      <dgm:spPr/>
    </dgm:pt>
    <dgm:pt modelId="{FA256B6B-BFAD-41E7-A491-E1563FA88369}" type="pres">
      <dgm:prSet presAssocID="{094E04E3-4C43-4971-A6B2-3B218F581C5B}" presName="sibTrans" presStyleLbl="sibTrans1D1" presStyleIdx="1" presStyleCnt="4"/>
      <dgm:spPr/>
    </dgm:pt>
    <dgm:pt modelId="{BC85176D-13BB-4F06-AFA4-0C294E2274AC}" type="pres">
      <dgm:prSet presAssocID="{094E04E3-4C43-4971-A6B2-3B218F581C5B}" presName="connectorText" presStyleLbl="sibTrans1D1" presStyleIdx="1" presStyleCnt="4"/>
      <dgm:spPr/>
    </dgm:pt>
    <dgm:pt modelId="{028C0A9F-ECD1-45A6-A598-841EA58EF6C0}" type="pres">
      <dgm:prSet presAssocID="{CA7A2136-0B4B-4382-BBA5-D3842C55AC24}" presName="node" presStyleLbl="node1" presStyleIdx="2" presStyleCnt="5">
        <dgm:presLayoutVars>
          <dgm:bulletEnabled val="1"/>
        </dgm:presLayoutVars>
      </dgm:prSet>
      <dgm:spPr/>
    </dgm:pt>
    <dgm:pt modelId="{FD6011D1-79DE-4502-A2EB-123C85916752}" type="pres">
      <dgm:prSet presAssocID="{0CC63855-B609-4B45-9591-D3744AA8E9F5}" presName="sibTrans" presStyleLbl="sibTrans1D1" presStyleIdx="2" presStyleCnt="4"/>
      <dgm:spPr/>
    </dgm:pt>
    <dgm:pt modelId="{B71364DB-BF59-407C-8489-F2DD536E3052}" type="pres">
      <dgm:prSet presAssocID="{0CC63855-B609-4B45-9591-D3744AA8E9F5}" presName="connectorText" presStyleLbl="sibTrans1D1" presStyleIdx="2" presStyleCnt="4"/>
      <dgm:spPr/>
    </dgm:pt>
    <dgm:pt modelId="{C39E04EC-DEAC-47D7-85F7-921195B9A3B2}" type="pres">
      <dgm:prSet presAssocID="{A48092BA-180D-4FA1-80BC-712698D87AC8}" presName="node" presStyleLbl="node1" presStyleIdx="3" presStyleCnt="5">
        <dgm:presLayoutVars>
          <dgm:bulletEnabled val="1"/>
        </dgm:presLayoutVars>
      </dgm:prSet>
      <dgm:spPr/>
    </dgm:pt>
    <dgm:pt modelId="{66F0F72A-D1F2-469A-AABA-66AD0630C533}" type="pres">
      <dgm:prSet presAssocID="{C51CB71F-7769-4F7C-A5AE-0C7ADFB6A52A}" presName="sibTrans" presStyleLbl="sibTrans1D1" presStyleIdx="3" presStyleCnt="4"/>
      <dgm:spPr/>
    </dgm:pt>
    <dgm:pt modelId="{3D04CB58-C1CA-4FBA-83BE-7C95D4ED90BF}" type="pres">
      <dgm:prSet presAssocID="{C51CB71F-7769-4F7C-A5AE-0C7ADFB6A52A}" presName="connectorText" presStyleLbl="sibTrans1D1" presStyleIdx="3" presStyleCnt="4"/>
      <dgm:spPr/>
    </dgm:pt>
    <dgm:pt modelId="{E83700AA-1C96-4E32-8978-E25FC533F212}" type="pres">
      <dgm:prSet presAssocID="{556F1C3D-C149-4803-80D4-B43CA970796A}" presName="node" presStyleLbl="node1" presStyleIdx="4" presStyleCnt="5" custLinFactNeighborX="-348" custLinFactNeighborY="-1">
        <dgm:presLayoutVars>
          <dgm:bulletEnabled val="1"/>
        </dgm:presLayoutVars>
      </dgm:prSet>
      <dgm:spPr/>
    </dgm:pt>
  </dgm:ptLst>
  <dgm:cxnLst>
    <dgm:cxn modelId="{0F435B09-FB49-4E29-97C9-2B8EFA19696E}" srcId="{337B8C75-53B3-4AB2-BC17-98F4BF48838F}" destId="{A48092BA-180D-4FA1-80BC-712698D87AC8}" srcOrd="3" destOrd="0" parTransId="{B6AF0D40-E37A-4336-B46B-381C64858845}" sibTransId="{C51CB71F-7769-4F7C-A5AE-0C7ADFB6A52A}"/>
    <dgm:cxn modelId="{CB945B16-B43C-4754-B859-C7590D5730E2}" type="presOf" srcId="{A3197D73-DFC0-462C-8A72-7289C19B4DE3}" destId="{A78207C1-B5D1-465A-A66E-6EBB27EE09D3}" srcOrd="0" destOrd="0" presId="urn:microsoft.com/office/officeart/2005/8/layout/bProcess3"/>
    <dgm:cxn modelId="{1F95FC17-C52B-4C8E-84D3-526951C63341}" srcId="{337B8C75-53B3-4AB2-BC17-98F4BF48838F}" destId="{A3197D73-DFC0-462C-8A72-7289C19B4DE3}" srcOrd="0" destOrd="0" parTransId="{489F9BA2-2B1A-4C17-937F-5ECA7137EADE}" sibTransId="{B3EE8A12-328A-4DD7-9892-77919A42536E}"/>
    <dgm:cxn modelId="{2CEE3A1A-BDB6-4E33-BEAD-4303DAB5C7F6}" type="presOf" srcId="{B3EE8A12-328A-4DD7-9892-77919A42536E}" destId="{1A4EBB7E-D6E7-4F26-91C2-085DAC65EA5C}" srcOrd="0" destOrd="0" presId="urn:microsoft.com/office/officeart/2005/8/layout/bProcess3"/>
    <dgm:cxn modelId="{00F70121-8F0E-4EA3-8655-E65DDF07D212}" srcId="{337B8C75-53B3-4AB2-BC17-98F4BF48838F}" destId="{CA7A2136-0B4B-4382-BBA5-D3842C55AC24}" srcOrd="2" destOrd="0" parTransId="{E6415171-240A-45EE-B51C-FF452BEF9127}" sibTransId="{0CC63855-B609-4B45-9591-D3744AA8E9F5}"/>
    <dgm:cxn modelId="{C32E0027-51A5-4214-87B8-568DD20B1F48}" type="presOf" srcId="{556F1C3D-C149-4803-80D4-B43CA970796A}" destId="{E83700AA-1C96-4E32-8978-E25FC533F212}" srcOrd="0" destOrd="0" presId="urn:microsoft.com/office/officeart/2005/8/layout/bProcess3"/>
    <dgm:cxn modelId="{88096B2A-5E78-48B6-A789-5034AB21A770}" type="presOf" srcId="{B3EE8A12-328A-4DD7-9892-77919A42536E}" destId="{ACF6D3A7-87B2-4752-B9D7-54EEC3E31A4F}" srcOrd="1" destOrd="0" presId="urn:microsoft.com/office/officeart/2005/8/layout/bProcess3"/>
    <dgm:cxn modelId="{93913334-59C2-48C7-BB94-F16944A64441}" srcId="{337B8C75-53B3-4AB2-BC17-98F4BF48838F}" destId="{556F1C3D-C149-4803-80D4-B43CA970796A}" srcOrd="4" destOrd="0" parTransId="{7CFE1726-1FFC-4F5C-8C14-DAA1938C3F9C}" sibTransId="{90792592-A4CB-444D-8989-83AA567A96B7}"/>
    <dgm:cxn modelId="{D5E02337-CCB5-4295-8621-23F311698678}" type="presOf" srcId="{A423CD50-FF80-477E-92F7-1196AB805380}" destId="{578B21F8-BE6D-459B-A28C-FB52DC87C024}" srcOrd="0" destOrd="0" presId="urn:microsoft.com/office/officeart/2005/8/layout/bProcess3"/>
    <dgm:cxn modelId="{88B86657-5384-455C-A280-606775B0D3BA}" type="presOf" srcId="{C51CB71F-7769-4F7C-A5AE-0C7ADFB6A52A}" destId="{3D04CB58-C1CA-4FBA-83BE-7C95D4ED90BF}" srcOrd="1" destOrd="0" presId="urn:microsoft.com/office/officeart/2005/8/layout/bProcess3"/>
    <dgm:cxn modelId="{42B55989-4AD7-4F4E-A9F3-267C772270C9}" type="presOf" srcId="{094E04E3-4C43-4971-A6B2-3B218F581C5B}" destId="{FA256B6B-BFAD-41E7-A491-E1563FA88369}" srcOrd="0" destOrd="0" presId="urn:microsoft.com/office/officeart/2005/8/layout/bProcess3"/>
    <dgm:cxn modelId="{889ED6AB-74A8-457F-853C-1125004A02DB}" type="presOf" srcId="{337B8C75-53B3-4AB2-BC17-98F4BF48838F}" destId="{4AA75AE9-3703-4747-BDB7-01652C09C523}" srcOrd="0" destOrd="0" presId="urn:microsoft.com/office/officeart/2005/8/layout/bProcess3"/>
    <dgm:cxn modelId="{B40513D0-8F89-4F46-8286-864EC5F69A54}" type="presOf" srcId="{CA7A2136-0B4B-4382-BBA5-D3842C55AC24}" destId="{028C0A9F-ECD1-45A6-A598-841EA58EF6C0}" srcOrd="0" destOrd="0" presId="urn:microsoft.com/office/officeart/2005/8/layout/bProcess3"/>
    <dgm:cxn modelId="{327835E3-B274-4AB5-892B-5480B44681B5}" srcId="{337B8C75-53B3-4AB2-BC17-98F4BF48838F}" destId="{A423CD50-FF80-477E-92F7-1196AB805380}" srcOrd="1" destOrd="0" parTransId="{425FE032-C10A-41C8-8F08-117D7A95F642}" sibTransId="{094E04E3-4C43-4971-A6B2-3B218F581C5B}"/>
    <dgm:cxn modelId="{B14A53EA-2FF1-4A79-AB7B-7D7090D0601C}" type="presOf" srcId="{0CC63855-B609-4B45-9591-D3744AA8E9F5}" destId="{FD6011D1-79DE-4502-A2EB-123C85916752}" srcOrd="0" destOrd="0" presId="urn:microsoft.com/office/officeart/2005/8/layout/bProcess3"/>
    <dgm:cxn modelId="{53DDB5ED-331A-464D-9CA1-8F3A2F8603D9}" type="presOf" srcId="{0CC63855-B609-4B45-9591-D3744AA8E9F5}" destId="{B71364DB-BF59-407C-8489-F2DD536E3052}" srcOrd="1" destOrd="0" presId="urn:microsoft.com/office/officeart/2005/8/layout/bProcess3"/>
    <dgm:cxn modelId="{618738FE-92D9-4C00-AE54-EC7E8CEC29C5}" type="presOf" srcId="{C51CB71F-7769-4F7C-A5AE-0C7ADFB6A52A}" destId="{66F0F72A-D1F2-469A-AABA-66AD0630C533}" srcOrd="0" destOrd="0" presId="urn:microsoft.com/office/officeart/2005/8/layout/bProcess3"/>
    <dgm:cxn modelId="{801A2CFF-9973-471E-AC9D-DB89E6E53BB3}" type="presOf" srcId="{A48092BA-180D-4FA1-80BC-712698D87AC8}" destId="{C39E04EC-DEAC-47D7-85F7-921195B9A3B2}" srcOrd="0" destOrd="0" presId="urn:microsoft.com/office/officeart/2005/8/layout/bProcess3"/>
    <dgm:cxn modelId="{012FEDFF-2210-41DF-8AC1-4C69E911F001}" type="presOf" srcId="{094E04E3-4C43-4971-A6B2-3B218F581C5B}" destId="{BC85176D-13BB-4F06-AFA4-0C294E2274AC}" srcOrd="1" destOrd="0" presId="urn:microsoft.com/office/officeart/2005/8/layout/bProcess3"/>
    <dgm:cxn modelId="{E5AF7886-764C-442C-9426-424A597B3EED}" type="presParOf" srcId="{4AA75AE9-3703-4747-BDB7-01652C09C523}" destId="{A78207C1-B5D1-465A-A66E-6EBB27EE09D3}" srcOrd="0" destOrd="0" presId="urn:microsoft.com/office/officeart/2005/8/layout/bProcess3"/>
    <dgm:cxn modelId="{051ABDD0-FD6E-4D75-B73A-A52AC7B3BE5E}" type="presParOf" srcId="{4AA75AE9-3703-4747-BDB7-01652C09C523}" destId="{1A4EBB7E-D6E7-4F26-91C2-085DAC65EA5C}" srcOrd="1" destOrd="0" presId="urn:microsoft.com/office/officeart/2005/8/layout/bProcess3"/>
    <dgm:cxn modelId="{AB9D2927-0393-4DAF-8090-CAE5C3DAD8C9}" type="presParOf" srcId="{1A4EBB7E-D6E7-4F26-91C2-085DAC65EA5C}" destId="{ACF6D3A7-87B2-4752-B9D7-54EEC3E31A4F}" srcOrd="0" destOrd="0" presId="urn:microsoft.com/office/officeart/2005/8/layout/bProcess3"/>
    <dgm:cxn modelId="{86B035A6-31F9-4271-8CC4-A6B1155F01E6}" type="presParOf" srcId="{4AA75AE9-3703-4747-BDB7-01652C09C523}" destId="{578B21F8-BE6D-459B-A28C-FB52DC87C024}" srcOrd="2" destOrd="0" presId="urn:microsoft.com/office/officeart/2005/8/layout/bProcess3"/>
    <dgm:cxn modelId="{BEEE7D01-2B81-49EC-82A9-27FD25249A7B}" type="presParOf" srcId="{4AA75AE9-3703-4747-BDB7-01652C09C523}" destId="{FA256B6B-BFAD-41E7-A491-E1563FA88369}" srcOrd="3" destOrd="0" presId="urn:microsoft.com/office/officeart/2005/8/layout/bProcess3"/>
    <dgm:cxn modelId="{A3AA69EA-795D-48CF-8FFF-7EB418E2D944}" type="presParOf" srcId="{FA256B6B-BFAD-41E7-A491-E1563FA88369}" destId="{BC85176D-13BB-4F06-AFA4-0C294E2274AC}" srcOrd="0" destOrd="0" presId="urn:microsoft.com/office/officeart/2005/8/layout/bProcess3"/>
    <dgm:cxn modelId="{32B0046E-8FDC-4594-9382-53EE29860C60}" type="presParOf" srcId="{4AA75AE9-3703-4747-BDB7-01652C09C523}" destId="{028C0A9F-ECD1-45A6-A598-841EA58EF6C0}" srcOrd="4" destOrd="0" presId="urn:microsoft.com/office/officeart/2005/8/layout/bProcess3"/>
    <dgm:cxn modelId="{3C4336FE-E243-497C-AA16-7677481D1309}" type="presParOf" srcId="{4AA75AE9-3703-4747-BDB7-01652C09C523}" destId="{FD6011D1-79DE-4502-A2EB-123C85916752}" srcOrd="5" destOrd="0" presId="urn:microsoft.com/office/officeart/2005/8/layout/bProcess3"/>
    <dgm:cxn modelId="{DDDFCF84-177A-4494-B960-2364FEB3DEEE}" type="presParOf" srcId="{FD6011D1-79DE-4502-A2EB-123C85916752}" destId="{B71364DB-BF59-407C-8489-F2DD536E3052}" srcOrd="0" destOrd="0" presId="urn:microsoft.com/office/officeart/2005/8/layout/bProcess3"/>
    <dgm:cxn modelId="{EC019126-4123-4E84-9F9A-56A0E2075BF1}" type="presParOf" srcId="{4AA75AE9-3703-4747-BDB7-01652C09C523}" destId="{C39E04EC-DEAC-47D7-85F7-921195B9A3B2}" srcOrd="6" destOrd="0" presId="urn:microsoft.com/office/officeart/2005/8/layout/bProcess3"/>
    <dgm:cxn modelId="{8B1D2FBC-BDF2-4C6F-B32F-08A81AF1516B}" type="presParOf" srcId="{4AA75AE9-3703-4747-BDB7-01652C09C523}" destId="{66F0F72A-D1F2-469A-AABA-66AD0630C533}" srcOrd="7" destOrd="0" presId="urn:microsoft.com/office/officeart/2005/8/layout/bProcess3"/>
    <dgm:cxn modelId="{CBED87E6-40A5-44D9-9DCC-241D99CA2A5A}" type="presParOf" srcId="{66F0F72A-D1F2-469A-AABA-66AD0630C533}" destId="{3D04CB58-C1CA-4FBA-83BE-7C95D4ED90BF}" srcOrd="0" destOrd="0" presId="urn:microsoft.com/office/officeart/2005/8/layout/bProcess3"/>
    <dgm:cxn modelId="{8A252A26-6A2C-4DD6-A6F6-315CCDF4A805}" type="presParOf" srcId="{4AA75AE9-3703-4747-BDB7-01652C09C523}" destId="{E83700AA-1C96-4E32-8978-E25FC533F212}" srcOrd="8" destOrd="0" presId="urn:microsoft.com/office/officeart/2005/8/layout/b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4EBB7E-D6E7-4F26-91C2-085DAC65EA5C}">
      <dsp:nvSpPr>
        <dsp:cNvPr id="0" name=""/>
        <dsp:cNvSpPr/>
      </dsp:nvSpPr>
      <dsp:spPr>
        <a:xfrm>
          <a:off x="2485463" y="865518"/>
          <a:ext cx="539955" cy="91440"/>
        </a:xfrm>
        <a:custGeom>
          <a:avLst/>
          <a:gdLst/>
          <a:ahLst/>
          <a:cxnLst/>
          <a:rect l="0" t="0" r="0" b="0"/>
          <a:pathLst>
            <a:path>
              <a:moveTo>
                <a:pt x="0" y="45720"/>
              </a:moveTo>
              <a:lnTo>
                <a:pt x="539955" y="45720"/>
              </a:lnTo>
            </a:path>
          </a:pathLst>
        </a:custGeom>
        <a:noFill/>
        <a:ln w="12700" cap="rnd"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2741177" y="908386"/>
        <a:ext cx="28527" cy="5705"/>
      </dsp:txXfrm>
    </dsp:sp>
    <dsp:sp modelId="{A78207C1-B5D1-465A-A66E-6EBB27EE09D3}">
      <dsp:nvSpPr>
        <dsp:cNvPr id="0" name=""/>
        <dsp:cNvSpPr/>
      </dsp:nvSpPr>
      <dsp:spPr>
        <a:xfrm>
          <a:off x="6589" y="167036"/>
          <a:ext cx="2480674" cy="1488404"/>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156464" numCol="1" spcCol="1270" anchor="ctr" anchorCtr="0">
          <a:noAutofit/>
        </a:bodyPr>
        <a:lstStyle/>
        <a:p>
          <a:pPr marL="0" lvl="0" indent="0" algn="ctr" defTabSz="977900">
            <a:lnSpc>
              <a:spcPct val="90000"/>
            </a:lnSpc>
            <a:spcBef>
              <a:spcPct val="0"/>
            </a:spcBef>
            <a:spcAft>
              <a:spcPct val="35000"/>
            </a:spcAft>
            <a:buNone/>
          </a:pPr>
          <a:r>
            <a:rPr lang="en-IN" sz="2200" kern="1200" dirty="0"/>
            <a:t>Collection of dataset from Kaggle</a:t>
          </a:r>
        </a:p>
      </dsp:txBody>
      <dsp:txXfrm>
        <a:off x="6589" y="167036"/>
        <a:ext cx="2480674" cy="1488404"/>
      </dsp:txXfrm>
    </dsp:sp>
    <dsp:sp modelId="{FA256B6B-BFAD-41E7-A491-E1563FA88369}">
      <dsp:nvSpPr>
        <dsp:cNvPr id="0" name=""/>
        <dsp:cNvSpPr/>
      </dsp:nvSpPr>
      <dsp:spPr>
        <a:xfrm>
          <a:off x="5536693" y="865518"/>
          <a:ext cx="539955" cy="91440"/>
        </a:xfrm>
        <a:custGeom>
          <a:avLst/>
          <a:gdLst/>
          <a:ahLst/>
          <a:cxnLst/>
          <a:rect l="0" t="0" r="0" b="0"/>
          <a:pathLst>
            <a:path>
              <a:moveTo>
                <a:pt x="0" y="45720"/>
              </a:moveTo>
              <a:lnTo>
                <a:pt x="539955" y="45720"/>
              </a:lnTo>
            </a:path>
          </a:pathLst>
        </a:custGeom>
        <a:noFill/>
        <a:ln w="12700" cap="rnd"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5792406" y="908386"/>
        <a:ext cx="28527" cy="5705"/>
      </dsp:txXfrm>
    </dsp:sp>
    <dsp:sp modelId="{578B21F8-BE6D-459B-A28C-FB52DC87C024}">
      <dsp:nvSpPr>
        <dsp:cNvPr id="0" name=""/>
        <dsp:cNvSpPr/>
      </dsp:nvSpPr>
      <dsp:spPr>
        <a:xfrm>
          <a:off x="3057818" y="167036"/>
          <a:ext cx="2480674" cy="1488404"/>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156464" numCol="1" spcCol="1270" anchor="ctr" anchorCtr="0">
          <a:noAutofit/>
        </a:bodyPr>
        <a:lstStyle/>
        <a:p>
          <a:pPr marL="0" lvl="0" indent="0" algn="ctr" defTabSz="977900">
            <a:lnSpc>
              <a:spcPct val="90000"/>
            </a:lnSpc>
            <a:spcBef>
              <a:spcPct val="0"/>
            </a:spcBef>
            <a:spcAft>
              <a:spcPct val="35000"/>
            </a:spcAft>
            <a:buNone/>
          </a:pPr>
          <a:r>
            <a:rPr lang="en-IN" sz="2200" kern="1200" dirty="0"/>
            <a:t>Segmentation dataset(725 images and masks)</a:t>
          </a:r>
        </a:p>
      </dsp:txBody>
      <dsp:txXfrm>
        <a:off x="3057818" y="167036"/>
        <a:ext cx="2480674" cy="1488404"/>
      </dsp:txXfrm>
    </dsp:sp>
    <dsp:sp modelId="{FD6011D1-79DE-4502-A2EB-123C85916752}">
      <dsp:nvSpPr>
        <dsp:cNvPr id="0" name=""/>
        <dsp:cNvSpPr/>
      </dsp:nvSpPr>
      <dsp:spPr>
        <a:xfrm>
          <a:off x="1246926" y="1653640"/>
          <a:ext cx="6102458" cy="539955"/>
        </a:xfrm>
        <a:custGeom>
          <a:avLst/>
          <a:gdLst/>
          <a:ahLst/>
          <a:cxnLst/>
          <a:rect l="0" t="0" r="0" b="0"/>
          <a:pathLst>
            <a:path>
              <a:moveTo>
                <a:pt x="6102458" y="0"/>
              </a:moveTo>
              <a:lnTo>
                <a:pt x="6102458" y="287077"/>
              </a:lnTo>
              <a:lnTo>
                <a:pt x="0" y="287077"/>
              </a:lnTo>
              <a:lnTo>
                <a:pt x="0" y="539955"/>
              </a:lnTo>
            </a:path>
          </a:pathLst>
        </a:custGeom>
        <a:noFill/>
        <a:ln w="12700" cap="rnd"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4144929" y="1920765"/>
        <a:ext cx="306453" cy="5705"/>
      </dsp:txXfrm>
    </dsp:sp>
    <dsp:sp modelId="{028C0A9F-ECD1-45A6-A598-841EA58EF6C0}">
      <dsp:nvSpPr>
        <dsp:cNvPr id="0" name=""/>
        <dsp:cNvSpPr/>
      </dsp:nvSpPr>
      <dsp:spPr>
        <a:xfrm>
          <a:off x="6109048" y="167036"/>
          <a:ext cx="2480674" cy="1488404"/>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156464" numCol="1" spcCol="1270" anchor="ctr" anchorCtr="0">
          <a:noAutofit/>
        </a:bodyPr>
        <a:lstStyle/>
        <a:p>
          <a:pPr marL="0" lvl="0" indent="0" algn="ctr" defTabSz="977900">
            <a:lnSpc>
              <a:spcPct val="90000"/>
            </a:lnSpc>
            <a:spcBef>
              <a:spcPct val="0"/>
            </a:spcBef>
            <a:spcAft>
              <a:spcPct val="35000"/>
            </a:spcAft>
            <a:buNone/>
          </a:pPr>
          <a:r>
            <a:rPr lang="en-IN" sz="2200" kern="1200" dirty="0" err="1"/>
            <a:t>Unet</a:t>
          </a:r>
          <a:r>
            <a:rPr lang="en-IN" sz="2200" kern="1200" dirty="0"/>
            <a:t>, Attention </a:t>
          </a:r>
          <a:r>
            <a:rPr lang="en-IN" sz="2200" kern="1200" dirty="0" err="1"/>
            <a:t>Unet</a:t>
          </a:r>
          <a:r>
            <a:rPr lang="en-IN" sz="2200" kern="1200" dirty="0"/>
            <a:t> and Attention </a:t>
          </a:r>
          <a:r>
            <a:rPr lang="en-IN" sz="2200" kern="1200" dirty="0" err="1"/>
            <a:t>ResUnet</a:t>
          </a:r>
          <a:endParaRPr lang="en-IN" sz="2200" kern="1200" dirty="0"/>
        </a:p>
      </dsp:txBody>
      <dsp:txXfrm>
        <a:off x="6109048" y="167036"/>
        <a:ext cx="2480674" cy="1488404"/>
      </dsp:txXfrm>
    </dsp:sp>
    <dsp:sp modelId="{66F0F72A-D1F2-469A-AABA-66AD0630C533}">
      <dsp:nvSpPr>
        <dsp:cNvPr id="0" name=""/>
        <dsp:cNvSpPr/>
      </dsp:nvSpPr>
      <dsp:spPr>
        <a:xfrm>
          <a:off x="2485463" y="2924463"/>
          <a:ext cx="531322" cy="91440"/>
        </a:xfrm>
        <a:custGeom>
          <a:avLst/>
          <a:gdLst/>
          <a:ahLst/>
          <a:cxnLst/>
          <a:rect l="0" t="0" r="0" b="0"/>
          <a:pathLst>
            <a:path>
              <a:moveTo>
                <a:pt x="0" y="45734"/>
              </a:moveTo>
              <a:lnTo>
                <a:pt x="282761" y="45734"/>
              </a:lnTo>
              <a:lnTo>
                <a:pt x="282761" y="45720"/>
              </a:lnTo>
              <a:lnTo>
                <a:pt x="531322" y="45720"/>
              </a:lnTo>
            </a:path>
          </a:pathLst>
        </a:custGeom>
        <a:noFill/>
        <a:ln w="12700" cap="rnd"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2737077" y="2967330"/>
        <a:ext cx="28096" cy="5705"/>
      </dsp:txXfrm>
    </dsp:sp>
    <dsp:sp modelId="{C39E04EC-DEAC-47D7-85F7-921195B9A3B2}">
      <dsp:nvSpPr>
        <dsp:cNvPr id="0" name=""/>
        <dsp:cNvSpPr/>
      </dsp:nvSpPr>
      <dsp:spPr>
        <a:xfrm>
          <a:off x="6589" y="2225996"/>
          <a:ext cx="2480674" cy="1488404"/>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156464" numCol="1" spcCol="1270" anchor="ctr" anchorCtr="0">
          <a:noAutofit/>
        </a:bodyPr>
        <a:lstStyle/>
        <a:p>
          <a:pPr marL="0" lvl="0" indent="0" algn="ctr" defTabSz="977900">
            <a:lnSpc>
              <a:spcPct val="90000"/>
            </a:lnSpc>
            <a:spcBef>
              <a:spcPct val="0"/>
            </a:spcBef>
            <a:spcAft>
              <a:spcPct val="35000"/>
            </a:spcAft>
            <a:buNone/>
          </a:pPr>
          <a:r>
            <a:rPr lang="en-IN" sz="2200" kern="1200" dirty="0"/>
            <a:t>Segmentation Results</a:t>
          </a:r>
        </a:p>
      </dsp:txBody>
      <dsp:txXfrm>
        <a:off x="6589" y="2225996"/>
        <a:ext cx="2480674" cy="1488404"/>
      </dsp:txXfrm>
    </dsp:sp>
    <dsp:sp modelId="{E83700AA-1C96-4E32-8978-E25FC533F212}">
      <dsp:nvSpPr>
        <dsp:cNvPr id="0" name=""/>
        <dsp:cNvSpPr/>
      </dsp:nvSpPr>
      <dsp:spPr>
        <a:xfrm>
          <a:off x="3049186" y="2225981"/>
          <a:ext cx="2480674" cy="1488404"/>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156464" numCol="1" spcCol="1270" anchor="ctr" anchorCtr="0">
          <a:noAutofit/>
        </a:bodyPr>
        <a:lstStyle/>
        <a:p>
          <a:pPr marL="0" lvl="0" indent="0" algn="ctr" defTabSz="977900">
            <a:lnSpc>
              <a:spcPct val="90000"/>
            </a:lnSpc>
            <a:spcBef>
              <a:spcPct val="0"/>
            </a:spcBef>
            <a:spcAft>
              <a:spcPct val="35000"/>
            </a:spcAft>
            <a:buNone/>
          </a:pPr>
          <a:r>
            <a:rPr lang="en-IN" sz="2200" kern="1200" dirty="0"/>
            <a:t>Development of new Architecture</a:t>
          </a:r>
        </a:p>
      </dsp:txBody>
      <dsp:txXfrm>
        <a:off x="3049186" y="2225981"/>
        <a:ext cx="2480674" cy="1488404"/>
      </dsp:txXfrm>
    </dsp:sp>
  </dsp:spTree>
</dsp:drawing>
</file>

<file path=ppt/diagrams/layout1.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EBFD410-04AE-4787-875A-18D60279A4F5}" type="datetimeFigureOut">
              <a:rPr lang="en-IN" smtClean="0"/>
              <a:t>15-09-2022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76B41A5-E744-474B-AFB3-C6EBF9DF64F7}" type="slidenum">
              <a:rPr lang="en-IN" smtClean="0"/>
              <a:t>‹#›</a:t>
            </a:fld>
            <a:endParaRPr lang="en-IN"/>
          </a:p>
        </p:txBody>
      </p:sp>
    </p:spTree>
    <p:extLst>
      <p:ext uri="{BB962C8B-B14F-4D97-AF65-F5344CB8AC3E}">
        <p14:creationId xmlns:p14="http://schemas.microsoft.com/office/powerpoint/2010/main" val="24069002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BFD410-04AE-4787-875A-18D60279A4F5}" type="datetimeFigureOut">
              <a:rPr lang="en-IN" smtClean="0"/>
              <a:t>15-09-2022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76B41A5-E744-474B-AFB3-C6EBF9DF64F7}" type="slidenum">
              <a:rPr lang="en-IN" smtClean="0"/>
              <a:t>‹#›</a:t>
            </a:fld>
            <a:endParaRPr lang="en-IN"/>
          </a:p>
        </p:txBody>
      </p:sp>
    </p:spTree>
    <p:extLst>
      <p:ext uri="{BB962C8B-B14F-4D97-AF65-F5344CB8AC3E}">
        <p14:creationId xmlns:p14="http://schemas.microsoft.com/office/powerpoint/2010/main" val="32436553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BFD410-04AE-4787-875A-18D60279A4F5}" type="datetimeFigureOut">
              <a:rPr lang="en-IN" smtClean="0"/>
              <a:t>15-09-2022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76B41A5-E744-474B-AFB3-C6EBF9DF64F7}"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2963351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BFD410-04AE-4787-875A-18D60279A4F5}" type="datetimeFigureOut">
              <a:rPr lang="en-IN" smtClean="0"/>
              <a:t>15-09-2022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76B41A5-E744-474B-AFB3-C6EBF9DF64F7}" type="slidenum">
              <a:rPr lang="en-IN" smtClean="0"/>
              <a:t>‹#›</a:t>
            </a:fld>
            <a:endParaRPr lang="en-IN"/>
          </a:p>
        </p:txBody>
      </p:sp>
    </p:spTree>
    <p:extLst>
      <p:ext uri="{BB962C8B-B14F-4D97-AF65-F5344CB8AC3E}">
        <p14:creationId xmlns:p14="http://schemas.microsoft.com/office/powerpoint/2010/main" val="5484990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BFD410-04AE-4787-875A-18D60279A4F5}" type="datetimeFigureOut">
              <a:rPr lang="en-IN" smtClean="0"/>
              <a:t>15-09-2022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76B41A5-E744-474B-AFB3-C6EBF9DF64F7}"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7617016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BFD410-04AE-4787-875A-18D60279A4F5}" type="datetimeFigureOut">
              <a:rPr lang="en-IN" smtClean="0"/>
              <a:t>15-09-2022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76B41A5-E744-474B-AFB3-C6EBF9DF64F7}" type="slidenum">
              <a:rPr lang="en-IN" smtClean="0"/>
              <a:t>‹#›</a:t>
            </a:fld>
            <a:endParaRPr lang="en-IN"/>
          </a:p>
        </p:txBody>
      </p:sp>
    </p:spTree>
    <p:extLst>
      <p:ext uri="{BB962C8B-B14F-4D97-AF65-F5344CB8AC3E}">
        <p14:creationId xmlns:p14="http://schemas.microsoft.com/office/powerpoint/2010/main" val="26209689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BFD410-04AE-4787-875A-18D60279A4F5}" type="datetimeFigureOut">
              <a:rPr lang="en-IN" smtClean="0"/>
              <a:t>15-09-2022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76B41A5-E744-474B-AFB3-C6EBF9DF64F7}" type="slidenum">
              <a:rPr lang="en-IN" smtClean="0"/>
              <a:t>‹#›</a:t>
            </a:fld>
            <a:endParaRPr lang="en-IN"/>
          </a:p>
        </p:txBody>
      </p:sp>
    </p:spTree>
    <p:extLst>
      <p:ext uri="{BB962C8B-B14F-4D97-AF65-F5344CB8AC3E}">
        <p14:creationId xmlns:p14="http://schemas.microsoft.com/office/powerpoint/2010/main" val="743403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BFD410-04AE-4787-875A-18D60279A4F5}" type="datetimeFigureOut">
              <a:rPr lang="en-IN" smtClean="0"/>
              <a:t>15-09-2022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76B41A5-E744-474B-AFB3-C6EBF9DF64F7}" type="slidenum">
              <a:rPr lang="en-IN" smtClean="0"/>
              <a:t>‹#›</a:t>
            </a:fld>
            <a:endParaRPr lang="en-IN"/>
          </a:p>
        </p:txBody>
      </p:sp>
    </p:spTree>
    <p:extLst>
      <p:ext uri="{BB962C8B-B14F-4D97-AF65-F5344CB8AC3E}">
        <p14:creationId xmlns:p14="http://schemas.microsoft.com/office/powerpoint/2010/main" val="41645851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BFD410-04AE-4787-875A-18D60279A4F5}" type="datetimeFigureOut">
              <a:rPr lang="en-IN" smtClean="0"/>
              <a:t>15-09-2022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76B41A5-E744-474B-AFB3-C6EBF9DF64F7}" type="slidenum">
              <a:rPr lang="en-IN" smtClean="0"/>
              <a:t>‹#›</a:t>
            </a:fld>
            <a:endParaRPr lang="en-IN"/>
          </a:p>
        </p:txBody>
      </p:sp>
    </p:spTree>
    <p:extLst>
      <p:ext uri="{BB962C8B-B14F-4D97-AF65-F5344CB8AC3E}">
        <p14:creationId xmlns:p14="http://schemas.microsoft.com/office/powerpoint/2010/main" val="35446083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BFD410-04AE-4787-875A-18D60279A4F5}" type="datetimeFigureOut">
              <a:rPr lang="en-IN" smtClean="0"/>
              <a:t>15-09-2022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76B41A5-E744-474B-AFB3-C6EBF9DF64F7}" type="slidenum">
              <a:rPr lang="en-IN" smtClean="0"/>
              <a:t>‹#›</a:t>
            </a:fld>
            <a:endParaRPr lang="en-IN"/>
          </a:p>
        </p:txBody>
      </p:sp>
    </p:spTree>
    <p:extLst>
      <p:ext uri="{BB962C8B-B14F-4D97-AF65-F5344CB8AC3E}">
        <p14:creationId xmlns:p14="http://schemas.microsoft.com/office/powerpoint/2010/main" val="9513752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EBFD410-04AE-4787-875A-18D60279A4F5}" type="datetimeFigureOut">
              <a:rPr lang="en-IN" smtClean="0"/>
              <a:t>15-09-2022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76B41A5-E744-474B-AFB3-C6EBF9DF64F7}" type="slidenum">
              <a:rPr lang="en-IN" smtClean="0"/>
              <a:t>‹#›</a:t>
            </a:fld>
            <a:endParaRPr lang="en-IN"/>
          </a:p>
        </p:txBody>
      </p:sp>
    </p:spTree>
    <p:extLst>
      <p:ext uri="{BB962C8B-B14F-4D97-AF65-F5344CB8AC3E}">
        <p14:creationId xmlns:p14="http://schemas.microsoft.com/office/powerpoint/2010/main" val="38933302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EBFD410-04AE-4787-875A-18D60279A4F5}" type="datetimeFigureOut">
              <a:rPr lang="en-IN" smtClean="0"/>
              <a:t>15-09-2022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76B41A5-E744-474B-AFB3-C6EBF9DF64F7}" type="slidenum">
              <a:rPr lang="en-IN" smtClean="0"/>
              <a:t>‹#›</a:t>
            </a:fld>
            <a:endParaRPr lang="en-IN"/>
          </a:p>
        </p:txBody>
      </p:sp>
    </p:spTree>
    <p:extLst>
      <p:ext uri="{BB962C8B-B14F-4D97-AF65-F5344CB8AC3E}">
        <p14:creationId xmlns:p14="http://schemas.microsoft.com/office/powerpoint/2010/main" val="2105769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EBFD410-04AE-4787-875A-18D60279A4F5}" type="datetimeFigureOut">
              <a:rPr lang="en-IN" smtClean="0"/>
              <a:t>15-09-2022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76B41A5-E744-474B-AFB3-C6EBF9DF64F7}" type="slidenum">
              <a:rPr lang="en-IN" smtClean="0"/>
              <a:t>‹#›</a:t>
            </a:fld>
            <a:endParaRPr lang="en-IN"/>
          </a:p>
        </p:txBody>
      </p:sp>
    </p:spTree>
    <p:extLst>
      <p:ext uri="{BB962C8B-B14F-4D97-AF65-F5344CB8AC3E}">
        <p14:creationId xmlns:p14="http://schemas.microsoft.com/office/powerpoint/2010/main" val="2389671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BFD410-04AE-4787-875A-18D60279A4F5}" type="datetimeFigureOut">
              <a:rPr lang="en-IN" smtClean="0"/>
              <a:t>15-09-2022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76B41A5-E744-474B-AFB3-C6EBF9DF64F7}" type="slidenum">
              <a:rPr lang="en-IN" smtClean="0"/>
              <a:t>‹#›</a:t>
            </a:fld>
            <a:endParaRPr lang="en-IN"/>
          </a:p>
        </p:txBody>
      </p:sp>
    </p:spTree>
    <p:extLst>
      <p:ext uri="{BB962C8B-B14F-4D97-AF65-F5344CB8AC3E}">
        <p14:creationId xmlns:p14="http://schemas.microsoft.com/office/powerpoint/2010/main" val="18735001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EBFD410-04AE-4787-875A-18D60279A4F5}" type="datetimeFigureOut">
              <a:rPr lang="en-IN" smtClean="0"/>
              <a:t>15-09-2022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76B41A5-E744-474B-AFB3-C6EBF9DF64F7}" type="slidenum">
              <a:rPr lang="en-IN" smtClean="0"/>
              <a:t>‹#›</a:t>
            </a:fld>
            <a:endParaRPr lang="en-IN"/>
          </a:p>
        </p:txBody>
      </p:sp>
    </p:spTree>
    <p:extLst>
      <p:ext uri="{BB962C8B-B14F-4D97-AF65-F5344CB8AC3E}">
        <p14:creationId xmlns:p14="http://schemas.microsoft.com/office/powerpoint/2010/main" val="39423817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EBFD410-04AE-4787-875A-18D60279A4F5}" type="datetimeFigureOut">
              <a:rPr lang="en-IN" smtClean="0"/>
              <a:t>15-09-2022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76B41A5-E744-474B-AFB3-C6EBF9DF64F7}" type="slidenum">
              <a:rPr lang="en-IN" smtClean="0"/>
              <a:t>‹#›</a:t>
            </a:fld>
            <a:endParaRPr lang="en-IN"/>
          </a:p>
        </p:txBody>
      </p:sp>
    </p:spTree>
    <p:extLst>
      <p:ext uri="{BB962C8B-B14F-4D97-AF65-F5344CB8AC3E}">
        <p14:creationId xmlns:p14="http://schemas.microsoft.com/office/powerpoint/2010/main" val="28566613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EBFD410-04AE-4787-875A-18D60279A4F5}" type="datetimeFigureOut">
              <a:rPr lang="en-IN" smtClean="0"/>
              <a:t>15-09-2022</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576B41A5-E744-474B-AFB3-C6EBF9DF64F7}" type="slidenum">
              <a:rPr lang="en-IN" smtClean="0"/>
              <a:t>‹#›</a:t>
            </a:fld>
            <a:endParaRPr lang="en-IN"/>
          </a:p>
        </p:txBody>
      </p:sp>
    </p:spTree>
    <p:extLst>
      <p:ext uri="{BB962C8B-B14F-4D97-AF65-F5344CB8AC3E}">
        <p14:creationId xmlns:p14="http://schemas.microsoft.com/office/powerpoint/2010/main" val="361997130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13568-5105-01A7-93A5-D927E30DA67E}"/>
              </a:ext>
            </a:extLst>
          </p:cNvPr>
          <p:cNvSpPr>
            <a:spLocks noGrp="1"/>
          </p:cNvSpPr>
          <p:nvPr>
            <p:ph type="ctrTitle"/>
          </p:nvPr>
        </p:nvSpPr>
        <p:spPr/>
        <p:txBody>
          <a:bodyPr/>
          <a:lstStyle/>
          <a:p>
            <a:r>
              <a:rPr lang="en-IN" dirty="0"/>
              <a:t>Squeeze Excitation Embedded Attention </a:t>
            </a:r>
            <a:r>
              <a:rPr lang="en-IN" dirty="0" err="1"/>
              <a:t>UNet</a:t>
            </a:r>
            <a:endParaRPr lang="en-IN" dirty="0"/>
          </a:p>
        </p:txBody>
      </p:sp>
      <p:sp>
        <p:nvSpPr>
          <p:cNvPr id="3" name="Subtitle 2">
            <a:extLst>
              <a:ext uri="{FF2B5EF4-FFF2-40B4-BE49-F238E27FC236}">
                <a16:creationId xmlns:a16="http://schemas.microsoft.com/office/drawing/2014/main" id="{7AC08B11-350E-74E2-FF2B-B94E44A789B5}"/>
              </a:ext>
            </a:extLst>
          </p:cNvPr>
          <p:cNvSpPr>
            <a:spLocks noGrp="1"/>
          </p:cNvSpPr>
          <p:nvPr>
            <p:ph type="subTitle" idx="1"/>
          </p:nvPr>
        </p:nvSpPr>
        <p:spPr/>
        <p:txBody>
          <a:bodyPr>
            <a:normAutofit lnSpcReduction="10000"/>
          </a:bodyPr>
          <a:lstStyle/>
          <a:p>
            <a:r>
              <a:rPr lang="en-IN" dirty="0"/>
              <a:t>John Rohit Ernest</a:t>
            </a:r>
          </a:p>
          <a:p>
            <a:r>
              <a:rPr lang="en-IN" dirty="0"/>
              <a:t>Gaurav Prasanna</a:t>
            </a:r>
          </a:p>
          <a:p>
            <a:r>
              <a:rPr lang="en-IN" dirty="0"/>
              <a:t>Lalitha G</a:t>
            </a:r>
          </a:p>
        </p:txBody>
      </p:sp>
    </p:spTree>
    <p:extLst>
      <p:ext uri="{BB962C8B-B14F-4D97-AF65-F5344CB8AC3E}">
        <p14:creationId xmlns:p14="http://schemas.microsoft.com/office/powerpoint/2010/main" val="17479982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CB54C-0A11-34BF-5CD7-4AC3D348368C}"/>
              </a:ext>
            </a:extLst>
          </p:cNvPr>
          <p:cNvSpPr>
            <a:spLocks noGrp="1"/>
          </p:cNvSpPr>
          <p:nvPr>
            <p:ph type="title"/>
          </p:nvPr>
        </p:nvSpPr>
        <p:spPr/>
        <p:txBody>
          <a:bodyPr/>
          <a:lstStyle/>
          <a:p>
            <a:r>
              <a:rPr lang="en-IN" dirty="0"/>
              <a:t>Proposed SEEA-</a:t>
            </a:r>
            <a:r>
              <a:rPr lang="en-IN" dirty="0" err="1"/>
              <a:t>UNet</a:t>
            </a:r>
            <a:endParaRPr lang="en-IN" dirty="0"/>
          </a:p>
        </p:txBody>
      </p:sp>
      <p:pic>
        <p:nvPicPr>
          <p:cNvPr id="5" name="Content Placeholder 4">
            <a:extLst>
              <a:ext uri="{FF2B5EF4-FFF2-40B4-BE49-F238E27FC236}">
                <a16:creationId xmlns:a16="http://schemas.microsoft.com/office/drawing/2014/main" id="{F83C20E1-004A-DA1E-D0BF-89E0D0C8590B}"/>
              </a:ext>
            </a:extLst>
          </p:cNvPr>
          <p:cNvPicPr>
            <a:picLocks noGrp="1" noChangeAspect="1"/>
          </p:cNvPicPr>
          <p:nvPr>
            <p:ph idx="1"/>
          </p:nvPr>
        </p:nvPicPr>
        <p:blipFill>
          <a:blip r:embed="rId2"/>
          <a:stretch>
            <a:fillRect/>
          </a:stretch>
        </p:blipFill>
        <p:spPr>
          <a:xfrm>
            <a:off x="1124764" y="1780616"/>
            <a:ext cx="7518904" cy="3016750"/>
          </a:xfrm>
        </p:spPr>
      </p:pic>
    </p:spTree>
    <p:extLst>
      <p:ext uri="{BB962C8B-B14F-4D97-AF65-F5344CB8AC3E}">
        <p14:creationId xmlns:p14="http://schemas.microsoft.com/office/powerpoint/2010/main" val="37712455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C756DE-88B0-693A-3132-9252D83A7A8E}"/>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44A6E5C6-03D4-FA50-F8FE-80B06787D5FD}"/>
              </a:ext>
            </a:extLst>
          </p:cNvPr>
          <p:cNvSpPr>
            <a:spLocks noGrp="1"/>
          </p:cNvSpPr>
          <p:nvPr>
            <p:ph idx="1"/>
          </p:nvPr>
        </p:nvSpPr>
        <p:spPr>
          <a:xfrm>
            <a:off x="677333" y="1556740"/>
            <a:ext cx="9070515" cy="4033177"/>
          </a:xfrm>
        </p:spPr>
        <p:txBody>
          <a:bodyPr>
            <a:normAutofit/>
          </a:bodyPr>
          <a:lstStyle/>
          <a:p>
            <a:r>
              <a:rPr lang="en-IN" sz="1800" dirty="0">
                <a:effectLst/>
                <a:latin typeface="Times New Roman" panose="02020603050405020304" pitchFamily="18" charset="0"/>
                <a:ea typeface="Calibri" panose="020F0502020204030204" pitchFamily="34" charset="0"/>
                <a:cs typeface="Times New Roman" panose="02020603050405020304" pitchFamily="18" charset="0"/>
              </a:rPr>
              <a:t>Overall, in this paper we try to prove that having a double attention-based scheme one that of Squeeze and Excitation Network based and other having soft attention mechanism by incorporating Attention gate and gating signal could very well serve as a benchmark for biomedical image segmentation. Not just solely focused on Brain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Tumor</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Segmentation, addition to this could be incorporating more layers into the network and then test it in on different benchmark datasets and see how it performs on varied scales, and not just focusing on modified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UNet</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As further study this model can also be checked on 3D Medical Imaging Dataset[16] and how well it is able to perform even in lesser number of epochs and varying the hyperparameters to see how it performs. on adding more layer this could very well lead to improvement in performance and aim at higher Jaccard coefficient and also bring the loss to a very negligible value. Lastly, we would like to thank Dr Muthu Subhash Kavitha for the guidance and support along the way, and also to Dr Sreenivas Bhattiprolu from whom we had taken a lot code references from his tutorial and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Github</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repository and also Research Scholar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Premanand</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for his guidance and support while debugging the code.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5811542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FB5D6-886F-FF80-5FE4-59ABE3EE27FB}"/>
              </a:ext>
            </a:extLst>
          </p:cNvPr>
          <p:cNvSpPr>
            <a:spLocks noGrp="1"/>
          </p:cNvSpPr>
          <p:nvPr>
            <p:ph type="title"/>
          </p:nvPr>
        </p:nvSpPr>
        <p:spPr>
          <a:xfrm>
            <a:off x="1396425" y="2864529"/>
            <a:ext cx="8596668" cy="1320800"/>
          </a:xfrm>
        </p:spPr>
        <p:txBody>
          <a:bodyPr/>
          <a:lstStyle/>
          <a:p>
            <a:pPr algn="ctr"/>
            <a:r>
              <a:rPr lang="en-IN" dirty="0"/>
              <a:t>THANK YOU</a:t>
            </a:r>
          </a:p>
        </p:txBody>
      </p:sp>
    </p:spTree>
    <p:extLst>
      <p:ext uri="{BB962C8B-B14F-4D97-AF65-F5344CB8AC3E}">
        <p14:creationId xmlns:p14="http://schemas.microsoft.com/office/powerpoint/2010/main" val="18550150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3F6A7-C34D-D369-48DC-A7D68736D7CC}"/>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C3D3DCF6-1E05-118E-AA62-86A8D8DBBA4E}"/>
              </a:ext>
            </a:extLst>
          </p:cNvPr>
          <p:cNvSpPr>
            <a:spLocks noGrp="1"/>
          </p:cNvSpPr>
          <p:nvPr>
            <p:ph idx="1"/>
          </p:nvPr>
        </p:nvSpPr>
        <p:spPr>
          <a:xfrm>
            <a:off x="677334" y="1488613"/>
            <a:ext cx="9638518" cy="4335138"/>
          </a:xfrm>
        </p:spPr>
        <p:txBody>
          <a:bodyPr>
            <a:normAutofit/>
          </a:bodyPr>
          <a:lstStyle/>
          <a:p>
            <a:r>
              <a:rPr lang="en-IN" sz="1800" dirty="0">
                <a:effectLst/>
                <a:latin typeface="Times New Roman" panose="02020603050405020304" pitchFamily="18" charset="0"/>
                <a:ea typeface="Calibri" panose="020F0502020204030204" pitchFamily="34" charset="0"/>
                <a:cs typeface="Times New Roman" panose="02020603050405020304" pitchFamily="18" charset="0"/>
              </a:rPr>
              <a:t>Deep Learning based techniques have gained significance over the past few years in the field of medicine. They are used in various applications such as classifying medical images, segmentation and identification. In this paper, we propose a new network called SEEA-</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UNet</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which stands for Squeeze Excitation Embedded Attention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UNet</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this architecture has both Attention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UNet</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and Squeeze Excitation Network for better results and predictions, this is used mainly because to get information at both Spatial and channel levels. The proposed model was compared with the existing architectures such as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UNet</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Attention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UNet</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and Attention Residual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UNet</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based on the comparison it was found out that for lesser number of epochs trained, the proposed model performed better and Binary focal loss and Jaccard Coefficient were used to monitor the model’s performance. We achieved an Jaccard Coefficient of 0.0721 in the validation data.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296324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FFD24-D27C-5887-8FD9-DBE0AC6EBF95}"/>
              </a:ext>
            </a:extLst>
          </p:cNvPr>
          <p:cNvSpPr>
            <a:spLocks noGrp="1"/>
          </p:cNvSpPr>
          <p:nvPr>
            <p:ph type="title"/>
          </p:nvPr>
        </p:nvSpPr>
        <p:spPr/>
        <p:txBody>
          <a:bodyPr/>
          <a:lstStyle/>
          <a:p>
            <a:r>
              <a:rPr lang="en-IN" dirty="0"/>
              <a:t>Proposed Methodology</a:t>
            </a:r>
          </a:p>
        </p:txBody>
      </p:sp>
      <p:graphicFrame>
        <p:nvGraphicFramePr>
          <p:cNvPr id="4" name="Content Placeholder 3">
            <a:extLst>
              <a:ext uri="{FF2B5EF4-FFF2-40B4-BE49-F238E27FC236}">
                <a16:creationId xmlns:a16="http://schemas.microsoft.com/office/drawing/2014/main" id="{83C34FF0-61A5-4CA7-21D0-5E4D7C19A899}"/>
              </a:ext>
            </a:extLst>
          </p:cNvPr>
          <p:cNvGraphicFramePr>
            <a:graphicFrameLocks noGrp="1"/>
          </p:cNvGraphicFramePr>
          <p:nvPr>
            <p:ph idx="1"/>
            <p:extLst>
              <p:ext uri="{D42A27DB-BD31-4B8C-83A1-F6EECF244321}">
                <p14:modId xmlns:p14="http://schemas.microsoft.com/office/powerpoint/2010/main" val="3212957065"/>
              </p:ext>
            </p:extLst>
          </p:nvPr>
        </p:nvGraphicFramePr>
        <p:xfrm>
          <a:off x="1254912" y="1725583"/>
          <a:ext cx="8596312" cy="38814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740881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A959EB-1632-D684-7D83-F1C546032F40}"/>
              </a:ext>
            </a:extLst>
          </p:cNvPr>
          <p:cNvSpPr>
            <a:spLocks noGrp="1"/>
          </p:cNvSpPr>
          <p:nvPr>
            <p:ph type="title"/>
          </p:nvPr>
        </p:nvSpPr>
        <p:spPr/>
        <p:txBody>
          <a:bodyPr/>
          <a:lstStyle/>
          <a:p>
            <a:r>
              <a:rPr lang="en-IN" dirty="0"/>
              <a:t>UNet Architecture</a:t>
            </a:r>
          </a:p>
        </p:txBody>
      </p:sp>
      <p:pic>
        <p:nvPicPr>
          <p:cNvPr id="5" name="Content Placeholder 4">
            <a:extLst>
              <a:ext uri="{FF2B5EF4-FFF2-40B4-BE49-F238E27FC236}">
                <a16:creationId xmlns:a16="http://schemas.microsoft.com/office/drawing/2014/main" id="{C8C61AE5-669D-6FEA-C45A-5C360E2CBB54}"/>
              </a:ext>
            </a:extLst>
          </p:cNvPr>
          <p:cNvPicPr>
            <a:picLocks noGrp="1" noChangeAspect="1"/>
          </p:cNvPicPr>
          <p:nvPr>
            <p:ph idx="1"/>
          </p:nvPr>
        </p:nvPicPr>
        <p:blipFill>
          <a:blip r:embed="rId2"/>
          <a:stretch>
            <a:fillRect/>
          </a:stretch>
        </p:blipFill>
        <p:spPr>
          <a:xfrm>
            <a:off x="1315760" y="1472220"/>
            <a:ext cx="7319815" cy="4776180"/>
          </a:xfrm>
          <a:prstGeom prst="rect">
            <a:avLst/>
          </a:prstGeom>
        </p:spPr>
      </p:pic>
    </p:spTree>
    <p:extLst>
      <p:ext uri="{BB962C8B-B14F-4D97-AF65-F5344CB8AC3E}">
        <p14:creationId xmlns:p14="http://schemas.microsoft.com/office/powerpoint/2010/main" val="10415135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5B7E7C-4C52-E9A0-C29A-989903AD8790}"/>
              </a:ext>
            </a:extLst>
          </p:cNvPr>
          <p:cNvSpPr>
            <a:spLocks noGrp="1"/>
          </p:cNvSpPr>
          <p:nvPr>
            <p:ph type="title"/>
          </p:nvPr>
        </p:nvSpPr>
        <p:spPr/>
        <p:txBody>
          <a:bodyPr/>
          <a:lstStyle/>
          <a:p>
            <a:r>
              <a:rPr lang="en-IN" dirty="0"/>
              <a:t>Attention UNet</a:t>
            </a:r>
          </a:p>
        </p:txBody>
      </p:sp>
      <p:pic>
        <p:nvPicPr>
          <p:cNvPr id="4" name="Content Placeholder 3">
            <a:extLst>
              <a:ext uri="{FF2B5EF4-FFF2-40B4-BE49-F238E27FC236}">
                <a16:creationId xmlns:a16="http://schemas.microsoft.com/office/drawing/2014/main" id="{A27C6D6D-76DB-86F7-4409-D884ACC4AAA9}"/>
              </a:ext>
            </a:extLst>
          </p:cNvPr>
          <p:cNvPicPr>
            <a:picLocks noGrp="1" noChangeAspect="1"/>
          </p:cNvPicPr>
          <p:nvPr>
            <p:ph idx="1"/>
          </p:nvPr>
        </p:nvPicPr>
        <p:blipFill>
          <a:blip r:embed="rId2"/>
          <a:stretch>
            <a:fillRect/>
          </a:stretch>
        </p:blipFill>
        <p:spPr>
          <a:xfrm>
            <a:off x="1424062" y="1326087"/>
            <a:ext cx="7151767" cy="5244630"/>
          </a:xfrm>
          <a:prstGeom prst="rect">
            <a:avLst/>
          </a:prstGeom>
        </p:spPr>
      </p:pic>
    </p:spTree>
    <p:extLst>
      <p:ext uri="{BB962C8B-B14F-4D97-AF65-F5344CB8AC3E}">
        <p14:creationId xmlns:p14="http://schemas.microsoft.com/office/powerpoint/2010/main" val="28674435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A7F197-C00C-EA15-1FDC-6C670A3292C2}"/>
              </a:ext>
            </a:extLst>
          </p:cNvPr>
          <p:cNvSpPr>
            <a:spLocks noGrp="1"/>
          </p:cNvSpPr>
          <p:nvPr>
            <p:ph type="title"/>
          </p:nvPr>
        </p:nvSpPr>
        <p:spPr/>
        <p:txBody>
          <a:bodyPr/>
          <a:lstStyle/>
          <a:p>
            <a:r>
              <a:rPr lang="en-IN" dirty="0"/>
              <a:t>Attention </a:t>
            </a:r>
            <a:r>
              <a:rPr lang="en-IN" dirty="0" err="1"/>
              <a:t>ResUNet</a:t>
            </a:r>
            <a:endParaRPr lang="en-IN" dirty="0"/>
          </a:p>
        </p:txBody>
      </p:sp>
      <p:pic>
        <p:nvPicPr>
          <p:cNvPr id="4" name="Content Placeholder 3">
            <a:extLst>
              <a:ext uri="{FF2B5EF4-FFF2-40B4-BE49-F238E27FC236}">
                <a16:creationId xmlns:a16="http://schemas.microsoft.com/office/drawing/2014/main" id="{77A894C7-51DF-6329-CBC5-92CF51DD65DC}"/>
              </a:ext>
            </a:extLst>
          </p:cNvPr>
          <p:cNvPicPr>
            <a:picLocks noGrp="1" noChangeAspect="1"/>
          </p:cNvPicPr>
          <p:nvPr>
            <p:ph idx="1"/>
          </p:nvPr>
        </p:nvPicPr>
        <p:blipFill>
          <a:blip r:embed="rId2"/>
          <a:stretch>
            <a:fillRect/>
          </a:stretch>
        </p:blipFill>
        <p:spPr>
          <a:xfrm>
            <a:off x="1206547" y="1353720"/>
            <a:ext cx="8407970" cy="4729483"/>
          </a:xfrm>
          <a:prstGeom prst="rect">
            <a:avLst/>
          </a:prstGeom>
        </p:spPr>
      </p:pic>
    </p:spTree>
    <p:extLst>
      <p:ext uri="{BB962C8B-B14F-4D97-AF65-F5344CB8AC3E}">
        <p14:creationId xmlns:p14="http://schemas.microsoft.com/office/powerpoint/2010/main" val="16720454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8F2C9-8D0E-A26A-BD48-1F0E1CA6310A}"/>
              </a:ext>
            </a:extLst>
          </p:cNvPr>
          <p:cNvSpPr>
            <a:spLocks noGrp="1"/>
          </p:cNvSpPr>
          <p:nvPr>
            <p:ph type="title"/>
          </p:nvPr>
        </p:nvSpPr>
        <p:spPr>
          <a:xfrm>
            <a:off x="677334" y="609600"/>
            <a:ext cx="6276622" cy="722489"/>
          </a:xfrm>
        </p:spPr>
        <p:txBody>
          <a:bodyPr/>
          <a:lstStyle/>
          <a:p>
            <a:pPr algn="l"/>
            <a:r>
              <a:rPr lang="en-IN" b="0" i="0" dirty="0">
                <a:effectLst/>
                <a:latin typeface="Lato" panose="020F0502020204030203" pitchFamily="34" charset="0"/>
              </a:rPr>
              <a:t>Squeeze-and-Excitation Block</a:t>
            </a:r>
          </a:p>
        </p:txBody>
      </p:sp>
      <p:pic>
        <p:nvPicPr>
          <p:cNvPr id="1026" name="Picture 2">
            <a:extLst>
              <a:ext uri="{FF2B5EF4-FFF2-40B4-BE49-F238E27FC236}">
                <a16:creationId xmlns:a16="http://schemas.microsoft.com/office/drawing/2014/main" id="{1F21F62E-4DCF-E35F-5057-E60004A20F4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2085" y="2746793"/>
            <a:ext cx="8596312" cy="20158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92575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8B172-5B71-2C02-B5D9-B947AF5A0D4F}"/>
              </a:ext>
            </a:extLst>
          </p:cNvPr>
          <p:cNvSpPr>
            <a:spLocks noGrp="1"/>
          </p:cNvSpPr>
          <p:nvPr>
            <p:ph type="title"/>
          </p:nvPr>
        </p:nvSpPr>
        <p:spPr>
          <a:xfrm>
            <a:off x="746346" y="264543"/>
            <a:ext cx="8596668" cy="1320800"/>
          </a:xfrm>
        </p:spPr>
        <p:txBody>
          <a:bodyPr/>
          <a:lstStyle/>
          <a:p>
            <a:r>
              <a:rPr lang="en-IN" dirty="0"/>
              <a:t>SEEA-</a:t>
            </a:r>
            <a:r>
              <a:rPr lang="en-IN" dirty="0" err="1"/>
              <a:t>UNet</a:t>
            </a:r>
            <a:endParaRPr lang="en-IN" dirty="0"/>
          </a:p>
        </p:txBody>
      </p:sp>
      <p:pic>
        <p:nvPicPr>
          <p:cNvPr id="4" name="Picture 3">
            <a:extLst>
              <a:ext uri="{FF2B5EF4-FFF2-40B4-BE49-F238E27FC236}">
                <a16:creationId xmlns:a16="http://schemas.microsoft.com/office/drawing/2014/main" id="{F88D1101-9371-28A9-0CBE-6524A0ED51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5793" y="1220739"/>
            <a:ext cx="6629520" cy="4671249"/>
          </a:xfrm>
          <a:prstGeom prst="rect">
            <a:avLst/>
          </a:prstGeom>
        </p:spPr>
      </p:pic>
    </p:spTree>
    <p:extLst>
      <p:ext uri="{BB962C8B-B14F-4D97-AF65-F5344CB8AC3E}">
        <p14:creationId xmlns:p14="http://schemas.microsoft.com/office/powerpoint/2010/main" val="13072418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6A94D-0066-D547-392D-279E3BF0E8F9}"/>
              </a:ext>
            </a:extLst>
          </p:cNvPr>
          <p:cNvSpPr>
            <a:spLocks noGrp="1"/>
          </p:cNvSpPr>
          <p:nvPr>
            <p:ph type="title"/>
          </p:nvPr>
        </p:nvSpPr>
        <p:spPr/>
        <p:txBody>
          <a:bodyPr/>
          <a:lstStyle/>
          <a:p>
            <a:r>
              <a:rPr lang="en-IN" dirty="0"/>
              <a:t>Jaccard Coefficients and Binary Focal Loss</a:t>
            </a:r>
          </a:p>
        </p:txBody>
      </p:sp>
      <p:pic>
        <p:nvPicPr>
          <p:cNvPr id="5" name="Picture 4">
            <a:extLst>
              <a:ext uri="{FF2B5EF4-FFF2-40B4-BE49-F238E27FC236}">
                <a16:creationId xmlns:a16="http://schemas.microsoft.com/office/drawing/2014/main" id="{A84AD98D-A0AB-7344-A6E5-4D8AED582F43}"/>
              </a:ext>
            </a:extLst>
          </p:cNvPr>
          <p:cNvPicPr>
            <a:picLocks noChangeAspect="1"/>
          </p:cNvPicPr>
          <p:nvPr/>
        </p:nvPicPr>
        <p:blipFill>
          <a:blip r:embed="rId2"/>
          <a:stretch>
            <a:fillRect/>
          </a:stretch>
        </p:blipFill>
        <p:spPr>
          <a:xfrm>
            <a:off x="1274692" y="1879375"/>
            <a:ext cx="8572941" cy="4369025"/>
          </a:xfrm>
          <a:prstGeom prst="rect">
            <a:avLst/>
          </a:prstGeom>
        </p:spPr>
      </p:pic>
    </p:spTree>
    <p:extLst>
      <p:ext uri="{BB962C8B-B14F-4D97-AF65-F5344CB8AC3E}">
        <p14:creationId xmlns:p14="http://schemas.microsoft.com/office/powerpoint/2010/main" val="301252166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164</TotalTime>
  <Words>435</Words>
  <Application>Microsoft Office PowerPoint</Application>
  <PresentationFormat>Widescreen</PresentationFormat>
  <Paragraphs>22</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Lato</vt:lpstr>
      <vt:lpstr>Times New Roman</vt:lpstr>
      <vt:lpstr>Trebuchet MS</vt:lpstr>
      <vt:lpstr>Wingdings 3</vt:lpstr>
      <vt:lpstr>Facet</vt:lpstr>
      <vt:lpstr>Squeeze Excitation Embedded Attention UNet</vt:lpstr>
      <vt:lpstr>Introduction</vt:lpstr>
      <vt:lpstr>Proposed Methodology</vt:lpstr>
      <vt:lpstr>UNet Architecture</vt:lpstr>
      <vt:lpstr>Attention UNet</vt:lpstr>
      <vt:lpstr>Attention ResUNet</vt:lpstr>
      <vt:lpstr>Squeeze-and-Excitation Block</vt:lpstr>
      <vt:lpstr>SEEA-UNet</vt:lpstr>
      <vt:lpstr>Jaccard Coefficients and Binary Focal Loss</vt:lpstr>
      <vt:lpstr>Proposed SEEA-UNet</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Location Specific Intracranial Brain Tumor for Stroke Detection</dc:title>
  <dc:creator>Gaurav Prasanna</dc:creator>
  <cp:lastModifiedBy>Gaurav Prasanna</cp:lastModifiedBy>
  <cp:revision>7</cp:revision>
  <dcterms:created xsi:type="dcterms:W3CDTF">2022-07-08T03:40:36Z</dcterms:created>
  <dcterms:modified xsi:type="dcterms:W3CDTF">2022-09-14T19:37:35Z</dcterms:modified>
</cp:coreProperties>
</file>