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62" r:id="rId3"/>
    <p:sldId id="265" r:id="rId4"/>
    <p:sldId id="266" r:id="rId5"/>
    <p:sldId id="263" r:id="rId6"/>
    <p:sldId id="268" r:id="rId7"/>
    <p:sldId id="270" r:id="rId8"/>
    <p:sldId id="267" r:id="rId9"/>
    <p:sldId id="272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F42B4-9A2F-4924-807E-1791510E7967}" v="1218" dt="2023-11-06T10:53:25.686"/>
    <p1510:client id="{7E203989-E6B7-4599-9D76-30973FC0347D}" v="471" dt="2023-11-06T12:26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0" y="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2E9B8-9F4F-4776-BEDC-5C5697BD65C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AF7AA-AEA4-427B-821B-5FA4DD5A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SG" b="1"/>
              <a:t>Single Cycle vs Pipeline: </a:t>
            </a:r>
            <a:endParaRPr lang="en-SG" b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/>
              <a:t>Single Cycle: </a:t>
            </a:r>
            <a:r>
              <a:rPr lang="en-SG" b="0"/>
              <a:t>all </a:t>
            </a:r>
            <a:r>
              <a:rPr lang="en-SG" b="0" err="1"/>
              <a:t>instr</a:t>
            </a:r>
            <a:r>
              <a:rPr lang="en-SG" b="0"/>
              <a:t> run in single cycle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/>
              <a:t>Pipeline: </a:t>
            </a:r>
            <a:r>
              <a:rPr lang="en-SG" b="0"/>
              <a:t>all </a:t>
            </a:r>
            <a:r>
              <a:rPr lang="en-SG" b="0" err="1"/>
              <a:t>instr</a:t>
            </a:r>
            <a:r>
              <a:rPr lang="en-SG" b="0"/>
              <a:t> run by pipeline in 5 stages </a:t>
            </a:r>
            <a:endParaRPr lang="en-SG" b="0">
              <a:sym typeface="Wingdings" panose="05000000000000000000" pitchFamily="2" charset="2"/>
            </a:endParaRP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SG" b="0">
                <a:sym typeface="Wingdings" panose="05000000000000000000" pitchFamily="2" charset="2"/>
              </a:rPr>
              <a:t>Fetch, Decode, Execute, Memory, Writeback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Rationale: </a:t>
            </a:r>
            <a:r>
              <a:rPr lang="en-SG" b="0">
                <a:sym typeface="Wingdings" panose="05000000000000000000" pitchFamily="2" charset="2"/>
              </a:rPr>
              <a:t>Improve throughput after steady state  latency of each </a:t>
            </a:r>
            <a:r>
              <a:rPr lang="en-SG" b="0" err="1">
                <a:sym typeface="Wingdings" panose="05000000000000000000" pitchFamily="2" charset="2"/>
              </a:rPr>
              <a:t>instr</a:t>
            </a:r>
            <a:r>
              <a:rPr lang="en-SG" b="0">
                <a:sym typeface="Wingdings" panose="05000000000000000000" pitchFamily="2" charset="2"/>
              </a:rPr>
              <a:t> not reduced but increased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SG" b="1"/>
          </a:p>
          <a:p>
            <a:pPr marL="228600" indent="-228600">
              <a:buAutoNum type="arabicParenR"/>
            </a:pPr>
            <a:r>
              <a:rPr lang="en-SG" b="1"/>
              <a:t>ALU: </a:t>
            </a:r>
            <a:r>
              <a:rPr lang="en-SG" b="0"/>
              <a:t>Recoded to accommodate 16 instructions</a:t>
            </a:r>
          </a:p>
          <a:p>
            <a:pPr marL="228600" indent="-228600">
              <a:buAutoNum type="arabicParenR"/>
            </a:pPr>
            <a:endParaRPr lang="en-SG" b="1"/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SG" b="1"/>
              <a:t>Single Cycle vs Pipeline: </a:t>
            </a:r>
            <a:endParaRPr lang="en-SG" b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/>
              <a:t>Single Cycle: </a:t>
            </a:r>
            <a:r>
              <a:rPr lang="en-SG" b="0"/>
              <a:t>all </a:t>
            </a:r>
            <a:r>
              <a:rPr lang="en-SG" b="0" err="1"/>
              <a:t>instr</a:t>
            </a:r>
            <a:r>
              <a:rPr lang="en-SG" b="0"/>
              <a:t> run in single cycle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/>
              <a:t>Pipeline: </a:t>
            </a:r>
            <a:r>
              <a:rPr lang="en-SG" b="0"/>
              <a:t>all </a:t>
            </a:r>
            <a:r>
              <a:rPr lang="en-SG" b="0" err="1"/>
              <a:t>instr</a:t>
            </a:r>
            <a:r>
              <a:rPr lang="en-SG" b="0"/>
              <a:t> run by pipeline in 5 stages </a:t>
            </a:r>
            <a:endParaRPr lang="en-SG" b="0">
              <a:sym typeface="Wingdings" panose="05000000000000000000" pitchFamily="2" charset="2"/>
            </a:endParaRP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SG" b="0">
                <a:sym typeface="Wingdings" panose="05000000000000000000" pitchFamily="2" charset="2"/>
              </a:rPr>
              <a:t>Fetch, Decode, Execute, Memory, Writeback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Rationale: </a:t>
            </a:r>
            <a:r>
              <a:rPr lang="en-SG" b="0">
                <a:sym typeface="Wingdings" panose="05000000000000000000" pitchFamily="2" charset="2"/>
              </a:rPr>
              <a:t>Improve throughput after steady state  latency of each </a:t>
            </a:r>
            <a:r>
              <a:rPr lang="en-SG" b="0" err="1">
                <a:sym typeface="Wingdings" panose="05000000000000000000" pitchFamily="2" charset="2"/>
              </a:rPr>
              <a:t>instr</a:t>
            </a:r>
            <a:r>
              <a:rPr lang="en-SG" b="0">
                <a:sym typeface="Wingdings" panose="05000000000000000000" pitchFamily="2" charset="2"/>
              </a:rPr>
              <a:t> not reduced but increased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SG" b="1"/>
          </a:p>
          <a:p>
            <a:pPr marL="228600" indent="-228600">
              <a:buAutoNum type="arabicParenR"/>
            </a:pPr>
            <a:r>
              <a:rPr lang="en-SG" b="1"/>
              <a:t>ALU: </a:t>
            </a:r>
            <a:r>
              <a:rPr lang="en-SG" b="0"/>
              <a:t>Recoded to accommodate 16 instructions</a:t>
            </a:r>
          </a:p>
          <a:p>
            <a:pPr marL="228600" indent="-228600">
              <a:buAutoNum type="arabicParenR"/>
            </a:pPr>
            <a:endParaRPr lang="en-SG" b="1"/>
          </a:p>
          <a:p>
            <a:pPr marL="228600" indent="-228600">
              <a:buAutoNum type="arabicParenR"/>
            </a:pPr>
            <a:r>
              <a:rPr lang="en-SG" b="1"/>
              <a:t>Stall vs Flush: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b="1"/>
              <a:t>Stall:</a:t>
            </a:r>
            <a:r>
              <a:rPr lang="en-SG"/>
              <a:t> “freeze” data at particular stage </a:t>
            </a:r>
            <a:r>
              <a:rPr lang="en-SG">
                <a:sym typeface="Wingdings" panose="05000000000000000000" pitchFamily="2" charset="2"/>
              </a:rPr>
              <a:t> deassert write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Flush: </a:t>
            </a:r>
            <a:r>
              <a:rPr lang="en-SG">
                <a:sym typeface="Wingdings" panose="05000000000000000000" pitchFamily="2" charset="2"/>
              </a:rPr>
              <a:t>clear pipeline register  basically flush values down toilet</a:t>
            </a:r>
            <a:endParaRPr lang="en-SG"/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SG" b="1"/>
              <a:t>Single Cycle vs Pipeline: </a:t>
            </a:r>
            <a:endParaRPr lang="en-SG" b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/>
              <a:t>Single Cycle: </a:t>
            </a:r>
            <a:r>
              <a:rPr lang="en-SG" b="0"/>
              <a:t>all </a:t>
            </a:r>
            <a:r>
              <a:rPr lang="en-SG" b="0" err="1"/>
              <a:t>instr</a:t>
            </a:r>
            <a:r>
              <a:rPr lang="en-SG" b="0"/>
              <a:t> run in single cycle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/>
              <a:t>Pipeline: </a:t>
            </a:r>
            <a:r>
              <a:rPr lang="en-SG" b="0"/>
              <a:t>all </a:t>
            </a:r>
            <a:r>
              <a:rPr lang="en-SG" b="0" err="1"/>
              <a:t>instr</a:t>
            </a:r>
            <a:r>
              <a:rPr lang="en-SG" b="0"/>
              <a:t> run by pipeline in 5 stages </a:t>
            </a:r>
            <a:endParaRPr lang="en-SG" b="0">
              <a:sym typeface="Wingdings" panose="05000000000000000000" pitchFamily="2" charset="2"/>
            </a:endParaRP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SG" b="0">
                <a:sym typeface="Wingdings" panose="05000000000000000000" pitchFamily="2" charset="2"/>
              </a:rPr>
              <a:t>Fetch, Decode, Execute, Memory, Writeback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Rationale: </a:t>
            </a:r>
            <a:r>
              <a:rPr lang="en-SG" b="0">
                <a:sym typeface="Wingdings" panose="05000000000000000000" pitchFamily="2" charset="2"/>
              </a:rPr>
              <a:t>Improve throughput after steady state  latency of each </a:t>
            </a:r>
            <a:r>
              <a:rPr lang="en-SG" b="0" err="1">
                <a:sym typeface="Wingdings" panose="05000000000000000000" pitchFamily="2" charset="2"/>
              </a:rPr>
              <a:t>instr</a:t>
            </a:r>
            <a:r>
              <a:rPr lang="en-SG" b="0">
                <a:sym typeface="Wingdings" panose="05000000000000000000" pitchFamily="2" charset="2"/>
              </a:rPr>
              <a:t> not reduced but increased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SG" b="1"/>
          </a:p>
          <a:p>
            <a:pPr marL="228600" indent="-228600">
              <a:buAutoNum type="arabicParenR"/>
            </a:pPr>
            <a:r>
              <a:rPr lang="en-SG" b="1"/>
              <a:t>ALU: </a:t>
            </a:r>
            <a:r>
              <a:rPr lang="en-SG" b="0"/>
              <a:t>Recoded to accommodate 16 instructions</a:t>
            </a:r>
          </a:p>
          <a:p>
            <a:pPr marL="228600" indent="-228600">
              <a:buAutoNum type="arabicParenR"/>
            </a:pPr>
            <a:endParaRPr lang="en-SG" b="1"/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0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2-bit scheme can give 90% accuracy since a prediction must be wrong twice before the prediction bit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F7AA-AEA4-427B-821B-5FA4DD5A50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CG3207 Lab 4 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BDDBE-DA4A-934B-FCC5-290080B4BC35}"/>
              </a:ext>
            </a:extLst>
          </p:cNvPr>
          <p:cNvSpPr txBox="1"/>
          <p:nvPr/>
        </p:nvSpPr>
        <p:spPr>
          <a:xfrm>
            <a:off x="6908104" y="-3835"/>
            <a:ext cx="770670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spc="300" dirty="0">
                <a:cs typeface="Calibri"/>
              </a:rPr>
              <a:t>Ian Isaiah Tan, Lynthia Chai, Monday Group 10</a:t>
            </a:r>
          </a:p>
          <a:p>
            <a:pPr marL="342900" indent="-342900">
              <a:buAutoNum type="arabicPeriod"/>
            </a:pPr>
            <a:endParaRPr lang="en-US" b="1" spc="3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Demo on Hardware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5F4FF-36A3-18C7-B11A-7608376EC3EE}"/>
              </a:ext>
            </a:extLst>
          </p:cNvPr>
          <p:cNvSpPr txBox="1"/>
          <p:nvPr/>
        </p:nvSpPr>
        <p:spPr>
          <a:xfrm>
            <a:off x="3037073" y="2352342"/>
            <a:ext cx="788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latin typeface="Consolas" panose="020B0609020204030204" pitchFamily="49" charset="0"/>
              </a:rPr>
              <a:t>If </a:t>
            </a:r>
            <a:r>
              <a:rPr lang="en-SG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SW[0]</a:t>
            </a:r>
            <a:r>
              <a:rPr lang="en-SG" b="1">
                <a:latin typeface="Consolas" panose="020B0609020204030204" pitchFamily="49" charset="0"/>
              </a:rPr>
              <a:t> = 0</a:t>
            </a:r>
          </a:p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b="1">
                <a:latin typeface="Consolas" panose="020B0609020204030204" pitchFamily="49" charset="0"/>
              </a:rPr>
              <a:t>   Does not start    </a:t>
            </a:r>
            <a:r>
              <a:rPr lang="en-US" b="1">
                <a:solidFill>
                  <a:schemeClr val="accent6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Else</a:t>
            </a:r>
          </a:p>
          <a:p>
            <a:endParaRPr lang="en-US" b="1"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16 DP </a:t>
            </a:r>
            <a:r>
              <a:rPr lang="en-SG" b="1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instr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(with pipeline + control hazard)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Start hardware showcase</a:t>
            </a:r>
            <a:endParaRPr lang="en-US" b="1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SG" b="1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FDA053-542D-E5C1-6DDB-19D87A3132F3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E2CB8183-3894-5234-DA43-1E8F4A8986C0}"/>
              </a:ext>
            </a:extLst>
          </p:cNvPr>
          <p:cNvSpPr/>
          <p:nvPr/>
        </p:nvSpPr>
        <p:spPr>
          <a:xfrm rot="5400000">
            <a:off x="736613" y="641307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17FC6-0A34-DD9B-BABD-334B51DB6E5F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A0160-1EF9-6E0B-71B1-99B68D9908CF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2B643-096E-D85A-CD9E-88BBD798776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1264D-21FE-651F-42B0-8299474D7C06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7853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6BEBF2-1DDA-D7D1-0A5E-C8BABEA1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74" y="2222749"/>
            <a:ext cx="7775744" cy="29331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Branch Prediction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31790" y="892256"/>
            <a:ext cx="3372064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Where does it branch 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2291629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077E0-2E75-CCEC-8F8F-378E51C4BCAE}"/>
              </a:ext>
            </a:extLst>
          </p:cNvPr>
          <p:cNvSpPr txBox="1"/>
          <p:nvPr/>
        </p:nvSpPr>
        <p:spPr>
          <a:xfrm>
            <a:off x="1986175" y="2713091"/>
            <a:ext cx="2206502" cy="9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DOWHILE Branch First Encounter – BTA and Branch predicted wrongly [Information stored in BHT]</a:t>
            </a:r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636A5-9D05-D7DD-41A9-C0DE703071B4}"/>
              </a:ext>
            </a:extLst>
          </p:cNvPr>
          <p:cNvCxnSpPr>
            <a:cxnSpLocks/>
          </p:cNvCxnSpPr>
          <p:nvPr/>
        </p:nvCxnSpPr>
        <p:spPr>
          <a:xfrm flipH="1" flipV="1">
            <a:off x="3793560" y="3667610"/>
            <a:ext cx="2302440" cy="1326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0611A095-0D18-4F5C-8D8B-DB35A5C03038}"/>
              </a:ext>
            </a:extLst>
          </p:cNvPr>
          <p:cNvSpPr/>
          <p:nvPr/>
        </p:nvSpPr>
        <p:spPr>
          <a:xfrm rot="16200000">
            <a:off x="6872069" y="1071586"/>
            <a:ext cx="321145" cy="187328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8FFE869-9A8F-CB86-1116-A0672E46B53C}"/>
              </a:ext>
            </a:extLst>
          </p:cNvPr>
          <p:cNvSpPr/>
          <p:nvPr/>
        </p:nvSpPr>
        <p:spPr>
          <a:xfrm rot="16200000">
            <a:off x="8608285" y="1208652"/>
            <a:ext cx="308194" cy="158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3D39F-C567-CBCD-A8A2-9CA96C5940A3}"/>
              </a:ext>
            </a:extLst>
          </p:cNvPr>
          <p:cNvSpPr txBox="1"/>
          <p:nvPr/>
        </p:nvSpPr>
        <p:spPr>
          <a:xfrm>
            <a:off x="6181742" y="1547522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Iteration 1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9216C-BA43-3C1E-DE7C-8C483F5ECEF5}"/>
              </a:ext>
            </a:extLst>
          </p:cNvPr>
          <p:cNvSpPr txBox="1"/>
          <p:nvPr/>
        </p:nvSpPr>
        <p:spPr>
          <a:xfrm>
            <a:off x="7911482" y="154266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Iteration 2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71E1C-C8EF-E315-2651-92BD5EAC5D2B}"/>
              </a:ext>
            </a:extLst>
          </p:cNvPr>
          <p:cNvSpPr txBox="1"/>
          <p:nvPr/>
        </p:nvSpPr>
        <p:spPr>
          <a:xfrm>
            <a:off x="2014783" y="4201417"/>
            <a:ext cx="2067387" cy="9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DOWHILE Branch Second Encounter –Branch predicted wrongly prediction bit changed</a:t>
            </a:r>
            <a:endParaRPr lang="en-US" sz="140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01F8458-FBA9-4C0B-82A1-E0F072FBFFD6}"/>
              </a:ext>
            </a:extLst>
          </p:cNvPr>
          <p:cNvSpPr/>
          <p:nvPr/>
        </p:nvSpPr>
        <p:spPr>
          <a:xfrm rot="5400000">
            <a:off x="6788790" y="4573756"/>
            <a:ext cx="217696" cy="125574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58157-A1A1-38E5-A6C5-F9C13DFE640A}"/>
              </a:ext>
            </a:extLst>
          </p:cNvPr>
          <p:cNvCxnSpPr>
            <a:cxnSpLocks/>
          </p:cNvCxnSpPr>
          <p:nvPr/>
        </p:nvCxnSpPr>
        <p:spPr>
          <a:xfrm flipV="1">
            <a:off x="4522284" y="5113461"/>
            <a:ext cx="1747480" cy="197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A69CCA-59B1-A17B-8032-D3B9D38DB249}"/>
              </a:ext>
            </a:extLst>
          </p:cNvPr>
          <p:cNvCxnSpPr>
            <a:cxnSpLocks/>
          </p:cNvCxnSpPr>
          <p:nvPr/>
        </p:nvCxnSpPr>
        <p:spPr>
          <a:xfrm flipH="1" flipV="1">
            <a:off x="4000958" y="4882896"/>
            <a:ext cx="547537" cy="429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D32811-6859-E51D-E61D-B432FE0BF6B0}"/>
              </a:ext>
            </a:extLst>
          </p:cNvPr>
          <p:cNvSpPr txBox="1"/>
          <p:nvPr/>
        </p:nvSpPr>
        <p:spPr>
          <a:xfrm>
            <a:off x="2071806" y="5411632"/>
            <a:ext cx="1661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DOWHILE Branch Correct predictions – Wrong Twice Already!</a:t>
            </a:r>
            <a:endParaRPr lang="en-US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90D3BC-0672-B181-65DA-1A0D8790343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687218" y="5310478"/>
            <a:ext cx="3210420" cy="401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D3AB5E-E0F5-56DE-316A-D73749F17C13}"/>
              </a:ext>
            </a:extLst>
          </p:cNvPr>
          <p:cNvCxnSpPr>
            <a:cxnSpLocks/>
          </p:cNvCxnSpPr>
          <p:nvPr/>
        </p:nvCxnSpPr>
        <p:spPr>
          <a:xfrm flipH="1">
            <a:off x="4548495" y="5412162"/>
            <a:ext cx="2978320" cy="6546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882AB1-03F2-9647-6E95-3860EA3CF50A}"/>
              </a:ext>
            </a:extLst>
          </p:cNvPr>
          <p:cNvCxnSpPr>
            <a:cxnSpLocks/>
          </p:cNvCxnSpPr>
          <p:nvPr/>
        </p:nvCxnSpPr>
        <p:spPr>
          <a:xfrm flipV="1">
            <a:off x="7525512" y="5090719"/>
            <a:ext cx="72152" cy="33113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7E38C1-345F-0B14-3FAB-68667AD698EE}"/>
              </a:ext>
            </a:extLst>
          </p:cNvPr>
          <p:cNvSpPr txBox="1"/>
          <p:nvPr/>
        </p:nvSpPr>
        <p:spPr>
          <a:xfrm>
            <a:off x="3350060" y="6056595"/>
            <a:ext cx="1661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Assumes DOWHILE Branch but does not Branch to DOWHILE</a:t>
            </a:r>
            <a:endParaRPr 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4F72B5-7335-2EB7-1AED-4CE1E328F10C}"/>
              </a:ext>
            </a:extLst>
          </p:cNvPr>
          <p:cNvSpPr txBox="1"/>
          <p:nvPr/>
        </p:nvSpPr>
        <p:spPr>
          <a:xfrm>
            <a:off x="5029852" y="6063080"/>
            <a:ext cx="2213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Branch to SELECTBRANCH – Wrong prediction [Information stored in BHT]</a:t>
            </a:r>
            <a:endParaRPr lang="en-US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0C1968-D579-0BCA-195D-AEB4BC291AE8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136640" y="5438475"/>
            <a:ext cx="1515082" cy="62460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4E0F4F-7F43-8B38-BFC5-3308FC46F394}"/>
              </a:ext>
            </a:extLst>
          </p:cNvPr>
          <p:cNvCxnSpPr>
            <a:cxnSpLocks/>
          </p:cNvCxnSpPr>
          <p:nvPr/>
        </p:nvCxnSpPr>
        <p:spPr>
          <a:xfrm flipV="1">
            <a:off x="7651722" y="5113461"/>
            <a:ext cx="97446" cy="32501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E06A7BC-6BAD-110E-D13A-295EE6EA29EB}"/>
              </a:ext>
            </a:extLst>
          </p:cNvPr>
          <p:cNvSpPr txBox="1"/>
          <p:nvPr/>
        </p:nvSpPr>
        <p:spPr>
          <a:xfrm>
            <a:off x="7299013" y="5521470"/>
            <a:ext cx="2213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Branch to WHILE – Wrong prediction [Information stored in BHT]</a:t>
            </a:r>
          </a:p>
          <a:p>
            <a:pPr algn="ctr"/>
            <a:r>
              <a:rPr lang="en-US" sz="1400"/>
              <a:t>Process repeats itself like the first two encounters of DOWHILE</a:t>
            </a:r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FB1EF5-B984-E399-B5FF-D5266508B292}"/>
              </a:ext>
            </a:extLst>
          </p:cNvPr>
          <p:cNvCxnSpPr>
            <a:cxnSpLocks/>
          </p:cNvCxnSpPr>
          <p:nvPr/>
        </p:nvCxnSpPr>
        <p:spPr>
          <a:xfrm>
            <a:off x="8089630" y="5261491"/>
            <a:ext cx="189365" cy="2455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58227E-AC08-9EDE-5C7E-D7A888416471}"/>
              </a:ext>
            </a:extLst>
          </p:cNvPr>
          <p:cNvCxnSpPr>
            <a:cxnSpLocks/>
          </p:cNvCxnSpPr>
          <p:nvPr/>
        </p:nvCxnSpPr>
        <p:spPr>
          <a:xfrm flipH="1" flipV="1">
            <a:off x="7824417" y="5103693"/>
            <a:ext cx="272466" cy="165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DD5CCA-20EF-C31D-A9A1-8EEF7A3AF0CC}"/>
              </a:ext>
            </a:extLst>
          </p:cNvPr>
          <p:cNvCxnSpPr>
            <a:cxnSpLocks/>
          </p:cNvCxnSpPr>
          <p:nvPr/>
        </p:nvCxnSpPr>
        <p:spPr>
          <a:xfrm flipH="1" flipV="1">
            <a:off x="8049691" y="5065744"/>
            <a:ext cx="45133" cy="2102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>
            <a:extLst>
              <a:ext uri="{FF2B5EF4-FFF2-40B4-BE49-F238E27FC236}">
                <a16:creationId xmlns:a16="http://schemas.microsoft.com/office/drawing/2014/main" id="{EFE9F70F-3B1C-67AC-3266-34A594BC778E}"/>
              </a:ext>
            </a:extLst>
          </p:cNvPr>
          <p:cNvSpPr/>
          <p:nvPr/>
        </p:nvSpPr>
        <p:spPr>
          <a:xfrm rot="5400000">
            <a:off x="10483124" y="3860682"/>
            <a:ext cx="220619" cy="267897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DA735F-2854-B806-B086-CF7A6B2C87D2}"/>
              </a:ext>
            </a:extLst>
          </p:cNvPr>
          <p:cNvCxnSpPr>
            <a:cxnSpLocks/>
            <a:stCxn id="84" idx="1"/>
            <a:endCxn id="86" idx="0"/>
          </p:cNvCxnSpPr>
          <p:nvPr/>
        </p:nvCxnSpPr>
        <p:spPr>
          <a:xfrm>
            <a:off x="10593434" y="5310478"/>
            <a:ext cx="178864" cy="2109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2B87A6-63B2-41B5-4A2C-D6BDE6D433E7}"/>
              </a:ext>
            </a:extLst>
          </p:cNvPr>
          <p:cNvSpPr txBox="1"/>
          <p:nvPr/>
        </p:nvSpPr>
        <p:spPr>
          <a:xfrm>
            <a:off x="9345168" y="5521470"/>
            <a:ext cx="2854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Subsequently, BTA and B is stored, there are occasional Branch Mis-prediction but that is expected when we change loops – must be wrong twice to update prediction bit</a:t>
            </a:r>
          </a:p>
        </p:txBody>
      </p:sp>
    </p:spTree>
    <p:extLst>
      <p:ext uri="{BB962C8B-B14F-4D97-AF65-F5344CB8AC3E}">
        <p14:creationId xmlns:p14="http://schemas.microsoft.com/office/powerpoint/2010/main" val="127246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B41E9AC3-C169-5618-C529-FD21AB431336}"/>
              </a:ext>
            </a:extLst>
          </p:cNvPr>
          <p:cNvSpPr/>
          <p:nvPr/>
        </p:nvSpPr>
        <p:spPr>
          <a:xfrm rot="5400000">
            <a:off x="4697335" y="1716803"/>
            <a:ext cx="4640972" cy="3558623"/>
          </a:xfrm>
          <a:prstGeom prst="snip2SameRect">
            <a:avLst>
              <a:gd name="adj1" fmla="val 1963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Thank you!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3079347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026" name="Picture 2" descr="A cat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C754130F-36A9-11F6-22BE-D3D9E706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00" y="1316139"/>
            <a:ext cx="3192244" cy="42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7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Pipeline with Hazard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1453987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E4814-1720-D42E-ADB1-C4F455EE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55" y="1384608"/>
            <a:ext cx="9462867" cy="5322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E3749B7-94B8-306D-228A-F03910EC3AB8}"/>
              </a:ext>
            </a:extLst>
          </p:cNvPr>
          <p:cNvSpPr/>
          <p:nvPr/>
        </p:nvSpPr>
        <p:spPr>
          <a:xfrm>
            <a:off x="3893161" y="3422245"/>
            <a:ext cx="523668" cy="19754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D89F5-CF93-74CD-9B3F-47316901AA41}"/>
              </a:ext>
            </a:extLst>
          </p:cNvPr>
          <p:cNvSpPr/>
          <p:nvPr/>
        </p:nvSpPr>
        <p:spPr>
          <a:xfrm>
            <a:off x="2443974" y="6118166"/>
            <a:ext cx="8900127" cy="540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B8235-55ED-B77C-C1DE-3A18C728E9F7}"/>
              </a:ext>
            </a:extLst>
          </p:cNvPr>
          <p:cNvSpPr/>
          <p:nvPr/>
        </p:nvSpPr>
        <p:spPr>
          <a:xfrm>
            <a:off x="6348838" y="1644536"/>
            <a:ext cx="523668" cy="3653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21F82C-B0E7-335C-F872-4E95E3AAFB80}"/>
              </a:ext>
            </a:extLst>
          </p:cNvPr>
          <p:cNvSpPr/>
          <p:nvPr/>
        </p:nvSpPr>
        <p:spPr>
          <a:xfrm>
            <a:off x="8911277" y="1819598"/>
            <a:ext cx="523668" cy="3478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0082-1742-1DD7-8599-B1EA30A2F76C}"/>
              </a:ext>
            </a:extLst>
          </p:cNvPr>
          <p:cNvSpPr/>
          <p:nvPr/>
        </p:nvSpPr>
        <p:spPr>
          <a:xfrm>
            <a:off x="10393789" y="1699574"/>
            <a:ext cx="523668" cy="3585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6162B-F3B0-A0D0-ACD9-85A6A5F27D3F}"/>
              </a:ext>
            </a:extLst>
          </p:cNvPr>
          <p:cNvSpPr/>
          <p:nvPr/>
        </p:nvSpPr>
        <p:spPr>
          <a:xfrm>
            <a:off x="2690345" y="3322491"/>
            <a:ext cx="523668" cy="1055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911D2B-67B1-1708-6AA0-453C106BBBF7}"/>
              </a:ext>
            </a:extLst>
          </p:cNvPr>
          <p:cNvSpPr txBox="1"/>
          <p:nvPr/>
        </p:nvSpPr>
        <p:spPr>
          <a:xfrm>
            <a:off x="2542619" y="3014714"/>
            <a:ext cx="77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solidFill>
                  <a:schemeClr val="accent6"/>
                </a:solidFill>
              </a:rPr>
              <a:t>Fetch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790A17-6792-26C2-E6C8-DE0029A45267}"/>
              </a:ext>
            </a:extLst>
          </p:cNvPr>
          <p:cNvSpPr txBox="1"/>
          <p:nvPr/>
        </p:nvSpPr>
        <p:spPr>
          <a:xfrm>
            <a:off x="3660770" y="3022969"/>
            <a:ext cx="77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solidFill>
                  <a:schemeClr val="accent6"/>
                </a:solidFill>
              </a:rPr>
              <a:t>Decode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1B0E49-E82F-C59B-4AB4-5A1C649B6423}"/>
              </a:ext>
            </a:extLst>
          </p:cNvPr>
          <p:cNvSpPr txBox="1"/>
          <p:nvPr/>
        </p:nvSpPr>
        <p:spPr>
          <a:xfrm>
            <a:off x="6224026" y="1276974"/>
            <a:ext cx="77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solidFill>
                  <a:schemeClr val="accent6"/>
                </a:solidFill>
              </a:rPr>
              <a:t>Execute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4F01E-9918-237F-6B1D-C67C0F6CA2B0}"/>
              </a:ext>
            </a:extLst>
          </p:cNvPr>
          <p:cNvSpPr txBox="1"/>
          <p:nvPr/>
        </p:nvSpPr>
        <p:spPr>
          <a:xfrm>
            <a:off x="8787283" y="1510138"/>
            <a:ext cx="1105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solidFill>
                  <a:schemeClr val="accent6"/>
                </a:solidFill>
              </a:rPr>
              <a:t>Memory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E88F99-175F-DEBD-6EBD-B741E7F30C61}"/>
              </a:ext>
            </a:extLst>
          </p:cNvPr>
          <p:cNvSpPr txBox="1"/>
          <p:nvPr/>
        </p:nvSpPr>
        <p:spPr>
          <a:xfrm>
            <a:off x="10268977" y="1432941"/>
            <a:ext cx="77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solidFill>
                  <a:schemeClr val="accent6"/>
                </a:solidFill>
              </a:rPr>
              <a:t>Write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5E2427-45ED-0E5B-709D-0B76FF16153A}"/>
              </a:ext>
            </a:extLst>
          </p:cNvPr>
          <p:cNvSpPr/>
          <p:nvPr/>
        </p:nvSpPr>
        <p:spPr>
          <a:xfrm>
            <a:off x="7551654" y="3440268"/>
            <a:ext cx="830346" cy="1001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Pipeline with Hazard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Hazard Unit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1453987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E4814-1720-D42E-ADB1-C4F455EE0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90"/>
          <a:stretch/>
        </p:blipFill>
        <p:spPr>
          <a:xfrm>
            <a:off x="2179794" y="5705614"/>
            <a:ext cx="9462867" cy="10011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13D89F5-CF93-74CD-9B3F-47316901AA41}"/>
              </a:ext>
            </a:extLst>
          </p:cNvPr>
          <p:cNvSpPr/>
          <p:nvPr/>
        </p:nvSpPr>
        <p:spPr>
          <a:xfrm>
            <a:off x="2443974" y="6118166"/>
            <a:ext cx="8900127" cy="540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59D3-1B8D-289B-EC23-073F68CE8E4A}"/>
              </a:ext>
            </a:extLst>
          </p:cNvPr>
          <p:cNvSpPr txBox="1"/>
          <p:nvPr/>
        </p:nvSpPr>
        <p:spPr>
          <a:xfrm>
            <a:off x="2527069" y="1719741"/>
            <a:ext cx="9199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SG" b="1"/>
              <a:t>Stall: </a:t>
            </a:r>
            <a:r>
              <a:rPr lang="en-SG"/>
              <a:t>“freeze” data at particular stage </a:t>
            </a:r>
            <a:r>
              <a:rPr lang="en-SG">
                <a:sym typeface="Wingdings" panose="05000000000000000000" pitchFamily="2" charset="2"/>
              </a:rPr>
              <a:t> deassert write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E.g. </a:t>
            </a:r>
            <a:r>
              <a:rPr lang="en-SG">
                <a:sym typeface="Wingdings" panose="05000000000000000000" pitchFamily="2" charset="2"/>
              </a:rPr>
              <a:t>1</a:t>
            </a:r>
            <a:r>
              <a:rPr lang="en-SG" baseline="30000">
                <a:sym typeface="Wingdings" panose="05000000000000000000" pitchFamily="2" charset="2"/>
              </a:rPr>
              <a:t>st</a:t>
            </a:r>
            <a:r>
              <a:rPr lang="en-SG">
                <a:sym typeface="Wingdings" panose="05000000000000000000" pitchFamily="2" charset="2"/>
              </a:rPr>
              <a:t> </a:t>
            </a:r>
            <a:r>
              <a:rPr lang="en-SG" err="1">
                <a:sym typeface="Wingdings" panose="05000000000000000000" pitchFamily="2" charset="2"/>
              </a:rPr>
              <a:t>instr</a:t>
            </a:r>
            <a:r>
              <a:rPr lang="en-SG">
                <a:sym typeface="Wingdings" panose="05000000000000000000" pitchFamily="2" charset="2"/>
              </a:rPr>
              <a:t> is LDR, 2</a:t>
            </a:r>
            <a:r>
              <a:rPr lang="en-SG" baseline="30000">
                <a:sym typeface="Wingdings" panose="05000000000000000000" pitchFamily="2" charset="2"/>
              </a:rPr>
              <a:t>nd</a:t>
            </a:r>
            <a:r>
              <a:rPr lang="en-SG">
                <a:sym typeface="Wingdings" panose="05000000000000000000" pitchFamily="2" charset="2"/>
              </a:rPr>
              <a:t> </a:t>
            </a:r>
            <a:r>
              <a:rPr lang="en-SG" err="1">
                <a:sym typeface="Wingdings" panose="05000000000000000000" pitchFamily="2" charset="2"/>
              </a:rPr>
              <a:t>instr</a:t>
            </a:r>
            <a:r>
              <a:rPr lang="en-SG">
                <a:sym typeface="Wingdings" panose="05000000000000000000" pitchFamily="2" charset="2"/>
              </a:rPr>
              <a:t> is ADD, and if 1</a:t>
            </a:r>
            <a:r>
              <a:rPr lang="en-SG" baseline="30000">
                <a:sym typeface="Wingdings" panose="05000000000000000000" pitchFamily="2" charset="2"/>
              </a:rPr>
              <a:t>st</a:t>
            </a:r>
            <a:r>
              <a:rPr lang="en-SG">
                <a:sym typeface="Wingdings" panose="05000000000000000000" pitchFamily="2" charset="2"/>
              </a:rPr>
              <a:t> </a:t>
            </a:r>
            <a:r>
              <a:rPr lang="en-SG" err="1">
                <a:sym typeface="Wingdings" panose="05000000000000000000" pitchFamily="2" charset="2"/>
              </a:rPr>
              <a:t>instr</a:t>
            </a:r>
            <a:r>
              <a:rPr lang="en-SG">
                <a:sym typeface="Wingdings" panose="05000000000000000000" pitchFamily="2" charset="2"/>
              </a:rPr>
              <a:t> not ready, how to ADD? </a:t>
            </a:r>
            <a:endParaRPr lang="en-SG" b="1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Rationale: </a:t>
            </a:r>
            <a:r>
              <a:rPr lang="en-SG">
                <a:sym typeface="Wingdings" panose="05000000000000000000" pitchFamily="2" charset="2"/>
              </a:rPr>
              <a:t> if next </a:t>
            </a:r>
            <a:r>
              <a:rPr lang="en-SG" err="1">
                <a:sym typeface="Wingdings" panose="05000000000000000000" pitchFamily="2" charset="2"/>
              </a:rPr>
              <a:t>instr</a:t>
            </a:r>
            <a:r>
              <a:rPr lang="en-SG">
                <a:sym typeface="Wingdings" panose="05000000000000000000" pitchFamily="2" charset="2"/>
              </a:rPr>
              <a:t> needs data before it is ready, there will be trouble</a:t>
            </a:r>
          </a:p>
          <a:p>
            <a:pPr marL="800100" lvl="1" indent="-342900">
              <a:buAutoNum type="arabicParenR"/>
            </a:pPr>
            <a:endParaRPr lang="en-SG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SG" b="1">
                <a:sym typeface="Wingdings" panose="05000000000000000000" pitchFamily="2" charset="2"/>
              </a:rPr>
              <a:t>Flush: </a:t>
            </a:r>
            <a:r>
              <a:rPr lang="en-SG">
                <a:sym typeface="Wingdings" panose="05000000000000000000" pitchFamily="2" charset="2"/>
              </a:rPr>
              <a:t>clear pipeline register  basically flush values down toilet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E.g. </a:t>
            </a:r>
            <a:r>
              <a:rPr lang="en-SG">
                <a:sym typeface="Wingdings" panose="05000000000000000000" pitchFamily="2" charset="2"/>
              </a:rPr>
              <a:t>in case it branches, then we cannot use the current set of </a:t>
            </a:r>
            <a:r>
              <a:rPr lang="en-SG" err="1">
                <a:sym typeface="Wingdings" panose="05000000000000000000" pitchFamily="2" charset="2"/>
              </a:rPr>
              <a:t>instr</a:t>
            </a:r>
            <a:r>
              <a:rPr lang="en-SG">
                <a:sym typeface="Wingdings" panose="05000000000000000000" pitchFamily="2" charset="2"/>
              </a:rPr>
              <a:t> anymore, need to “reset”</a:t>
            </a:r>
            <a:endParaRPr lang="en-SG" b="1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b="1">
                <a:sym typeface="Wingdings" panose="05000000000000000000" pitchFamily="2" charset="2"/>
              </a:rPr>
              <a:t>Rationale: </a:t>
            </a:r>
            <a:r>
              <a:rPr lang="en-SG">
                <a:sym typeface="Wingdings" panose="05000000000000000000" pitchFamily="2" charset="2"/>
              </a:rPr>
              <a:t>in case it changes stage when we want to stall  u need to clean the room before the next person use it.</a:t>
            </a:r>
            <a:endParaRPr lang="en-SG" b="1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b="1"/>
              <a:t>Data Forward:</a:t>
            </a:r>
            <a:r>
              <a:rPr lang="en-US"/>
              <a:t> take result from earliest stage and forward to functional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E.g.</a:t>
            </a:r>
            <a:r>
              <a:rPr lang="en-US"/>
              <a:t> M &amp; W are both later pipeline stages </a:t>
            </a:r>
            <a:r>
              <a:rPr lang="en-US">
                <a:sym typeface="Wingdings" panose="05000000000000000000" pitchFamily="2" charset="2"/>
              </a:rPr>
              <a:t> Choose 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Rationale: </a:t>
            </a:r>
            <a:r>
              <a:rPr lang="en-US"/>
              <a:t>better to take from “more present” &amp; pass to where it is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When: </a:t>
            </a:r>
            <a:r>
              <a:rPr lang="en-US"/>
              <a:t>only if instruction in M or W write to register (E.g. B / STR does not write)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CAB9E-DE7D-EEAF-BCA2-60A18AEE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31" y="43127"/>
            <a:ext cx="1887898" cy="19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Pipeline with Hazard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1453987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E4814-1720-D42E-ADB1-C4F455EE0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98" t="34643" r="28684" b="35218"/>
          <a:stretch/>
        </p:blipFill>
        <p:spPr>
          <a:xfrm>
            <a:off x="2726842" y="1840947"/>
            <a:ext cx="1288585" cy="16040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F5E2427-45ED-0E5B-709D-0B76FF16153A}"/>
              </a:ext>
            </a:extLst>
          </p:cNvPr>
          <p:cNvSpPr/>
          <p:nvPr/>
        </p:nvSpPr>
        <p:spPr>
          <a:xfrm>
            <a:off x="2655804" y="2052876"/>
            <a:ext cx="830346" cy="1001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6DAC1-5DCA-363F-7840-A37C3FAA498C}"/>
              </a:ext>
            </a:extLst>
          </p:cNvPr>
          <p:cNvSpPr txBox="1"/>
          <p:nvPr/>
        </p:nvSpPr>
        <p:spPr>
          <a:xfrm>
            <a:off x="4549490" y="1816118"/>
            <a:ext cx="678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SG" b="1" dirty="0"/>
              <a:t>Original:</a:t>
            </a:r>
            <a:r>
              <a:rPr lang="en-SG" dirty="0"/>
              <a:t> </a:t>
            </a:r>
            <a:r>
              <a:rPr lang="en-SG" dirty="0" err="1"/>
              <a:t>ALUControl</a:t>
            </a:r>
            <a:r>
              <a:rPr lang="en-SG" dirty="0"/>
              <a:t> = 2 bits as lesser </a:t>
            </a:r>
            <a:r>
              <a:rPr lang="en-SG" dirty="0" err="1"/>
              <a:t>instr</a:t>
            </a:r>
            <a:r>
              <a:rPr lang="en-SG" dirty="0"/>
              <a:t> to </a:t>
            </a:r>
            <a:r>
              <a:rPr lang="en-SG" dirty="0" err="1"/>
              <a:t>accomodate</a:t>
            </a:r>
            <a:endParaRPr lang="en-SG" dirty="0"/>
          </a:p>
          <a:p>
            <a:pPr marL="342900" indent="-342900">
              <a:buAutoNum type="arabicParenR"/>
            </a:pPr>
            <a:r>
              <a:rPr lang="en-SG" b="1" dirty="0"/>
              <a:t>Edited: </a:t>
            </a:r>
            <a:r>
              <a:rPr lang="en-SG" dirty="0" err="1"/>
              <a:t>ALUControl</a:t>
            </a:r>
            <a:r>
              <a:rPr lang="en-SG" dirty="0"/>
              <a:t> = 4 bits as 16 </a:t>
            </a:r>
            <a:r>
              <a:rPr lang="en-SG" dirty="0" err="1"/>
              <a:t>instr</a:t>
            </a:r>
            <a:r>
              <a:rPr lang="en-SG" dirty="0"/>
              <a:t> to accommodate</a:t>
            </a:r>
          </a:p>
          <a:p>
            <a:pPr marL="342900" indent="-342900">
              <a:buAutoNum type="arabicParenR"/>
            </a:pPr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Flags: </a:t>
            </a:r>
            <a:r>
              <a:rPr lang="en-SG" dirty="0"/>
              <a:t>Updated as usual </a:t>
            </a:r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Rationale: </a:t>
            </a:r>
            <a:r>
              <a:rPr lang="en-SG" dirty="0"/>
              <a:t>Must tell the ALU how to compute based on </a:t>
            </a:r>
            <a:r>
              <a:rPr lang="en-SG" dirty="0" err="1"/>
              <a:t>instr</a:t>
            </a:r>
            <a:r>
              <a:rPr lang="en-SG" dirty="0"/>
              <a:t> info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28929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Branch Prediction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2291629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D237D-CCBC-0C86-B575-580E5247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06" b="13868"/>
          <a:stretch/>
        </p:blipFill>
        <p:spPr>
          <a:xfrm>
            <a:off x="2563904" y="1559536"/>
            <a:ext cx="7746368" cy="47190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A98CA6-7812-074A-0F52-047BAA8A0ED0}"/>
              </a:ext>
            </a:extLst>
          </p:cNvPr>
          <p:cNvSpPr/>
          <p:nvPr/>
        </p:nvSpPr>
        <p:spPr>
          <a:xfrm>
            <a:off x="9523705" y="3560589"/>
            <a:ext cx="698958" cy="14713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D8923-363E-9DFD-A902-F90CB09FA4F8}"/>
              </a:ext>
            </a:extLst>
          </p:cNvPr>
          <p:cNvSpPr txBox="1"/>
          <p:nvPr/>
        </p:nvSpPr>
        <p:spPr>
          <a:xfrm>
            <a:off x="10178861" y="4024455"/>
            <a:ext cx="184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Check if </a:t>
            </a:r>
            <a:r>
              <a:rPr lang="en-SG" err="1"/>
              <a:t>mispredict</a:t>
            </a:r>
            <a:r>
              <a:rPr lang="en-SG"/>
              <a:t> or not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962B7-C0EF-B8FA-88FA-2BF47578880B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260992" y="3750683"/>
            <a:ext cx="838996" cy="27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D68B-E627-0E38-486F-7151564489E5}"/>
              </a:ext>
            </a:extLst>
          </p:cNvPr>
          <p:cNvSpPr/>
          <p:nvPr/>
        </p:nvSpPr>
        <p:spPr>
          <a:xfrm flipH="1">
            <a:off x="3805437" y="4133964"/>
            <a:ext cx="1363387" cy="1834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Branch Prediction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Saturation Counters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2291629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DEBC3-855F-CAE1-A21D-49B41952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47" y="1631272"/>
            <a:ext cx="6112521" cy="4137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04849-76F1-E011-9C16-AFD19CC93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9" t="3316"/>
          <a:stretch/>
        </p:blipFill>
        <p:spPr>
          <a:xfrm>
            <a:off x="8683455" y="1702026"/>
            <a:ext cx="3288937" cy="37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Branch Prediction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General Simulation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2291629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67889-F02F-C6EA-AF5F-16F0F8FAE030}"/>
              </a:ext>
            </a:extLst>
          </p:cNvPr>
          <p:cNvSpPr txBox="1"/>
          <p:nvPr/>
        </p:nvSpPr>
        <p:spPr>
          <a:xfrm>
            <a:off x="2381782" y="5214687"/>
            <a:ext cx="961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err="1"/>
              <a:t>BTA_Mispredicted</a:t>
            </a:r>
            <a:r>
              <a:rPr lang="en-SG" b="1"/>
              <a:t> = 1: </a:t>
            </a:r>
            <a:r>
              <a:rPr lang="en-SG"/>
              <a:t>predicted destination (aka BTA) is wrong </a:t>
            </a:r>
          </a:p>
          <a:p>
            <a:r>
              <a:rPr lang="en-SG" b="1" err="1"/>
              <a:t>Branch_Mispredicted</a:t>
            </a:r>
            <a:r>
              <a:rPr lang="en-SG" b="1"/>
              <a:t> = 1: </a:t>
            </a:r>
            <a:r>
              <a:rPr lang="en-SG"/>
              <a:t>predicted branch is wrong </a:t>
            </a:r>
          </a:p>
          <a:p>
            <a:endParaRPr lang="en-SG"/>
          </a:p>
          <a:p>
            <a:r>
              <a:rPr lang="en-SG" b="1"/>
              <a:t>Note: </a:t>
            </a:r>
            <a:r>
              <a:rPr lang="en-SG"/>
              <a:t>Destination prediction is correct afterwards because BHT store truncated PC </a:t>
            </a:r>
            <a:r>
              <a:rPr lang="en-SG" err="1"/>
              <a:t>instr</a:t>
            </a:r>
            <a:r>
              <a:rPr lang="en-SG"/>
              <a:t> to check  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2AB54-C3C9-AAEC-8A91-27BF585A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55" y="1414344"/>
            <a:ext cx="9850289" cy="3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8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Branch Prediction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63012" y="984510"/>
            <a:ext cx="3018988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Zoomed Simulation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2291629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4BA38A0-1342-6A56-4CDB-AB0878F1AB70}"/>
              </a:ext>
            </a:extLst>
          </p:cNvPr>
          <p:cNvSpPr/>
          <p:nvPr/>
        </p:nvSpPr>
        <p:spPr>
          <a:xfrm rot="16200000">
            <a:off x="5540714" y="720331"/>
            <a:ext cx="321146" cy="225856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9BF602-DAC6-8EA7-6BD0-3435669FF67E}"/>
              </a:ext>
            </a:extLst>
          </p:cNvPr>
          <p:cNvSpPr/>
          <p:nvPr/>
        </p:nvSpPr>
        <p:spPr>
          <a:xfrm rot="16200000">
            <a:off x="7632057" y="900579"/>
            <a:ext cx="308122" cy="191109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084CCF-6037-F524-8E43-24333EDABA36}"/>
              </a:ext>
            </a:extLst>
          </p:cNvPr>
          <p:cNvSpPr txBox="1"/>
          <p:nvPr/>
        </p:nvSpPr>
        <p:spPr>
          <a:xfrm>
            <a:off x="4850387" y="139569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Iteration 1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3FBF4F-9680-07ED-A5EC-A34B18FA90AF}"/>
              </a:ext>
            </a:extLst>
          </p:cNvPr>
          <p:cNvSpPr txBox="1"/>
          <p:nvPr/>
        </p:nvSpPr>
        <p:spPr>
          <a:xfrm>
            <a:off x="6894577" y="139569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Iteration 2</a:t>
            </a:r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EFD67DB-2C83-527E-E3E7-2DB68476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39" y="2010190"/>
            <a:ext cx="9269961" cy="34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32F5F21-98A3-9931-7B74-1DD0CCE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62" y="151283"/>
            <a:ext cx="9418320" cy="833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600">
                <a:latin typeface="+mn-lt"/>
                <a:cs typeface="Arial"/>
              </a:rPr>
              <a:t>Branch Prediction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52D5C-9EAA-3FFC-0267-5311C654BFFC}"/>
              </a:ext>
            </a:extLst>
          </p:cNvPr>
          <p:cNvSpPr txBox="1">
            <a:spLocks/>
          </p:cNvSpPr>
          <p:nvPr/>
        </p:nvSpPr>
        <p:spPr>
          <a:xfrm>
            <a:off x="5331790" y="892256"/>
            <a:ext cx="3372064" cy="42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2000" i="1" spc="300">
                <a:latin typeface="+mn-lt"/>
                <a:cs typeface="Arial"/>
              </a:rPr>
              <a:t>Where does it branch 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2BDC-C829-EE1C-DF47-F590BB3FE89B}"/>
              </a:ext>
            </a:extLst>
          </p:cNvPr>
          <p:cNvSpPr/>
          <p:nvPr/>
        </p:nvSpPr>
        <p:spPr>
          <a:xfrm>
            <a:off x="0" y="0"/>
            <a:ext cx="2018030" cy="6851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A4E5B73-B92D-D83F-1EB3-668A4E7B0539}"/>
              </a:ext>
            </a:extLst>
          </p:cNvPr>
          <p:cNvSpPr/>
          <p:nvPr/>
        </p:nvSpPr>
        <p:spPr>
          <a:xfrm rot="5400000">
            <a:off x="736613" y="2291629"/>
            <a:ext cx="544804" cy="201803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5C07E-C589-6909-695C-F184D091C4C0}"/>
              </a:ext>
            </a:extLst>
          </p:cNvPr>
          <p:cNvSpPr txBox="1"/>
          <p:nvPr/>
        </p:nvSpPr>
        <p:spPr>
          <a:xfrm>
            <a:off x="24026" y="229372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2876-2521-DA64-ED09-ED5D7E7CB4F1}"/>
              </a:ext>
            </a:extLst>
          </p:cNvPr>
          <p:cNvSpPr txBox="1"/>
          <p:nvPr/>
        </p:nvSpPr>
        <p:spPr>
          <a:xfrm>
            <a:off x="105251" y="1481045"/>
            <a:ext cx="17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84DA4-E335-AE72-C4E1-CB16758045DA}"/>
              </a:ext>
            </a:extLst>
          </p:cNvPr>
          <p:cNvSpPr txBox="1"/>
          <p:nvPr/>
        </p:nvSpPr>
        <p:spPr>
          <a:xfrm>
            <a:off x="39474" y="310640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Enhancement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9211C-E038-0474-A16E-654A0808113E}"/>
              </a:ext>
            </a:extLst>
          </p:cNvPr>
          <p:cNvSpPr txBox="1"/>
          <p:nvPr/>
        </p:nvSpPr>
        <p:spPr>
          <a:xfrm>
            <a:off x="-31855" y="3919085"/>
            <a:ext cx="201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spc="300"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3613D-931B-9CB0-EA25-0BF1877AB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109"/>
          <a:stretch/>
        </p:blipFill>
        <p:spPr>
          <a:xfrm>
            <a:off x="2650331" y="1650322"/>
            <a:ext cx="2799343" cy="41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792</Words>
  <Application>Microsoft Office PowerPoint</Application>
  <PresentationFormat>Widescreen</PresentationFormat>
  <Paragraphs>146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theme</vt:lpstr>
      <vt:lpstr>CG3207 Lab 4 OVERVIEW</vt:lpstr>
      <vt:lpstr>Pipeline with Hazard</vt:lpstr>
      <vt:lpstr>Pipeline with Hazard</vt:lpstr>
      <vt:lpstr>Pipeline with Hazard</vt:lpstr>
      <vt:lpstr>Branch Prediction</vt:lpstr>
      <vt:lpstr>Branch Prediction</vt:lpstr>
      <vt:lpstr>Branch Prediction</vt:lpstr>
      <vt:lpstr>Branch Prediction</vt:lpstr>
      <vt:lpstr>Branch Prediction</vt:lpstr>
      <vt:lpstr>Branch Prediction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thea CW</dc:creator>
  <cp:lastModifiedBy>Chai Wei Lynthia</cp:lastModifiedBy>
  <cp:revision>1</cp:revision>
  <dcterms:created xsi:type="dcterms:W3CDTF">2023-11-06T02:10:34Z</dcterms:created>
  <dcterms:modified xsi:type="dcterms:W3CDTF">2023-11-06T12:26:54Z</dcterms:modified>
</cp:coreProperties>
</file>