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4242-2FDE-FDAC-137C-4C85C83FB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ECCD17A-87EC-EDB8-2544-A67BAD95F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B4C9003-24B5-7E29-F392-DE8F9F0C9A04}"/>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106103A4-7133-2613-9E08-85D507F050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0AF0FA-D483-BF38-2B1F-B6AC9825C52A}"/>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74118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426-F0DA-A478-0F83-E108904735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92FCFE0-48E8-25C4-3251-4F9DF0647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B624EA-1064-4803-D95A-9C48E91C0628}"/>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AE263622-FC5A-9FFD-C08D-CAAF8507C5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4A672B-9B34-45DC-4565-C4064C4091DB}"/>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205265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D01AF-8747-E336-CF46-6E04070FA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DF24E09-D6F4-16CD-118C-8ACE9D645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21B76E-E775-EB8F-90A6-B2C3B6C3E424}"/>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701BCE93-4508-1083-AA33-C63BE9158A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FD76C8-6811-1E40-83B3-0741E12D837D}"/>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11263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4D29-FCE5-0BEA-7160-BED8E2E769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BB56614-2EEE-29C2-4D09-BFA18F361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3A8570-F8A0-FFFC-CB42-4614248408AB}"/>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22F0EEB8-BECF-D775-EEE6-CF23C9317B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5E63C9-7978-0DBD-E424-20AFB5EF30CC}"/>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23560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B9E6-A36D-DC0B-AE7E-C1DF6E981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8847980-E414-3B63-EE14-AF2A25156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E8D53-403D-B395-9D88-73CEBECF9AF0}"/>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DBBDAE5B-74A3-67EA-30DE-3F64921907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FDE324-1A05-DCF5-B6BE-9C800D3898D5}"/>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82252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524E-96B5-842B-E106-2F5A4B54620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5018BA0-8730-79A3-9E6F-6D09DAE83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E0284EC-D663-F274-2DBD-F046D8F7D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24977CE-7C24-7FC9-6422-4B3535750FBA}"/>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6" name="Footer Placeholder 5">
            <a:extLst>
              <a:ext uri="{FF2B5EF4-FFF2-40B4-BE49-F238E27FC236}">
                <a16:creationId xmlns:a16="http://schemas.microsoft.com/office/drawing/2014/main" id="{056A2832-7D33-EEF4-8871-9CBF3BA6678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F7C18E-C5CC-9A7B-560A-800E47AA3AAD}"/>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186495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DB94-5A2B-8053-D88F-706F2CDCAE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93471AD-AAC0-B82B-29F4-DE83592E8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4D2066-EEA5-1EDA-ED0C-FF7EF061F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92AFD8E-EBD5-C59A-62ED-21CD2CD4C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49586-BCCC-6006-F045-77217584F8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979B159-9FEF-02EC-43D4-D9B499A6D4B6}"/>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8" name="Footer Placeholder 7">
            <a:extLst>
              <a:ext uri="{FF2B5EF4-FFF2-40B4-BE49-F238E27FC236}">
                <a16:creationId xmlns:a16="http://schemas.microsoft.com/office/drawing/2014/main" id="{33696528-9F31-F10F-9721-E2C98312D69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485BA3B-BE00-45A6-C9A8-709DBD9DE795}"/>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91207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34AA-89A5-76F2-C599-ADC50E09AF7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FA390A9-9012-07E4-18A5-366EAD6E3F4D}"/>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4" name="Footer Placeholder 3">
            <a:extLst>
              <a:ext uri="{FF2B5EF4-FFF2-40B4-BE49-F238E27FC236}">
                <a16:creationId xmlns:a16="http://schemas.microsoft.com/office/drawing/2014/main" id="{978B02BB-DD2D-7883-B90B-F25B90D55BF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7072617-8878-0031-8893-21F0DD5643B7}"/>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282463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69D6D-4A9D-6046-391A-769E08F1B7E3}"/>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3" name="Footer Placeholder 2">
            <a:extLst>
              <a:ext uri="{FF2B5EF4-FFF2-40B4-BE49-F238E27FC236}">
                <a16:creationId xmlns:a16="http://schemas.microsoft.com/office/drawing/2014/main" id="{EF61BE48-5B04-BAA7-8C4B-2FA32FBDB4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7B9812D-ADA8-CBC4-F41B-BF31CD442062}"/>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1555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47DD-5C04-ADB7-4F6B-31F11503F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1F04BB5-8D1F-D53E-087B-590A5DF916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25346A6-4D2E-D94F-B03A-0857B476B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9462B-02A9-0F46-5536-7E88E892ECA7}"/>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6" name="Footer Placeholder 5">
            <a:extLst>
              <a:ext uri="{FF2B5EF4-FFF2-40B4-BE49-F238E27FC236}">
                <a16:creationId xmlns:a16="http://schemas.microsoft.com/office/drawing/2014/main" id="{42B32680-64E8-17E3-019B-1398E9B9DAC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9371AD4-9C1E-E95D-42EB-5602D6EEAD94}"/>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429237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AB84-38BA-8D4B-0AD9-051FAB58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E0ACA3B-94C9-FF03-EC49-96D681D19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6ACC029-1DFE-1E8C-7625-B3145DB1B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CA50E-24D9-1D86-5182-ECD334DC5CD8}"/>
              </a:ext>
            </a:extLst>
          </p:cNvPr>
          <p:cNvSpPr>
            <a:spLocks noGrp="1"/>
          </p:cNvSpPr>
          <p:nvPr>
            <p:ph type="dt" sz="half" idx="10"/>
          </p:nvPr>
        </p:nvSpPr>
        <p:spPr/>
        <p:txBody>
          <a:bodyPr/>
          <a:lstStyle/>
          <a:p>
            <a:fld id="{3C481104-445D-4579-BD83-FC3C5FE85E5D}" type="datetimeFigureOut">
              <a:rPr lang="en-SG" smtClean="0"/>
              <a:t>16/10/2023</a:t>
            </a:fld>
            <a:endParaRPr lang="en-SG"/>
          </a:p>
        </p:txBody>
      </p:sp>
      <p:sp>
        <p:nvSpPr>
          <p:cNvPr id="6" name="Footer Placeholder 5">
            <a:extLst>
              <a:ext uri="{FF2B5EF4-FFF2-40B4-BE49-F238E27FC236}">
                <a16:creationId xmlns:a16="http://schemas.microsoft.com/office/drawing/2014/main" id="{80536AD0-FA0C-B12F-5263-5F962F6281E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F5B306-6C2F-EBF9-AD34-661429650E7A}"/>
              </a:ext>
            </a:extLst>
          </p:cNvPr>
          <p:cNvSpPr>
            <a:spLocks noGrp="1"/>
          </p:cNvSpPr>
          <p:nvPr>
            <p:ph type="sldNum" sz="quarter" idx="12"/>
          </p:nvPr>
        </p:nvSpPr>
        <p:spPr/>
        <p:txBody>
          <a:bodyPr/>
          <a:lstStyle/>
          <a:p>
            <a:fld id="{A25B69F9-F955-42C7-BA6F-7810B8982B82}" type="slidenum">
              <a:rPr lang="en-SG" smtClean="0"/>
              <a:t>‹#›</a:t>
            </a:fld>
            <a:endParaRPr lang="en-SG"/>
          </a:p>
        </p:txBody>
      </p:sp>
    </p:spTree>
    <p:extLst>
      <p:ext uri="{BB962C8B-B14F-4D97-AF65-F5344CB8AC3E}">
        <p14:creationId xmlns:p14="http://schemas.microsoft.com/office/powerpoint/2010/main" val="171491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57699-4BA4-ECA3-EE5D-21508810E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82D6E3E-220B-21B9-2BCB-8E2C32557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BDCC723-B21D-C6E5-9560-1C0B51C34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81104-445D-4579-BD83-FC3C5FE85E5D}" type="datetimeFigureOut">
              <a:rPr lang="en-SG" smtClean="0"/>
              <a:t>16/10/2023</a:t>
            </a:fld>
            <a:endParaRPr lang="en-SG"/>
          </a:p>
        </p:txBody>
      </p:sp>
      <p:sp>
        <p:nvSpPr>
          <p:cNvPr id="5" name="Footer Placeholder 4">
            <a:extLst>
              <a:ext uri="{FF2B5EF4-FFF2-40B4-BE49-F238E27FC236}">
                <a16:creationId xmlns:a16="http://schemas.microsoft.com/office/drawing/2014/main" id="{6D831A66-3174-CF27-4B2A-CCCBDDD19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9913D2E-3A35-A0C1-1488-01EB11801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B69F9-F955-42C7-BA6F-7810B8982B82}" type="slidenum">
              <a:rPr lang="en-SG" smtClean="0"/>
              <a:t>‹#›</a:t>
            </a:fld>
            <a:endParaRPr lang="en-SG"/>
          </a:p>
        </p:txBody>
      </p:sp>
    </p:spTree>
    <p:extLst>
      <p:ext uri="{BB962C8B-B14F-4D97-AF65-F5344CB8AC3E}">
        <p14:creationId xmlns:p14="http://schemas.microsoft.com/office/powerpoint/2010/main" val="343370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4512F-C6F2-E8EE-5132-EBF10C0B6EA4}"/>
              </a:ext>
            </a:extLst>
          </p:cNvPr>
          <p:cNvSpPr txBox="1"/>
          <p:nvPr/>
        </p:nvSpPr>
        <p:spPr>
          <a:xfrm>
            <a:off x="2658835" y="171451"/>
            <a:ext cx="6874329" cy="461665"/>
          </a:xfrm>
          <a:prstGeom prst="rect">
            <a:avLst/>
          </a:prstGeom>
          <a:noFill/>
        </p:spPr>
        <p:txBody>
          <a:bodyPr wrap="square" rtlCol="0">
            <a:spAutoFit/>
          </a:bodyPr>
          <a:lstStyle/>
          <a:p>
            <a:pPr algn="ctr"/>
            <a:r>
              <a:rPr lang="en-SG" sz="2400" b="1" dirty="0"/>
              <a:t>CG3207 Lab 3 – Task 3 Improvements</a:t>
            </a:r>
          </a:p>
        </p:txBody>
      </p:sp>
      <p:sp>
        <p:nvSpPr>
          <p:cNvPr id="5" name="TextBox 4">
            <a:extLst>
              <a:ext uri="{FF2B5EF4-FFF2-40B4-BE49-F238E27FC236}">
                <a16:creationId xmlns:a16="http://schemas.microsoft.com/office/drawing/2014/main" id="{79D2ACC4-93B1-BAF9-C9FB-C72B7526661B}"/>
              </a:ext>
            </a:extLst>
          </p:cNvPr>
          <p:cNvSpPr txBox="1"/>
          <p:nvPr/>
        </p:nvSpPr>
        <p:spPr>
          <a:xfrm>
            <a:off x="940252" y="1191986"/>
            <a:ext cx="10311493" cy="1200329"/>
          </a:xfrm>
          <a:prstGeom prst="rect">
            <a:avLst/>
          </a:prstGeom>
          <a:noFill/>
        </p:spPr>
        <p:txBody>
          <a:bodyPr wrap="square" rtlCol="0">
            <a:spAutoFit/>
          </a:bodyPr>
          <a:lstStyle/>
          <a:p>
            <a:r>
              <a:rPr lang="en-SG" b="1" u="sng" dirty="0"/>
              <a:t>The Problem:</a:t>
            </a:r>
          </a:p>
          <a:p>
            <a:r>
              <a:rPr lang="en-SG" dirty="0"/>
              <a:t>We were given a multiplier that was inefficient. </a:t>
            </a:r>
            <a:r>
              <a:rPr lang="en-SG" dirty="0" err="1"/>
              <a:t>MCycle</a:t>
            </a:r>
            <a:r>
              <a:rPr lang="en-SG" dirty="0"/>
              <a:t> checks only the LSB of the multiplier and carry calculates the partial sum every clock cycle. This leads to a scenario where we take about n cycles for n-bit multiplication</a:t>
            </a:r>
          </a:p>
        </p:txBody>
      </p:sp>
      <p:pic>
        <p:nvPicPr>
          <p:cNvPr id="11" name="Picture 10">
            <a:extLst>
              <a:ext uri="{FF2B5EF4-FFF2-40B4-BE49-F238E27FC236}">
                <a16:creationId xmlns:a16="http://schemas.microsoft.com/office/drawing/2014/main" id="{9F74BA3F-7965-D97C-536F-80A7CB13D778}"/>
              </a:ext>
            </a:extLst>
          </p:cNvPr>
          <p:cNvPicPr>
            <a:picLocks noChangeAspect="1"/>
          </p:cNvPicPr>
          <p:nvPr/>
        </p:nvPicPr>
        <p:blipFill>
          <a:blip r:embed="rId2"/>
          <a:stretch>
            <a:fillRect/>
          </a:stretch>
        </p:blipFill>
        <p:spPr>
          <a:xfrm>
            <a:off x="940252" y="3211285"/>
            <a:ext cx="9425052" cy="2380638"/>
          </a:xfrm>
          <a:prstGeom prst="rect">
            <a:avLst/>
          </a:prstGeom>
        </p:spPr>
      </p:pic>
      <p:sp>
        <p:nvSpPr>
          <p:cNvPr id="12" name="TextBox 11">
            <a:extLst>
              <a:ext uri="{FF2B5EF4-FFF2-40B4-BE49-F238E27FC236}">
                <a16:creationId xmlns:a16="http://schemas.microsoft.com/office/drawing/2014/main" id="{37C89D50-3D28-CAC7-7D3B-D3ABAAC6BF99}"/>
              </a:ext>
            </a:extLst>
          </p:cNvPr>
          <p:cNvSpPr txBox="1"/>
          <p:nvPr/>
        </p:nvSpPr>
        <p:spPr>
          <a:xfrm>
            <a:off x="853166" y="2841953"/>
            <a:ext cx="8760823" cy="369332"/>
          </a:xfrm>
          <a:prstGeom prst="rect">
            <a:avLst/>
          </a:prstGeom>
          <a:noFill/>
        </p:spPr>
        <p:txBody>
          <a:bodyPr wrap="square" rtlCol="0">
            <a:spAutoFit/>
          </a:bodyPr>
          <a:lstStyle/>
          <a:p>
            <a:r>
              <a:rPr lang="en-SG" dirty="0"/>
              <a:t>32 Cycles to Complete multiplication Operation based on the given sign multiplier</a:t>
            </a:r>
          </a:p>
        </p:txBody>
      </p:sp>
    </p:spTree>
    <p:extLst>
      <p:ext uri="{BB962C8B-B14F-4D97-AF65-F5344CB8AC3E}">
        <p14:creationId xmlns:p14="http://schemas.microsoft.com/office/powerpoint/2010/main" val="50682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4B550-D40F-52C3-1B46-1AD326713D90}"/>
              </a:ext>
            </a:extLst>
          </p:cNvPr>
          <p:cNvSpPr txBox="1"/>
          <p:nvPr/>
        </p:nvSpPr>
        <p:spPr>
          <a:xfrm>
            <a:off x="260439" y="61986"/>
            <a:ext cx="6483261" cy="646331"/>
          </a:xfrm>
          <a:prstGeom prst="rect">
            <a:avLst/>
          </a:prstGeom>
          <a:noFill/>
        </p:spPr>
        <p:txBody>
          <a:bodyPr wrap="square" rtlCol="0">
            <a:spAutoFit/>
          </a:bodyPr>
          <a:lstStyle/>
          <a:p>
            <a:r>
              <a:rPr lang="en-SG" b="1" u="sng" dirty="0"/>
              <a:t>The Solution/Improvement:</a:t>
            </a:r>
          </a:p>
          <a:p>
            <a:endParaRPr lang="en-SG" dirty="0"/>
          </a:p>
        </p:txBody>
      </p:sp>
      <p:pic>
        <p:nvPicPr>
          <p:cNvPr id="6" name="Picture 5">
            <a:extLst>
              <a:ext uri="{FF2B5EF4-FFF2-40B4-BE49-F238E27FC236}">
                <a16:creationId xmlns:a16="http://schemas.microsoft.com/office/drawing/2014/main" id="{E515754E-CE08-AA6D-E3F8-1CB6A1A95B06}"/>
              </a:ext>
            </a:extLst>
          </p:cNvPr>
          <p:cNvPicPr>
            <a:picLocks noChangeAspect="1"/>
          </p:cNvPicPr>
          <p:nvPr/>
        </p:nvPicPr>
        <p:blipFill>
          <a:blip r:embed="rId2"/>
          <a:stretch>
            <a:fillRect/>
          </a:stretch>
        </p:blipFill>
        <p:spPr>
          <a:xfrm>
            <a:off x="201345" y="385151"/>
            <a:ext cx="7366957" cy="2749935"/>
          </a:xfrm>
          <a:prstGeom prst="rect">
            <a:avLst/>
          </a:prstGeom>
        </p:spPr>
      </p:pic>
      <p:sp>
        <p:nvSpPr>
          <p:cNvPr id="7" name="TextBox 6">
            <a:extLst>
              <a:ext uri="{FF2B5EF4-FFF2-40B4-BE49-F238E27FC236}">
                <a16:creationId xmlns:a16="http://schemas.microsoft.com/office/drawing/2014/main" id="{D8EBA24E-5BF0-03F8-8CF6-9B44B712FC23}"/>
              </a:ext>
            </a:extLst>
          </p:cNvPr>
          <p:cNvSpPr txBox="1"/>
          <p:nvPr/>
        </p:nvSpPr>
        <p:spPr>
          <a:xfrm>
            <a:off x="7568302" y="262686"/>
            <a:ext cx="4441372" cy="3323987"/>
          </a:xfrm>
          <a:prstGeom prst="rect">
            <a:avLst/>
          </a:prstGeom>
          <a:noFill/>
        </p:spPr>
        <p:txBody>
          <a:bodyPr wrap="square" rtlCol="0">
            <a:spAutoFit/>
          </a:bodyPr>
          <a:lstStyle/>
          <a:p>
            <a:r>
              <a:rPr lang="en-SG" sz="1400" b="1" u="sng" dirty="0"/>
              <a:t>Combinational Block:</a:t>
            </a:r>
          </a:p>
          <a:p>
            <a:r>
              <a:rPr lang="en-SG" sz="1400" dirty="0"/>
              <a:t>operand1_1 and operand1_2 are shifted_op1 (multiplicand) left bit shift by 1 and 2 respectively</a:t>
            </a:r>
          </a:p>
          <a:p>
            <a:endParaRPr lang="en-SG" sz="1400" dirty="0"/>
          </a:p>
          <a:p>
            <a:r>
              <a:rPr lang="en-SG" sz="1400" dirty="0"/>
              <a:t> operand2_1 and operand2_2 are shifted_op2 (multiplier) right bit shift by 1 and 2 respectively</a:t>
            </a:r>
          </a:p>
          <a:p>
            <a:endParaRPr lang="en-SG" sz="1400" dirty="0"/>
          </a:p>
          <a:p>
            <a:r>
              <a:rPr lang="en-SG" sz="1400" dirty="0" err="1"/>
              <a:t>next_value</a:t>
            </a:r>
            <a:r>
              <a:rPr lang="en-SG" sz="1400" dirty="0"/>
              <a:t> determines next value to be added based on LSB, and the second last LSB of shifted_op2 </a:t>
            </a:r>
          </a:p>
          <a:p>
            <a:endParaRPr lang="en-SG" sz="1400" dirty="0"/>
          </a:p>
          <a:p>
            <a:r>
              <a:rPr lang="en-SG" sz="1400" dirty="0" err="1"/>
              <a:t>update_sum</a:t>
            </a:r>
            <a:r>
              <a:rPr lang="en-SG" sz="1400" dirty="0"/>
              <a:t> determines the latest </a:t>
            </a:r>
            <a:r>
              <a:rPr lang="en-SG" sz="1400" dirty="0" err="1"/>
              <a:t>temp_sum</a:t>
            </a:r>
            <a:endParaRPr lang="en-SG" sz="1400" dirty="0"/>
          </a:p>
          <a:p>
            <a:endParaRPr lang="en-SG" sz="1400" dirty="0"/>
          </a:p>
          <a:p>
            <a:r>
              <a:rPr lang="en-SG" sz="1400" dirty="0"/>
              <a:t>next_operand1 and next_operand2 determines the next operand1 and operand2 shifted value for next clock cycle</a:t>
            </a:r>
          </a:p>
          <a:p>
            <a:endParaRPr lang="en-SG" sz="1400" dirty="0"/>
          </a:p>
        </p:txBody>
      </p:sp>
      <p:pic>
        <p:nvPicPr>
          <p:cNvPr id="9" name="Picture 8">
            <a:extLst>
              <a:ext uri="{FF2B5EF4-FFF2-40B4-BE49-F238E27FC236}">
                <a16:creationId xmlns:a16="http://schemas.microsoft.com/office/drawing/2014/main" id="{859AE7C3-05F5-C95C-6D4E-5D625E0D0FA9}"/>
              </a:ext>
            </a:extLst>
          </p:cNvPr>
          <p:cNvPicPr>
            <a:picLocks noChangeAspect="1"/>
          </p:cNvPicPr>
          <p:nvPr/>
        </p:nvPicPr>
        <p:blipFill>
          <a:blip r:embed="rId3"/>
          <a:stretch>
            <a:fillRect/>
          </a:stretch>
        </p:blipFill>
        <p:spPr>
          <a:xfrm>
            <a:off x="201345" y="3709138"/>
            <a:ext cx="5456023" cy="2818814"/>
          </a:xfrm>
          <a:prstGeom prst="rect">
            <a:avLst/>
          </a:prstGeom>
        </p:spPr>
      </p:pic>
      <p:sp>
        <p:nvSpPr>
          <p:cNvPr id="10" name="TextBox 9">
            <a:extLst>
              <a:ext uri="{FF2B5EF4-FFF2-40B4-BE49-F238E27FC236}">
                <a16:creationId xmlns:a16="http://schemas.microsoft.com/office/drawing/2014/main" id="{C74591ED-9131-28CB-E984-43948A396C5E}"/>
              </a:ext>
            </a:extLst>
          </p:cNvPr>
          <p:cNvSpPr txBox="1"/>
          <p:nvPr/>
        </p:nvSpPr>
        <p:spPr>
          <a:xfrm>
            <a:off x="7568302" y="3709138"/>
            <a:ext cx="4441372" cy="2677656"/>
          </a:xfrm>
          <a:prstGeom prst="rect">
            <a:avLst/>
          </a:prstGeom>
          <a:noFill/>
        </p:spPr>
        <p:txBody>
          <a:bodyPr wrap="square" rtlCol="0">
            <a:spAutoFit/>
          </a:bodyPr>
          <a:lstStyle/>
          <a:p>
            <a:r>
              <a:rPr lang="en-SG" sz="1400" b="1" u="sng" dirty="0"/>
              <a:t>Sequential Block:</a:t>
            </a:r>
          </a:p>
          <a:p>
            <a:r>
              <a:rPr lang="en-SG" sz="1400" dirty="0"/>
              <a:t>Here we update our values and flag every clock cycle</a:t>
            </a:r>
          </a:p>
          <a:p>
            <a:endParaRPr lang="en-SG" sz="1400" dirty="0"/>
          </a:p>
          <a:p>
            <a:r>
              <a:rPr lang="en-SG" sz="1400" dirty="0"/>
              <a:t>shifted_op1 (Multiplicand) gets updated</a:t>
            </a:r>
          </a:p>
          <a:p>
            <a:r>
              <a:rPr lang="en-SG" sz="1400" dirty="0"/>
              <a:t>shifted_op2 (Multiplier) gets updated</a:t>
            </a:r>
          </a:p>
          <a:p>
            <a:r>
              <a:rPr lang="en-SG" sz="1400" dirty="0" err="1"/>
              <a:t>temp_sum</a:t>
            </a:r>
            <a:r>
              <a:rPr lang="en-SG" sz="1400" dirty="0"/>
              <a:t> (partial products) gets updated</a:t>
            </a:r>
          </a:p>
          <a:p>
            <a:endParaRPr lang="en-SG" sz="1400" dirty="0"/>
          </a:p>
          <a:p>
            <a:r>
              <a:rPr lang="en-SG" sz="1400" dirty="0"/>
              <a:t>If shifted_op1 and shifted_op2 are 0, done flag will be raised</a:t>
            </a:r>
          </a:p>
          <a:p>
            <a:endParaRPr lang="en-SG" sz="1400" dirty="0"/>
          </a:p>
          <a:p>
            <a:r>
              <a:rPr lang="en-SG" sz="1400" dirty="0"/>
              <a:t>If not done; </a:t>
            </a:r>
            <a:r>
              <a:rPr lang="en-SG" sz="1400" dirty="0" err="1"/>
              <a:t>Div_signed</a:t>
            </a:r>
            <a:r>
              <a:rPr lang="en-SG" sz="1400" dirty="0"/>
              <a:t>, Neg_op1, Neg_op2 retains flag status, else done raised; set all flags to 0</a:t>
            </a:r>
          </a:p>
        </p:txBody>
      </p:sp>
    </p:spTree>
    <p:extLst>
      <p:ext uri="{BB962C8B-B14F-4D97-AF65-F5344CB8AC3E}">
        <p14:creationId xmlns:p14="http://schemas.microsoft.com/office/powerpoint/2010/main" val="338933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B6968-BA36-10E4-EE63-4041E6DD97BB}"/>
              </a:ext>
            </a:extLst>
          </p:cNvPr>
          <p:cNvSpPr txBox="1"/>
          <p:nvPr/>
        </p:nvSpPr>
        <p:spPr>
          <a:xfrm>
            <a:off x="1061901" y="267465"/>
            <a:ext cx="8760823" cy="646331"/>
          </a:xfrm>
          <a:prstGeom prst="rect">
            <a:avLst/>
          </a:prstGeom>
          <a:noFill/>
        </p:spPr>
        <p:txBody>
          <a:bodyPr wrap="square" rtlCol="0">
            <a:spAutoFit/>
          </a:bodyPr>
          <a:lstStyle/>
          <a:p>
            <a:r>
              <a:rPr lang="en-SG" b="1" u="sng" dirty="0"/>
              <a:t>The Outcome:</a:t>
            </a:r>
            <a:endParaRPr lang="en-SG" dirty="0"/>
          </a:p>
          <a:p>
            <a:r>
              <a:rPr lang="en-SG" dirty="0"/>
              <a:t>21 Cycles to Complete multiplication Operation based on the given sign multiplier</a:t>
            </a:r>
          </a:p>
        </p:txBody>
      </p:sp>
      <p:sp>
        <p:nvSpPr>
          <p:cNvPr id="7" name="TextBox 6">
            <a:extLst>
              <a:ext uri="{FF2B5EF4-FFF2-40B4-BE49-F238E27FC236}">
                <a16:creationId xmlns:a16="http://schemas.microsoft.com/office/drawing/2014/main" id="{EE455692-75B0-7B03-E0DE-7C1D77A91551}"/>
              </a:ext>
            </a:extLst>
          </p:cNvPr>
          <p:cNvSpPr txBox="1"/>
          <p:nvPr/>
        </p:nvSpPr>
        <p:spPr>
          <a:xfrm>
            <a:off x="1061901" y="4522252"/>
            <a:ext cx="9968050" cy="2308324"/>
          </a:xfrm>
          <a:prstGeom prst="rect">
            <a:avLst/>
          </a:prstGeom>
          <a:noFill/>
        </p:spPr>
        <p:txBody>
          <a:bodyPr wrap="square" rtlCol="0">
            <a:spAutoFit/>
          </a:bodyPr>
          <a:lstStyle/>
          <a:p>
            <a:r>
              <a:rPr lang="en-SG" b="1" u="sng" dirty="0"/>
              <a:t>Conclusion:</a:t>
            </a:r>
            <a:endParaRPr lang="en-SG" dirty="0"/>
          </a:p>
          <a:p>
            <a:r>
              <a:rPr lang="en-SG" dirty="0"/>
              <a:t>The Improvement is scalable if there is willingness to incur more hardware, as it can scale to check more LSB, currently it looks ahead by 1 bit, so at every cycle it checks Op2[0] and Op2[1], it could scale to Op2[n] (not ideal for sure)</a:t>
            </a:r>
          </a:p>
          <a:p>
            <a:endParaRPr lang="en-SG" dirty="0"/>
          </a:p>
          <a:p>
            <a:r>
              <a:rPr lang="en-SG" dirty="0"/>
              <a:t>Furthermore, the improvement works well on Multipliers (Op2) that contains more binary 0’s in their number, as this solutions allows us to ‘skip’ as zeroes have generally no effect on the overall multiplication result</a:t>
            </a:r>
          </a:p>
        </p:txBody>
      </p:sp>
      <p:pic>
        <p:nvPicPr>
          <p:cNvPr id="3" name="Picture 2">
            <a:extLst>
              <a:ext uri="{FF2B5EF4-FFF2-40B4-BE49-F238E27FC236}">
                <a16:creationId xmlns:a16="http://schemas.microsoft.com/office/drawing/2014/main" id="{5474E1E6-A474-EF99-75C0-11A348BDE9C6}"/>
              </a:ext>
            </a:extLst>
          </p:cNvPr>
          <p:cNvPicPr>
            <a:picLocks noChangeAspect="1"/>
          </p:cNvPicPr>
          <p:nvPr/>
        </p:nvPicPr>
        <p:blipFill>
          <a:blip r:embed="rId2"/>
          <a:stretch>
            <a:fillRect/>
          </a:stretch>
        </p:blipFill>
        <p:spPr>
          <a:xfrm>
            <a:off x="1729229" y="913796"/>
            <a:ext cx="7458117" cy="3608456"/>
          </a:xfrm>
          <a:prstGeom prst="rect">
            <a:avLst/>
          </a:prstGeom>
        </p:spPr>
      </p:pic>
    </p:spTree>
    <p:extLst>
      <p:ext uri="{BB962C8B-B14F-4D97-AF65-F5344CB8AC3E}">
        <p14:creationId xmlns:p14="http://schemas.microsoft.com/office/powerpoint/2010/main" val="32378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352</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Isaiah Tan Jun Wei</dc:creator>
  <cp:lastModifiedBy>Chai Wei Lynthia</cp:lastModifiedBy>
  <cp:revision>2</cp:revision>
  <dcterms:created xsi:type="dcterms:W3CDTF">2023-10-14T18:07:15Z</dcterms:created>
  <dcterms:modified xsi:type="dcterms:W3CDTF">2023-10-16T13:00:08Z</dcterms:modified>
</cp:coreProperties>
</file>