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embeddedFontLst>
    <p:embeddedFont>
      <p:font typeface="Helvetica Neue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099" y="3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406400" y="6140857"/>
            <a:ext cx="12192000" cy="300"/>
          </a:xfrm>
          <a:prstGeom prst="straightConnector1">
            <a:avLst/>
          </a:prstGeom>
          <a:noFill/>
          <a:ln w="381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4400"/>
              <a:buFont typeface="Arial"/>
              <a:buNone/>
              <a:defRPr sz="144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06400" y="4267200"/>
            <a:ext cx="121920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2194440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Bullets &amp; Photo">
  <p:cSld name="Title, Bullets &amp; Photo">
    <p:bg>
      <p:bgPr>
        <a:solidFill>
          <a:srgbClr val="22222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7112000" y="1536700"/>
            <a:ext cx="5486400" cy="7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406400" y="740833"/>
            <a:ext cx="62991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06400" y="1642533"/>
            <a:ext cx="62991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529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sz="2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1529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sz="2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15289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sz="2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15289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sz="2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15289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sz="2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406400" y="1524000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2"/>
          <p:cNvSpPr txBox="1"/>
          <p:nvPr/>
        </p:nvSpPr>
        <p:spPr>
          <a:xfrm>
            <a:off x="406400" y="740833"/>
            <a:ext cx="62991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TITLE 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3 Up">
  <p:cSld name="Photo - 3 Up">
    <p:bg>
      <p:bgPr>
        <a:solidFill>
          <a:srgbClr val="22222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>
            <a:spLocks noGrp="1"/>
          </p:cNvSpPr>
          <p:nvPr>
            <p:ph type="pic" idx="2"/>
          </p:nvPr>
        </p:nvSpPr>
        <p:spPr>
          <a:xfrm>
            <a:off x="6503154" y="0"/>
            <a:ext cx="6502500" cy="48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>
            <a:spLocks noGrp="1"/>
          </p:cNvSpPr>
          <p:nvPr>
            <p:ph type="pic" idx="3"/>
          </p:nvPr>
        </p:nvSpPr>
        <p:spPr>
          <a:xfrm>
            <a:off x="6502400" y="4902200"/>
            <a:ext cx="6502500" cy="48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>
            <a:spLocks noGrp="1"/>
          </p:cNvSpPr>
          <p:nvPr>
            <p:ph type="pic" idx="4"/>
          </p:nvPr>
        </p:nvSpPr>
        <p:spPr>
          <a:xfrm>
            <a:off x="0" y="0"/>
            <a:ext cx="64686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bg>
      <p:bgPr>
        <a:solidFill>
          <a:srgbClr val="22222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4"/>
          <p:cNvCxnSpPr/>
          <p:nvPr/>
        </p:nvCxnSpPr>
        <p:spPr>
          <a:xfrm rot="10800000" flipH="1">
            <a:off x="406400" y="993123"/>
            <a:ext cx="12192000" cy="300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4" name="Google Shape;64;p14"/>
          <p:cNvSpPr/>
          <p:nvPr/>
        </p:nvSpPr>
        <p:spPr>
          <a:xfrm>
            <a:off x="469900" y="2362200"/>
            <a:ext cx="12065100" cy="52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8"/>
                  <a:pt x="0" y="2866"/>
                </a:cubicBezTo>
                <a:lnTo>
                  <a:pt x="0" y="104383"/>
                </a:lnTo>
                <a:cubicBezTo>
                  <a:pt x="0" y="105961"/>
                  <a:pt x="555" y="107250"/>
                  <a:pt x="1244" y="107250"/>
                </a:cubicBezTo>
                <a:lnTo>
                  <a:pt x="95711" y="107250"/>
                </a:lnTo>
                <a:lnTo>
                  <a:pt x="99166" y="120000"/>
                </a:lnTo>
                <a:lnTo>
                  <a:pt x="102616" y="107250"/>
                </a:lnTo>
                <a:lnTo>
                  <a:pt x="118755" y="107250"/>
                </a:lnTo>
                <a:cubicBezTo>
                  <a:pt x="119444" y="107250"/>
                  <a:pt x="120000" y="105961"/>
                  <a:pt x="120000" y="104383"/>
                </a:cubicBezTo>
                <a:lnTo>
                  <a:pt x="120000" y="2866"/>
                </a:lnTo>
                <a:cubicBezTo>
                  <a:pt x="120000" y="1288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889000" y="2908300"/>
            <a:ext cx="11226900" cy="12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400"/>
              <a:buFont typeface="Avenir"/>
              <a:buNone/>
              <a:defRPr sz="9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406400" y="7789333"/>
            <a:ext cx="121920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  <a:defRPr sz="6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3"/>
          </p:nvPr>
        </p:nvSpPr>
        <p:spPr>
          <a:xfrm>
            <a:off x="406400" y="457200"/>
            <a:ext cx="11175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venir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Alt">
  <p:cSld name="Quote Alt">
    <p:bg>
      <p:bgPr>
        <a:solidFill>
          <a:schemeClr val="accen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5892800" y="2641600"/>
            <a:ext cx="67056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400"/>
              <a:buFont typeface="Avenir"/>
              <a:buNone/>
              <a:defRPr sz="9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3"/>
          </p:nvPr>
        </p:nvSpPr>
        <p:spPr>
          <a:xfrm>
            <a:off x="5892800" y="7789333"/>
            <a:ext cx="67056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6000"/>
              <a:buFont typeface="Avenir"/>
              <a:buNone/>
              <a:defRPr sz="6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bg>
      <p:bgPr>
        <a:solidFill>
          <a:srgbClr val="22222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>
            <a:spLocks noGrp="1"/>
          </p:cNvSpPr>
          <p:nvPr>
            <p:ph type="pic" idx="2"/>
          </p:nvPr>
        </p:nvSpPr>
        <p:spPr>
          <a:xfrm>
            <a:off x="0" y="0"/>
            <a:ext cx="130047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rgbClr val="22222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Alt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Alt">
  <p:cSld name="Blank Al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Horizontal">
  <p:cSld name="Photo - Horizontal">
    <p:bg>
      <p:bgPr>
        <a:solidFill>
          <a:srgbClr val="22222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0" y="0"/>
            <a:ext cx="130047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3" name="Google Shape;23;p5"/>
          <p:cNvCxnSpPr/>
          <p:nvPr/>
        </p:nvCxnSpPr>
        <p:spPr>
          <a:xfrm rot="10800000" flipH="1">
            <a:off x="406400" y="6140857"/>
            <a:ext cx="12192000" cy="300"/>
          </a:xfrm>
          <a:prstGeom prst="straightConnector1">
            <a:avLst/>
          </a:prstGeom>
          <a:noFill/>
          <a:ln w="381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sz="17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06400" y="4267200"/>
            <a:ext cx="121920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2194440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 Alt">
  <p:cSld name="Title &amp; Subtitle Al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6"/>
          <p:cNvCxnSpPr/>
          <p:nvPr/>
        </p:nvCxnSpPr>
        <p:spPr>
          <a:xfrm rot="10800000" flipH="1">
            <a:off x="406400" y="6140857"/>
            <a:ext cx="12192000" cy="300"/>
          </a:xfrm>
          <a:prstGeom prst="straightConnector1">
            <a:avLst/>
          </a:prstGeom>
          <a:noFill/>
          <a:ln w="38100" cap="flat" cmpd="sng">
            <a:solidFill>
              <a:srgbClr val="22222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sz="17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406400" y="4267200"/>
            <a:ext cx="121920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2161859" y="4191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Center">
  <p:cSld name="Title - Center">
    <p:bg>
      <p:bgPr>
        <a:solidFill>
          <a:srgbClr val="22222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sz="17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2194440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Vertical">
  <p:cSld name="Photo - Vertical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8"/>
          <p:cNvCxnSpPr/>
          <p:nvPr/>
        </p:nvCxnSpPr>
        <p:spPr>
          <a:xfrm>
            <a:off x="5892800" y="6141157"/>
            <a:ext cx="6705600" cy="0"/>
          </a:xfrm>
          <a:prstGeom prst="straightConnector1">
            <a:avLst/>
          </a:prstGeom>
          <a:noFill/>
          <a:ln w="381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7" name="Google Shape;37;p8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sz="17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5892800" y="4267200"/>
            <a:ext cx="67056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12194440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406400" y="673100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Bullets">
  <p:cSld name="Title &amp; Bullets">
    <p:bg>
      <p:bgPr>
        <a:solidFill>
          <a:srgbClr val="22222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06400" y="673100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06400" y="1574800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4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5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6400" y="673100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-8467" y="8740510"/>
            <a:ext cx="13021800" cy="1021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529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5529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zilingx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bairui-zhang-66381a192/" TargetMode="External"/><Relationship Id="rId5" Type="http://schemas.openxmlformats.org/officeDocument/2006/relationships/hyperlink" Target="https://www.linkedin.com/in/lara-haase/" TargetMode="External"/><Relationship Id="rId4" Type="http://schemas.openxmlformats.org/officeDocument/2006/relationships/hyperlink" Target="https://www.linkedin.com/in/kailunden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214686/number-of-international-visitors-to-the-u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stravel.org/answershee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ctrTitle" idx="4294967295"/>
          </p:nvPr>
        </p:nvSpPr>
        <p:spPr>
          <a:xfrm>
            <a:off x="406400" y="630485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9600"/>
              <a:buFont typeface="Arial"/>
              <a:buNone/>
            </a:pPr>
            <a:r>
              <a:rPr lang="en-US"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Travel Helper</a:t>
            </a:r>
            <a:endParaRPr sz="6000" b="0" i="0" u="none" strike="noStrike" cap="none">
              <a:solidFill>
                <a:srgbClr val="E725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4294967295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venir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January 2020 - Data Focused Python</a:t>
            </a:r>
            <a:endParaRPr sz="3400" b="0" i="0" u="none" strike="noStrike" cap="non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514888" y="7561105"/>
            <a:ext cx="6434552" cy="146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venir"/>
                <a:sym typeface="Avenir"/>
              </a:rPr>
              <a:t>TEAM 9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endParaRPr sz="2000" b="0" i="0" u="none" strike="noStrike" cap="none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Partner 1</a:t>
            </a:r>
            <a:r>
              <a:rPr lang="en-US" sz="2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Kailun</a:t>
            </a:r>
            <a:r>
              <a:rPr lang="en-US" sz="2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Deng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|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kailund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@a</a:t>
            </a:r>
            <a:r>
              <a:rPr lang="en-US" sz="2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ndrew.cmu.edu</a:t>
            </a:r>
            <a:endParaRPr sz="2000" b="0" i="0" u="none" strike="noStrike" cap="none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endParaRPr sz="2000" b="0" i="0" u="none" strike="noStrike" cap="none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Partner 2 </a:t>
            </a:r>
            <a:r>
              <a:rPr lang="en-US" sz="20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Ziling</a:t>
            </a:r>
            <a:r>
              <a:rPr lang="en-US" sz="2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Xu       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|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zilingx</a:t>
            </a:r>
            <a:r>
              <a:rPr lang="en-US" sz="2000" b="0" i="0" strike="noStrike" cap="none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@a</a:t>
            </a:r>
            <a:r>
              <a:rPr lang="en-US" sz="2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ndrew.cmu.edu</a:t>
            </a:r>
            <a:endParaRPr sz="2000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r>
              <a:rPr lang="en-US" sz="2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Partner 3 </a:t>
            </a:r>
            <a:r>
              <a:rPr lang="en-US" sz="20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Bairui</a:t>
            </a:r>
            <a:r>
              <a:rPr lang="en-US" sz="2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Zhang | bairuiz@andrew.cmu.edu </a:t>
            </a:r>
            <a:endParaRPr sz="2000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endParaRPr sz="2000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r>
              <a:rPr lang="en-US" sz="2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Partner 4 Lara Haase    | lhaase@andrew.cmu.edu</a:t>
            </a:r>
            <a:endParaRPr sz="2000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LAUNCH STRATEGY / GO-TO-MARKET</a:t>
            </a:r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marR="0" lvl="0" indent="-217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endParaRPr sz="3400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What is your customer acquisition approach?</a:t>
            </a:r>
            <a:endParaRPr sz="3600"/>
          </a:p>
          <a:p>
            <a:pPr marL="914400" lvl="1" indent="-4571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-US" sz="3600"/>
              <a:t>Advertising on competitors’ sites, search engines, etc.</a:t>
            </a:r>
            <a:endParaRPr sz="3600"/>
          </a:p>
          <a:p>
            <a:pPr marL="914400" lvl="1" indent="-4571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-US" sz="3600"/>
              <a:t>Social media distribution: reaching into existing community groups already focused on area of interest</a:t>
            </a:r>
            <a:endParaRPr sz="3600"/>
          </a:p>
          <a:p>
            <a:pPr marL="914400" lvl="1" indent="-4571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-US" sz="3600"/>
              <a:t>Other brand promotion tactics</a:t>
            </a:r>
            <a:endParaRPr sz="3600"/>
          </a:p>
          <a:p>
            <a:pPr marL="444500" lvl="0" indent="-217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None/>
            </a:pPr>
            <a:endParaRPr sz="3600"/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What are key drivers and potential milestones?</a:t>
            </a:r>
            <a:endParaRPr/>
          </a:p>
          <a:p>
            <a:pPr marL="914400" lvl="1" indent="-4552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/>
              <a:t>Drivers: Word-of-mouth, positive reviews</a:t>
            </a:r>
            <a:endParaRPr/>
          </a:p>
          <a:p>
            <a:pPr marL="914400" lvl="1" indent="-4552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/>
              <a:t>Milestones: # of uses, investor funding, revenue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769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marR="0" lvl="0" indent="-4445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Vision </a:t>
            </a:r>
            <a:endParaRPr/>
          </a:p>
          <a:p>
            <a:pPr marL="444500" marR="0" lvl="0" indent="-444500" algn="l" rtl="0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Team </a:t>
            </a:r>
            <a:endParaRPr/>
          </a:p>
          <a:p>
            <a:pPr marL="444500" marR="0" lvl="0" indent="-444500" algn="l" rtl="0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Problem </a:t>
            </a:r>
            <a:endParaRPr/>
          </a:p>
          <a:p>
            <a:pPr marL="444500" marR="0" lvl="0" indent="-444500" algn="l" rtl="0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Approach / Solution </a:t>
            </a:r>
            <a:endParaRPr/>
          </a:p>
          <a:p>
            <a:pPr marL="444500" marR="0" lvl="0" indent="-444500" algn="l" rtl="0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Market </a:t>
            </a:r>
            <a:endParaRPr/>
          </a:p>
          <a:p>
            <a:pPr marL="444500" marR="0" lvl="0" indent="-444498" algn="l" rtl="0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Business Model</a:t>
            </a:r>
            <a:endParaRPr/>
          </a:p>
          <a:p>
            <a:pPr marL="444500" marR="0" lvl="0" indent="-444500" algn="l" rtl="0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Competition </a:t>
            </a:r>
            <a:endParaRPr/>
          </a:p>
          <a:p>
            <a:pPr marL="444500" marR="0" lvl="0" indent="-444498" algn="l" rtl="0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Go-to-Market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 idx="4294967295"/>
          </p:nvPr>
        </p:nvSpPr>
        <p:spPr>
          <a:xfrm>
            <a:off x="406400" y="588433"/>
            <a:ext cx="12192000" cy="72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VISION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4294967295"/>
          </p:nvPr>
        </p:nvSpPr>
        <p:spPr>
          <a:xfrm>
            <a:off x="406400" y="2918717"/>
            <a:ext cx="12192000" cy="391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Font typeface="Avenir"/>
              <a:buNone/>
            </a:pPr>
            <a:r>
              <a:rPr lang="en-US" sz="48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What is your vision?</a:t>
            </a:r>
            <a:endParaRPr/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Font typeface="Avenir"/>
              <a:buNone/>
            </a:pPr>
            <a:r>
              <a:rPr lang="en-US"/>
              <a:t>Our product will help users make better decisions when selecting restaurants and accommodations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Photo</a:t>
            </a:r>
            <a:endParaRPr/>
          </a:p>
          <a:p>
            <a:pPr marL="444500" lvl="0" indent="-217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None/>
            </a:pPr>
            <a:endParaRPr sz="3600"/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Ziling Xu </a:t>
            </a:r>
            <a:r>
              <a:rPr lang="en-US" sz="3600" u="sng">
                <a:solidFill>
                  <a:schemeClr val="hlink"/>
                </a:solidFill>
                <a:hlinkClick r:id="rId3"/>
              </a:rPr>
              <a:t>https://www.linkedin.com/in/zilingx/</a:t>
            </a:r>
            <a:endParaRPr sz="3600"/>
          </a:p>
          <a:p>
            <a:pPr marL="914400" lvl="1" indent="-457197" algn="l" rtl="0"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-US" sz="3600"/>
              <a:t>Algorithm Engineer</a:t>
            </a:r>
            <a:endParaRPr sz="3600"/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Kailun Deng </a:t>
            </a:r>
            <a:r>
              <a:rPr lang="en-US" sz="3600" u="sng">
                <a:solidFill>
                  <a:schemeClr val="hlink"/>
                </a:solidFill>
                <a:hlinkClick r:id="rId4"/>
              </a:rPr>
              <a:t>https://www.linkedin.com/in/kailundeng/</a:t>
            </a:r>
            <a:endParaRPr sz="3600"/>
          </a:p>
          <a:p>
            <a:pPr marL="914400" lvl="1" indent="-457197" algn="l" rtl="0"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-US" sz="3600"/>
              <a:t>Software Engineer</a:t>
            </a:r>
            <a:endParaRPr sz="3600"/>
          </a:p>
          <a:p>
            <a:pPr marL="444500" lvl="0" indent="-4464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-US" sz="3600"/>
              <a:t>Lara Haase </a:t>
            </a:r>
            <a:r>
              <a:rPr lang="en-US" sz="3600" u="sng">
                <a:solidFill>
                  <a:schemeClr val="hlink"/>
                </a:solidFill>
                <a:hlinkClick r:id="rId5"/>
              </a:rPr>
              <a:t>https://www.linkedin.com/in/lara-haase/</a:t>
            </a:r>
            <a:r>
              <a:rPr lang="en-US" sz="3600"/>
              <a:t> </a:t>
            </a:r>
            <a:endParaRPr sz="3600"/>
          </a:p>
          <a:p>
            <a:pPr marL="914400" lvl="1" indent="-4571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-US" sz="3600"/>
              <a:t>Data Analyst</a:t>
            </a:r>
            <a:endParaRPr sz="3600"/>
          </a:p>
          <a:p>
            <a:pPr marL="444500" lvl="0" indent="-4464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-US" sz="3600">
                <a:solidFill>
                  <a:srgbClr val="000000"/>
                </a:solidFill>
              </a:rPr>
              <a:t>Bairui Zhang</a:t>
            </a:r>
            <a:r>
              <a:rPr lang="en-US" sz="3600">
                <a:solidFill>
                  <a:srgbClr val="FF0000"/>
                </a:solidFill>
              </a:rPr>
              <a:t> </a:t>
            </a:r>
            <a:r>
              <a:rPr lang="en-US" sz="3600" u="sng">
                <a:solidFill>
                  <a:schemeClr val="hlink"/>
                </a:solidFill>
                <a:hlinkClick r:id="rId6"/>
              </a:rPr>
              <a:t>https://www.linkedin.com/in/bairui-zhang</a:t>
            </a:r>
            <a:r>
              <a:rPr lang="en-US" sz="3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/</a:t>
            </a:r>
            <a:endParaRPr sz="3600" u="sng"/>
          </a:p>
          <a:p>
            <a:pPr marL="914400" lvl="1" indent="-457197" algn="l" rtl="0"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-US" sz="3600">
                <a:solidFill>
                  <a:schemeClr val="dk1"/>
                </a:solidFill>
              </a:rPr>
              <a:t>Data Analyst</a:t>
            </a:r>
            <a:endParaRPr sz="3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PROBLEM (CUSTOMER PAIN)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2305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Noto Sans Symbols"/>
              <a:buNone/>
            </a:pPr>
            <a:endParaRPr sz="3400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What is the customer pain point?</a:t>
            </a:r>
            <a:endParaRPr/>
          </a:p>
          <a:p>
            <a:pPr marL="914400" lvl="1" indent="-4552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It’s difficult to find quality restaurants when travelling</a:t>
            </a:r>
            <a:endParaRPr sz="36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What is the current solution for this pain?</a:t>
            </a:r>
            <a:endParaRPr/>
          </a:p>
          <a:p>
            <a:pPr marL="914400" lvl="1" indent="-4552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Customers will search in Google by themselves</a:t>
            </a:r>
            <a:endParaRPr sz="36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How much does it cost? </a:t>
            </a:r>
            <a:endParaRPr/>
          </a:p>
          <a:p>
            <a:pPr marL="914400" lvl="1" indent="-4552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None</a:t>
            </a:r>
            <a:endParaRPr sz="36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Why is it broken? </a:t>
            </a:r>
            <a:endParaRPr/>
          </a:p>
          <a:p>
            <a:pPr marL="914400" lvl="1" indent="-4552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There is no platform containing all the information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SOLUTION / PRODUCT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406400" y="838650"/>
            <a:ext cx="120678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lvl="0" indent="-217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None/>
            </a:pPr>
            <a:endParaRPr sz="3200"/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Explain your product</a:t>
            </a:r>
            <a:endParaRPr/>
          </a:p>
          <a:p>
            <a:pPr marL="914400" lvl="1" indent="-4552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Our product will provide a platform of aggregated information about restaurants and accommodations</a:t>
            </a:r>
            <a:endParaRPr sz="3600"/>
          </a:p>
          <a:p>
            <a:pPr marL="444500" lvl="0" indent="-217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None/>
            </a:pPr>
            <a:endParaRPr sz="3600"/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Articulate the value proposition</a:t>
            </a:r>
            <a:endParaRPr/>
          </a:p>
          <a:p>
            <a:pPr marL="914400" lvl="1" indent="-4552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/>
              <a:t>By providing this platform, users are able to access data from multiple relevant sources in a glance, including monetary conversion 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Demonstrate the impact on your customer (dollars / time saved, etc.) </a:t>
            </a:r>
            <a:endParaRPr/>
          </a:p>
          <a:p>
            <a:pPr marL="914400" lvl="1" indent="-4552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It’s convenient for users to find all the info needed in one platform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MARKET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lvl="0" indent="-217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None/>
            </a:pPr>
            <a:endParaRPr sz="3600"/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Describe your market / target customer</a:t>
            </a:r>
            <a:endParaRPr/>
          </a:p>
          <a:p>
            <a:pPr marL="914400" lvl="1" indent="-4552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People who travel a lot and have difficulty in finding appropriate restaurants and accommodations</a:t>
            </a:r>
            <a:endParaRPr sz="3600"/>
          </a:p>
          <a:p>
            <a:pPr marL="444500" lvl="0" indent="-217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None/>
            </a:pPr>
            <a:endParaRPr sz="3600"/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How big is the market? </a:t>
            </a:r>
            <a:endParaRPr/>
          </a:p>
          <a:p>
            <a:pPr marL="914400" lvl="1" indent="-4552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People who travel to the United States (Internationally, approx. </a:t>
            </a:r>
            <a:r>
              <a:rPr lang="en-US" sz="3600" u="sng">
                <a:solidFill>
                  <a:schemeClr val="hlink"/>
                </a:solidFill>
                <a:hlinkClick r:id="rId3"/>
              </a:rPr>
              <a:t>75 Million people</a:t>
            </a:r>
            <a:r>
              <a:rPr lang="en-US" sz="3600"/>
              <a:t> per year )</a:t>
            </a:r>
            <a:endParaRPr sz="3600"/>
          </a:p>
          <a:p>
            <a:pPr marL="444500" lvl="0" indent="-217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None/>
            </a:pPr>
            <a:endParaRPr sz="3600"/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What are the market forces / drivers?</a:t>
            </a:r>
            <a:endParaRPr/>
          </a:p>
          <a:p>
            <a:pPr marL="914400" lvl="1" indent="-4552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/>
              <a:t>Leisure and business travel daily</a:t>
            </a:r>
            <a:endParaRPr/>
          </a:p>
          <a:p>
            <a:pPr marL="914400" lvl="1" indent="-4552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/>
              <a:t>Travelers spending in the US averaged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$3 Billion per day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BUSINESS MODEL / UNIT ECONOMICS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406400" y="13546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lvl="0" indent="-217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None/>
            </a:pPr>
            <a:endParaRPr sz="3600"/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How does your company make money?</a:t>
            </a:r>
            <a:endParaRPr/>
          </a:p>
          <a:p>
            <a:pPr marL="914400" lvl="1" indent="-4552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Advertisements on the application</a:t>
            </a:r>
            <a:endParaRPr sz="3600"/>
          </a:p>
          <a:p>
            <a:pPr marL="914400" lvl="1" indent="-4571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-US" sz="3600"/>
              <a:t>Promotions from businesses with entries</a:t>
            </a:r>
            <a:endParaRPr sz="3600"/>
          </a:p>
          <a:p>
            <a:pPr marL="444500" lvl="0" indent="-217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None/>
            </a:pPr>
            <a:endParaRPr sz="3600"/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Pricing details</a:t>
            </a:r>
            <a:endParaRPr/>
          </a:p>
          <a:p>
            <a:pPr marL="914400" lvl="1" indent="-4552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</a:rPr>
              <a:t>businesses will </a:t>
            </a:r>
            <a:r>
              <a:rPr lang="en-US" sz="3600" b="1">
                <a:solidFill>
                  <a:schemeClr val="dk1"/>
                </a:solidFill>
                <a:highlight>
                  <a:srgbClr val="FFFFFF"/>
                </a:highlight>
              </a:rPr>
              <a:t>pay</a:t>
            </a: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</a:rPr>
              <a:t> a fee </a:t>
            </a:r>
            <a:r>
              <a:rPr lang="en-US" sz="3600" b="1">
                <a:solidFill>
                  <a:schemeClr val="dk1"/>
                </a:solidFill>
                <a:highlight>
                  <a:srgbClr val="FFFFFF"/>
                </a:highlight>
              </a:rPr>
              <a:t>per click</a:t>
            </a: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</a:rPr>
              <a:t> to advertise </a:t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4450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Include metrics, e.g.:</a:t>
            </a:r>
            <a:endParaRPr/>
          </a:p>
          <a:p>
            <a:pPr marL="901700" lvl="1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Average Order Value (AOV)</a:t>
            </a:r>
            <a:endParaRPr/>
          </a:p>
          <a:p>
            <a:pPr marL="901700" lvl="1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Daily page view</a:t>
            </a:r>
            <a:endParaRPr sz="3600"/>
          </a:p>
          <a:p>
            <a:pPr marL="901700" lvl="1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Lifetime Value (LTV)</a:t>
            </a:r>
            <a:endParaRPr/>
          </a:p>
          <a:p>
            <a:pPr marL="901700" lvl="1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User growth</a:t>
            </a:r>
            <a:endParaRPr sz="3600"/>
          </a:p>
          <a:p>
            <a:pPr marL="901700" lvl="1" indent="-217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None/>
            </a:pPr>
            <a:endParaRPr sz="3600"/>
          </a:p>
          <a:p>
            <a:pPr marL="901700" lvl="1" indent="-217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None/>
            </a:pP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COMPETITION</a:t>
            </a: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marR="0" lvl="0" indent="-217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endParaRPr sz="3400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lang="en-US" sz="3600"/>
              <a:t>Frame the competition:</a:t>
            </a:r>
            <a:endParaRPr/>
          </a:p>
          <a:p>
            <a:pPr marL="901700" lvl="1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Who are the key players?</a:t>
            </a:r>
            <a:endParaRPr sz="3600"/>
          </a:p>
          <a:p>
            <a:pPr marL="1371600" lvl="2" indent="-4571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-US" sz="3600"/>
              <a:t>Yelp</a:t>
            </a:r>
            <a:endParaRPr sz="3600"/>
          </a:p>
          <a:p>
            <a:pPr marL="1371600" lvl="2" indent="-4571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-US" sz="3600"/>
              <a:t>booking.com</a:t>
            </a:r>
            <a:endParaRPr sz="3600"/>
          </a:p>
          <a:p>
            <a:pPr marL="1371600" lvl="2" indent="-4571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-US" sz="3600"/>
              <a:t>Air BnB</a:t>
            </a:r>
            <a:endParaRPr sz="3600"/>
          </a:p>
          <a:p>
            <a:pPr marL="901700" lvl="1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Char char="▸"/>
            </a:pPr>
            <a:r>
              <a:rPr lang="en-US" sz="3600"/>
              <a:t>How are you differentiated?</a:t>
            </a:r>
            <a:endParaRPr/>
          </a:p>
          <a:p>
            <a:pPr marL="1371600" lvl="2" indent="-4552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0"/>
              <a:buChar char="▸"/>
            </a:pPr>
            <a:r>
              <a:rPr lang="en-US" sz="3600">
                <a:solidFill>
                  <a:srgbClr val="000000"/>
                </a:solidFill>
              </a:rPr>
              <a:t>We are able to provide information and services on multiple kinds of services</a:t>
            </a:r>
            <a:endParaRPr sz="3600">
              <a:solidFill>
                <a:srgbClr val="000000"/>
              </a:solidFill>
            </a:endParaRPr>
          </a:p>
          <a:p>
            <a:pPr marL="1371600" lvl="2" indent="-4571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▸"/>
            </a:pPr>
            <a:r>
              <a:rPr lang="en-US" sz="3600">
                <a:solidFill>
                  <a:srgbClr val="000000"/>
                </a:solidFill>
              </a:rPr>
              <a:t>Our data will be aggregated from multiple sources, not just crowd sourced, including information not available on our competitors’ platforms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Custom</PresentationFormat>
  <Paragraphs>102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Helvetica Neue</vt:lpstr>
      <vt:lpstr>Noto Sans Symbols</vt:lpstr>
      <vt:lpstr>Arial</vt:lpstr>
      <vt:lpstr>Avenir</vt:lpstr>
      <vt:lpstr>New_Template7</vt:lpstr>
      <vt:lpstr>Travel Helper</vt:lpstr>
      <vt:lpstr>AGENDA</vt:lpstr>
      <vt:lpstr>VISION</vt:lpstr>
      <vt:lpstr>TEAM</vt:lpstr>
      <vt:lpstr>PROBLEM (CUSTOMER PAIN)</vt:lpstr>
      <vt:lpstr>SOLUTION / PRODUCT</vt:lpstr>
      <vt:lpstr>MARKET</vt:lpstr>
      <vt:lpstr>BUSINESS MODEL / UNIT ECONOMICS</vt:lpstr>
      <vt:lpstr>COMPETITION</vt:lpstr>
      <vt:lpstr>LAUNCH STRATEGY / GO-TO-MARKET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Helper</dc:title>
  <dc:creator>Lara</dc:creator>
  <cp:lastModifiedBy>Lara Haase</cp:lastModifiedBy>
  <cp:revision>1</cp:revision>
  <dcterms:modified xsi:type="dcterms:W3CDTF">2020-01-31T04:45:41Z</dcterms:modified>
</cp:coreProperties>
</file>