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2" r:id="rId5"/>
    <p:sldId id="258" r:id="rId6"/>
    <p:sldId id="273" r:id="rId7"/>
    <p:sldId id="291" r:id="rId8"/>
    <p:sldId id="292" r:id="rId9"/>
    <p:sldId id="296" r:id="rId10"/>
    <p:sldId id="293" r:id="rId11"/>
    <p:sldId id="294" r:id="rId12"/>
    <p:sldId id="29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376" y="639824"/>
            <a:ext cx="6251689" cy="3685055"/>
          </a:xfrm>
        </p:spPr>
        <p:txBody>
          <a:bodyPr>
            <a:normAutofit/>
          </a:bodyPr>
          <a:lstStyle/>
          <a:p>
            <a:r>
              <a:rPr lang="en-US" sz="7998" dirty="0"/>
              <a:t>CSI 120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76" y="4672415"/>
            <a:ext cx="6267714" cy="1021232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4"/>
            <a:ext cx="4634108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94" y="759648"/>
            <a:ext cx="10055781" cy="3891154"/>
          </a:xfrm>
        </p:spPr>
        <p:txBody>
          <a:bodyPr anchor="ctr">
            <a:normAutofit/>
          </a:bodyPr>
          <a:lstStyle/>
          <a:p>
            <a:pPr lvl="0"/>
            <a:r>
              <a:rPr lang="en-US" sz="4799" i="1" dirty="0">
                <a:solidFill>
                  <a:srgbClr val="FFFFFF"/>
                </a:solidFill>
              </a:rPr>
              <a:t>“Software and cathedrals are much the same – first we build them, then we pray.”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64" y="5224772"/>
            <a:ext cx="10055781" cy="1142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sz="2399" i="1" dirty="0">
                <a:solidFill>
                  <a:srgbClr val="FFFFFF"/>
                </a:solidFill>
              </a:rPr>
              <a:t>(Sam </a:t>
            </a:r>
            <a:r>
              <a:rPr lang="en-US" sz="2399" i="1" dirty="0" err="1">
                <a:solidFill>
                  <a:srgbClr val="FFFFFF"/>
                </a:solidFill>
              </a:rPr>
              <a:t>Redwine</a:t>
            </a:r>
            <a:r>
              <a:rPr lang="en-US" sz="2399" i="1" dirty="0">
                <a:solidFill>
                  <a:srgbClr val="FFFFFF"/>
                </a:solidFill>
              </a:rPr>
              <a:t>)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</a:t>
            </a:r>
            <a:r>
              <a:rPr lang="en-US" b="1" dirty="0"/>
              <a:t>switch</a:t>
            </a:r>
            <a:r>
              <a:rPr lang="en-US" dirty="0"/>
              <a:t> is similar in function to the </a:t>
            </a:r>
            <a:r>
              <a:rPr lang="en-US" b="1" dirty="0"/>
              <a:t>if/else </a:t>
            </a:r>
            <a:r>
              <a:rPr lang="en-US" dirty="0"/>
              <a:t>if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b="1" dirty="0"/>
              <a:t>switch</a:t>
            </a:r>
            <a:r>
              <a:rPr lang="en-US" dirty="0"/>
              <a:t> takes a variable and then checks to see if any of the </a:t>
            </a:r>
            <a:r>
              <a:rPr lang="en-US" b="1" dirty="0"/>
              <a:t>cases</a:t>
            </a:r>
            <a:r>
              <a:rPr lang="en-US" dirty="0"/>
              <a:t> match the value in the variable.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code inside the matching </a:t>
            </a:r>
            <a:r>
              <a:rPr lang="en-US" b="1" dirty="0"/>
              <a:t>case</a:t>
            </a:r>
            <a:r>
              <a:rPr lang="en-US" dirty="0"/>
              <a:t> will run.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like else{} in that it catches all cases that were not specified.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58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assume x = 2;</a:t>
            </a:r>
          </a:p>
          <a:p>
            <a:pPr marL="0" indent="0">
              <a:buNone/>
            </a:pPr>
            <a:r>
              <a:rPr lang="en-US" dirty="0"/>
              <a:t>switch(x)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	</a:t>
            </a:r>
            <a:r>
              <a:rPr lang="en-US" sz="1500" dirty="0" err="1"/>
              <a:t>Console.WriteLine</a:t>
            </a:r>
            <a:r>
              <a:rPr lang="en-US" sz="1500" dirty="0"/>
              <a:t>(“X is 1”);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	</a:t>
            </a:r>
            <a:r>
              <a:rPr lang="en-US" sz="1500" dirty="0" err="1"/>
              <a:t>Console.WriteLine</a:t>
            </a:r>
            <a:r>
              <a:rPr lang="en-US" sz="1500" dirty="0"/>
              <a:t>(“X is 2”);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		</a:t>
            </a:r>
            <a:r>
              <a:rPr lang="en-US" sz="1500" dirty="0" err="1"/>
              <a:t>Console.WriteLine</a:t>
            </a:r>
            <a:r>
              <a:rPr lang="en-US" sz="1500" dirty="0"/>
              <a:t>(“X is not 1 or 2”);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5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and </a:t>
            </a:r>
            <a:r>
              <a:rPr lang="en-US" b="1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can be used to immediately exit any code block you are currently 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Unlike </a:t>
            </a:r>
            <a:r>
              <a:rPr lang="en-US" b="1" dirty="0"/>
              <a:t>if/Else </a:t>
            </a:r>
            <a:r>
              <a:rPr lang="en-US" dirty="0"/>
              <a:t>once a </a:t>
            </a:r>
            <a:r>
              <a:rPr lang="en-US" b="1" dirty="0"/>
              <a:t>switch</a:t>
            </a:r>
            <a:r>
              <a:rPr lang="en-US" dirty="0"/>
              <a:t> finds a matching value it will run all subsequent cases unless a </a:t>
            </a:r>
            <a:r>
              <a:rPr lang="en-US" b="1" dirty="0"/>
              <a:t>break</a:t>
            </a:r>
            <a:r>
              <a:rPr lang="en-US" dirty="0"/>
              <a:t> is used.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Once you find the matching value, you must </a:t>
            </a:r>
            <a:r>
              <a:rPr lang="en-US" b="1" dirty="0"/>
              <a:t>break</a:t>
            </a:r>
            <a:r>
              <a:rPr lang="en-US" dirty="0"/>
              <a:t> out of the switch unless you want all the following code to run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3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9FD9-4932-48A5-B15F-ACFD013B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0D37-9FE0-412F-9221-DB4CF0E6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switch</a:t>
            </a:r>
            <a:r>
              <a:rPr lang="en-US" dirty="0"/>
              <a:t> is useful when you know the exact values that the user is going to input. For example, creating a menu in a console.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menu such as “Enter 1 to place and order”, “Enter 2 for sales” “Enter 3 for tech support”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switch</a:t>
            </a:r>
            <a:r>
              <a:rPr lang="en-US" dirty="0"/>
              <a:t> is not a good choice when you are making decisions on a range of values such as a student grade or the price of an item.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math class performs many different functions: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Math.Pi</a:t>
            </a:r>
            <a:r>
              <a:rPr lang="en-US" dirty="0"/>
              <a:t> gives you access to PI: </a:t>
            </a:r>
            <a:r>
              <a:rPr lang="en-US" b="0" i="0" dirty="0">
                <a:effectLst/>
                <a:latin typeface="SFMono-Regular"/>
              </a:rPr>
              <a:t>3.1415926535897931;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Math.E</a:t>
            </a:r>
            <a:r>
              <a:rPr lang="en-US" dirty="0"/>
              <a:t> will give you Euler’s number: </a:t>
            </a:r>
            <a:r>
              <a:rPr lang="en-US" b="0" i="0" dirty="0">
                <a:effectLst/>
                <a:latin typeface="SFMono-Regular"/>
              </a:rPr>
              <a:t>2.7182818284590451;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SFMono-Regular"/>
              </a:rPr>
              <a:t>Math.Floor</a:t>
            </a:r>
            <a:r>
              <a:rPr lang="en-US" dirty="0">
                <a:latin typeface="SFMono-Regular"/>
              </a:rPr>
              <a:t>() round a number down regardless of the decimal value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FMono-Regular"/>
              </a:rPr>
              <a:t>int x = </a:t>
            </a:r>
            <a:r>
              <a:rPr lang="en-US" b="0" i="0" dirty="0" err="1">
                <a:effectLst/>
                <a:latin typeface="SFMono-Regular"/>
              </a:rPr>
              <a:t>Math.Floor</a:t>
            </a:r>
            <a:r>
              <a:rPr lang="en-US" b="0" i="0" dirty="0">
                <a:effectLst/>
                <a:latin typeface="SFMono-Regular"/>
              </a:rPr>
              <a:t>(2.9); x will be 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SFMono-Regular"/>
              </a:rPr>
              <a:t>Math.Ceil</a:t>
            </a:r>
            <a:r>
              <a:rPr lang="en-US" dirty="0">
                <a:latin typeface="SFMono-Regular"/>
              </a:rPr>
              <a:t>() round a number up regardless of decimal value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FMono-Regular"/>
              </a:rPr>
              <a:t>int x </a:t>
            </a:r>
            <a:r>
              <a:rPr lang="en-US" dirty="0">
                <a:latin typeface="SFMono-Regular"/>
              </a:rPr>
              <a:t> = </a:t>
            </a:r>
            <a:r>
              <a:rPr lang="en-US" b="0" i="0" dirty="0" err="1">
                <a:effectLst/>
                <a:latin typeface="SFMono-Regular"/>
              </a:rPr>
              <a:t>Math.Ceil</a:t>
            </a:r>
            <a:r>
              <a:rPr lang="en-US" b="0" i="0" dirty="0">
                <a:effectLst/>
                <a:latin typeface="SFMono-Regular"/>
              </a:rPr>
              <a:t>(2.1); x will be 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SFMono-Regular"/>
              </a:rPr>
              <a:t>Math.Pow</a:t>
            </a:r>
            <a:r>
              <a:rPr lang="en-US" dirty="0">
                <a:latin typeface="SFMono-Regular"/>
              </a:rPr>
              <a:t>() takes 2 numbers and will raise the first number to the power of the 2</a:t>
            </a:r>
            <a:r>
              <a:rPr lang="en-US" baseline="30000" dirty="0">
                <a:latin typeface="SFMono-Regular"/>
              </a:rPr>
              <a:t>nd</a:t>
            </a:r>
            <a:r>
              <a:rPr lang="en-US" dirty="0">
                <a:latin typeface="SFMono-Regular"/>
              </a:rPr>
              <a:t> number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FMono-Regular"/>
              </a:rPr>
              <a:t>int x = </a:t>
            </a:r>
            <a:r>
              <a:rPr lang="en-US" b="0" i="0" dirty="0" err="1">
                <a:effectLst/>
                <a:latin typeface="SFMono-Regular"/>
              </a:rPr>
              <a:t>Math.Pow</a:t>
            </a:r>
            <a:r>
              <a:rPr lang="en-US" b="0" i="0" dirty="0">
                <a:effectLst/>
                <a:latin typeface="SFMono-Regular"/>
              </a:rPr>
              <a:t>(3, 2); Here we will get 3 raised to the 2</a:t>
            </a:r>
            <a:r>
              <a:rPr lang="en-US" b="0" i="0" baseline="30000" dirty="0">
                <a:effectLst/>
                <a:latin typeface="SFMono-Regular"/>
              </a:rPr>
              <a:t>nd</a:t>
            </a:r>
            <a:r>
              <a:rPr lang="en-US" b="0" i="0" dirty="0">
                <a:effectLst/>
                <a:latin typeface="SFMono-Regular"/>
              </a:rPr>
              <a:t> power or 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5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C# we can format variable output using numeric formatters. These are used by placing a colon after the variable name then the Code Letter, followed by the number of digits to display</a:t>
            </a:r>
          </a:p>
          <a:p>
            <a:pPr marL="0" indent="0">
              <a:buNone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7C1C37-61FD-4B09-93D2-F1A40A45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6258"/>
              </p:ext>
            </p:extLst>
          </p:nvPr>
        </p:nvGraphicFramePr>
        <p:xfrm>
          <a:off x="1674812" y="3075208"/>
          <a:ext cx="9144000" cy="308886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688513616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3269523280"/>
                    </a:ext>
                  </a:extLst>
                </a:gridCol>
                <a:gridCol w="5954233">
                  <a:extLst>
                    <a:ext uri="{9D8B030D-6E8A-4147-A177-3AD203B41FA5}">
                      <a16:colId xmlns:a16="http://schemas.microsoft.com/office/drawing/2014/main" val="314906773"/>
                    </a:ext>
                  </a:extLst>
                </a:gridCol>
              </a:tblGrid>
              <a:tr h="26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Code</a:t>
                      </a:r>
                    </a:p>
                  </a:txBody>
                  <a:tcPr marL="63483" marR="63483" marT="63483" marB="6348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63483" marR="63483" marT="63483" marB="6348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8A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3483" marR="63483" marT="63483" marB="6348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8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49312"/>
                  </a:ext>
                </a:extLst>
              </a:tr>
              <a:tr h="34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C or c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Currency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a number that represents a currency amount.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4059"/>
                  </a:ext>
                </a:extLst>
              </a:tr>
              <a:tr h="21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 or d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Digits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integer with the specified number of digits.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42676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E or e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Exponential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a number in exponential notation.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04790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F or f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number as a decimal with the fixed number of decimal places.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83457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N or n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numerical formatting with commas and the specified number of decimal places.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34020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P or p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percentage with the specified number of decimal places.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47261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X or x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Hexadecimal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Display Hexadecimal formatted value.</a:t>
                      </a:r>
                      <a:b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2AF3 hex = 10,995 decimal (integral types only).</a:t>
                      </a:r>
                    </a:p>
                  </a:txBody>
                  <a:tcPr marL="63483" marR="25393" marT="25393" marB="25393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96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salesTax</a:t>
            </a:r>
            <a:r>
              <a:rPr lang="en-US" dirty="0"/>
              <a:t> = .1; 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gasPrice</a:t>
            </a:r>
            <a:r>
              <a:rPr lang="en-US" dirty="0"/>
              <a:t> = 3.25; </a:t>
            </a:r>
          </a:p>
          <a:p>
            <a:pPr marL="0" indent="0">
              <a:buNone/>
            </a:pPr>
            <a:r>
              <a:rPr lang="en-US" dirty="0"/>
              <a:t>double gallons = 2.5747;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nationalDebt</a:t>
            </a:r>
            <a:r>
              <a:rPr lang="en-US" dirty="0"/>
              <a:t> = 28483758475827;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($”Sales tax as a percent {</a:t>
            </a:r>
            <a:r>
              <a:rPr lang="en-US" dirty="0" err="1"/>
              <a:t>salestax:p</a:t>
            </a:r>
            <a:r>
              <a:rPr lang="en-US" dirty="0"/>
              <a:t>}”); outputs 10.00%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($"The gas price is {</a:t>
            </a:r>
            <a:r>
              <a:rPr lang="en-US" dirty="0" err="1"/>
              <a:t>gasPrice:c</a:t>
            </a:r>
            <a:r>
              <a:rPr lang="en-US" dirty="0"/>
              <a:t>}"); outputs $3.25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($"The number of gallons is {gallons:f3}"); outputs 2.575 (3 digits rounded)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($"The national debt is {</a:t>
            </a:r>
            <a:r>
              <a:rPr lang="en-US" dirty="0" err="1"/>
              <a:t>nationalDebt:n</a:t>
            </a:r>
            <a:r>
              <a:rPr lang="en-US" dirty="0"/>
              <a:t>}"); outputs the debt formatted with commas</a:t>
            </a:r>
          </a:p>
        </p:txBody>
      </p:sp>
    </p:spTree>
    <p:extLst>
      <p:ext uri="{BB962C8B-B14F-4D97-AF65-F5344CB8AC3E}">
        <p14:creationId xmlns:p14="http://schemas.microsoft.com/office/powerpoint/2010/main" val="317783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4FF23648FE647A2E8A2AFFC864A0A" ma:contentTypeVersion="13" ma:contentTypeDescription="Create a new document." ma:contentTypeScope="" ma:versionID="222b009731ccad74e9b8ab2ba8c53227">
  <xsd:schema xmlns:xsd="http://www.w3.org/2001/XMLSchema" xmlns:xs="http://www.w3.org/2001/XMLSchema" xmlns:p="http://schemas.microsoft.com/office/2006/metadata/properties" xmlns:ns3="f9cdf0d8-bfcd-4caf-81cc-74ba0e3850fa" xmlns:ns4="a45e7da9-319a-4e46-9df9-57d17c67ffcd" targetNamespace="http://schemas.microsoft.com/office/2006/metadata/properties" ma:root="true" ma:fieldsID="8ecbf51957ef9ac65d8816700bb2cee1" ns3:_="" ns4:_="">
    <xsd:import namespace="f9cdf0d8-bfcd-4caf-81cc-74ba0e3850fa"/>
    <xsd:import namespace="a45e7da9-319a-4e46-9df9-57d17c67ff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f0d8-bfcd-4caf-81cc-74ba0e3850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e7da9-319a-4e46-9df9-57d17c67ff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9cdf0d8-bfcd-4caf-81cc-74ba0e3850fa"/>
    <ds:schemaRef ds:uri="http://schemas.microsoft.com/office/2006/documentManagement/types"/>
    <ds:schemaRef ds:uri="a45e7da9-319a-4e46-9df9-57d17c67ffc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39A861-300C-4484-ACEF-B4B29C335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cdf0d8-bfcd-4caf-81cc-74ba0e3850fa"/>
    <ds:schemaRef ds:uri="a45e7da9-319a-4e46-9df9-57d17c67ff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3A5AB-6A10-462D-8F59-5000A8AE6D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107</TotalTime>
  <Words>691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SFMono-Regular</vt:lpstr>
      <vt:lpstr>Wingdings</vt:lpstr>
      <vt:lpstr>Tech 16x9</vt:lpstr>
      <vt:lpstr>CSI 120 Week 5</vt:lpstr>
      <vt:lpstr>“Software and cathedrals are much the same – first we build them, then we pray.”</vt:lpstr>
      <vt:lpstr>The Switch Statement</vt:lpstr>
      <vt:lpstr>Switch Statement Syntax</vt:lpstr>
      <vt:lpstr>Switch and break</vt:lpstr>
      <vt:lpstr>When to use switch</vt:lpstr>
      <vt:lpstr>The Math Library</vt:lpstr>
      <vt:lpstr>Formatting Output</vt:lpstr>
      <vt:lpstr>Formatting Output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120 Week 5</dc:title>
  <dc:creator>Emery, Josh</dc:creator>
  <cp:lastModifiedBy>Emery, Josh</cp:lastModifiedBy>
  <cp:revision>3</cp:revision>
  <dcterms:created xsi:type="dcterms:W3CDTF">2021-10-15T16:58:01Z</dcterms:created>
  <dcterms:modified xsi:type="dcterms:W3CDTF">2021-10-15T18:45:15Z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0x010100A024FF23648FE647A2E8A2AFFC864A0A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