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2" r:id="rId5"/>
    <p:sldId id="258" r:id="rId6"/>
    <p:sldId id="306" r:id="rId7"/>
    <p:sldId id="317" r:id="rId8"/>
    <p:sldId id="296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712" autoAdjust="0"/>
  </p:normalViewPr>
  <p:slideViewPr>
    <p:cSldViewPr>
      <p:cViewPr varScale="1">
        <p:scale>
          <a:sx n="104" d="100"/>
          <a:sy n="104" d="100"/>
        </p:scale>
        <p:origin x="87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20581-F57F-4E8F-895C-31135729D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05F072-F443-4BE8-BDE8-6072899BE88B}">
      <dgm:prSet/>
      <dgm:spPr/>
      <dgm:t>
        <a:bodyPr/>
        <a:lstStyle/>
        <a:p>
          <a:r>
            <a:rPr lang="en-US" b="1"/>
            <a:t>continue</a:t>
          </a:r>
          <a:r>
            <a:rPr lang="en-US"/>
            <a:t> skips the rest of the code in the loop and immediately starts the next </a:t>
          </a:r>
          <a:r>
            <a:rPr lang="en-US" b="1"/>
            <a:t>iteration</a:t>
          </a:r>
          <a:r>
            <a:rPr lang="en-US"/>
            <a:t> of the loop.</a:t>
          </a:r>
        </a:p>
      </dgm:t>
    </dgm:pt>
    <dgm:pt modelId="{9D5D4358-43D7-441B-9EEB-DAAA08E9F717}" type="parTrans" cxnId="{E57CBB47-F5AF-405C-BA46-84CF262E6120}">
      <dgm:prSet/>
      <dgm:spPr/>
      <dgm:t>
        <a:bodyPr/>
        <a:lstStyle/>
        <a:p>
          <a:endParaRPr lang="en-US"/>
        </a:p>
      </dgm:t>
    </dgm:pt>
    <dgm:pt modelId="{0F7244F8-0C3C-4044-9373-B8060D042E2A}" type="sibTrans" cxnId="{E57CBB47-F5AF-405C-BA46-84CF262E6120}">
      <dgm:prSet/>
      <dgm:spPr/>
      <dgm:t>
        <a:bodyPr/>
        <a:lstStyle/>
        <a:p>
          <a:endParaRPr lang="en-US"/>
        </a:p>
      </dgm:t>
    </dgm:pt>
    <dgm:pt modelId="{3DCAF572-2F84-4AE0-984F-D470FD168A5B}">
      <dgm:prSet/>
      <dgm:spPr/>
      <dgm:t>
        <a:bodyPr/>
        <a:lstStyle/>
        <a:p>
          <a:r>
            <a:rPr lang="en-US" b="1"/>
            <a:t>continue</a:t>
          </a:r>
          <a:r>
            <a:rPr lang="en-US"/>
            <a:t> can also be combined with an if statement </a:t>
          </a:r>
        </a:p>
      </dgm:t>
    </dgm:pt>
    <dgm:pt modelId="{BE52570D-C2FC-4068-AE3B-89B9E29BEFB8}" type="parTrans" cxnId="{1004C144-F047-4A6A-A7D3-01BAF5A3DCA5}">
      <dgm:prSet/>
      <dgm:spPr/>
      <dgm:t>
        <a:bodyPr/>
        <a:lstStyle/>
        <a:p>
          <a:endParaRPr lang="en-US"/>
        </a:p>
      </dgm:t>
    </dgm:pt>
    <dgm:pt modelId="{CB82F11B-9490-4ABA-82DE-6B5E6A3DF51D}" type="sibTrans" cxnId="{1004C144-F047-4A6A-A7D3-01BAF5A3DCA5}">
      <dgm:prSet/>
      <dgm:spPr/>
      <dgm:t>
        <a:bodyPr/>
        <a:lstStyle/>
        <a:p>
          <a:endParaRPr lang="en-US"/>
        </a:p>
      </dgm:t>
    </dgm:pt>
    <dgm:pt modelId="{9F65633B-C970-4574-AF9D-FD430B68D078}" type="pres">
      <dgm:prSet presAssocID="{FE420581-F57F-4E8F-895C-31135729DC91}" presName="linear" presStyleCnt="0">
        <dgm:presLayoutVars>
          <dgm:animLvl val="lvl"/>
          <dgm:resizeHandles val="exact"/>
        </dgm:presLayoutVars>
      </dgm:prSet>
      <dgm:spPr/>
    </dgm:pt>
    <dgm:pt modelId="{32B1111A-9D6C-483D-8896-3E30BE01B794}" type="pres">
      <dgm:prSet presAssocID="{3A05F072-F443-4BE8-BDE8-6072899BE8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09802-98F9-4F90-9787-0EC61C523088}" type="pres">
      <dgm:prSet presAssocID="{0F7244F8-0C3C-4044-9373-B8060D042E2A}" presName="spacer" presStyleCnt="0"/>
      <dgm:spPr/>
    </dgm:pt>
    <dgm:pt modelId="{EA27DA8B-D3E6-4736-B772-79CE76075B9C}" type="pres">
      <dgm:prSet presAssocID="{3DCAF572-2F84-4AE0-984F-D470FD168A5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718441-45F8-4B4C-8C73-D06A8EFE6AFA}" type="presOf" srcId="{3DCAF572-2F84-4AE0-984F-D470FD168A5B}" destId="{EA27DA8B-D3E6-4736-B772-79CE76075B9C}" srcOrd="0" destOrd="0" presId="urn:microsoft.com/office/officeart/2005/8/layout/vList2"/>
    <dgm:cxn modelId="{1004C144-F047-4A6A-A7D3-01BAF5A3DCA5}" srcId="{FE420581-F57F-4E8F-895C-31135729DC91}" destId="{3DCAF572-2F84-4AE0-984F-D470FD168A5B}" srcOrd="1" destOrd="0" parTransId="{BE52570D-C2FC-4068-AE3B-89B9E29BEFB8}" sibTransId="{CB82F11B-9490-4ABA-82DE-6B5E6A3DF51D}"/>
    <dgm:cxn modelId="{E57CBB47-F5AF-405C-BA46-84CF262E6120}" srcId="{FE420581-F57F-4E8F-895C-31135729DC91}" destId="{3A05F072-F443-4BE8-BDE8-6072899BE88B}" srcOrd="0" destOrd="0" parTransId="{9D5D4358-43D7-441B-9EEB-DAAA08E9F717}" sibTransId="{0F7244F8-0C3C-4044-9373-B8060D042E2A}"/>
    <dgm:cxn modelId="{8081299A-1ADB-4448-AA9A-807093D91787}" type="presOf" srcId="{3A05F072-F443-4BE8-BDE8-6072899BE88B}" destId="{32B1111A-9D6C-483D-8896-3E30BE01B794}" srcOrd="0" destOrd="0" presId="urn:microsoft.com/office/officeart/2005/8/layout/vList2"/>
    <dgm:cxn modelId="{612036DC-356B-4EF3-B380-22576478001D}" type="presOf" srcId="{FE420581-F57F-4E8F-895C-31135729DC91}" destId="{9F65633B-C970-4574-AF9D-FD430B68D078}" srcOrd="0" destOrd="0" presId="urn:microsoft.com/office/officeart/2005/8/layout/vList2"/>
    <dgm:cxn modelId="{DEDBB9E3-8481-4E96-A1D9-9CB8A29113D4}" type="presParOf" srcId="{9F65633B-C970-4574-AF9D-FD430B68D078}" destId="{32B1111A-9D6C-483D-8896-3E30BE01B794}" srcOrd="0" destOrd="0" presId="urn:microsoft.com/office/officeart/2005/8/layout/vList2"/>
    <dgm:cxn modelId="{A039470F-4BE0-4341-89C6-A23234544BFC}" type="presParOf" srcId="{9F65633B-C970-4574-AF9D-FD430B68D078}" destId="{96F09802-98F9-4F90-9787-0EC61C523088}" srcOrd="1" destOrd="0" presId="urn:microsoft.com/office/officeart/2005/8/layout/vList2"/>
    <dgm:cxn modelId="{A8F98224-A149-4D7C-B348-E6E9018ACE5B}" type="presParOf" srcId="{9F65633B-C970-4574-AF9D-FD430B68D078}" destId="{EA27DA8B-D3E6-4736-B772-79CE76075B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12F82-BAAC-4646-A280-6986F6F6F7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3201E-F1EF-445C-82B2-CE9C5FD407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2"/>
              </a:solidFill>
            </a:rPr>
            <a:t>break</a:t>
          </a:r>
          <a:r>
            <a:rPr lang="en-US" dirty="0">
              <a:solidFill>
                <a:schemeClr val="bg2"/>
              </a:solidFill>
            </a:rPr>
            <a:t> is a keyword that can be used with loops to alter its default behavior.</a:t>
          </a:r>
        </a:p>
      </dgm:t>
    </dgm:pt>
    <dgm:pt modelId="{E4D60715-E720-4B65-89E6-043C423929BF}" type="parTrans" cxnId="{815CAB4F-2D83-4A36-9849-23FA818D2A87}">
      <dgm:prSet/>
      <dgm:spPr/>
      <dgm:t>
        <a:bodyPr/>
        <a:lstStyle/>
        <a:p>
          <a:endParaRPr lang="en-US"/>
        </a:p>
      </dgm:t>
    </dgm:pt>
    <dgm:pt modelId="{6EDADB07-9117-4533-9D86-D5805D76E018}" type="sibTrans" cxnId="{815CAB4F-2D83-4A36-9849-23FA818D2A87}">
      <dgm:prSet/>
      <dgm:spPr/>
      <dgm:t>
        <a:bodyPr/>
        <a:lstStyle/>
        <a:p>
          <a:endParaRPr lang="en-US"/>
        </a:p>
      </dgm:t>
    </dgm:pt>
    <dgm:pt modelId="{9B43D7A0-DED6-43DD-A6AC-4EBB1ECC9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2"/>
              </a:solidFill>
            </a:rPr>
            <a:t>break</a:t>
          </a:r>
          <a:r>
            <a:rPr lang="en-US" dirty="0">
              <a:solidFill>
                <a:schemeClr val="bg2"/>
              </a:solidFill>
            </a:rPr>
            <a:t> can be thought of as breakout of the loop or exit the loop. </a:t>
          </a:r>
          <a:r>
            <a:rPr lang="en-US" b="1" dirty="0">
              <a:solidFill>
                <a:schemeClr val="bg2"/>
              </a:solidFill>
            </a:rPr>
            <a:t>break</a:t>
          </a:r>
          <a:r>
            <a:rPr lang="en-US" dirty="0">
              <a:solidFill>
                <a:schemeClr val="bg2"/>
              </a:solidFill>
            </a:rPr>
            <a:t> can be combined with an if statement to exit the loop if a certain criteria is met.</a:t>
          </a:r>
        </a:p>
      </dgm:t>
    </dgm:pt>
    <dgm:pt modelId="{F96B3DD8-0490-4A22-922F-618D214A8BCB}" type="parTrans" cxnId="{C4D1022A-F109-4A8B-B618-CD9E2BC9FCF9}">
      <dgm:prSet/>
      <dgm:spPr/>
      <dgm:t>
        <a:bodyPr/>
        <a:lstStyle/>
        <a:p>
          <a:endParaRPr lang="en-US"/>
        </a:p>
      </dgm:t>
    </dgm:pt>
    <dgm:pt modelId="{E44C2542-08A9-41D9-AA53-021A2499730D}" type="sibTrans" cxnId="{C4D1022A-F109-4A8B-B618-CD9E2BC9FCF9}">
      <dgm:prSet/>
      <dgm:spPr/>
      <dgm:t>
        <a:bodyPr/>
        <a:lstStyle/>
        <a:p>
          <a:endParaRPr lang="en-US"/>
        </a:p>
      </dgm:t>
    </dgm:pt>
    <dgm:pt modelId="{9672EE0A-7EE0-43ED-ADDD-995C3C5F95D2}" type="pres">
      <dgm:prSet presAssocID="{FB512F82-BAAC-4646-A280-6986F6F6F7DC}" presName="root" presStyleCnt="0">
        <dgm:presLayoutVars>
          <dgm:dir/>
          <dgm:resizeHandles val="exact"/>
        </dgm:presLayoutVars>
      </dgm:prSet>
      <dgm:spPr/>
    </dgm:pt>
    <dgm:pt modelId="{1B766604-37C2-4880-8A1C-F2CE8F193346}" type="pres">
      <dgm:prSet presAssocID="{9433201E-F1EF-445C-82B2-CE9C5FD4072D}" presName="compNode" presStyleCnt="0"/>
      <dgm:spPr/>
    </dgm:pt>
    <dgm:pt modelId="{35F7D75E-9421-4BD3-AD43-E36599070BC6}" type="pres">
      <dgm:prSet presAssocID="{9433201E-F1EF-445C-82B2-CE9C5FD4072D}" presName="bgRect" presStyleLbl="bgShp" presStyleIdx="0" presStyleCnt="2"/>
      <dgm:spPr/>
    </dgm:pt>
    <dgm:pt modelId="{26D39E46-7235-4C97-84C1-801D8763719A}" type="pres">
      <dgm:prSet presAssocID="{9433201E-F1EF-445C-82B2-CE9C5FD407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AF1080-0190-41DD-A778-2250BA4F4474}" type="pres">
      <dgm:prSet presAssocID="{9433201E-F1EF-445C-82B2-CE9C5FD4072D}" presName="spaceRect" presStyleCnt="0"/>
      <dgm:spPr/>
    </dgm:pt>
    <dgm:pt modelId="{AF513263-77BD-469E-A71D-037C79790D5E}" type="pres">
      <dgm:prSet presAssocID="{9433201E-F1EF-445C-82B2-CE9C5FD4072D}" presName="parTx" presStyleLbl="revTx" presStyleIdx="0" presStyleCnt="2">
        <dgm:presLayoutVars>
          <dgm:chMax val="0"/>
          <dgm:chPref val="0"/>
        </dgm:presLayoutVars>
      </dgm:prSet>
      <dgm:spPr/>
    </dgm:pt>
    <dgm:pt modelId="{8E0D2DDB-252D-47B9-B780-3BC789F1CCDC}" type="pres">
      <dgm:prSet presAssocID="{6EDADB07-9117-4533-9D86-D5805D76E018}" presName="sibTrans" presStyleCnt="0"/>
      <dgm:spPr/>
    </dgm:pt>
    <dgm:pt modelId="{AFCA76E7-1023-475A-9F24-9BDBB597F359}" type="pres">
      <dgm:prSet presAssocID="{9B43D7A0-DED6-43DD-A6AC-4EBB1ECC95FD}" presName="compNode" presStyleCnt="0"/>
      <dgm:spPr/>
    </dgm:pt>
    <dgm:pt modelId="{ADC2407A-FDFC-4CE1-B6D0-AE62CB67311A}" type="pres">
      <dgm:prSet presAssocID="{9B43D7A0-DED6-43DD-A6AC-4EBB1ECC95FD}" presName="bgRect" presStyleLbl="bgShp" presStyleIdx="1" presStyleCnt="2"/>
      <dgm:spPr/>
    </dgm:pt>
    <dgm:pt modelId="{5B2E09E2-5183-4BBD-8CEC-962367DDAE4D}" type="pres">
      <dgm:prSet presAssocID="{9B43D7A0-DED6-43DD-A6AC-4EBB1ECC95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DE724BC-154D-40E2-95FC-0AFFCD766DBC}" type="pres">
      <dgm:prSet presAssocID="{9B43D7A0-DED6-43DD-A6AC-4EBB1ECC95FD}" presName="spaceRect" presStyleCnt="0"/>
      <dgm:spPr/>
    </dgm:pt>
    <dgm:pt modelId="{55E3D60A-0BE1-4BB6-921C-6422E5BA159B}" type="pres">
      <dgm:prSet presAssocID="{9B43D7A0-DED6-43DD-A6AC-4EBB1ECC95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D1022A-F109-4A8B-B618-CD9E2BC9FCF9}" srcId="{FB512F82-BAAC-4646-A280-6986F6F6F7DC}" destId="{9B43D7A0-DED6-43DD-A6AC-4EBB1ECC95FD}" srcOrd="1" destOrd="0" parTransId="{F96B3DD8-0490-4A22-922F-618D214A8BCB}" sibTransId="{E44C2542-08A9-41D9-AA53-021A2499730D}"/>
    <dgm:cxn modelId="{B0F4F962-9779-4A26-8C55-46FD387AAA7D}" type="presOf" srcId="{9433201E-F1EF-445C-82B2-CE9C5FD4072D}" destId="{AF513263-77BD-469E-A71D-037C79790D5E}" srcOrd="0" destOrd="0" presId="urn:microsoft.com/office/officeart/2018/2/layout/IconVerticalSolidList"/>
    <dgm:cxn modelId="{815CAB4F-2D83-4A36-9849-23FA818D2A87}" srcId="{FB512F82-BAAC-4646-A280-6986F6F6F7DC}" destId="{9433201E-F1EF-445C-82B2-CE9C5FD4072D}" srcOrd="0" destOrd="0" parTransId="{E4D60715-E720-4B65-89E6-043C423929BF}" sibTransId="{6EDADB07-9117-4533-9D86-D5805D76E018}"/>
    <dgm:cxn modelId="{17B854A1-CB45-4EAB-8D07-67CEE34D3276}" type="presOf" srcId="{FB512F82-BAAC-4646-A280-6986F6F6F7DC}" destId="{9672EE0A-7EE0-43ED-ADDD-995C3C5F95D2}" srcOrd="0" destOrd="0" presId="urn:microsoft.com/office/officeart/2018/2/layout/IconVerticalSolidList"/>
    <dgm:cxn modelId="{72F16BE1-8F7E-48F2-A7F2-B046772EF19A}" type="presOf" srcId="{9B43D7A0-DED6-43DD-A6AC-4EBB1ECC95FD}" destId="{55E3D60A-0BE1-4BB6-921C-6422E5BA159B}" srcOrd="0" destOrd="0" presId="urn:microsoft.com/office/officeart/2018/2/layout/IconVerticalSolidList"/>
    <dgm:cxn modelId="{069B598A-081F-4867-87A0-1436F2460862}" type="presParOf" srcId="{9672EE0A-7EE0-43ED-ADDD-995C3C5F95D2}" destId="{1B766604-37C2-4880-8A1C-F2CE8F193346}" srcOrd="0" destOrd="0" presId="urn:microsoft.com/office/officeart/2018/2/layout/IconVerticalSolidList"/>
    <dgm:cxn modelId="{D8B1830A-9A39-439A-A16A-FAAE4FE2F6E9}" type="presParOf" srcId="{1B766604-37C2-4880-8A1C-F2CE8F193346}" destId="{35F7D75E-9421-4BD3-AD43-E36599070BC6}" srcOrd="0" destOrd="0" presId="urn:microsoft.com/office/officeart/2018/2/layout/IconVerticalSolidList"/>
    <dgm:cxn modelId="{CFD99F49-FD82-4487-9070-6C38BED934AF}" type="presParOf" srcId="{1B766604-37C2-4880-8A1C-F2CE8F193346}" destId="{26D39E46-7235-4C97-84C1-801D8763719A}" srcOrd="1" destOrd="0" presId="urn:microsoft.com/office/officeart/2018/2/layout/IconVerticalSolidList"/>
    <dgm:cxn modelId="{E7EF089E-FE8C-4410-B3C8-467C190FA1BF}" type="presParOf" srcId="{1B766604-37C2-4880-8A1C-F2CE8F193346}" destId="{CAAF1080-0190-41DD-A778-2250BA4F4474}" srcOrd="2" destOrd="0" presId="urn:microsoft.com/office/officeart/2018/2/layout/IconVerticalSolidList"/>
    <dgm:cxn modelId="{4CD9B69C-B517-4D47-963C-E2C2CB1B2B7D}" type="presParOf" srcId="{1B766604-37C2-4880-8A1C-F2CE8F193346}" destId="{AF513263-77BD-469E-A71D-037C79790D5E}" srcOrd="3" destOrd="0" presId="urn:microsoft.com/office/officeart/2018/2/layout/IconVerticalSolidList"/>
    <dgm:cxn modelId="{BCFEEF98-B3ED-4F52-87B9-C9DD632E0A39}" type="presParOf" srcId="{9672EE0A-7EE0-43ED-ADDD-995C3C5F95D2}" destId="{8E0D2DDB-252D-47B9-B780-3BC789F1CCDC}" srcOrd="1" destOrd="0" presId="urn:microsoft.com/office/officeart/2018/2/layout/IconVerticalSolidList"/>
    <dgm:cxn modelId="{E1FF9216-31B5-4BEC-B373-B64380D5AE6D}" type="presParOf" srcId="{9672EE0A-7EE0-43ED-ADDD-995C3C5F95D2}" destId="{AFCA76E7-1023-475A-9F24-9BDBB597F359}" srcOrd="2" destOrd="0" presId="urn:microsoft.com/office/officeart/2018/2/layout/IconVerticalSolidList"/>
    <dgm:cxn modelId="{9CD78233-FE04-40F0-B966-53DB146B264D}" type="presParOf" srcId="{AFCA76E7-1023-475A-9F24-9BDBB597F359}" destId="{ADC2407A-FDFC-4CE1-B6D0-AE62CB67311A}" srcOrd="0" destOrd="0" presId="urn:microsoft.com/office/officeart/2018/2/layout/IconVerticalSolidList"/>
    <dgm:cxn modelId="{17B55255-B635-45C2-8A7A-1A9397B6CD3F}" type="presParOf" srcId="{AFCA76E7-1023-475A-9F24-9BDBB597F359}" destId="{5B2E09E2-5183-4BBD-8CEC-962367DDAE4D}" srcOrd="1" destOrd="0" presId="urn:microsoft.com/office/officeart/2018/2/layout/IconVerticalSolidList"/>
    <dgm:cxn modelId="{551824E6-63E7-4C2D-8FF7-0120B1ABAB00}" type="presParOf" srcId="{AFCA76E7-1023-475A-9F24-9BDBB597F359}" destId="{CDE724BC-154D-40E2-95FC-0AFFCD766DBC}" srcOrd="2" destOrd="0" presId="urn:microsoft.com/office/officeart/2018/2/layout/IconVerticalSolidList"/>
    <dgm:cxn modelId="{CCB169A5-63E8-40CC-8AF3-3680ACE18290}" type="presParOf" srcId="{AFCA76E7-1023-475A-9F24-9BDBB597F359}" destId="{55E3D60A-0BE1-4BB6-921C-6422E5BA15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1111A-9D6C-483D-8896-3E30BE01B794}">
      <dsp:nvSpPr>
        <dsp:cNvPr id="0" name=""/>
        <dsp:cNvSpPr/>
      </dsp:nvSpPr>
      <dsp:spPr>
        <a:xfrm>
          <a:off x="0" y="30365"/>
          <a:ext cx="10360501" cy="2144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continue</a:t>
          </a:r>
          <a:r>
            <a:rPr lang="en-US" sz="3900" kern="1200"/>
            <a:t> skips the rest of the code in the loop and immediately starts the next </a:t>
          </a:r>
          <a:r>
            <a:rPr lang="en-US" sz="3900" b="1" kern="1200"/>
            <a:t>iteration</a:t>
          </a:r>
          <a:r>
            <a:rPr lang="en-US" sz="3900" kern="1200"/>
            <a:t> of the loop.</a:t>
          </a:r>
        </a:p>
      </dsp:txBody>
      <dsp:txXfrm>
        <a:off x="104691" y="135056"/>
        <a:ext cx="10151119" cy="1935228"/>
      </dsp:txXfrm>
    </dsp:sp>
    <dsp:sp modelId="{EA27DA8B-D3E6-4736-B772-79CE76075B9C}">
      <dsp:nvSpPr>
        <dsp:cNvPr id="0" name=""/>
        <dsp:cNvSpPr/>
      </dsp:nvSpPr>
      <dsp:spPr>
        <a:xfrm>
          <a:off x="0" y="2287295"/>
          <a:ext cx="10360501" cy="2144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continue</a:t>
          </a:r>
          <a:r>
            <a:rPr lang="en-US" sz="3900" kern="1200"/>
            <a:t> can also be combined with an if statement </a:t>
          </a:r>
        </a:p>
      </dsp:txBody>
      <dsp:txXfrm>
        <a:off x="104691" y="2391986"/>
        <a:ext cx="10151119" cy="1935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7D75E-9421-4BD3-AD43-E36599070BC6}">
      <dsp:nvSpPr>
        <dsp:cNvPr id="0" name=""/>
        <dsp:cNvSpPr/>
      </dsp:nvSpPr>
      <dsp:spPr>
        <a:xfrm>
          <a:off x="0" y="725119"/>
          <a:ext cx="10360501" cy="1338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39E46-7235-4C97-84C1-801D8763719A}">
      <dsp:nvSpPr>
        <dsp:cNvPr id="0" name=""/>
        <dsp:cNvSpPr/>
      </dsp:nvSpPr>
      <dsp:spPr>
        <a:xfrm>
          <a:off x="404951" y="1026322"/>
          <a:ext cx="736274" cy="736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13263-77BD-469E-A71D-037C79790D5E}">
      <dsp:nvSpPr>
        <dsp:cNvPr id="0" name=""/>
        <dsp:cNvSpPr/>
      </dsp:nvSpPr>
      <dsp:spPr>
        <a:xfrm>
          <a:off x="1546177" y="725119"/>
          <a:ext cx="8814323" cy="133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77" tIns="141677" rIns="141677" bIns="1416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</a:rPr>
            <a:t>break</a:t>
          </a:r>
          <a:r>
            <a:rPr lang="en-US" sz="2200" kern="1200" dirty="0">
              <a:solidFill>
                <a:schemeClr val="bg2"/>
              </a:solidFill>
            </a:rPr>
            <a:t> is a keyword that can be used with loops to alter its default behavior.</a:t>
          </a:r>
        </a:p>
      </dsp:txBody>
      <dsp:txXfrm>
        <a:off x="1546177" y="725119"/>
        <a:ext cx="8814323" cy="1338681"/>
      </dsp:txXfrm>
    </dsp:sp>
    <dsp:sp modelId="{ADC2407A-FDFC-4CE1-B6D0-AE62CB67311A}">
      <dsp:nvSpPr>
        <dsp:cNvPr id="0" name=""/>
        <dsp:cNvSpPr/>
      </dsp:nvSpPr>
      <dsp:spPr>
        <a:xfrm>
          <a:off x="0" y="2398471"/>
          <a:ext cx="10360501" cy="1338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E09E2-5183-4BBD-8CEC-962367DDAE4D}">
      <dsp:nvSpPr>
        <dsp:cNvPr id="0" name=""/>
        <dsp:cNvSpPr/>
      </dsp:nvSpPr>
      <dsp:spPr>
        <a:xfrm>
          <a:off x="404951" y="2699674"/>
          <a:ext cx="736274" cy="736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60A-0BE1-4BB6-921C-6422E5BA159B}">
      <dsp:nvSpPr>
        <dsp:cNvPr id="0" name=""/>
        <dsp:cNvSpPr/>
      </dsp:nvSpPr>
      <dsp:spPr>
        <a:xfrm>
          <a:off x="1546177" y="2398471"/>
          <a:ext cx="8814323" cy="133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77" tIns="141677" rIns="141677" bIns="1416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</a:rPr>
            <a:t>break</a:t>
          </a:r>
          <a:r>
            <a:rPr lang="en-US" sz="2200" kern="1200" dirty="0">
              <a:solidFill>
                <a:schemeClr val="bg2"/>
              </a:solidFill>
            </a:rPr>
            <a:t> can be thought of as breakout of the loop or exit the loop. </a:t>
          </a:r>
          <a:r>
            <a:rPr lang="en-US" sz="2200" b="1" kern="1200" dirty="0">
              <a:solidFill>
                <a:schemeClr val="bg2"/>
              </a:solidFill>
            </a:rPr>
            <a:t>break</a:t>
          </a:r>
          <a:r>
            <a:rPr lang="en-US" sz="2200" kern="1200" dirty="0">
              <a:solidFill>
                <a:schemeClr val="bg2"/>
              </a:solidFill>
            </a:rPr>
            <a:t> can be combined with an if statement to exit the loop if a certain criteria is met.</a:t>
          </a:r>
        </a:p>
      </dsp:txBody>
      <dsp:txXfrm>
        <a:off x="1546177" y="2398471"/>
        <a:ext cx="8814323" cy="133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376" y="639824"/>
            <a:ext cx="6251689" cy="3685055"/>
          </a:xfrm>
        </p:spPr>
        <p:txBody>
          <a:bodyPr>
            <a:normAutofit/>
          </a:bodyPr>
          <a:lstStyle/>
          <a:p>
            <a:r>
              <a:rPr lang="en-US" sz="7200" dirty="0"/>
              <a:t>CSI 120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376" y="4672415"/>
            <a:ext cx="6267714" cy="1021232"/>
          </a:xfrm>
        </p:spPr>
        <p:txBody>
          <a:bodyPr>
            <a:normAutofit/>
          </a:bodyPr>
          <a:lstStyle/>
          <a:p>
            <a:r>
              <a:rPr lang="en-US" sz="239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Notes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94"/>
            <a:ext cx="4634108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Parse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dirty="0" err="1"/>
              <a:t>TryParse</a:t>
            </a:r>
            <a:r>
              <a:rPr lang="en-US" dirty="0"/>
              <a:t>() method provides a way to attempt to convert from a string to a number.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FA4BBD-768A-4828-96C4-7FF61332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90" y="2711442"/>
            <a:ext cx="6304788" cy="11523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1F3698-2462-4B2A-B127-A451BF2A63B0}"/>
              </a:ext>
            </a:extLst>
          </p:cNvPr>
          <p:cNvCxnSpPr>
            <a:cxnSpLocks/>
          </p:cNvCxnSpPr>
          <p:nvPr/>
        </p:nvCxnSpPr>
        <p:spPr>
          <a:xfrm flipV="1">
            <a:off x="2911546" y="3648118"/>
            <a:ext cx="594311" cy="89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CE4A1-4318-4B36-B72E-E2CE02CF74ED}"/>
              </a:ext>
            </a:extLst>
          </p:cNvPr>
          <p:cNvCxnSpPr>
            <a:cxnSpLocks/>
          </p:cNvCxnSpPr>
          <p:nvPr/>
        </p:nvCxnSpPr>
        <p:spPr>
          <a:xfrm flipV="1">
            <a:off x="6093015" y="3616547"/>
            <a:ext cx="492199" cy="8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6E083C-A7F3-4409-BA0A-ABB66B2DD4D3}"/>
              </a:ext>
            </a:extLst>
          </p:cNvPr>
          <p:cNvSpPr txBox="1"/>
          <p:nvPr/>
        </p:nvSpPr>
        <p:spPr>
          <a:xfrm>
            <a:off x="1211784" y="4537204"/>
            <a:ext cx="3399525" cy="193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b="1" dirty="0"/>
              <a:t>This bool Variable will be TRUE if </a:t>
            </a:r>
          </a:p>
          <a:p>
            <a:r>
              <a:rPr lang="en-US" sz="2399" b="1" dirty="0"/>
              <a:t>input could be parsed to an int</a:t>
            </a:r>
          </a:p>
          <a:p>
            <a:endParaRPr lang="en-US" sz="239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84642-6DC5-4447-B056-E02A203B9EE5}"/>
              </a:ext>
            </a:extLst>
          </p:cNvPr>
          <p:cNvSpPr txBox="1"/>
          <p:nvPr/>
        </p:nvSpPr>
        <p:spPr>
          <a:xfrm>
            <a:off x="4853566" y="4530709"/>
            <a:ext cx="2542637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b="1" dirty="0"/>
              <a:t>This is where the string to be parsed goes.</a:t>
            </a:r>
            <a:endParaRPr lang="en-US" sz="239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F9583-32EA-4D74-88E0-9F9F48253287}"/>
              </a:ext>
            </a:extLst>
          </p:cNvPr>
          <p:cNvSpPr txBox="1"/>
          <p:nvPr/>
        </p:nvSpPr>
        <p:spPr>
          <a:xfrm>
            <a:off x="7692306" y="4505360"/>
            <a:ext cx="3399525" cy="193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b="1" dirty="0"/>
              <a:t>If input could be parsed this will declare an int variable number and store the parsed value in it</a:t>
            </a:r>
            <a:endParaRPr lang="en-US" sz="2399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B94DC-A9E3-4C7F-A85F-92BC18AF9375}"/>
              </a:ext>
            </a:extLst>
          </p:cNvPr>
          <p:cNvCxnSpPr>
            <a:cxnSpLocks/>
          </p:cNvCxnSpPr>
          <p:nvPr/>
        </p:nvCxnSpPr>
        <p:spPr>
          <a:xfrm flipH="1" flipV="1">
            <a:off x="8589643" y="3616547"/>
            <a:ext cx="476494" cy="92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Parse Double and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TryParse</a:t>
            </a:r>
            <a:r>
              <a:rPr lang="en-US" dirty="0"/>
              <a:t> also works with Double and Float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1F3698-2462-4B2A-B127-A451BF2A63B0}"/>
              </a:ext>
            </a:extLst>
          </p:cNvPr>
          <p:cNvCxnSpPr>
            <a:cxnSpLocks/>
          </p:cNvCxnSpPr>
          <p:nvPr/>
        </p:nvCxnSpPr>
        <p:spPr>
          <a:xfrm flipV="1">
            <a:off x="3195374" y="3648119"/>
            <a:ext cx="310484" cy="25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CE4A1-4318-4B36-B72E-E2CE02CF74ED}"/>
              </a:ext>
            </a:extLst>
          </p:cNvPr>
          <p:cNvCxnSpPr>
            <a:cxnSpLocks/>
          </p:cNvCxnSpPr>
          <p:nvPr/>
        </p:nvCxnSpPr>
        <p:spPr>
          <a:xfrm flipV="1">
            <a:off x="6239783" y="3616548"/>
            <a:ext cx="345430" cy="25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6E083C-A7F3-4409-BA0A-ABB66B2DD4D3}"/>
              </a:ext>
            </a:extLst>
          </p:cNvPr>
          <p:cNvSpPr txBox="1"/>
          <p:nvPr/>
        </p:nvSpPr>
        <p:spPr>
          <a:xfrm>
            <a:off x="1443793" y="3873585"/>
            <a:ext cx="3399525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This bool Variable will be TRUE if </a:t>
            </a:r>
          </a:p>
          <a:p>
            <a:r>
              <a:rPr lang="en-US" sz="1800" b="1" dirty="0"/>
              <a:t>input could be parsed to an int</a:t>
            </a:r>
          </a:p>
          <a:p>
            <a:endParaRPr lang="en-US" sz="239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84642-6DC5-4447-B056-E02A203B9EE5}"/>
              </a:ext>
            </a:extLst>
          </p:cNvPr>
          <p:cNvSpPr txBox="1"/>
          <p:nvPr/>
        </p:nvSpPr>
        <p:spPr>
          <a:xfrm>
            <a:off x="4853564" y="3881702"/>
            <a:ext cx="254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This is where the string to be parsed goes.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F9583-32EA-4D74-88E0-9F9F48253287}"/>
              </a:ext>
            </a:extLst>
          </p:cNvPr>
          <p:cNvSpPr txBox="1"/>
          <p:nvPr/>
        </p:nvSpPr>
        <p:spPr>
          <a:xfrm>
            <a:off x="7574725" y="3760536"/>
            <a:ext cx="339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If input could be parsed this will declare variable number and store the parsed value in it</a:t>
            </a:r>
            <a:endParaRPr lang="en-US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B94DC-A9E3-4C7F-A85F-92BC18AF9375}"/>
              </a:ext>
            </a:extLst>
          </p:cNvPr>
          <p:cNvCxnSpPr>
            <a:cxnSpLocks/>
          </p:cNvCxnSpPr>
          <p:nvPr/>
        </p:nvCxnSpPr>
        <p:spPr>
          <a:xfrm flipH="1" flipV="1">
            <a:off x="8589644" y="3616547"/>
            <a:ext cx="203022" cy="2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F83F48-E0CB-46C2-85D6-506922F2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09" y="2603668"/>
            <a:ext cx="6952409" cy="971433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AAE22B5F-DA7E-46B8-AD62-1E72A11C9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4" y="4942991"/>
            <a:ext cx="6057168" cy="13619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D9B276-4A71-4332-A947-FDE391E830BB}"/>
              </a:ext>
            </a:extLst>
          </p:cNvPr>
          <p:cNvCxnSpPr>
            <a:cxnSpLocks/>
          </p:cNvCxnSpPr>
          <p:nvPr/>
        </p:nvCxnSpPr>
        <p:spPr>
          <a:xfrm>
            <a:off x="3137734" y="4496303"/>
            <a:ext cx="726273" cy="1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0D3905-163B-4F5E-BC65-8C1FEE669F4B}"/>
              </a:ext>
            </a:extLst>
          </p:cNvPr>
          <p:cNvCxnSpPr>
            <a:cxnSpLocks/>
          </p:cNvCxnSpPr>
          <p:nvPr/>
        </p:nvCxnSpPr>
        <p:spPr>
          <a:xfrm>
            <a:off x="5887973" y="4439859"/>
            <a:ext cx="994995" cy="13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C57776-F324-4CCA-ADD0-C2BC31FE10E4}"/>
              </a:ext>
            </a:extLst>
          </p:cNvPr>
          <p:cNvCxnSpPr>
            <a:cxnSpLocks/>
          </p:cNvCxnSpPr>
          <p:nvPr/>
        </p:nvCxnSpPr>
        <p:spPr>
          <a:xfrm flipH="1">
            <a:off x="7745604" y="4672044"/>
            <a:ext cx="799244" cy="109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Parse with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can be combined with a while loop to re-prompt the user until they enter a valid number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F3275E-9EE6-48B4-B8F8-85E8DA11D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47" y="2706563"/>
            <a:ext cx="8828607" cy="28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previous code can be simplified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911DF72-ABBB-43EF-A876-26F65826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95" y="2991339"/>
            <a:ext cx="8657178" cy="21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is possible to create a second loop inside of a previous loop. This is commonly used when working with or creating a grid.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inner loop will run in its entirety for each iteration of the outer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the outer Loop runs 3 times and the inner loop runs 5 times, the total number of iterations of the inner loop is 15 (3 * 5).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loops are commonly nested in one another but this can be done with any kind of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for (int 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Console.Write</a:t>
            </a:r>
            <a:r>
              <a:rPr lang="en-US" dirty="0"/>
              <a:t>($”</a:t>
            </a:r>
            <a:r>
              <a:rPr lang="en-US" dirty="0" err="1"/>
              <a:t>i</a:t>
            </a:r>
            <a:r>
              <a:rPr lang="en-US" dirty="0"/>
              <a:t>: {</a:t>
            </a:r>
            <a:r>
              <a:rPr lang="en-US" dirty="0" err="1"/>
              <a:t>i</a:t>
            </a:r>
            <a:r>
              <a:rPr lang="en-US" dirty="0"/>
              <a:t>} j: {j} 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What would the output of these loops be?</a:t>
            </a:r>
          </a:p>
        </p:txBody>
      </p:sp>
    </p:spTree>
    <p:extLst>
      <p:ext uri="{BB962C8B-B14F-4D97-AF65-F5344CB8AC3E}">
        <p14:creationId xmlns:p14="http://schemas.microsoft.com/office/powerpoint/2010/main" val="3776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 #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rows = 5;</a:t>
            </a:r>
          </a:p>
          <a:p>
            <a:pPr marL="0" indent="0">
              <a:buNone/>
            </a:pPr>
            <a:r>
              <a:rPr lang="en-US" dirty="0"/>
              <a:t>int stars = 7;</a:t>
            </a:r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for (int j = 0; j &lt; stars;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Console.Write</a:t>
            </a:r>
            <a:r>
              <a:rPr lang="en-US" dirty="0"/>
              <a:t>(“*”);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What would the output of these loops be?</a:t>
            </a:r>
          </a:p>
        </p:txBody>
      </p:sp>
    </p:spTree>
    <p:extLst>
      <p:ext uri="{BB962C8B-B14F-4D97-AF65-F5344CB8AC3E}">
        <p14:creationId xmlns:p14="http://schemas.microsoft.com/office/powerpoint/2010/main" val="35337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/>
          <a:p>
            <a:pPr lvl="0"/>
            <a:r>
              <a:rPr lang="en-US" i="1" dirty="0"/>
              <a:t>“Don’t worry if it doesn’t work right. If everything did, you’d be out of a job.”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- </a:t>
            </a:r>
            <a:r>
              <a:rPr lang="en-US" i="1"/>
              <a:t>(Mosher)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95372-03C2-4A3C-A7CA-E3288DE33B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29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78F1BB-F261-406B-8F86-8785DF655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62775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3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Example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0" y="2108545"/>
            <a:ext cx="9945074" cy="3759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{//Start of for loop code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</a:t>
            </a:r>
            <a:r>
              <a:rPr lang="en-US" sz="1999" dirty="0" err="1"/>
              <a:t>Console.WriteLine</a:t>
            </a:r>
            <a:r>
              <a:rPr lang="en-US" sz="1999" dirty="0"/>
              <a:t>(</a:t>
            </a:r>
            <a:r>
              <a:rPr lang="en-US" sz="1999" dirty="0" err="1"/>
              <a:t>i</a:t>
            </a:r>
            <a:r>
              <a:rPr lang="en-US" sz="1999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if(</a:t>
            </a:r>
            <a:r>
              <a:rPr lang="en-US" sz="1999" dirty="0" err="1"/>
              <a:t>i</a:t>
            </a:r>
            <a:r>
              <a:rPr lang="en-US" sz="1999" dirty="0"/>
              <a:t> == 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}//End of for Loop Code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99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What would be the output of this program?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3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Example #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0" y="2108545"/>
            <a:ext cx="9945074" cy="3759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break with an infinite loop.</a:t>
            </a:r>
          </a:p>
          <a:p>
            <a:pPr marL="0" indent="0">
              <a:buNone/>
            </a:pPr>
            <a:r>
              <a:rPr lang="en-US" dirty="0"/>
              <a:t>Here we have an intentionally infinite loop but have some condition that will cause the loop to exit.</a:t>
            </a:r>
          </a:p>
          <a:p>
            <a:pPr marL="0" indent="0">
              <a:buNone/>
            </a:pPr>
            <a:r>
              <a:rPr lang="en-US" dirty="0"/>
              <a:t>The condition could be the end of a file that we were reading from or could even be something like the player has run out of health so the game should stop.</a:t>
            </a:r>
          </a:p>
          <a:p>
            <a:pPr marL="0" indent="0">
              <a:buNone/>
            </a:pPr>
            <a:r>
              <a:rPr lang="en-US" dirty="0"/>
              <a:t>while(true);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{//Start of while loop code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//Do Something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if(condition)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}//End of while Loop Code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99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59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counter = 0;</a:t>
            </a:r>
          </a:p>
          <a:p>
            <a:pPr marL="0" indent="0">
              <a:buNone/>
            </a:pPr>
            <a:r>
              <a:rPr lang="en-US" dirty="0"/>
              <a:t>while</a:t>
            </a:r>
            <a:r>
              <a:rPr lang="en-US" i="1" dirty="0"/>
              <a:t> ( </a:t>
            </a:r>
            <a:r>
              <a:rPr lang="en-US" b="1" i="1" dirty="0"/>
              <a:t>counter &lt; 10 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if(counter % 2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	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</a:t>
            </a:r>
            <a:r>
              <a:rPr lang="en-US" sz="1799" dirty="0" err="1"/>
              <a:t>Console.WriteLine</a:t>
            </a:r>
            <a:r>
              <a:rPr lang="en-US" sz="1799" dirty="0"/>
              <a:t>(counter);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counter++;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}</a:t>
            </a:r>
          </a:p>
          <a:p>
            <a:pPr marL="0" indent="0">
              <a:buNone/>
            </a:pPr>
            <a:r>
              <a:rPr lang="en-US" dirty="0"/>
              <a:t>What will be the output of this loop?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3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if(</a:t>
            </a:r>
            <a:r>
              <a:rPr lang="en-US" sz="1799" dirty="0" err="1"/>
              <a:t>i</a:t>
            </a:r>
            <a:r>
              <a:rPr lang="en-US" sz="1799" dirty="0"/>
              <a:t> % 2 ==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	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</a:t>
            </a:r>
            <a:r>
              <a:rPr lang="en-US" sz="1799" dirty="0" err="1"/>
              <a:t>Console.WriteLine</a:t>
            </a:r>
            <a:r>
              <a:rPr lang="en-US" sz="1799" dirty="0"/>
              <a:t>(</a:t>
            </a:r>
            <a:r>
              <a:rPr lang="en-US" sz="1799" dirty="0" err="1"/>
              <a:t>i</a:t>
            </a:r>
            <a:r>
              <a:rPr lang="en-US" sz="1799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}</a:t>
            </a:r>
          </a:p>
          <a:p>
            <a:pPr marL="0" indent="0">
              <a:buNone/>
            </a:pPr>
            <a:r>
              <a:rPr lang="en-US" dirty="0"/>
              <a:t>What will be the output of this loop?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35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b="1" dirty="0" err="1"/>
              <a:t>TryParse</a:t>
            </a:r>
            <a:r>
              <a:rPr lang="en-US" dirty="0"/>
              <a:t>() method provides a way to attempt to convert from a string to a number.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err="1"/>
              <a:t>TryParse</a:t>
            </a:r>
            <a:r>
              <a:rPr lang="en-US" dirty="0"/>
              <a:t>() </a:t>
            </a:r>
            <a:r>
              <a:rPr lang="en-US" dirty="0" err="1"/>
              <a:t>retuns</a:t>
            </a:r>
            <a:r>
              <a:rPr lang="en-US" dirty="0"/>
              <a:t> true if the conversion was successful and false if it was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return of true or false can be used with a while loop to prompt the user should the </a:t>
            </a:r>
            <a:r>
              <a:rPr lang="en-US" b="1" dirty="0" err="1"/>
              <a:t>TryParse</a:t>
            </a:r>
            <a:r>
              <a:rPr lang="en-US" dirty="0"/>
              <a:t> fail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Should the </a:t>
            </a:r>
            <a:r>
              <a:rPr lang="en-US" b="1" dirty="0" err="1"/>
              <a:t>TryParse</a:t>
            </a:r>
            <a:r>
              <a:rPr lang="en-US" dirty="0"/>
              <a:t> be successful the number is given as an </a:t>
            </a:r>
            <a:r>
              <a:rPr lang="en-US" b="1" dirty="0"/>
              <a:t>OUTPUT PARAMETER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2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</TotalTime>
  <Words>840</Words>
  <Application>Microsoft Office PowerPoint</Application>
  <PresentationFormat>Custom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Tech 16x9</vt:lpstr>
      <vt:lpstr>CSI 120 Week 8</vt:lpstr>
      <vt:lpstr>“Don’t worry if it doesn’t work right. If everything did, you’d be out of a job.”</vt:lpstr>
      <vt:lpstr>Continue</vt:lpstr>
      <vt:lpstr>Break</vt:lpstr>
      <vt:lpstr>Break Example # 1</vt:lpstr>
      <vt:lpstr>Break Example # 2</vt:lpstr>
      <vt:lpstr>Continue Example</vt:lpstr>
      <vt:lpstr>Continue Example #2</vt:lpstr>
      <vt:lpstr>Try Parse</vt:lpstr>
      <vt:lpstr>Try Parse Syntax</vt:lpstr>
      <vt:lpstr>Try Parse Double and Float</vt:lpstr>
      <vt:lpstr>Try Parse with a while loop</vt:lpstr>
      <vt:lpstr>Simplifying the statement</vt:lpstr>
      <vt:lpstr>Nested Loops</vt:lpstr>
      <vt:lpstr>Nested Loop Example</vt:lpstr>
      <vt:lpstr>Nested Loop Example #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120 Week 8</dc:title>
  <dc:creator>Emery, Josh</dc:creator>
  <cp:lastModifiedBy>Emery, Josh</cp:lastModifiedBy>
  <cp:revision>1</cp:revision>
  <dcterms:created xsi:type="dcterms:W3CDTF">2021-11-07T23:07:58Z</dcterms:created>
  <dcterms:modified xsi:type="dcterms:W3CDTF">2021-11-07T23:28:08Z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