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8"/>
  </p:notesMasterIdLst>
  <p:handoutMasterIdLst>
    <p:handoutMasterId r:id="rId19"/>
  </p:handoutMasterIdLst>
  <p:sldIdLst>
    <p:sldId id="272" r:id="rId5"/>
    <p:sldId id="258" r:id="rId6"/>
    <p:sldId id="306" r:id="rId7"/>
    <p:sldId id="316" r:id="rId8"/>
    <p:sldId id="323" r:id="rId9"/>
    <p:sldId id="324" r:id="rId10"/>
    <p:sldId id="317" r:id="rId11"/>
    <p:sldId id="325" r:id="rId12"/>
    <p:sldId id="320" r:id="rId13"/>
    <p:sldId id="318" r:id="rId14"/>
    <p:sldId id="319" r:id="rId15"/>
    <p:sldId id="321" r:id="rId16"/>
    <p:sldId id="322" r:id="rId1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mery, Joshua" initials="EJ" lastIdx="3" clrIdx="0">
    <p:extLst>
      <p:ext uri="{19B8F6BF-5375-455C-9EA6-DF929625EA0E}">
        <p15:presenceInfo xmlns:p15="http://schemas.microsoft.com/office/powerpoint/2012/main" userId="Emery, Joshu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114" d="100"/>
          <a:sy n="114" d="100"/>
        </p:scale>
        <p:origin x="414" y="10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9C693C2-E233-45D1-B23F-89AC0895ED3C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455C9FE-8AE8-40EE-976F-667B39524F6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 err="1">
              <a:solidFill>
                <a:schemeClr val="bg1"/>
              </a:solidFill>
            </a:rPr>
            <a:t>Console.Writeline</a:t>
          </a:r>
          <a:r>
            <a:rPr lang="en-US" sz="1800" dirty="0">
              <a:solidFill>
                <a:schemeClr val="bg1"/>
              </a:solidFill>
            </a:rPr>
            <a:t>(“Hello World”);</a:t>
          </a:r>
        </a:p>
      </dgm:t>
    </dgm:pt>
    <dgm:pt modelId="{59949194-F4EF-41A8-9A9A-E352608B225C}" type="parTrans" cxnId="{4095CB0D-5FF4-4E56-84A4-2904172019A5}">
      <dgm:prSet/>
      <dgm:spPr/>
      <dgm:t>
        <a:bodyPr/>
        <a:lstStyle/>
        <a:p>
          <a:endParaRPr lang="en-US"/>
        </a:p>
      </dgm:t>
    </dgm:pt>
    <dgm:pt modelId="{AE0D0108-F221-4CED-B3BD-EFB3F8143127}" type="sibTrans" cxnId="{4095CB0D-5FF4-4E56-84A4-2904172019A5}">
      <dgm:prSet/>
      <dgm:spPr/>
      <dgm:t>
        <a:bodyPr/>
        <a:lstStyle/>
        <a:p>
          <a:endParaRPr lang="en-US"/>
        </a:p>
      </dgm:t>
    </dgm:pt>
    <dgm:pt modelId="{FD2002B4-E0AB-484C-ADD7-E5527733B89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>
              <a:solidFill>
                <a:schemeClr val="bg1"/>
              </a:solidFill>
            </a:rPr>
            <a:t>int x = </a:t>
          </a:r>
          <a:r>
            <a:rPr lang="en-US" sz="2000" dirty="0" err="1">
              <a:solidFill>
                <a:schemeClr val="bg1"/>
              </a:solidFill>
            </a:rPr>
            <a:t>int.Parse</a:t>
          </a:r>
          <a:r>
            <a:rPr lang="en-US" sz="2000" dirty="0">
              <a:solidFill>
                <a:schemeClr val="bg1"/>
              </a:solidFill>
            </a:rPr>
            <a:t>(“5”);</a:t>
          </a:r>
        </a:p>
      </dgm:t>
    </dgm:pt>
    <dgm:pt modelId="{3612D531-C299-4225-995E-FC20D8FE4875}" type="parTrans" cxnId="{342A0E66-7D2A-49D9-8232-B5C6A1466A09}">
      <dgm:prSet/>
      <dgm:spPr/>
      <dgm:t>
        <a:bodyPr/>
        <a:lstStyle/>
        <a:p>
          <a:endParaRPr lang="en-US"/>
        </a:p>
      </dgm:t>
    </dgm:pt>
    <dgm:pt modelId="{F8B983C5-2731-4189-A0DA-5AC1D92CA9A2}" type="sibTrans" cxnId="{342A0E66-7D2A-49D9-8232-B5C6A1466A09}">
      <dgm:prSet/>
      <dgm:spPr/>
      <dgm:t>
        <a:bodyPr/>
        <a:lstStyle/>
        <a:p>
          <a:endParaRPr lang="en-US"/>
        </a:p>
      </dgm:t>
    </dgm:pt>
    <dgm:pt modelId="{C88D4F54-25D8-4618-B293-EDC11AD1B08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>
              <a:solidFill>
                <a:schemeClr val="bg1"/>
              </a:solidFill>
            </a:rPr>
            <a:t>String input = </a:t>
          </a:r>
          <a:r>
            <a:rPr lang="en-US" sz="2000" dirty="0" err="1">
              <a:solidFill>
                <a:schemeClr val="bg1"/>
              </a:solidFill>
            </a:rPr>
            <a:t>Console.ReadLine</a:t>
          </a:r>
          <a:r>
            <a:rPr lang="en-US" sz="2000" dirty="0">
              <a:solidFill>
                <a:schemeClr val="bg1"/>
              </a:solidFill>
            </a:rPr>
            <a:t>();</a:t>
          </a:r>
        </a:p>
      </dgm:t>
    </dgm:pt>
    <dgm:pt modelId="{B5AD5FE2-A7DF-4A8F-9B77-5C11059922CC}" type="parTrans" cxnId="{29AA5E15-3327-4B05-9CD9-B17F37B4932D}">
      <dgm:prSet/>
      <dgm:spPr/>
      <dgm:t>
        <a:bodyPr/>
        <a:lstStyle/>
        <a:p>
          <a:endParaRPr lang="en-US"/>
        </a:p>
      </dgm:t>
    </dgm:pt>
    <dgm:pt modelId="{BB833221-6C98-4670-B91A-61DC05DFDE8B}" type="sibTrans" cxnId="{29AA5E15-3327-4B05-9CD9-B17F37B4932D}">
      <dgm:prSet/>
      <dgm:spPr/>
      <dgm:t>
        <a:bodyPr/>
        <a:lstStyle/>
        <a:p>
          <a:endParaRPr lang="en-US"/>
        </a:p>
      </dgm:t>
    </dgm:pt>
    <dgm:pt modelId="{0B5F2592-82EE-4313-9E21-36758E94810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>
              <a:solidFill>
                <a:schemeClr val="bg1"/>
              </a:solidFill>
            </a:rPr>
            <a:t>int </a:t>
          </a:r>
          <a:r>
            <a:rPr lang="en-US" sz="1800" dirty="0" err="1">
              <a:solidFill>
                <a:schemeClr val="bg1"/>
              </a:solidFill>
            </a:rPr>
            <a:t>randomNumber</a:t>
          </a:r>
          <a:r>
            <a:rPr lang="en-US" sz="1800" dirty="0">
              <a:solidFill>
                <a:schemeClr val="bg1"/>
              </a:solidFill>
            </a:rPr>
            <a:t> = </a:t>
          </a:r>
          <a:r>
            <a:rPr lang="en-US" sz="1800" dirty="0" err="1">
              <a:solidFill>
                <a:schemeClr val="bg1"/>
              </a:solidFill>
            </a:rPr>
            <a:t>rand.Next</a:t>
          </a:r>
          <a:r>
            <a:rPr lang="en-US" sz="1800" dirty="0">
              <a:solidFill>
                <a:schemeClr val="bg1"/>
              </a:solidFill>
            </a:rPr>
            <a:t>(100);</a:t>
          </a:r>
        </a:p>
      </dgm:t>
    </dgm:pt>
    <dgm:pt modelId="{AF331FE0-CE6F-45D3-A56C-64B0DA0498C6}" type="parTrans" cxnId="{F99125C8-6570-406F-9865-D7913FCC789A}">
      <dgm:prSet/>
      <dgm:spPr/>
      <dgm:t>
        <a:bodyPr/>
        <a:lstStyle/>
        <a:p>
          <a:endParaRPr lang="en-US"/>
        </a:p>
      </dgm:t>
    </dgm:pt>
    <dgm:pt modelId="{5E9ABE65-2088-438C-BD9B-A7CE39047569}" type="sibTrans" cxnId="{F99125C8-6570-406F-9865-D7913FCC789A}">
      <dgm:prSet/>
      <dgm:spPr/>
      <dgm:t>
        <a:bodyPr/>
        <a:lstStyle/>
        <a:p>
          <a:endParaRPr lang="en-US"/>
        </a:p>
      </dgm:t>
    </dgm:pt>
    <dgm:pt modelId="{E4482E79-14AC-4B94-821A-1C29DD7E81DF}" type="pres">
      <dgm:prSet presAssocID="{D9C693C2-E233-45D1-B23F-89AC0895ED3C}" presName="root" presStyleCnt="0">
        <dgm:presLayoutVars>
          <dgm:dir/>
          <dgm:resizeHandles val="exact"/>
        </dgm:presLayoutVars>
      </dgm:prSet>
      <dgm:spPr/>
    </dgm:pt>
    <dgm:pt modelId="{0687284F-652D-486F-9F8F-8C4A2CB72B14}" type="pres">
      <dgm:prSet presAssocID="{B455C9FE-8AE8-40EE-976F-667B39524F67}" presName="compNode" presStyleCnt="0"/>
      <dgm:spPr/>
    </dgm:pt>
    <dgm:pt modelId="{32976580-5C60-40E7-9244-2F9F3D229945}" type="pres">
      <dgm:prSet presAssocID="{B455C9FE-8AE8-40EE-976F-667B39524F67}" presName="bgRect" presStyleLbl="bgShp" presStyleIdx="0" presStyleCnt="4"/>
      <dgm:spPr/>
    </dgm:pt>
    <dgm:pt modelId="{8549F43F-3435-445A-8C77-2B648ED1D671}" type="pres">
      <dgm:prSet presAssocID="{B455C9FE-8AE8-40EE-976F-667B39524F6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29FC990C-8923-4FBC-A22B-BCFEFE36ED4A}" type="pres">
      <dgm:prSet presAssocID="{B455C9FE-8AE8-40EE-976F-667B39524F67}" presName="spaceRect" presStyleCnt="0"/>
      <dgm:spPr/>
    </dgm:pt>
    <dgm:pt modelId="{BA92FE69-0E1C-4D7A-9485-F036D5C9797A}" type="pres">
      <dgm:prSet presAssocID="{B455C9FE-8AE8-40EE-976F-667B39524F67}" presName="parTx" presStyleLbl="revTx" presStyleIdx="0" presStyleCnt="4">
        <dgm:presLayoutVars>
          <dgm:chMax val="0"/>
          <dgm:chPref val="0"/>
        </dgm:presLayoutVars>
      </dgm:prSet>
      <dgm:spPr/>
    </dgm:pt>
    <dgm:pt modelId="{196BE14C-0A90-45DC-8830-ACE7E9A3E8F9}" type="pres">
      <dgm:prSet presAssocID="{AE0D0108-F221-4CED-B3BD-EFB3F8143127}" presName="sibTrans" presStyleCnt="0"/>
      <dgm:spPr/>
    </dgm:pt>
    <dgm:pt modelId="{3838C328-34C1-4B01-90AF-C0D7DCB87355}" type="pres">
      <dgm:prSet presAssocID="{FD2002B4-E0AB-484C-ADD7-E5527733B89B}" presName="compNode" presStyleCnt="0"/>
      <dgm:spPr/>
    </dgm:pt>
    <dgm:pt modelId="{3A47C5D4-604C-424C-8267-CABA2AAFF9B2}" type="pres">
      <dgm:prSet presAssocID="{FD2002B4-E0AB-484C-ADD7-E5527733B89B}" presName="bgRect" presStyleLbl="bgShp" presStyleIdx="1" presStyleCnt="4" custLinFactNeighborX="-1726" custLinFactNeighborY="5188"/>
      <dgm:spPr/>
    </dgm:pt>
    <dgm:pt modelId="{DA82D3AD-A386-425F-AFC4-91135C9D7B27}" type="pres">
      <dgm:prSet presAssocID="{FD2002B4-E0AB-484C-ADD7-E5527733B89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ce"/>
        </a:ext>
      </dgm:extLst>
    </dgm:pt>
    <dgm:pt modelId="{CE4322F8-1815-4080-9532-D9544D9EBE50}" type="pres">
      <dgm:prSet presAssocID="{FD2002B4-E0AB-484C-ADD7-E5527733B89B}" presName="spaceRect" presStyleCnt="0"/>
      <dgm:spPr/>
    </dgm:pt>
    <dgm:pt modelId="{BE361F26-DFBC-416F-9FD5-E42DB262F7BB}" type="pres">
      <dgm:prSet presAssocID="{FD2002B4-E0AB-484C-ADD7-E5527733B89B}" presName="parTx" presStyleLbl="revTx" presStyleIdx="1" presStyleCnt="4">
        <dgm:presLayoutVars>
          <dgm:chMax val="0"/>
          <dgm:chPref val="0"/>
        </dgm:presLayoutVars>
      </dgm:prSet>
      <dgm:spPr/>
    </dgm:pt>
    <dgm:pt modelId="{A79429C9-8C55-4293-AEB8-A6AF1B89A1E9}" type="pres">
      <dgm:prSet presAssocID="{F8B983C5-2731-4189-A0DA-5AC1D92CA9A2}" presName="sibTrans" presStyleCnt="0"/>
      <dgm:spPr/>
    </dgm:pt>
    <dgm:pt modelId="{BB0ADA7F-6D48-4973-A6BD-2E35C5852FBC}" type="pres">
      <dgm:prSet presAssocID="{C88D4F54-25D8-4618-B293-EDC11AD1B088}" presName="compNode" presStyleCnt="0"/>
      <dgm:spPr/>
    </dgm:pt>
    <dgm:pt modelId="{14BF487D-5B5B-44A3-B43D-D81DD84CDA6B}" type="pres">
      <dgm:prSet presAssocID="{C88D4F54-25D8-4618-B293-EDC11AD1B088}" presName="bgRect" presStyleLbl="bgShp" presStyleIdx="2" presStyleCnt="4"/>
      <dgm:spPr/>
    </dgm:pt>
    <dgm:pt modelId="{56C19E79-856D-4CAC-B6AB-E64F5F52A6B3}" type="pres">
      <dgm:prSet presAssocID="{C88D4F54-25D8-4618-B293-EDC11AD1B08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0B865271-2096-4675-B870-014193984566}" type="pres">
      <dgm:prSet presAssocID="{C88D4F54-25D8-4618-B293-EDC11AD1B088}" presName="spaceRect" presStyleCnt="0"/>
      <dgm:spPr/>
    </dgm:pt>
    <dgm:pt modelId="{3A364682-86E0-4EC1-BFEC-1F0E0D6EE4DF}" type="pres">
      <dgm:prSet presAssocID="{C88D4F54-25D8-4618-B293-EDC11AD1B088}" presName="parTx" presStyleLbl="revTx" presStyleIdx="2" presStyleCnt="4">
        <dgm:presLayoutVars>
          <dgm:chMax val="0"/>
          <dgm:chPref val="0"/>
        </dgm:presLayoutVars>
      </dgm:prSet>
      <dgm:spPr/>
    </dgm:pt>
    <dgm:pt modelId="{B904EAE1-5157-4934-9162-02EAC4285060}" type="pres">
      <dgm:prSet presAssocID="{BB833221-6C98-4670-B91A-61DC05DFDE8B}" presName="sibTrans" presStyleCnt="0"/>
      <dgm:spPr/>
    </dgm:pt>
    <dgm:pt modelId="{6DA7D800-E085-42F1-B138-7E953C501CDD}" type="pres">
      <dgm:prSet presAssocID="{0B5F2592-82EE-4313-9E21-36758E948104}" presName="compNode" presStyleCnt="0"/>
      <dgm:spPr/>
    </dgm:pt>
    <dgm:pt modelId="{4751233D-EEFF-4D12-BBEA-17934A79F598}" type="pres">
      <dgm:prSet presAssocID="{0B5F2592-82EE-4313-9E21-36758E948104}" presName="bgRect" presStyleLbl="bgShp" presStyleIdx="3" presStyleCnt="4"/>
      <dgm:spPr/>
    </dgm:pt>
    <dgm:pt modelId="{FEB48658-ABA1-4C70-826D-9D25DD9C4518}" type="pres">
      <dgm:prSet presAssocID="{0B5F2592-82EE-4313-9E21-36758E94810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D433D42A-99A5-4750-8FA2-3AA66C819989}" type="pres">
      <dgm:prSet presAssocID="{0B5F2592-82EE-4313-9E21-36758E948104}" presName="spaceRect" presStyleCnt="0"/>
      <dgm:spPr/>
    </dgm:pt>
    <dgm:pt modelId="{3BC0D048-7EC6-4892-A69C-773C830A0E2E}" type="pres">
      <dgm:prSet presAssocID="{0B5F2592-82EE-4313-9E21-36758E948104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4095CB0D-5FF4-4E56-84A4-2904172019A5}" srcId="{D9C693C2-E233-45D1-B23F-89AC0895ED3C}" destId="{B455C9FE-8AE8-40EE-976F-667B39524F67}" srcOrd="0" destOrd="0" parTransId="{59949194-F4EF-41A8-9A9A-E352608B225C}" sibTransId="{AE0D0108-F221-4CED-B3BD-EFB3F8143127}"/>
    <dgm:cxn modelId="{29AA5E15-3327-4B05-9CD9-B17F37B4932D}" srcId="{D9C693C2-E233-45D1-B23F-89AC0895ED3C}" destId="{C88D4F54-25D8-4618-B293-EDC11AD1B088}" srcOrd="2" destOrd="0" parTransId="{B5AD5FE2-A7DF-4A8F-9B77-5C11059922CC}" sibTransId="{BB833221-6C98-4670-B91A-61DC05DFDE8B}"/>
    <dgm:cxn modelId="{342A0E66-7D2A-49D9-8232-B5C6A1466A09}" srcId="{D9C693C2-E233-45D1-B23F-89AC0895ED3C}" destId="{FD2002B4-E0AB-484C-ADD7-E5527733B89B}" srcOrd="1" destOrd="0" parTransId="{3612D531-C299-4225-995E-FC20D8FE4875}" sibTransId="{F8B983C5-2731-4189-A0DA-5AC1D92CA9A2}"/>
    <dgm:cxn modelId="{C5D2C583-7751-4086-B0E8-5C32AF5C780F}" type="presOf" srcId="{0B5F2592-82EE-4313-9E21-36758E948104}" destId="{3BC0D048-7EC6-4892-A69C-773C830A0E2E}" srcOrd="0" destOrd="0" presId="urn:microsoft.com/office/officeart/2018/2/layout/IconVerticalSolidList"/>
    <dgm:cxn modelId="{AB42E086-2C84-4E80-94F6-4E7AFC4176C2}" type="presOf" srcId="{FD2002B4-E0AB-484C-ADD7-E5527733B89B}" destId="{BE361F26-DFBC-416F-9FD5-E42DB262F7BB}" srcOrd="0" destOrd="0" presId="urn:microsoft.com/office/officeart/2018/2/layout/IconVerticalSolidList"/>
    <dgm:cxn modelId="{860F0899-E5E8-4FE8-95DA-2B25F98479AC}" type="presOf" srcId="{B455C9FE-8AE8-40EE-976F-667B39524F67}" destId="{BA92FE69-0E1C-4D7A-9485-F036D5C9797A}" srcOrd="0" destOrd="0" presId="urn:microsoft.com/office/officeart/2018/2/layout/IconVerticalSolidList"/>
    <dgm:cxn modelId="{F99125C8-6570-406F-9865-D7913FCC789A}" srcId="{D9C693C2-E233-45D1-B23F-89AC0895ED3C}" destId="{0B5F2592-82EE-4313-9E21-36758E948104}" srcOrd="3" destOrd="0" parTransId="{AF331FE0-CE6F-45D3-A56C-64B0DA0498C6}" sibTransId="{5E9ABE65-2088-438C-BD9B-A7CE39047569}"/>
    <dgm:cxn modelId="{6AE724ED-8A5C-435B-8BAD-950DEDDD994D}" type="presOf" srcId="{D9C693C2-E233-45D1-B23F-89AC0895ED3C}" destId="{E4482E79-14AC-4B94-821A-1C29DD7E81DF}" srcOrd="0" destOrd="0" presId="urn:microsoft.com/office/officeart/2018/2/layout/IconVerticalSolidList"/>
    <dgm:cxn modelId="{9C0BC7F3-E76A-4109-A4E8-2CD3131AEF99}" type="presOf" srcId="{C88D4F54-25D8-4618-B293-EDC11AD1B088}" destId="{3A364682-86E0-4EC1-BFEC-1F0E0D6EE4DF}" srcOrd="0" destOrd="0" presId="urn:microsoft.com/office/officeart/2018/2/layout/IconVerticalSolidList"/>
    <dgm:cxn modelId="{73D92F58-B8DC-4E78-893E-D1633EE775E9}" type="presParOf" srcId="{E4482E79-14AC-4B94-821A-1C29DD7E81DF}" destId="{0687284F-652D-486F-9F8F-8C4A2CB72B14}" srcOrd="0" destOrd="0" presId="urn:microsoft.com/office/officeart/2018/2/layout/IconVerticalSolidList"/>
    <dgm:cxn modelId="{8FE434B7-EDBC-4AA1-A906-164324420616}" type="presParOf" srcId="{0687284F-652D-486F-9F8F-8C4A2CB72B14}" destId="{32976580-5C60-40E7-9244-2F9F3D229945}" srcOrd="0" destOrd="0" presId="urn:microsoft.com/office/officeart/2018/2/layout/IconVerticalSolidList"/>
    <dgm:cxn modelId="{8CC7502C-BF10-4450-AE87-93F2F1A8B2C6}" type="presParOf" srcId="{0687284F-652D-486F-9F8F-8C4A2CB72B14}" destId="{8549F43F-3435-445A-8C77-2B648ED1D671}" srcOrd="1" destOrd="0" presId="urn:microsoft.com/office/officeart/2018/2/layout/IconVerticalSolidList"/>
    <dgm:cxn modelId="{4C4F51D3-E8EF-425E-B338-4C675E9C1E83}" type="presParOf" srcId="{0687284F-652D-486F-9F8F-8C4A2CB72B14}" destId="{29FC990C-8923-4FBC-A22B-BCFEFE36ED4A}" srcOrd="2" destOrd="0" presId="urn:microsoft.com/office/officeart/2018/2/layout/IconVerticalSolidList"/>
    <dgm:cxn modelId="{A638BB3A-6639-42AC-985D-4B9F56010944}" type="presParOf" srcId="{0687284F-652D-486F-9F8F-8C4A2CB72B14}" destId="{BA92FE69-0E1C-4D7A-9485-F036D5C9797A}" srcOrd="3" destOrd="0" presId="urn:microsoft.com/office/officeart/2018/2/layout/IconVerticalSolidList"/>
    <dgm:cxn modelId="{CECAC217-F590-4EA6-A946-95DBB563D027}" type="presParOf" srcId="{E4482E79-14AC-4B94-821A-1C29DD7E81DF}" destId="{196BE14C-0A90-45DC-8830-ACE7E9A3E8F9}" srcOrd="1" destOrd="0" presId="urn:microsoft.com/office/officeart/2018/2/layout/IconVerticalSolidList"/>
    <dgm:cxn modelId="{5E63B52C-2C46-4B92-828F-96460227EC07}" type="presParOf" srcId="{E4482E79-14AC-4B94-821A-1C29DD7E81DF}" destId="{3838C328-34C1-4B01-90AF-C0D7DCB87355}" srcOrd="2" destOrd="0" presId="urn:microsoft.com/office/officeart/2018/2/layout/IconVerticalSolidList"/>
    <dgm:cxn modelId="{A3EE0D62-8941-47E2-8BA7-03FC27C91DCE}" type="presParOf" srcId="{3838C328-34C1-4B01-90AF-C0D7DCB87355}" destId="{3A47C5D4-604C-424C-8267-CABA2AAFF9B2}" srcOrd="0" destOrd="0" presId="urn:microsoft.com/office/officeart/2018/2/layout/IconVerticalSolidList"/>
    <dgm:cxn modelId="{43D9BE01-4999-42E2-9290-40A5A9C1A87E}" type="presParOf" srcId="{3838C328-34C1-4B01-90AF-C0D7DCB87355}" destId="{DA82D3AD-A386-425F-AFC4-91135C9D7B27}" srcOrd="1" destOrd="0" presId="urn:microsoft.com/office/officeart/2018/2/layout/IconVerticalSolidList"/>
    <dgm:cxn modelId="{0E7EBD22-A23F-42CD-88CE-9194895C2DC6}" type="presParOf" srcId="{3838C328-34C1-4B01-90AF-C0D7DCB87355}" destId="{CE4322F8-1815-4080-9532-D9544D9EBE50}" srcOrd="2" destOrd="0" presId="urn:microsoft.com/office/officeart/2018/2/layout/IconVerticalSolidList"/>
    <dgm:cxn modelId="{F57BFF23-184F-4429-AFA4-6D11BB86EC27}" type="presParOf" srcId="{3838C328-34C1-4B01-90AF-C0D7DCB87355}" destId="{BE361F26-DFBC-416F-9FD5-E42DB262F7BB}" srcOrd="3" destOrd="0" presId="urn:microsoft.com/office/officeart/2018/2/layout/IconVerticalSolidList"/>
    <dgm:cxn modelId="{29A1C61C-15B0-4D0D-96AF-8350F44D75F7}" type="presParOf" srcId="{E4482E79-14AC-4B94-821A-1C29DD7E81DF}" destId="{A79429C9-8C55-4293-AEB8-A6AF1B89A1E9}" srcOrd="3" destOrd="0" presId="urn:microsoft.com/office/officeart/2018/2/layout/IconVerticalSolidList"/>
    <dgm:cxn modelId="{8C02EF29-A468-46D8-960B-FF5C140BED87}" type="presParOf" srcId="{E4482E79-14AC-4B94-821A-1C29DD7E81DF}" destId="{BB0ADA7F-6D48-4973-A6BD-2E35C5852FBC}" srcOrd="4" destOrd="0" presId="urn:microsoft.com/office/officeart/2018/2/layout/IconVerticalSolidList"/>
    <dgm:cxn modelId="{6E10F7C3-D9CD-425C-8260-6E166139FA5A}" type="presParOf" srcId="{BB0ADA7F-6D48-4973-A6BD-2E35C5852FBC}" destId="{14BF487D-5B5B-44A3-B43D-D81DD84CDA6B}" srcOrd="0" destOrd="0" presId="urn:microsoft.com/office/officeart/2018/2/layout/IconVerticalSolidList"/>
    <dgm:cxn modelId="{DEFABACC-507B-4DAB-91FA-38AF96CA66F4}" type="presParOf" srcId="{BB0ADA7F-6D48-4973-A6BD-2E35C5852FBC}" destId="{56C19E79-856D-4CAC-B6AB-E64F5F52A6B3}" srcOrd="1" destOrd="0" presId="urn:microsoft.com/office/officeart/2018/2/layout/IconVerticalSolidList"/>
    <dgm:cxn modelId="{CBDC6F94-7E10-4CBA-AD07-66A55DF73E4F}" type="presParOf" srcId="{BB0ADA7F-6D48-4973-A6BD-2E35C5852FBC}" destId="{0B865271-2096-4675-B870-014193984566}" srcOrd="2" destOrd="0" presId="urn:microsoft.com/office/officeart/2018/2/layout/IconVerticalSolidList"/>
    <dgm:cxn modelId="{F2A8F1C2-C526-4FA6-92D5-9EC8959FCB45}" type="presParOf" srcId="{BB0ADA7F-6D48-4973-A6BD-2E35C5852FBC}" destId="{3A364682-86E0-4EC1-BFEC-1F0E0D6EE4DF}" srcOrd="3" destOrd="0" presId="urn:microsoft.com/office/officeart/2018/2/layout/IconVerticalSolidList"/>
    <dgm:cxn modelId="{5DEC5160-AA25-4938-8E1A-DD5C578D4200}" type="presParOf" srcId="{E4482E79-14AC-4B94-821A-1C29DD7E81DF}" destId="{B904EAE1-5157-4934-9162-02EAC4285060}" srcOrd="5" destOrd="0" presId="urn:microsoft.com/office/officeart/2018/2/layout/IconVerticalSolidList"/>
    <dgm:cxn modelId="{1DD12089-1F8D-4BAF-B381-09EA2B07AE71}" type="presParOf" srcId="{E4482E79-14AC-4B94-821A-1C29DD7E81DF}" destId="{6DA7D800-E085-42F1-B138-7E953C501CDD}" srcOrd="6" destOrd="0" presId="urn:microsoft.com/office/officeart/2018/2/layout/IconVerticalSolidList"/>
    <dgm:cxn modelId="{A35606DD-1ED4-4BB5-9562-24B334692D82}" type="presParOf" srcId="{6DA7D800-E085-42F1-B138-7E953C501CDD}" destId="{4751233D-EEFF-4D12-BBEA-17934A79F598}" srcOrd="0" destOrd="0" presId="urn:microsoft.com/office/officeart/2018/2/layout/IconVerticalSolidList"/>
    <dgm:cxn modelId="{0496B5FD-CEB7-4F2F-A823-3BE2D90BFC86}" type="presParOf" srcId="{6DA7D800-E085-42F1-B138-7E953C501CDD}" destId="{FEB48658-ABA1-4C70-826D-9D25DD9C4518}" srcOrd="1" destOrd="0" presId="urn:microsoft.com/office/officeart/2018/2/layout/IconVerticalSolidList"/>
    <dgm:cxn modelId="{67B506DF-E3B0-4EE5-ACB3-F40E0D783799}" type="presParOf" srcId="{6DA7D800-E085-42F1-B138-7E953C501CDD}" destId="{D433D42A-99A5-4750-8FA2-3AA66C819989}" srcOrd="2" destOrd="0" presId="urn:microsoft.com/office/officeart/2018/2/layout/IconVerticalSolidList"/>
    <dgm:cxn modelId="{FCC99737-59B5-4756-AD47-4819492427A8}" type="presParOf" srcId="{6DA7D800-E085-42F1-B138-7E953C501CDD}" destId="{3BC0D048-7EC6-4892-A69C-773C830A0E2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976580-5C60-40E7-9244-2F9F3D229945}">
      <dsp:nvSpPr>
        <dsp:cNvPr id="0" name=""/>
        <dsp:cNvSpPr/>
      </dsp:nvSpPr>
      <dsp:spPr>
        <a:xfrm>
          <a:off x="0" y="1560"/>
          <a:ext cx="9945074" cy="79090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49F43F-3435-445A-8C77-2B648ED1D671}">
      <dsp:nvSpPr>
        <dsp:cNvPr id="0" name=""/>
        <dsp:cNvSpPr/>
      </dsp:nvSpPr>
      <dsp:spPr>
        <a:xfrm>
          <a:off x="239248" y="179513"/>
          <a:ext cx="434996" cy="43499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92FE69-0E1C-4D7A-9485-F036D5C9797A}">
      <dsp:nvSpPr>
        <dsp:cNvPr id="0" name=""/>
        <dsp:cNvSpPr/>
      </dsp:nvSpPr>
      <dsp:spPr>
        <a:xfrm>
          <a:off x="913493" y="1560"/>
          <a:ext cx="9031580" cy="7909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704" tIns="83704" rIns="83704" bIns="83704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>
              <a:solidFill>
                <a:schemeClr val="bg1"/>
              </a:solidFill>
            </a:rPr>
            <a:t>Console.Writeline</a:t>
          </a:r>
          <a:r>
            <a:rPr lang="en-US" sz="1800" kern="1200" dirty="0">
              <a:solidFill>
                <a:schemeClr val="bg1"/>
              </a:solidFill>
            </a:rPr>
            <a:t>(“Hello World”);</a:t>
          </a:r>
        </a:p>
      </dsp:txBody>
      <dsp:txXfrm>
        <a:off x="913493" y="1560"/>
        <a:ext cx="9031580" cy="790903"/>
      </dsp:txXfrm>
    </dsp:sp>
    <dsp:sp modelId="{3A47C5D4-604C-424C-8267-CABA2AAFF9B2}">
      <dsp:nvSpPr>
        <dsp:cNvPr id="0" name=""/>
        <dsp:cNvSpPr/>
      </dsp:nvSpPr>
      <dsp:spPr>
        <a:xfrm>
          <a:off x="0" y="1031221"/>
          <a:ext cx="9945074" cy="79090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82D3AD-A386-425F-AFC4-91135C9D7B27}">
      <dsp:nvSpPr>
        <dsp:cNvPr id="0" name=""/>
        <dsp:cNvSpPr/>
      </dsp:nvSpPr>
      <dsp:spPr>
        <a:xfrm>
          <a:off x="239248" y="1168142"/>
          <a:ext cx="434996" cy="43499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361F26-DFBC-416F-9FD5-E42DB262F7BB}">
      <dsp:nvSpPr>
        <dsp:cNvPr id="0" name=""/>
        <dsp:cNvSpPr/>
      </dsp:nvSpPr>
      <dsp:spPr>
        <a:xfrm>
          <a:off x="913493" y="990189"/>
          <a:ext cx="9031580" cy="7909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704" tIns="83704" rIns="83704" bIns="83704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1"/>
              </a:solidFill>
            </a:rPr>
            <a:t>int x = </a:t>
          </a:r>
          <a:r>
            <a:rPr lang="en-US" sz="2000" kern="1200" dirty="0" err="1">
              <a:solidFill>
                <a:schemeClr val="bg1"/>
              </a:solidFill>
            </a:rPr>
            <a:t>int.Parse</a:t>
          </a:r>
          <a:r>
            <a:rPr lang="en-US" sz="2000" kern="1200" dirty="0">
              <a:solidFill>
                <a:schemeClr val="bg1"/>
              </a:solidFill>
            </a:rPr>
            <a:t>(“5”);</a:t>
          </a:r>
        </a:p>
      </dsp:txBody>
      <dsp:txXfrm>
        <a:off x="913493" y="990189"/>
        <a:ext cx="9031580" cy="790903"/>
      </dsp:txXfrm>
    </dsp:sp>
    <dsp:sp modelId="{14BF487D-5B5B-44A3-B43D-D81DD84CDA6B}">
      <dsp:nvSpPr>
        <dsp:cNvPr id="0" name=""/>
        <dsp:cNvSpPr/>
      </dsp:nvSpPr>
      <dsp:spPr>
        <a:xfrm>
          <a:off x="0" y="1978818"/>
          <a:ext cx="9945074" cy="79090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C19E79-856D-4CAC-B6AB-E64F5F52A6B3}">
      <dsp:nvSpPr>
        <dsp:cNvPr id="0" name=""/>
        <dsp:cNvSpPr/>
      </dsp:nvSpPr>
      <dsp:spPr>
        <a:xfrm>
          <a:off x="239248" y="2156772"/>
          <a:ext cx="434996" cy="43499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364682-86E0-4EC1-BFEC-1F0E0D6EE4DF}">
      <dsp:nvSpPr>
        <dsp:cNvPr id="0" name=""/>
        <dsp:cNvSpPr/>
      </dsp:nvSpPr>
      <dsp:spPr>
        <a:xfrm>
          <a:off x="913493" y="1978818"/>
          <a:ext cx="9031580" cy="7909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704" tIns="83704" rIns="83704" bIns="83704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1"/>
              </a:solidFill>
            </a:rPr>
            <a:t>String input = </a:t>
          </a:r>
          <a:r>
            <a:rPr lang="en-US" sz="2000" kern="1200" dirty="0" err="1">
              <a:solidFill>
                <a:schemeClr val="bg1"/>
              </a:solidFill>
            </a:rPr>
            <a:t>Console.ReadLine</a:t>
          </a:r>
          <a:r>
            <a:rPr lang="en-US" sz="2000" kern="1200" dirty="0">
              <a:solidFill>
                <a:schemeClr val="bg1"/>
              </a:solidFill>
            </a:rPr>
            <a:t>();</a:t>
          </a:r>
        </a:p>
      </dsp:txBody>
      <dsp:txXfrm>
        <a:off x="913493" y="1978818"/>
        <a:ext cx="9031580" cy="790903"/>
      </dsp:txXfrm>
    </dsp:sp>
    <dsp:sp modelId="{4751233D-EEFF-4D12-BBEA-17934A79F598}">
      <dsp:nvSpPr>
        <dsp:cNvPr id="0" name=""/>
        <dsp:cNvSpPr/>
      </dsp:nvSpPr>
      <dsp:spPr>
        <a:xfrm>
          <a:off x="0" y="2967448"/>
          <a:ext cx="9945074" cy="79090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B48658-ABA1-4C70-826D-9D25DD9C4518}">
      <dsp:nvSpPr>
        <dsp:cNvPr id="0" name=""/>
        <dsp:cNvSpPr/>
      </dsp:nvSpPr>
      <dsp:spPr>
        <a:xfrm>
          <a:off x="239248" y="3145401"/>
          <a:ext cx="434996" cy="43499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C0D048-7EC6-4892-A69C-773C830A0E2E}">
      <dsp:nvSpPr>
        <dsp:cNvPr id="0" name=""/>
        <dsp:cNvSpPr/>
      </dsp:nvSpPr>
      <dsp:spPr>
        <a:xfrm>
          <a:off x="913493" y="2967448"/>
          <a:ext cx="9031580" cy="7909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704" tIns="83704" rIns="83704" bIns="83704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/>
              </a:solidFill>
            </a:rPr>
            <a:t>int </a:t>
          </a:r>
          <a:r>
            <a:rPr lang="en-US" sz="1800" kern="1200" dirty="0" err="1">
              <a:solidFill>
                <a:schemeClr val="bg1"/>
              </a:solidFill>
            </a:rPr>
            <a:t>randomNumber</a:t>
          </a:r>
          <a:r>
            <a:rPr lang="en-US" sz="1800" kern="1200" dirty="0">
              <a:solidFill>
                <a:schemeClr val="bg1"/>
              </a:solidFill>
            </a:rPr>
            <a:t> = </a:t>
          </a:r>
          <a:r>
            <a:rPr lang="en-US" sz="1800" kern="1200" dirty="0" err="1">
              <a:solidFill>
                <a:schemeClr val="bg1"/>
              </a:solidFill>
            </a:rPr>
            <a:t>rand.Next</a:t>
          </a:r>
          <a:r>
            <a:rPr lang="en-US" sz="1800" kern="1200" dirty="0">
              <a:solidFill>
                <a:schemeClr val="bg1"/>
              </a:solidFill>
            </a:rPr>
            <a:t>(100);</a:t>
          </a:r>
        </a:p>
      </dsp:txBody>
      <dsp:txXfrm>
        <a:off x="913493" y="2967448"/>
        <a:ext cx="9031580" cy="7909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11/12/2021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11/12/2021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11/12/2021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11/12/2021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11/12/2021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11/12/2021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11/12/2021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11/12/2021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11/12/2021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11/12/2021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11/12/2021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11/12/2021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11/12/2021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11/12/2021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8376" y="639824"/>
            <a:ext cx="6251689" cy="3685055"/>
          </a:xfrm>
        </p:spPr>
        <p:txBody>
          <a:bodyPr>
            <a:normAutofit/>
          </a:bodyPr>
          <a:lstStyle/>
          <a:p>
            <a:r>
              <a:rPr lang="en-US" sz="7200" dirty="0"/>
              <a:t>CSI 120 Week 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8376" y="4672415"/>
            <a:ext cx="6267714" cy="1021232"/>
          </a:xfrm>
        </p:spPr>
        <p:txBody>
          <a:bodyPr>
            <a:normAutofit/>
          </a:bodyPr>
          <a:lstStyle/>
          <a:p>
            <a:r>
              <a:rPr lang="en-US" sz="2399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Lecture Notes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894"/>
            <a:ext cx="4634108" cy="685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EFA27-DB89-4CEE-A0B8-BD951AAFA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Returns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30AF1-8DF0-451D-86DE-F93582460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</a:t>
            </a:r>
            <a:r>
              <a:rPr lang="en-US" sz="2000" dirty="0"/>
              <a:t>When declaring a </a:t>
            </a:r>
            <a:r>
              <a:rPr lang="en-US" sz="2000" b="1" dirty="0"/>
              <a:t>method</a:t>
            </a:r>
            <a:r>
              <a:rPr lang="en-US" sz="2000" dirty="0"/>
              <a:t>, you must determine what the </a:t>
            </a:r>
            <a:r>
              <a:rPr lang="en-US" sz="2000" b="1" dirty="0"/>
              <a:t>return</a:t>
            </a:r>
            <a:r>
              <a:rPr lang="en-US" sz="2000" dirty="0"/>
              <a:t> will be from the method.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 The </a:t>
            </a:r>
            <a:r>
              <a:rPr lang="en-US" sz="2000" b="1" dirty="0"/>
              <a:t>return</a:t>
            </a:r>
            <a:r>
              <a:rPr lang="en-US" sz="2000" dirty="0"/>
              <a:t> could be any of the data types we have discussed (int, double, string, </a:t>
            </a:r>
            <a:r>
              <a:rPr lang="en-US" sz="2000" dirty="0" err="1"/>
              <a:t>etc</a:t>
            </a:r>
            <a:r>
              <a:rPr lang="en-US" sz="2000" dirty="0"/>
              <a:t>…)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 If a </a:t>
            </a:r>
            <a:r>
              <a:rPr lang="en-US" sz="2000" b="1" dirty="0"/>
              <a:t>method</a:t>
            </a:r>
            <a:r>
              <a:rPr lang="en-US" sz="2000" dirty="0"/>
              <a:t> does not </a:t>
            </a:r>
            <a:r>
              <a:rPr lang="en-US" sz="2000" b="1" dirty="0"/>
              <a:t>return</a:t>
            </a:r>
            <a:r>
              <a:rPr lang="en-US" sz="2000" dirty="0"/>
              <a:t> anything then the return type is void.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 A </a:t>
            </a:r>
            <a:r>
              <a:rPr lang="en-US" sz="2000" b="1" dirty="0"/>
              <a:t>RETURN </a:t>
            </a:r>
            <a:r>
              <a:rPr lang="en-US" sz="2000" dirty="0"/>
              <a:t>is</a:t>
            </a:r>
            <a:r>
              <a:rPr lang="en-US" sz="2000" b="1" dirty="0"/>
              <a:t> </a:t>
            </a:r>
            <a:r>
              <a:rPr lang="en-US" sz="2000" dirty="0"/>
              <a:t>information sent back to the programmer.</a:t>
            </a:r>
          </a:p>
          <a:p>
            <a:pPr marL="0" indent="0">
              <a:buNone/>
            </a:pPr>
            <a:endParaRPr lang="en-US" b="1" dirty="0"/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00781186-C4EA-4122-928F-C7A0475BB7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7984" y="4114800"/>
            <a:ext cx="5190498" cy="1752389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F085D9A-1B97-4620-B570-D49375344295}"/>
              </a:ext>
            </a:extLst>
          </p:cNvPr>
          <p:cNvCxnSpPr>
            <a:cxnSpLocks/>
          </p:cNvCxnSpPr>
          <p:nvPr/>
        </p:nvCxnSpPr>
        <p:spPr>
          <a:xfrm flipV="1">
            <a:off x="2465721" y="4521382"/>
            <a:ext cx="1786390" cy="553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DB35524-A4F5-45D0-9521-D7635FE82FED}"/>
              </a:ext>
            </a:extLst>
          </p:cNvPr>
          <p:cNvCxnSpPr>
            <a:cxnSpLocks/>
          </p:cNvCxnSpPr>
          <p:nvPr/>
        </p:nvCxnSpPr>
        <p:spPr>
          <a:xfrm>
            <a:off x="2465721" y="5194919"/>
            <a:ext cx="2138636" cy="896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B213483-8ECC-4032-A63D-DC69FEF72743}"/>
              </a:ext>
            </a:extLst>
          </p:cNvPr>
          <p:cNvSpPr txBox="1"/>
          <p:nvPr/>
        </p:nvSpPr>
        <p:spPr>
          <a:xfrm>
            <a:off x="565713" y="4871837"/>
            <a:ext cx="1900007" cy="1199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99" dirty="0"/>
              <a:t>These data types MUST match</a:t>
            </a:r>
          </a:p>
        </p:txBody>
      </p:sp>
    </p:spTree>
    <p:extLst>
      <p:ext uri="{BB962C8B-B14F-4D97-AF65-F5344CB8AC3E}">
        <p14:creationId xmlns:p14="http://schemas.microsoft.com/office/powerpoint/2010/main" val="3600279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EFA27-DB89-4CEE-A0B8-BD951AAFA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30AF1-8DF0-451D-86DE-F93582460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200" dirty="0"/>
              <a:t> Method </a:t>
            </a:r>
            <a:r>
              <a:rPr lang="en-US" sz="2200" b="1" dirty="0"/>
              <a:t>parameters</a:t>
            </a:r>
            <a:r>
              <a:rPr lang="en-US" sz="2200" dirty="0"/>
              <a:t> define the information that a method needs to complete the calculation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/>
              <a:t> The </a:t>
            </a:r>
            <a:r>
              <a:rPr lang="en-US" sz="2200" b="1" dirty="0"/>
              <a:t>parameters</a:t>
            </a:r>
            <a:r>
              <a:rPr lang="en-US" sz="2200" dirty="0"/>
              <a:t> act like empty containers that will store values passed to them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/>
              <a:t> The </a:t>
            </a:r>
            <a:r>
              <a:rPr lang="en-US" sz="2200" b="1" dirty="0"/>
              <a:t>data types </a:t>
            </a:r>
            <a:r>
              <a:rPr lang="en-US" sz="2200" dirty="0"/>
              <a:t>of the information given to the method when it is called must match the </a:t>
            </a:r>
            <a:r>
              <a:rPr lang="en-US" sz="2200" b="1" dirty="0"/>
              <a:t>data type </a:t>
            </a:r>
            <a:r>
              <a:rPr lang="en-US" sz="2200" dirty="0"/>
              <a:t>of the </a:t>
            </a:r>
            <a:r>
              <a:rPr lang="en-US" sz="2200" b="1" dirty="0"/>
              <a:t>parameters</a:t>
            </a:r>
            <a:r>
              <a:rPr lang="en-US" sz="2200" dirty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2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/>
              <a:t> Here num1 will be 10, num2 will be 2, num3 will be 5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AC4E74-3C23-4441-972C-A5E4CD254A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4213" y="3698048"/>
            <a:ext cx="4971449" cy="39047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B7A6D2D-1C7B-43C5-9CE6-ADBF33258D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4923" y="5144765"/>
            <a:ext cx="7123838" cy="723812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D24C397-D2CA-4365-9ED7-45877EC18FC7}"/>
              </a:ext>
            </a:extLst>
          </p:cNvPr>
          <p:cNvCxnSpPr>
            <a:cxnSpLocks/>
          </p:cNvCxnSpPr>
          <p:nvPr/>
        </p:nvCxnSpPr>
        <p:spPr>
          <a:xfrm flipH="1">
            <a:off x="7648767" y="3988404"/>
            <a:ext cx="1840655" cy="13297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7BA4628-5278-445E-9D4F-9423B92EF3CB}"/>
              </a:ext>
            </a:extLst>
          </p:cNvPr>
          <p:cNvCxnSpPr>
            <a:cxnSpLocks/>
          </p:cNvCxnSpPr>
          <p:nvPr/>
        </p:nvCxnSpPr>
        <p:spPr>
          <a:xfrm flipH="1">
            <a:off x="8864853" y="3944789"/>
            <a:ext cx="1098672" cy="13733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BF5F7C1-8954-4B35-B36E-45A8D2305904}"/>
              </a:ext>
            </a:extLst>
          </p:cNvPr>
          <p:cNvCxnSpPr>
            <a:cxnSpLocks/>
          </p:cNvCxnSpPr>
          <p:nvPr/>
        </p:nvCxnSpPr>
        <p:spPr>
          <a:xfrm flipH="1">
            <a:off x="9980299" y="3944789"/>
            <a:ext cx="325159" cy="12978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7119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EFA27-DB89-4CEE-A0B8-BD951AAFA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30AF1-8DF0-451D-86DE-F93582460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800" dirty="0"/>
              <a:t>When calling a </a:t>
            </a:r>
            <a:r>
              <a:rPr lang="en-US" sz="1800" b="1" dirty="0"/>
              <a:t>method</a:t>
            </a:r>
            <a:r>
              <a:rPr lang="en-US" sz="1800" dirty="0"/>
              <a:t>, the system needs to know where the program should return after the </a:t>
            </a:r>
            <a:r>
              <a:rPr lang="en-US" sz="1800" b="1" dirty="0"/>
              <a:t>method</a:t>
            </a:r>
            <a:r>
              <a:rPr lang="en-US" sz="1800" dirty="0"/>
              <a:t> ends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b="0" i="0" dirty="0">
                <a:effectLst/>
                <a:latin typeface="Arial" panose="020B0604020202020204" pitchFamily="34" charset="0"/>
              </a:rPr>
              <a:t> The system saves the memory address of the location called return point to which it should return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>
                <a:latin typeface="Arial" panose="020B0604020202020204" pitchFamily="34" charset="0"/>
              </a:rPr>
              <a:t> </a:t>
            </a:r>
            <a:r>
              <a:rPr lang="en-US" sz="1800" b="0" i="0" dirty="0">
                <a:effectLst/>
                <a:latin typeface="Arial" panose="020B0604020202020204" pitchFamily="34" charset="0"/>
              </a:rPr>
              <a:t>The system jumps to the </a:t>
            </a:r>
            <a:r>
              <a:rPr lang="en-US" sz="1800" b="1" i="0" dirty="0">
                <a:effectLst/>
                <a:latin typeface="Arial" panose="020B0604020202020204" pitchFamily="34" charset="0"/>
              </a:rPr>
              <a:t>method</a:t>
            </a:r>
            <a:r>
              <a:rPr lang="en-US" sz="1800" b="0" i="0" dirty="0">
                <a:effectLst/>
                <a:latin typeface="Arial" panose="020B0604020202020204" pitchFamily="34" charset="0"/>
              </a:rPr>
              <a:t> and executes the statements in its body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b="0" i="0" dirty="0">
                <a:effectLst/>
                <a:latin typeface="Arial" panose="020B0604020202020204" pitchFamily="34" charset="0"/>
              </a:rPr>
              <a:t>When the </a:t>
            </a:r>
            <a:r>
              <a:rPr lang="en-US" sz="1800" b="1" i="0" dirty="0">
                <a:effectLst/>
                <a:latin typeface="Arial" panose="020B0604020202020204" pitchFamily="34" charset="0"/>
              </a:rPr>
              <a:t>method</a:t>
            </a:r>
            <a:r>
              <a:rPr lang="en-US" sz="1800" b="0" i="0" dirty="0">
                <a:effectLst/>
                <a:latin typeface="Arial" panose="020B0604020202020204" pitchFamily="34" charset="0"/>
              </a:rPr>
              <a:t> ends, the system jumps back to the return point and resumes execution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>
                <a:latin typeface="Arial" panose="020B0604020202020204" pitchFamily="34" charset="0"/>
              </a:rPr>
              <a:t>When a </a:t>
            </a:r>
            <a:r>
              <a:rPr lang="en-US" sz="1800" b="1" dirty="0">
                <a:latin typeface="Arial" panose="020B0604020202020204" pitchFamily="34" charset="0"/>
              </a:rPr>
              <a:t>method</a:t>
            </a:r>
            <a:r>
              <a:rPr lang="en-US" sz="1800" dirty="0">
                <a:latin typeface="Arial" panose="020B0604020202020204" pitchFamily="34" charset="0"/>
              </a:rPr>
              <a:t> has completed all that remains is the </a:t>
            </a:r>
            <a:r>
              <a:rPr lang="en-US" sz="1800" b="1" dirty="0">
                <a:latin typeface="Arial" panose="020B0604020202020204" pitchFamily="34" charset="0"/>
              </a:rPr>
              <a:t>return</a:t>
            </a:r>
            <a:r>
              <a:rPr lang="en-US" sz="1800" dirty="0">
                <a:latin typeface="Arial" panose="020B0604020202020204" pitchFamily="34" charset="0"/>
              </a:rPr>
              <a:t>.</a:t>
            </a:r>
            <a:endParaRPr lang="en-US" sz="18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b="1" dirty="0"/>
          </a:p>
        </p:txBody>
      </p:sp>
      <p:pic>
        <p:nvPicPr>
          <p:cNvPr id="6" name="Picture 5" descr="Graphical user interface, text, website&#10;&#10;Description automatically generated">
            <a:extLst>
              <a:ext uri="{FF2B5EF4-FFF2-40B4-BE49-F238E27FC236}">
                <a16:creationId xmlns:a16="http://schemas.microsoft.com/office/drawing/2014/main" id="{ED8B5C12-3220-471B-87F5-87EF6A955D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50" y="4592261"/>
            <a:ext cx="7009552" cy="1276196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37DE455-CDEA-4C75-8EED-3C397027F81F}"/>
              </a:ext>
            </a:extLst>
          </p:cNvPr>
          <p:cNvCxnSpPr>
            <a:cxnSpLocks/>
          </p:cNvCxnSpPr>
          <p:nvPr/>
        </p:nvCxnSpPr>
        <p:spPr>
          <a:xfrm flipH="1">
            <a:off x="6264945" y="4831693"/>
            <a:ext cx="2084609" cy="670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4DE622F-A583-4C83-8712-52CF41C1D6E6}"/>
              </a:ext>
            </a:extLst>
          </p:cNvPr>
          <p:cNvSpPr txBox="1"/>
          <p:nvPr/>
        </p:nvSpPr>
        <p:spPr>
          <a:xfrm>
            <a:off x="8349554" y="4625809"/>
            <a:ext cx="3329505" cy="1937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99" dirty="0"/>
              <a:t>Return Point is created here. When this method call is completed all that will remain is the </a:t>
            </a:r>
            <a:r>
              <a:rPr lang="en-US" sz="2399" b="1" dirty="0"/>
              <a:t>VALUE of the return</a:t>
            </a:r>
          </a:p>
        </p:txBody>
      </p:sp>
    </p:spTree>
    <p:extLst>
      <p:ext uri="{BB962C8B-B14F-4D97-AF65-F5344CB8AC3E}">
        <p14:creationId xmlns:p14="http://schemas.microsoft.com/office/powerpoint/2010/main" val="2748907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EFA27-DB89-4CEE-A0B8-BD951AAFA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Return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30AF1-8DF0-451D-86DE-F93582460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 The </a:t>
            </a:r>
            <a:r>
              <a:rPr lang="en-US" sz="2000" b="1" dirty="0"/>
              <a:t>return</a:t>
            </a:r>
            <a:r>
              <a:rPr lang="en-US" sz="2000" dirty="0"/>
              <a:t> statement immediately ends the method.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000" i="0" dirty="0">
                <a:effectLst/>
                <a:latin typeface="Arial" panose="020B0604020202020204" pitchFamily="34" charset="0"/>
              </a:rPr>
              <a:t>The value is sent back to the </a:t>
            </a:r>
            <a:r>
              <a:rPr lang="en-US" sz="2000" b="1" i="0" dirty="0">
                <a:effectLst/>
                <a:latin typeface="Arial" panose="020B0604020202020204" pitchFamily="34" charset="0"/>
              </a:rPr>
              <a:t>RETURN POINT </a:t>
            </a:r>
            <a:r>
              <a:rPr lang="en-US" sz="2000" i="0" dirty="0">
                <a:effectLst/>
                <a:latin typeface="Arial" panose="020B0604020202020204" pitchFamily="34" charset="0"/>
              </a:rPr>
              <a:t>and no other code in the method will be executed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latin typeface="Arial" panose="020B0604020202020204" pitchFamily="34" charset="0"/>
              </a:rPr>
              <a:t> 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All </a:t>
            </a:r>
            <a:r>
              <a:rPr lang="en-US" sz="2000" b="1" i="0" dirty="0">
                <a:effectLst/>
                <a:latin typeface="Arial" panose="020B0604020202020204" pitchFamily="34" charset="0"/>
              </a:rPr>
              <a:t>methods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that have a </a:t>
            </a:r>
            <a:r>
              <a:rPr lang="en-US" sz="2000" b="1" i="0" dirty="0">
                <a:effectLst/>
                <a:latin typeface="Arial" panose="020B0604020202020204" pitchFamily="34" charset="0"/>
              </a:rPr>
              <a:t>return type defined MUST have a return statement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/>
          </a:p>
        </p:txBody>
      </p:sp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BEC707C1-97EB-461C-B6CB-6F4A64912B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2805" y="4086374"/>
            <a:ext cx="6104787" cy="1885722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EF1C695-3B99-4580-8C8C-71760612A7BB}"/>
              </a:ext>
            </a:extLst>
          </p:cNvPr>
          <p:cNvCxnSpPr>
            <a:cxnSpLocks/>
          </p:cNvCxnSpPr>
          <p:nvPr/>
        </p:nvCxnSpPr>
        <p:spPr>
          <a:xfrm>
            <a:off x="3656012" y="5029235"/>
            <a:ext cx="2057400" cy="4571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B533AAF-ED6D-482A-999F-2EE14550BD75}"/>
              </a:ext>
            </a:extLst>
          </p:cNvPr>
          <p:cNvSpPr txBox="1"/>
          <p:nvPr/>
        </p:nvSpPr>
        <p:spPr>
          <a:xfrm>
            <a:off x="502895" y="3691205"/>
            <a:ext cx="3573093" cy="2676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99" dirty="0"/>
              <a:t>This code is after the return statement and will not run. The return statement immediately jumps back to the return point. Any code after it will not run.</a:t>
            </a:r>
          </a:p>
        </p:txBody>
      </p:sp>
    </p:spTree>
    <p:extLst>
      <p:ext uri="{BB962C8B-B14F-4D97-AF65-F5344CB8AC3E}">
        <p14:creationId xmlns:p14="http://schemas.microsoft.com/office/powerpoint/2010/main" val="3706844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963C898-42D4-4BE9-B343-BAD6C6A817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3162" y="676275"/>
            <a:ext cx="4762500" cy="550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EFA27-DB89-4CEE-A0B8-BD951AAFA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30AF1-8DF0-451D-86DE-F93582460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A </a:t>
            </a:r>
            <a:r>
              <a:rPr lang="en-US" b="1" dirty="0"/>
              <a:t>method</a:t>
            </a:r>
            <a:r>
              <a:rPr lang="en-US" dirty="0"/>
              <a:t> is a way of separating a block of code out into a re-usable task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b="1" dirty="0"/>
              <a:t>Methods</a:t>
            </a:r>
            <a:r>
              <a:rPr lang="en-US" dirty="0"/>
              <a:t> can be used so that the programmer does not have to repeat themselves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We have used many </a:t>
            </a:r>
            <a:r>
              <a:rPr lang="en-US" b="1" dirty="0"/>
              <a:t>methods</a:t>
            </a:r>
            <a:r>
              <a:rPr lang="en-US" dirty="0"/>
              <a:t> already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Some </a:t>
            </a:r>
            <a:r>
              <a:rPr lang="en-US" b="1" dirty="0"/>
              <a:t>methods</a:t>
            </a:r>
            <a:r>
              <a:rPr lang="en-US" dirty="0"/>
              <a:t> have a </a:t>
            </a:r>
            <a:r>
              <a:rPr lang="en-US" b="1" dirty="0"/>
              <a:t>RETURN</a:t>
            </a:r>
            <a:r>
              <a:rPr lang="en-US" dirty="0"/>
              <a:t> (information sent back to the programmer) and some do not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Some methods have </a:t>
            </a:r>
            <a:r>
              <a:rPr lang="en-US" b="1" dirty="0"/>
              <a:t>PARAMETERS</a:t>
            </a:r>
            <a:r>
              <a:rPr lang="en-US" dirty="0"/>
              <a:t> (information the method needs in order to work) and some do not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04292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EFA27-DB89-4CEE-A0B8-BD951AAFA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a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30AF1-8DF0-451D-86DE-F93582460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When </a:t>
            </a:r>
            <a:r>
              <a:rPr lang="en-US" b="1" dirty="0"/>
              <a:t>calling</a:t>
            </a:r>
            <a:r>
              <a:rPr lang="en-US" dirty="0"/>
              <a:t> a method, you type the name of the method and supply the method with any information or </a:t>
            </a:r>
            <a:r>
              <a:rPr lang="en-US" b="1" dirty="0"/>
              <a:t>PARAMETERS</a:t>
            </a:r>
            <a:r>
              <a:rPr lang="en-US" dirty="0"/>
              <a:t> it needs to work.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If the method has a </a:t>
            </a:r>
            <a:r>
              <a:rPr lang="en-US" b="1" dirty="0"/>
              <a:t>RETURN</a:t>
            </a:r>
            <a:r>
              <a:rPr lang="en-US" dirty="0"/>
              <a:t> (information sent back to the programmer) then we need to  capture that return in a variable</a:t>
            </a:r>
          </a:p>
          <a:p>
            <a:pPr marL="0" indent="0">
              <a:buNone/>
            </a:pPr>
            <a:endParaRPr lang="en-US" b="1" u="sn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233D65-6FF6-41BF-B4FF-E29253641D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416" y="3865784"/>
            <a:ext cx="4971449" cy="390478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AE5E8A0-F45C-4B4A-8DA3-93F8C0C985B3}"/>
              </a:ext>
            </a:extLst>
          </p:cNvPr>
          <p:cNvCxnSpPr>
            <a:cxnSpLocks/>
          </p:cNvCxnSpPr>
          <p:nvPr/>
        </p:nvCxnSpPr>
        <p:spPr>
          <a:xfrm flipV="1">
            <a:off x="5971405" y="4336872"/>
            <a:ext cx="0" cy="7715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C272645-D347-4CD0-AC98-B2D2C9592986}"/>
              </a:ext>
            </a:extLst>
          </p:cNvPr>
          <p:cNvSpPr txBox="1"/>
          <p:nvPr/>
        </p:nvSpPr>
        <p:spPr>
          <a:xfrm>
            <a:off x="5296333" y="5108458"/>
            <a:ext cx="1707010" cy="4614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99" dirty="0"/>
              <a:t>Method Call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1909975-2AE4-4119-AE8E-1DFDE294446F}"/>
              </a:ext>
            </a:extLst>
          </p:cNvPr>
          <p:cNvCxnSpPr/>
          <p:nvPr/>
        </p:nvCxnSpPr>
        <p:spPr>
          <a:xfrm flipH="1" flipV="1">
            <a:off x="7254587" y="4111949"/>
            <a:ext cx="369020" cy="8874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B2E15E7-5D9B-4C58-A423-226CB1318254}"/>
              </a:ext>
            </a:extLst>
          </p:cNvPr>
          <p:cNvCxnSpPr>
            <a:cxnSpLocks/>
          </p:cNvCxnSpPr>
          <p:nvPr/>
        </p:nvCxnSpPr>
        <p:spPr>
          <a:xfrm flipH="1" flipV="1">
            <a:off x="6902340" y="4111949"/>
            <a:ext cx="654172" cy="8381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B235833-0A2C-4243-A922-C1942DAA5E53}"/>
              </a:ext>
            </a:extLst>
          </p:cNvPr>
          <p:cNvCxnSpPr>
            <a:cxnSpLocks/>
          </p:cNvCxnSpPr>
          <p:nvPr/>
        </p:nvCxnSpPr>
        <p:spPr>
          <a:xfrm flipH="1" flipV="1">
            <a:off x="6575255" y="4083350"/>
            <a:ext cx="981257" cy="9068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1E80D96-9BF8-4E1D-A3A4-BAB3A9EEFBBF}"/>
              </a:ext>
            </a:extLst>
          </p:cNvPr>
          <p:cNvSpPr txBox="1"/>
          <p:nvPr/>
        </p:nvSpPr>
        <p:spPr>
          <a:xfrm>
            <a:off x="6897303" y="5002205"/>
            <a:ext cx="3133317" cy="1199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99" dirty="0"/>
              <a:t>Data sent to the method (Parameters) so it can work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0058351-9AAE-4340-9BF9-F7E8C2ABD84B}"/>
              </a:ext>
            </a:extLst>
          </p:cNvPr>
          <p:cNvCxnSpPr>
            <a:cxnSpLocks/>
          </p:cNvCxnSpPr>
          <p:nvPr/>
        </p:nvCxnSpPr>
        <p:spPr>
          <a:xfrm flipV="1">
            <a:off x="2601783" y="4130772"/>
            <a:ext cx="1057829" cy="5918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2111ACB-D0F2-42E1-AD48-7C9BE4EA4CAC}"/>
              </a:ext>
            </a:extLst>
          </p:cNvPr>
          <p:cNvSpPr txBox="1"/>
          <p:nvPr/>
        </p:nvSpPr>
        <p:spPr>
          <a:xfrm>
            <a:off x="1109709" y="4693124"/>
            <a:ext cx="3343685" cy="1568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99" dirty="0"/>
              <a:t>Variable that will store the return (information that comes back from the method)</a:t>
            </a:r>
          </a:p>
        </p:txBody>
      </p:sp>
    </p:spTree>
    <p:extLst>
      <p:ext uri="{BB962C8B-B14F-4D97-AF65-F5344CB8AC3E}">
        <p14:creationId xmlns:p14="http://schemas.microsoft.com/office/powerpoint/2010/main" val="2932917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EFA27-DB89-4CEE-A0B8-BD951AAFA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we have been calling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E7B02E6-4373-4011-AE7E-FE1197DA46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9056447"/>
              </p:ext>
            </p:extLst>
          </p:nvPr>
        </p:nvGraphicFramePr>
        <p:xfrm>
          <a:off x="1207700" y="2108545"/>
          <a:ext cx="9945074" cy="375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: Top Corners Rounded 3">
            <a:extLst>
              <a:ext uri="{FF2B5EF4-FFF2-40B4-BE49-F238E27FC236}">
                <a16:creationId xmlns:a16="http://schemas.microsoft.com/office/drawing/2014/main" id="{39E14E10-556F-4FFD-8471-86665917E93C}"/>
              </a:ext>
            </a:extLst>
          </p:cNvPr>
          <p:cNvSpPr/>
          <p:nvPr/>
        </p:nvSpPr>
        <p:spPr>
          <a:xfrm>
            <a:off x="8461186" y="2209800"/>
            <a:ext cx="2519939" cy="614218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No Return</a:t>
            </a:r>
          </a:p>
        </p:txBody>
      </p:sp>
      <p:sp>
        <p:nvSpPr>
          <p:cNvPr id="6" name="Rectangle: Top Corners Rounded 5">
            <a:extLst>
              <a:ext uri="{FF2B5EF4-FFF2-40B4-BE49-F238E27FC236}">
                <a16:creationId xmlns:a16="http://schemas.microsoft.com/office/drawing/2014/main" id="{F7815C64-7272-40BA-961E-58204B9E59D0}"/>
              </a:ext>
            </a:extLst>
          </p:cNvPr>
          <p:cNvSpPr/>
          <p:nvPr/>
        </p:nvSpPr>
        <p:spPr>
          <a:xfrm>
            <a:off x="8461186" y="3200400"/>
            <a:ext cx="2519939" cy="614218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Returns an int</a:t>
            </a:r>
          </a:p>
        </p:txBody>
      </p:sp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id="{02CB0156-78CF-4BC1-ADF1-FC84A01E9721}"/>
              </a:ext>
            </a:extLst>
          </p:cNvPr>
          <p:cNvSpPr/>
          <p:nvPr/>
        </p:nvSpPr>
        <p:spPr>
          <a:xfrm>
            <a:off x="8459598" y="4191000"/>
            <a:ext cx="2514600" cy="614218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Returns a string</a:t>
            </a:r>
          </a:p>
        </p:txBody>
      </p:sp>
      <p:sp>
        <p:nvSpPr>
          <p:cNvPr id="8" name="Rectangle: Top Corners Rounded 7">
            <a:extLst>
              <a:ext uri="{FF2B5EF4-FFF2-40B4-BE49-F238E27FC236}">
                <a16:creationId xmlns:a16="http://schemas.microsoft.com/office/drawing/2014/main" id="{8D943107-3DF2-4A51-B2D2-2BD744502243}"/>
              </a:ext>
            </a:extLst>
          </p:cNvPr>
          <p:cNvSpPr/>
          <p:nvPr/>
        </p:nvSpPr>
        <p:spPr>
          <a:xfrm>
            <a:off x="8459598" y="5181600"/>
            <a:ext cx="2514600" cy="614218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Returns an int</a:t>
            </a:r>
          </a:p>
        </p:txBody>
      </p:sp>
      <p:sp>
        <p:nvSpPr>
          <p:cNvPr id="9" name="Rectangle: Top Corners Rounded 8">
            <a:extLst>
              <a:ext uri="{FF2B5EF4-FFF2-40B4-BE49-F238E27FC236}">
                <a16:creationId xmlns:a16="http://schemas.microsoft.com/office/drawing/2014/main" id="{1AE5C5F5-7AC0-409F-B21C-98A727CFDFF0}"/>
              </a:ext>
            </a:extLst>
          </p:cNvPr>
          <p:cNvSpPr/>
          <p:nvPr/>
        </p:nvSpPr>
        <p:spPr>
          <a:xfrm>
            <a:off x="5787204" y="2200564"/>
            <a:ext cx="2519939" cy="614218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Parameter</a:t>
            </a:r>
          </a:p>
        </p:txBody>
      </p:sp>
      <p:sp>
        <p:nvSpPr>
          <p:cNvPr id="10" name="Rectangle: Top Corners Rounded 9">
            <a:extLst>
              <a:ext uri="{FF2B5EF4-FFF2-40B4-BE49-F238E27FC236}">
                <a16:creationId xmlns:a16="http://schemas.microsoft.com/office/drawing/2014/main" id="{52AB8D8B-23B3-4F11-B845-B774D5704E5F}"/>
              </a:ext>
            </a:extLst>
          </p:cNvPr>
          <p:cNvSpPr/>
          <p:nvPr/>
        </p:nvSpPr>
        <p:spPr>
          <a:xfrm>
            <a:off x="5787204" y="3191164"/>
            <a:ext cx="2519939" cy="614218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Parameter</a:t>
            </a:r>
          </a:p>
        </p:txBody>
      </p:sp>
      <p:sp>
        <p:nvSpPr>
          <p:cNvPr id="11" name="Rectangle: Top Corners Rounded 10">
            <a:extLst>
              <a:ext uri="{FF2B5EF4-FFF2-40B4-BE49-F238E27FC236}">
                <a16:creationId xmlns:a16="http://schemas.microsoft.com/office/drawing/2014/main" id="{C4C1E081-0D00-46B2-8607-3F78F324F23E}"/>
              </a:ext>
            </a:extLst>
          </p:cNvPr>
          <p:cNvSpPr/>
          <p:nvPr/>
        </p:nvSpPr>
        <p:spPr>
          <a:xfrm>
            <a:off x="5785616" y="4181764"/>
            <a:ext cx="2514600" cy="614218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No Parameter</a:t>
            </a:r>
          </a:p>
        </p:txBody>
      </p:sp>
      <p:sp>
        <p:nvSpPr>
          <p:cNvPr id="12" name="Rectangle: Top Corners Rounded 11">
            <a:extLst>
              <a:ext uri="{FF2B5EF4-FFF2-40B4-BE49-F238E27FC236}">
                <a16:creationId xmlns:a16="http://schemas.microsoft.com/office/drawing/2014/main" id="{3440BD73-D73D-4937-92AC-1617190D8A8D}"/>
              </a:ext>
            </a:extLst>
          </p:cNvPr>
          <p:cNvSpPr/>
          <p:nvPr/>
        </p:nvSpPr>
        <p:spPr>
          <a:xfrm>
            <a:off x="5785616" y="5172364"/>
            <a:ext cx="2514600" cy="614218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Parameter</a:t>
            </a:r>
          </a:p>
        </p:txBody>
      </p:sp>
    </p:spTree>
    <p:extLst>
      <p:ext uri="{BB962C8B-B14F-4D97-AF65-F5344CB8AC3E}">
        <p14:creationId xmlns:p14="http://schemas.microsoft.com/office/powerpoint/2010/main" val="433374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EFA27-DB89-4CEE-A0B8-BD951AAFA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a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30AF1-8DF0-451D-86DE-F93582460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Methods use the following syntax:</a:t>
            </a:r>
          </a:p>
          <a:p>
            <a:pPr marL="0" indent="0">
              <a:buNone/>
            </a:pPr>
            <a:r>
              <a:rPr lang="en-US" sz="2400" dirty="0"/>
              <a:t>static </a:t>
            </a:r>
            <a:r>
              <a:rPr lang="en-US" sz="2400" b="1" dirty="0" err="1"/>
              <a:t>ReturnType</a:t>
            </a:r>
            <a:r>
              <a:rPr lang="en-US" sz="2400" b="1" dirty="0"/>
              <a:t> </a:t>
            </a:r>
            <a:r>
              <a:rPr lang="en-US" sz="2400" b="1" dirty="0" err="1"/>
              <a:t>NameOfMethod</a:t>
            </a:r>
            <a:r>
              <a:rPr lang="en-US" sz="2400" b="1" dirty="0"/>
              <a:t> </a:t>
            </a:r>
            <a:r>
              <a:rPr lang="en-US" sz="2400" dirty="0"/>
              <a:t>(</a:t>
            </a:r>
            <a:r>
              <a:rPr lang="en-US" sz="2400" b="1" dirty="0"/>
              <a:t>Parameters if any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r>
              <a:rPr lang="en-US" sz="2400" dirty="0"/>
              <a:t>{</a:t>
            </a:r>
          </a:p>
          <a:p>
            <a:pPr marL="0" indent="0">
              <a:buNone/>
            </a:pPr>
            <a:r>
              <a:rPr lang="en-US" sz="2400" dirty="0"/>
              <a:t>	//Code that runs when the method is called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/>
          </a:p>
        </p:txBody>
      </p:sp>
      <p:pic>
        <p:nvPicPr>
          <p:cNvPr id="14" name="Picture 13" descr="Text&#10;&#10;Description automatically generated">
            <a:extLst>
              <a:ext uri="{FF2B5EF4-FFF2-40B4-BE49-F238E27FC236}">
                <a16:creationId xmlns:a16="http://schemas.microsoft.com/office/drawing/2014/main" id="{1FB7B309-E41F-42E8-B5EE-53CF54FBCB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8175" y="4411680"/>
            <a:ext cx="5105400" cy="1752389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0EAF1AD-F2C3-472D-9C4B-6F3D52232903}"/>
              </a:ext>
            </a:extLst>
          </p:cNvPr>
          <p:cNvCxnSpPr/>
          <p:nvPr/>
        </p:nvCxnSpPr>
        <p:spPr>
          <a:xfrm flipV="1">
            <a:off x="4037012" y="4724400"/>
            <a:ext cx="1526399" cy="587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1FF93E9-D248-4473-ACBC-2527AEBA9FAE}"/>
              </a:ext>
            </a:extLst>
          </p:cNvPr>
          <p:cNvSpPr txBox="1"/>
          <p:nvPr/>
        </p:nvSpPr>
        <p:spPr>
          <a:xfrm>
            <a:off x="455612" y="4572000"/>
            <a:ext cx="3657600" cy="830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99" dirty="0"/>
              <a:t>This entire first line is called</a:t>
            </a:r>
          </a:p>
          <a:p>
            <a:r>
              <a:rPr lang="en-US" sz="2399" dirty="0"/>
              <a:t>the method signature</a:t>
            </a:r>
          </a:p>
        </p:txBody>
      </p:sp>
    </p:spTree>
    <p:extLst>
      <p:ext uri="{BB962C8B-B14F-4D97-AF65-F5344CB8AC3E}">
        <p14:creationId xmlns:p14="http://schemas.microsoft.com/office/powerpoint/2010/main" val="2270734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EFA27-DB89-4CEE-A0B8-BD951AAFA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a method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30AF1-8DF0-451D-86DE-F93582460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b="1" dirty="0"/>
          </a:p>
          <a:p>
            <a:pPr>
              <a:buFont typeface="Wingdings" panose="05000000000000000000" pitchFamily="2" charset="2"/>
              <a:buChar char="q"/>
            </a:pPr>
            <a:endParaRPr lang="en-US" b="1" dirty="0"/>
          </a:p>
          <a:p>
            <a:pPr>
              <a:buFont typeface="Wingdings" panose="05000000000000000000" pitchFamily="2" charset="2"/>
              <a:buChar char="q"/>
            </a:pPr>
            <a:endParaRPr lang="en-US" b="1" dirty="0"/>
          </a:p>
          <a:p>
            <a:pPr>
              <a:buFont typeface="Wingdings" panose="05000000000000000000" pitchFamily="2" charset="2"/>
              <a:buChar char="q"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When a method has a return type you MUST RETURN a value of that type from the method. The value you return MUST match the value defined signature.</a:t>
            </a:r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9C81F2DF-E818-43AA-8CAB-B57CA4D689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1157" y="1981200"/>
            <a:ext cx="5190498" cy="1752389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AAE3C1F-7DFB-4EB3-B95D-07D8EC742950}"/>
              </a:ext>
            </a:extLst>
          </p:cNvPr>
          <p:cNvCxnSpPr>
            <a:cxnSpLocks/>
          </p:cNvCxnSpPr>
          <p:nvPr/>
        </p:nvCxnSpPr>
        <p:spPr>
          <a:xfrm flipV="1">
            <a:off x="2665412" y="2362200"/>
            <a:ext cx="2209800" cy="7715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E34DFAE-1953-480F-8954-DACE24249122}"/>
              </a:ext>
            </a:extLst>
          </p:cNvPr>
          <p:cNvSpPr txBox="1"/>
          <p:nvPr/>
        </p:nvSpPr>
        <p:spPr>
          <a:xfrm>
            <a:off x="1174081" y="3032711"/>
            <a:ext cx="1903876" cy="461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99" dirty="0"/>
              <a:t>Return Type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596F54D-6AFA-44F4-B068-B31FDB65E77A}"/>
              </a:ext>
            </a:extLst>
          </p:cNvPr>
          <p:cNvCxnSpPr>
            <a:cxnSpLocks/>
          </p:cNvCxnSpPr>
          <p:nvPr/>
        </p:nvCxnSpPr>
        <p:spPr>
          <a:xfrm flipV="1">
            <a:off x="2849561" y="3263479"/>
            <a:ext cx="2406651" cy="7700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184E106-41D4-4FC4-BF46-A000B0D49897}"/>
              </a:ext>
            </a:extLst>
          </p:cNvPr>
          <p:cNvSpPr txBox="1"/>
          <p:nvPr/>
        </p:nvSpPr>
        <p:spPr>
          <a:xfrm>
            <a:off x="1218883" y="3939733"/>
            <a:ext cx="2393878" cy="4614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99" dirty="0"/>
              <a:t>Return Statement</a:t>
            </a:r>
          </a:p>
        </p:txBody>
      </p:sp>
    </p:spTree>
    <p:extLst>
      <p:ext uri="{BB962C8B-B14F-4D97-AF65-F5344CB8AC3E}">
        <p14:creationId xmlns:p14="http://schemas.microsoft.com/office/powerpoint/2010/main" val="2223894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EFA27-DB89-4CEE-A0B8-BD951AAFA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Void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30AF1-8DF0-451D-86DE-F93582460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A </a:t>
            </a:r>
            <a:r>
              <a:rPr lang="en-US" sz="2400" b="1" dirty="0"/>
              <a:t>Method</a:t>
            </a:r>
            <a:r>
              <a:rPr lang="en-US" sz="2400" dirty="0"/>
              <a:t> with a return type of </a:t>
            </a:r>
            <a:r>
              <a:rPr lang="en-US" sz="2400" b="1" dirty="0"/>
              <a:t>void</a:t>
            </a:r>
            <a:r>
              <a:rPr lang="en-US" sz="2400" dirty="0"/>
              <a:t> does not give any data back to the programmer.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The </a:t>
            </a:r>
            <a:r>
              <a:rPr lang="en-US" sz="2400" b="1" dirty="0"/>
              <a:t>void</a:t>
            </a:r>
            <a:r>
              <a:rPr lang="en-US" sz="2400" dirty="0"/>
              <a:t> method simply runs and the code within is executed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Example of a method with no </a:t>
            </a:r>
            <a:r>
              <a:rPr lang="en-US" sz="2400" b="1" dirty="0"/>
              <a:t>return</a:t>
            </a:r>
            <a:endParaRPr lang="en-US" sz="24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b="1" dirty="0"/>
              <a:t>Display methods </a:t>
            </a:r>
            <a:r>
              <a:rPr lang="en-US" sz="2400" dirty="0"/>
              <a:t>(methods that send information to the user) are almost always </a:t>
            </a:r>
            <a:r>
              <a:rPr lang="en-US" sz="2400" b="1" dirty="0"/>
              <a:t>Void Methods</a:t>
            </a:r>
          </a:p>
          <a:p>
            <a:pPr>
              <a:buFont typeface="Wingdings" panose="05000000000000000000" pitchFamily="2" charset="2"/>
              <a:buChar char="q"/>
            </a:pPr>
            <a:endParaRPr lang="en-US" b="1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 marL="0" indent="0">
              <a:buNone/>
            </a:pPr>
            <a:endParaRPr lang="en-US" b="1" dirty="0"/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D26D9454-D46F-4ED0-97DE-B41403062B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812" y="4678349"/>
            <a:ext cx="4761925" cy="1485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074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EFA27-DB89-4CEE-A0B8-BD951AAFA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Calling a void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30AF1-8DF0-451D-86DE-F93582460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Calling a </a:t>
            </a:r>
            <a:r>
              <a:rPr lang="en-US" b="1" dirty="0"/>
              <a:t>method</a:t>
            </a:r>
            <a:r>
              <a:rPr lang="en-US" dirty="0"/>
              <a:t> with no </a:t>
            </a:r>
            <a:r>
              <a:rPr lang="en-US" b="1" dirty="0"/>
              <a:t>return</a:t>
            </a:r>
            <a:r>
              <a:rPr lang="en-US" dirty="0"/>
              <a:t> 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Notice that no variable is created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A </a:t>
            </a:r>
            <a:r>
              <a:rPr lang="en-US" b="1" dirty="0"/>
              <a:t>void method </a:t>
            </a:r>
            <a:r>
              <a:rPr lang="en-US" dirty="0"/>
              <a:t>does not give anything back.</a:t>
            </a:r>
          </a:p>
          <a:p>
            <a:pPr marL="0" indent="0">
              <a:buNone/>
            </a:pPr>
            <a:endParaRPr lang="en-US" b="1" dirty="0"/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D26D9454-D46F-4ED0-97DE-B41403062B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3012" y="1694870"/>
            <a:ext cx="4761925" cy="1485720"/>
          </a:xfrm>
          <a:prstGeom prst="rect">
            <a:avLst/>
          </a:prstGeom>
        </p:spPr>
      </p:pic>
      <p:pic>
        <p:nvPicPr>
          <p:cNvPr id="7" name="Picture 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53481A00-AAB1-4925-AB90-AD3E38005A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3012" y="4038600"/>
            <a:ext cx="5190498" cy="942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680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24FF23648FE647A2E8A2AFFC864A0A" ma:contentTypeVersion="13" ma:contentTypeDescription="Create a new document." ma:contentTypeScope="" ma:versionID="222b009731ccad74e9b8ab2ba8c53227">
  <xsd:schema xmlns:xsd="http://www.w3.org/2001/XMLSchema" xmlns:xs="http://www.w3.org/2001/XMLSchema" xmlns:p="http://schemas.microsoft.com/office/2006/metadata/properties" xmlns:ns3="f9cdf0d8-bfcd-4caf-81cc-74ba0e3850fa" xmlns:ns4="a45e7da9-319a-4e46-9df9-57d17c67ffcd" targetNamespace="http://schemas.microsoft.com/office/2006/metadata/properties" ma:root="true" ma:fieldsID="8ecbf51957ef9ac65d8816700bb2cee1" ns3:_="" ns4:_="">
    <xsd:import namespace="f9cdf0d8-bfcd-4caf-81cc-74ba0e3850fa"/>
    <xsd:import namespace="a45e7da9-319a-4e46-9df9-57d17c67ffcd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Location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cdf0d8-bfcd-4caf-81cc-74ba0e3850fa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5e7da9-319a-4e46-9df9-57d17c67ffc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0C67BEE-D13F-4BD2-98A5-34D8A0977F68}">
  <ds:schemaRefs>
    <ds:schemaRef ds:uri="http://purl.org/dc/terms/"/>
    <ds:schemaRef ds:uri="http://schemas.microsoft.com/office/2006/documentManagement/types"/>
    <ds:schemaRef ds:uri="http://purl.org/dc/dcmitype/"/>
    <ds:schemaRef ds:uri="f9cdf0d8-bfcd-4caf-81cc-74ba0e3850fa"/>
    <ds:schemaRef ds:uri="http://www.w3.org/XML/1998/namespace"/>
    <ds:schemaRef ds:uri="a45e7da9-319a-4e46-9df9-57d17c67ffcd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44C51953-F279-45E1-B57C-75223C55B82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9cdf0d8-bfcd-4caf-81cc-74ba0e3850fa"/>
    <ds:schemaRef ds:uri="a45e7da9-319a-4e46-9df9-57d17c67ffc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230377E-A110-42CD-9978-3433A013976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88</TotalTime>
  <Words>703</Words>
  <Application>Microsoft Office PowerPoint</Application>
  <PresentationFormat>Custom</PresentationFormat>
  <Paragraphs>85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Wingdings</vt:lpstr>
      <vt:lpstr>Tech 16x9</vt:lpstr>
      <vt:lpstr>CSI 120 Week 9</vt:lpstr>
      <vt:lpstr>PowerPoint Presentation</vt:lpstr>
      <vt:lpstr>Methods</vt:lpstr>
      <vt:lpstr>Calling a method</vt:lpstr>
      <vt:lpstr>Methods we have been calling</vt:lpstr>
      <vt:lpstr>Defining a method</vt:lpstr>
      <vt:lpstr>Defining a method continued</vt:lpstr>
      <vt:lpstr>Void Methods</vt:lpstr>
      <vt:lpstr>Calling a void method</vt:lpstr>
      <vt:lpstr>Method Returns</vt:lpstr>
      <vt:lpstr>Method Parameters</vt:lpstr>
      <vt:lpstr>Return Point</vt:lpstr>
      <vt:lpstr>The Return Statement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CSI 120 Week 9</dc:title>
  <dc:creator>Emery, Josh</dc:creator>
  <cp:lastModifiedBy>Emery, Josh</cp:lastModifiedBy>
  <cp:revision>1</cp:revision>
  <dcterms:created xsi:type="dcterms:W3CDTF">2021-11-12T17:56:22Z</dcterms:created>
  <dcterms:modified xsi:type="dcterms:W3CDTF">2021-11-12T19:24:45Z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0x010100A024FF23648FE647A2E8A2AFFC864A0A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