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57" r:id="rId4"/>
    <p:sldId id="259" r:id="rId5"/>
    <p:sldId id="260" r:id="rId6"/>
    <p:sldId id="261" r:id="rId7"/>
    <p:sldId id="262" r:id="rId8"/>
    <p:sldId id="268" r:id="rId9"/>
    <p:sldId id="266" r:id="rId10"/>
    <p:sldId id="263" r:id="rId11"/>
    <p:sldId id="269" r:id="rId12"/>
    <p:sldId id="258" r:id="rId13"/>
    <p:sldId id="267" r:id="rId14"/>
    <p:sldId id="270"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4FCAA0DC-897B-4B82-AEA3-9CFEA0CB8295}" type="datetimeFigureOut">
              <a:rPr lang="en-US" smtClean="0"/>
              <a:pPr/>
              <a:t>2/19/2021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6DF82EA-EF59-43F0-A184-9BCF453344E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CAA0DC-897B-4B82-AEA3-9CFEA0CB8295}" type="datetimeFigureOut">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CAA0DC-897B-4B82-AEA3-9CFEA0CB8295}" type="datetimeFigureOut">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CAA0DC-897B-4B82-AEA3-9CFEA0CB8295}" type="datetimeFigureOut">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FCAA0DC-897B-4B82-AEA3-9CFEA0CB8295}" type="datetimeFigureOut">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6DF82EA-EF59-43F0-A184-9BCF453344E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FCAA0DC-897B-4B82-AEA3-9CFEA0CB8295}" type="datetimeFigureOut">
              <a:rPr lang="en-US" smtClean="0"/>
              <a:pPr/>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FCAA0DC-897B-4B82-AEA3-9CFEA0CB8295}" type="datetimeFigureOut">
              <a:rPr lang="en-US" smtClean="0"/>
              <a:pPr/>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FCAA0DC-897B-4B82-AEA3-9CFEA0CB8295}" type="datetimeFigureOut">
              <a:rPr lang="en-US" smtClean="0"/>
              <a:pPr/>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AA0DC-897B-4B82-AEA3-9CFEA0CB8295}" type="datetimeFigureOut">
              <a:rPr lang="en-US" smtClean="0"/>
              <a:pPr/>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FCAA0DC-897B-4B82-AEA3-9CFEA0CB8295}" type="datetimeFigureOut">
              <a:rPr lang="en-US" smtClean="0"/>
              <a:pPr/>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FCAA0DC-897B-4B82-AEA3-9CFEA0CB8295}" type="datetimeFigureOut">
              <a:rPr lang="en-US" smtClean="0"/>
              <a:pPr/>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FCAA0DC-897B-4B82-AEA3-9CFEA0CB8295}" type="datetimeFigureOut">
              <a:rPr lang="en-US" smtClean="0"/>
              <a:pPr/>
              <a:t>2/19/2021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6DF82EA-EF59-43F0-A184-9BCF453344E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3gnLwSI4d9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500042"/>
            <a:ext cx="8229600" cy="842970"/>
          </a:xfrm>
        </p:spPr>
        <p:txBody>
          <a:bodyPr>
            <a:normAutofit/>
          </a:bodyPr>
          <a:lstStyle/>
          <a:p>
            <a:r>
              <a:rPr lang="en-US" dirty="0"/>
              <a:t>M</a:t>
            </a:r>
            <a:r>
              <a:rPr lang="sr-Latn-RS" dirty="0"/>
              <a:t>icrosoft azure</a:t>
            </a:r>
            <a:endParaRPr lang="en-US" dirty="0"/>
          </a:p>
        </p:txBody>
      </p:sp>
      <p:sp>
        <p:nvSpPr>
          <p:cNvPr id="3" name="Subtitle 2"/>
          <p:cNvSpPr>
            <a:spLocks noGrp="1"/>
          </p:cNvSpPr>
          <p:nvPr>
            <p:ph type="subTitle" idx="1"/>
          </p:nvPr>
        </p:nvSpPr>
        <p:spPr>
          <a:xfrm>
            <a:off x="5077524" y="6111706"/>
            <a:ext cx="3958972" cy="557654"/>
          </a:xfrm>
        </p:spPr>
        <p:txBody>
          <a:bodyPr>
            <a:noAutofit/>
          </a:bodyPr>
          <a:lstStyle/>
          <a:p>
            <a:pPr algn="r"/>
            <a:r>
              <a:rPr lang="sr-Latn-RS" sz="1600" dirty="0"/>
              <a:t>Stefan Ćirković 27/2018</a:t>
            </a:r>
          </a:p>
          <a:p>
            <a:pPr algn="r"/>
            <a:r>
              <a:rPr lang="sr-Latn-RS" sz="1600" dirty="0"/>
              <a:t>Žarko Obradović 190-2018</a:t>
            </a:r>
          </a:p>
        </p:txBody>
      </p:sp>
      <p:pic>
        <p:nvPicPr>
          <p:cNvPr id="5" name="Picture 4">
            <a:extLst>
              <a:ext uri="{FF2B5EF4-FFF2-40B4-BE49-F238E27FC236}">
                <a16:creationId xmlns:a16="http://schemas.microsoft.com/office/drawing/2014/main" id="{600AB2D9-A6B8-414C-B773-F029302AE7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492896"/>
            <a:ext cx="6264696" cy="1807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Upotreba</a:t>
            </a:r>
            <a:endParaRPr lang="en-US" dirty="0"/>
          </a:p>
        </p:txBody>
      </p:sp>
      <p:sp>
        <p:nvSpPr>
          <p:cNvPr id="3" name="Content Placeholder 2"/>
          <p:cNvSpPr>
            <a:spLocks noGrp="1"/>
          </p:cNvSpPr>
          <p:nvPr>
            <p:ph idx="1"/>
          </p:nvPr>
        </p:nvSpPr>
        <p:spPr>
          <a:xfrm>
            <a:off x="457200" y="1484784"/>
            <a:ext cx="8229600" cy="5141168"/>
          </a:xfrm>
        </p:spPr>
        <p:txBody>
          <a:bodyPr>
            <a:normAutofit fontScale="92500" lnSpcReduction="10000"/>
          </a:bodyPr>
          <a:lstStyle/>
          <a:p>
            <a:pPr>
              <a:spcAft>
                <a:spcPts val="1200"/>
              </a:spcAft>
            </a:pPr>
            <a:r>
              <a:rPr lang="en-US" b="1" dirty="0" err="1"/>
              <a:t>Razvoj</a:t>
            </a:r>
            <a:r>
              <a:rPr lang="en-US" b="1" dirty="0"/>
              <a:t> </a:t>
            </a:r>
            <a:r>
              <a:rPr lang="en-US" b="1" dirty="0" err="1"/>
              <a:t>i</a:t>
            </a:r>
            <a:r>
              <a:rPr lang="en-US" b="1" dirty="0"/>
              <a:t> </a:t>
            </a:r>
            <a:r>
              <a:rPr lang="en-US" b="1" dirty="0" err="1"/>
              <a:t>testiranje</a:t>
            </a:r>
            <a:r>
              <a:rPr lang="en-US" dirty="0"/>
              <a:t> – </a:t>
            </a:r>
            <a:r>
              <a:rPr lang="en-US" dirty="0" err="1"/>
              <a:t>Možete</a:t>
            </a:r>
            <a:r>
              <a:rPr lang="en-US" dirty="0"/>
              <a:t> </a:t>
            </a:r>
            <a:r>
              <a:rPr lang="en-US" dirty="0" err="1"/>
              <a:t>ih</a:t>
            </a:r>
            <a:r>
              <a:rPr lang="en-US" dirty="0"/>
              <a:t> </a:t>
            </a:r>
            <a:r>
              <a:rPr lang="en-US" dirty="0" err="1"/>
              <a:t>koristiti</a:t>
            </a:r>
            <a:r>
              <a:rPr lang="en-US" dirty="0"/>
              <a:t> </a:t>
            </a:r>
            <a:r>
              <a:rPr lang="en-US" dirty="0" err="1"/>
              <a:t>da</a:t>
            </a:r>
            <a:r>
              <a:rPr lang="en-US" dirty="0"/>
              <a:t> </a:t>
            </a:r>
            <a:r>
              <a:rPr lang="en-US" dirty="0" err="1"/>
              <a:t>kreirate</a:t>
            </a:r>
            <a:r>
              <a:rPr lang="en-US" dirty="0"/>
              <a:t> </a:t>
            </a:r>
            <a:r>
              <a:rPr lang="en-US" dirty="0" err="1"/>
              <a:t>jeftina</a:t>
            </a:r>
            <a:r>
              <a:rPr lang="en-US" dirty="0"/>
              <a:t> </a:t>
            </a:r>
            <a:r>
              <a:rPr lang="en-US" dirty="0" err="1"/>
              <a:t>okruženja</a:t>
            </a:r>
            <a:r>
              <a:rPr lang="en-US" dirty="0"/>
              <a:t> </a:t>
            </a:r>
            <a:r>
              <a:rPr lang="en-US" dirty="0" err="1"/>
              <a:t>za</a:t>
            </a:r>
            <a:r>
              <a:rPr lang="en-US" dirty="0"/>
              <a:t> </a:t>
            </a:r>
            <a:r>
              <a:rPr lang="en-US" dirty="0" err="1"/>
              <a:t>testiranje</a:t>
            </a:r>
            <a:r>
              <a:rPr lang="en-US" dirty="0"/>
              <a:t> </a:t>
            </a:r>
            <a:r>
              <a:rPr lang="en-US" dirty="0" err="1"/>
              <a:t>i</a:t>
            </a:r>
            <a:r>
              <a:rPr lang="en-US" dirty="0"/>
              <a:t> </a:t>
            </a:r>
            <a:r>
              <a:rPr lang="en-US" dirty="0" err="1"/>
              <a:t>razvoj</a:t>
            </a:r>
            <a:r>
              <a:rPr lang="en-US" dirty="0"/>
              <a:t> </a:t>
            </a:r>
            <a:r>
              <a:rPr lang="en-US" dirty="0" err="1"/>
              <a:t>plaforme</a:t>
            </a:r>
            <a:r>
              <a:rPr lang="en-US" dirty="0"/>
              <a:t> </a:t>
            </a:r>
            <a:r>
              <a:rPr lang="en-US" dirty="0" err="1"/>
              <a:t>koje</a:t>
            </a:r>
            <a:r>
              <a:rPr lang="en-US" dirty="0"/>
              <a:t> </a:t>
            </a:r>
            <a:r>
              <a:rPr lang="en-US" dirty="0" err="1"/>
              <a:t>možete</a:t>
            </a:r>
            <a:r>
              <a:rPr lang="en-US" dirty="0"/>
              <a:t> </a:t>
            </a:r>
            <a:r>
              <a:rPr lang="en-US" dirty="0" err="1"/>
              <a:t>ugasiti</a:t>
            </a:r>
            <a:r>
              <a:rPr lang="en-US" dirty="0"/>
              <a:t> </a:t>
            </a:r>
            <a:r>
              <a:rPr lang="en-US" dirty="0" err="1"/>
              <a:t>kad</a:t>
            </a:r>
            <a:r>
              <a:rPr lang="en-US" dirty="0"/>
              <a:t> </a:t>
            </a:r>
            <a:r>
              <a:rPr lang="en-US" dirty="0" err="1"/>
              <a:t>vam</a:t>
            </a:r>
            <a:r>
              <a:rPr lang="en-US" dirty="0"/>
              <a:t> </a:t>
            </a:r>
            <a:r>
              <a:rPr lang="en-US" dirty="0" err="1"/>
              <a:t>više</a:t>
            </a:r>
            <a:r>
              <a:rPr lang="en-US" dirty="0"/>
              <a:t> ne </a:t>
            </a:r>
            <a:r>
              <a:rPr lang="en-US" dirty="0" err="1"/>
              <a:t>budu</a:t>
            </a:r>
            <a:r>
              <a:rPr lang="en-US" dirty="0"/>
              <a:t> </a:t>
            </a:r>
            <a:r>
              <a:rPr lang="en-US" dirty="0" err="1"/>
              <a:t>potrebne</a:t>
            </a:r>
            <a:r>
              <a:rPr lang="en-US" dirty="0"/>
              <a:t>.</a:t>
            </a:r>
          </a:p>
          <a:p>
            <a:pPr>
              <a:spcAft>
                <a:spcPts val="1200"/>
              </a:spcAft>
            </a:pPr>
            <a:r>
              <a:rPr lang="en-US" b="1" dirty="0" err="1"/>
              <a:t>Prebacivanje</a:t>
            </a:r>
            <a:r>
              <a:rPr lang="en-US" b="1" dirty="0"/>
              <a:t> </a:t>
            </a:r>
            <a:r>
              <a:rPr lang="en-US" b="1" dirty="0" err="1"/>
              <a:t>aplikacija</a:t>
            </a:r>
            <a:r>
              <a:rPr lang="en-US" b="1" dirty="0"/>
              <a:t> </a:t>
            </a:r>
            <a:r>
              <a:rPr lang="en-US" b="1" dirty="0" err="1"/>
              <a:t>na</a:t>
            </a:r>
            <a:r>
              <a:rPr lang="en-US" b="1" dirty="0"/>
              <a:t> Azure (Lift-and-shift)</a:t>
            </a:r>
            <a:r>
              <a:rPr lang="en-US" dirty="0"/>
              <a:t> – „Lift-and-shift“ </a:t>
            </a:r>
            <a:r>
              <a:rPr lang="en-US" dirty="0" err="1"/>
              <a:t>odnosi</a:t>
            </a:r>
            <a:r>
              <a:rPr lang="en-US" dirty="0"/>
              <a:t> se </a:t>
            </a:r>
            <a:r>
              <a:rPr lang="en-US" dirty="0" err="1"/>
              <a:t>na</a:t>
            </a:r>
            <a:r>
              <a:rPr lang="en-US" dirty="0"/>
              <a:t> to </a:t>
            </a:r>
            <a:r>
              <a:rPr lang="en-US" dirty="0" err="1"/>
              <a:t>da</a:t>
            </a:r>
            <a:r>
              <a:rPr lang="en-US" dirty="0"/>
              <a:t> </a:t>
            </a:r>
            <a:r>
              <a:rPr lang="en-US" dirty="0" err="1"/>
              <a:t>bukvalno</a:t>
            </a:r>
            <a:r>
              <a:rPr lang="en-US" dirty="0"/>
              <a:t> </a:t>
            </a:r>
            <a:r>
              <a:rPr lang="en-US" dirty="0" err="1"/>
              <a:t>možete</a:t>
            </a:r>
            <a:r>
              <a:rPr lang="en-US" dirty="0"/>
              <a:t> </a:t>
            </a:r>
            <a:r>
              <a:rPr lang="en-US" dirty="0" err="1"/>
              <a:t>da</a:t>
            </a:r>
            <a:r>
              <a:rPr lang="en-US" dirty="0"/>
              <a:t> </a:t>
            </a:r>
            <a:r>
              <a:rPr lang="en-US" dirty="0" err="1"/>
              <a:t>prebacite</a:t>
            </a:r>
            <a:r>
              <a:rPr lang="en-US" dirty="0"/>
              <a:t> </a:t>
            </a:r>
            <a:r>
              <a:rPr lang="en-US" dirty="0" err="1"/>
              <a:t>svoju</a:t>
            </a:r>
            <a:r>
              <a:rPr lang="en-US" dirty="0"/>
              <a:t> </a:t>
            </a:r>
            <a:r>
              <a:rPr lang="en-US" dirty="0" err="1"/>
              <a:t>aplikaciju</a:t>
            </a:r>
            <a:r>
              <a:rPr lang="en-US" dirty="0"/>
              <a:t> </a:t>
            </a:r>
            <a:r>
              <a:rPr lang="en-US" dirty="0" err="1"/>
              <a:t>kao</a:t>
            </a:r>
            <a:r>
              <a:rPr lang="en-US" dirty="0"/>
              <a:t> </a:t>
            </a:r>
            <a:r>
              <a:rPr lang="en-US" dirty="0" err="1"/>
              <a:t>što</a:t>
            </a:r>
            <a:r>
              <a:rPr lang="en-US" dirty="0"/>
              <a:t> bi </a:t>
            </a:r>
            <a:r>
              <a:rPr lang="en-US" dirty="0" err="1"/>
              <a:t>koristili</a:t>
            </a:r>
            <a:r>
              <a:rPr lang="en-US" dirty="0"/>
              <a:t> </a:t>
            </a:r>
            <a:r>
              <a:rPr lang="en-US" dirty="0" err="1"/>
              <a:t>viljuškar</a:t>
            </a:r>
            <a:r>
              <a:rPr lang="en-US" dirty="0"/>
              <a:t> </a:t>
            </a:r>
            <a:r>
              <a:rPr lang="en-US" dirty="0" err="1"/>
              <a:t>za</a:t>
            </a:r>
            <a:r>
              <a:rPr lang="en-US" dirty="0"/>
              <a:t> </a:t>
            </a:r>
            <a:r>
              <a:rPr lang="en-US" dirty="0" err="1"/>
              <a:t>velike</a:t>
            </a:r>
            <a:r>
              <a:rPr lang="en-US" dirty="0"/>
              <a:t> </a:t>
            </a:r>
            <a:r>
              <a:rPr lang="en-US" dirty="0" err="1"/>
              <a:t>palete</a:t>
            </a:r>
            <a:r>
              <a:rPr lang="en-US" dirty="0"/>
              <a:t>. </a:t>
            </a:r>
            <a:r>
              <a:rPr lang="en-US" dirty="0" err="1"/>
              <a:t>Uzmete</a:t>
            </a:r>
            <a:r>
              <a:rPr lang="en-US" dirty="0"/>
              <a:t> VM</a:t>
            </a:r>
            <a:r>
              <a:rPr lang="sr-Latn-RS" dirty="0"/>
              <a:t>(virtuelna mašina)</a:t>
            </a:r>
            <a:r>
              <a:rPr lang="en-US" dirty="0"/>
              <a:t> </a:t>
            </a:r>
            <a:r>
              <a:rPr lang="en-US" dirty="0" err="1"/>
              <a:t>i</a:t>
            </a:r>
            <a:r>
              <a:rPr lang="en-US" dirty="0"/>
              <a:t> </a:t>
            </a:r>
            <a:r>
              <a:rPr lang="en-US" dirty="0" err="1"/>
              <a:t>prebacite</a:t>
            </a:r>
            <a:r>
              <a:rPr lang="en-US" dirty="0"/>
              <a:t> je </a:t>
            </a:r>
            <a:r>
              <a:rPr lang="en-US" dirty="0" err="1"/>
              <a:t>na</a:t>
            </a:r>
            <a:r>
              <a:rPr lang="en-US" dirty="0"/>
              <a:t> Azure. </a:t>
            </a:r>
            <a:r>
              <a:rPr lang="en-US" dirty="0" err="1"/>
              <a:t>Moguće</a:t>
            </a:r>
            <a:r>
              <a:rPr lang="en-US" dirty="0"/>
              <a:t> je </a:t>
            </a:r>
            <a:r>
              <a:rPr lang="en-US" dirty="0" err="1"/>
              <a:t>da</a:t>
            </a:r>
            <a:r>
              <a:rPr lang="en-US" dirty="0"/>
              <a:t> </a:t>
            </a:r>
            <a:r>
              <a:rPr lang="en-US" dirty="0" err="1"/>
              <a:t>će</a:t>
            </a:r>
            <a:r>
              <a:rPr lang="en-US" dirty="0"/>
              <a:t> </a:t>
            </a:r>
            <a:r>
              <a:rPr lang="en-US" dirty="0" err="1"/>
              <a:t>ovde</a:t>
            </a:r>
            <a:r>
              <a:rPr lang="en-US" dirty="0"/>
              <a:t> </a:t>
            </a:r>
            <a:r>
              <a:rPr lang="en-US" dirty="0" err="1"/>
              <a:t>biti</a:t>
            </a:r>
            <a:r>
              <a:rPr lang="en-US" dirty="0"/>
              <a:t> </a:t>
            </a:r>
            <a:r>
              <a:rPr lang="en-US" dirty="0" err="1"/>
              <a:t>potrebna</a:t>
            </a:r>
            <a:r>
              <a:rPr lang="en-US" dirty="0"/>
              <a:t> </a:t>
            </a:r>
            <a:r>
              <a:rPr lang="en-US" dirty="0" err="1"/>
              <a:t>dodatna</a:t>
            </a:r>
            <a:r>
              <a:rPr lang="en-US" dirty="0"/>
              <a:t> </a:t>
            </a:r>
            <a:r>
              <a:rPr lang="en-US" dirty="0" err="1"/>
              <a:t>podešavanja</a:t>
            </a:r>
            <a:r>
              <a:rPr lang="en-US" dirty="0"/>
              <a:t> u </a:t>
            </a:r>
            <a:r>
              <a:rPr lang="en-US" dirty="0" err="1"/>
              <a:t>zavisnosti</a:t>
            </a:r>
            <a:r>
              <a:rPr lang="en-US" dirty="0"/>
              <a:t> </a:t>
            </a:r>
            <a:r>
              <a:rPr lang="en-US" dirty="0" err="1"/>
              <a:t>od</a:t>
            </a:r>
            <a:r>
              <a:rPr lang="en-US" dirty="0"/>
              <a:t> </a:t>
            </a:r>
            <a:r>
              <a:rPr lang="en-US" dirty="0" err="1"/>
              <a:t>različitih</a:t>
            </a:r>
            <a:r>
              <a:rPr lang="en-US" dirty="0"/>
              <a:t> </a:t>
            </a:r>
            <a:r>
              <a:rPr lang="en-US" dirty="0" err="1"/>
              <a:t>sistema</a:t>
            </a:r>
            <a:r>
              <a:rPr lang="en-US" dirty="0"/>
              <a:t>, </a:t>
            </a:r>
            <a:r>
              <a:rPr lang="en-US" dirty="0" err="1"/>
              <a:t>ali</a:t>
            </a:r>
            <a:r>
              <a:rPr lang="en-US" dirty="0"/>
              <a:t> </a:t>
            </a:r>
            <a:r>
              <a:rPr lang="en-US" dirty="0" err="1"/>
              <a:t>ako</a:t>
            </a:r>
            <a:r>
              <a:rPr lang="en-US" dirty="0"/>
              <a:t> </a:t>
            </a:r>
            <a:r>
              <a:rPr lang="en-US" dirty="0" err="1"/>
              <a:t>ih</a:t>
            </a:r>
            <a:r>
              <a:rPr lang="en-US" dirty="0"/>
              <a:t> </a:t>
            </a:r>
            <a:r>
              <a:rPr lang="en-US" dirty="0" err="1"/>
              <a:t>bude</a:t>
            </a:r>
            <a:r>
              <a:rPr lang="en-US" dirty="0"/>
              <a:t> </a:t>
            </a:r>
            <a:r>
              <a:rPr lang="en-US" dirty="0" err="1"/>
              <a:t>previše</a:t>
            </a:r>
            <a:r>
              <a:rPr lang="en-US" dirty="0"/>
              <a:t> </a:t>
            </a:r>
            <a:r>
              <a:rPr lang="en-US" dirty="0" err="1"/>
              <a:t>za</a:t>
            </a:r>
            <a:r>
              <a:rPr lang="en-US" dirty="0"/>
              <a:t> vas -</a:t>
            </a:r>
            <a:r>
              <a:rPr lang="en-US" dirty="0" err="1"/>
              <a:t>imamo</a:t>
            </a:r>
            <a:r>
              <a:rPr lang="en-US" dirty="0"/>
              <a:t> </a:t>
            </a:r>
            <a:r>
              <a:rPr lang="en-US" dirty="0" err="1"/>
              <a:t>i</a:t>
            </a:r>
            <a:r>
              <a:rPr lang="en-US" dirty="0"/>
              <a:t> </a:t>
            </a:r>
            <a:r>
              <a:rPr lang="en-US" dirty="0" err="1"/>
              <a:t>treću</a:t>
            </a:r>
            <a:r>
              <a:rPr lang="en-US" dirty="0"/>
              <a:t> </a:t>
            </a:r>
            <a:r>
              <a:rPr lang="en-US" dirty="0" err="1"/>
              <a:t>opciju</a:t>
            </a:r>
            <a:r>
              <a:rPr lang="en-US" dirty="0"/>
              <a: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8"/>
            <a:ext cx="8229600" cy="4637112"/>
          </a:xfrm>
        </p:spPr>
        <p:txBody>
          <a:bodyPr>
            <a:normAutofit/>
          </a:bodyPr>
          <a:lstStyle/>
          <a:p>
            <a:r>
              <a:rPr lang="en-US" b="1" dirty="0" err="1"/>
              <a:t>Proširite</a:t>
            </a:r>
            <a:r>
              <a:rPr lang="en-US" b="1" dirty="0"/>
              <a:t> </a:t>
            </a:r>
            <a:r>
              <a:rPr lang="en-US" b="1" dirty="0" err="1"/>
              <a:t>svoj</a:t>
            </a:r>
            <a:r>
              <a:rPr lang="en-US" b="1" dirty="0"/>
              <a:t> data</a:t>
            </a:r>
            <a:r>
              <a:rPr lang="sr-Latn-RS" b="1" dirty="0"/>
              <a:t> </a:t>
            </a:r>
            <a:r>
              <a:rPr lang="en-US" b="1" dirty="0" err="1"/>
              <a:t>centar</a:t>
            </a:r>
            <a:r>
              <a:rPr lang="en-US" dirty="0"/>
              <a:t> – </a:t>
            </a:r>
            <a:r>
              <a:rPr lang="en-US" dirty="0" err="1"/>
              <a:t>Korstite</a:t>
            </a:r>
            <a:r>
              <a:rPr lang="en-US" dirty="0"/>
              <a:t> Azure VM</a:t>
            </a:r>
            <a:r>
              <a:rPr lang="sr-Latn-RS" dirty="0"/>
              <a:t>(virtuelna mašina)</a:t>
            </a:r>
            <a:r>
              <a:rPr lang="en-US" dirty="0"/>
              <a:t> da </a:t>
            </a:r>
            <a:r>
              <a:rPr lang="en-US" dirty="0" err="1"/>
              <a:t>proširite</a:t>
            </a:r>
            <a:r>
              <a:rPr lang="en-US" dirty="0"/>
              <a:t> </a:t>
            </a:r>
            <a:r>
              <a:rPr lang="en-US" dirty="0" err="1"/>
              <a:t>vaš</a:t>
            </a:r>
            <a:r>
              <a:rPr lang="en-US" dirty="0"/>
              <a:t> </a:t>
            </a:r>
            <a:r>
              <a:rPr lang="en-US" dirty="0" err="1"/>
              <a:t>postojeći</a:t>
            </a:r>
            <a:r>
              <a:rPr lang="en-US" dirty="0"/>
              <a:t> data </a:t>
            </a:r>
            <a:r>
              <a:rPr lang="en-US" dirty="0" err="1"/>
              <a:t>centar</a:t>
            </a:r>
            <a:r>
              <a:rPr lang="en-US" dirty="0"/>
              <a:t> </a:t>
            </a:r>
            <a:r>
              <a:rPr lang="en-US" dirty="0" err="1"/>
              <a:t>i</a:t>
            </a:r>
            <a:r>
              <a:rPr lang="en-US" dirty="0"/>
              <a:t> </a:t>
            </a:r>
            <a:r>
              <a:rPr lang="en-US" dirty="0" err="1"/>
              <a:t>povežete</a:t>
            </a:r>
            <a:r>
              <a:rPr lang="en-US" dirty="0"/>
              <a:t> </a:t>
            </a:r>
            <a:r>
              <a:rPr lang="en-US" dirty="0" err="1"/>
              <a:t>ih</a:t>
            </a:r>
            <a:r>
              <a:rPr lang="en-US" dirty="0"/>
              <a:t> da </a:t>
            </a:r>
            <a:r>
              <a:rPr lang="en-US" dirty="0" err="1"/>
              <a:t>rade</a:t>
            </a:r>
            <a:r>
              <a:rPr lang="en-US" dirty="0"/>
              <a:t> </a:t>
            </a:r>
            <a:r>
              <a:rPr lang="en-US" dirty="0" err="1"/>
              <a:t>kao</a:t>
            </a:r>
            <a:r>
              <a:rPr lang="en-US" dirty="0"/>
              <a:t> da </a:t>
            </a:r>
            <a:r>
              <a:rPr lang="en-US" dirty="0" err="1"/>
              <a:t>su</a:t>
            </a:r>
            <a:r>
              <a:rPr lang="en-US" dirty="0"/>
              <a:t> u </a:t>
            </a:r>
            <a:r>
              <a:rPr lang="en-US" dirty="0" err="1"/>
              <a:t>lokalnoj</a:t>
            </a:r>
            <a:r>
              <a:rPr lang="en-US" dirty="0"/>
              <a:t> </a:t>
            </a:r>
            <a:r>
              <a:rPr lang="en-US" dirty="0" err="1"/>
              <a:t>mreži</a:t>
            </a:r>
            <a:r>
              <a:rPr lang="en-US" dirty="0"/>
              <a:t>.</a:t>
            </a:r>
          </a:p>
          <a:p>
            <a:endParaRPr lang="en-US" dirty="0"/>
          </a:p>
        </p:txBody>
      </p:sp>
    </p:spTree>
    <p:extLst>
      <p:ext uri="{BB962C8B-B14F-4D97-AF65-F5344CB8AC3E}">
        <p14:creationId xmlns:p14="http://schemas.microsoft.com/office/powerpoint/2010/main" val="952738090"/>
      </p:ext>
    </p:extLst>
  </p:cSld>
  <p:clrMapOvr>
    <a:masterClrMapping/>
  </p:clrMapOvr>
  <mc:AlternateContent xmlns:mc="http://schemas.openxmlformats.org/markup-compatibility/2006" xmlns:p14="http://schemas.microsoft.com/office/powerpoint/2010/main">
    <mc:Choice Requires="p14">
      <p:transition spd="slow" p14:dur="325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lstStyle/>
          <a:p>
            <a:r>
              <a:rPr lang="sr-Latn-RS" dirty="0"/>
              <a:t>Usluge</a:t>
            </a:r>
            <a:endParaRPr lang="en-US" dirty="0"/>
          </a:p>
        </p:txBody>
      </p:sp>
      <p:sp>
        <p:nvSpPr>
          <p:cNvPr id="3" name="Content Placeholder 2"/>
          <p:cNvSpPr>
            <a:spLocks noGrp="1"/>
          </p:cNvSpPr>
          <p:nvPr>
            <p:ph idx="1"/>
          </p:nvPr>
        </p:nvSpPr>
        <p:spPr>
          <a:xfrm>
            <a:off x="428596" y="1196752"/>
            <a:ext cx="8258204" cy="5310554"/>
          </a:xfrm>
        </p:spPr>
        <p:txBody>
          <a:bodyPr/>
          <a:lstStyle/>
          <a:p>
            <a:pPr>
              <a:spcAft>
                <a:spcPts val="1200"/>
              </a:spcAft>
              <a:buNone/>
            </a:pPr>
            <a:r>
              <a:rPr lang="sr-Latn-RS" dirty="0"/>
              <a:t>Iako nudi preko 600 usluga, neke od najčešćih su:</a:t>
            </a:r>
          </a:p>
          <a:p>
            <a:r>
              <a:rPr lang="sr-Latn-RS" sz="2200" dirty="0"/>
              <a:t>računarske sluge()</a:t>
            </a:r>
          </a:p>
          <a:p>
            <a:r>
              <a:rPr lang="sr-Latn-RS" sz="2200" dirty="0"/>
              <a:t>usluge  identiteta()</a:t>
            </a:r>
          </a:p>
          <a:p>
            <a:r>
              <a:rPr lang="sr-Latn-RS" sz="2200" dirty="0"/>
              <a:t>mobilne usluge()</a:t>
            </a:r>
          </a:p>
          <a:p>
            <a:r>
              <a:rPr lang="sr-Latn-RS" sz="2200" dirty="0"/>
              <a:t>usluge skladištenja()</a:t>
            </a:r>
          </a:p>
          <a:p>
            <a:r>
              <a:rPr lang="sr-Latn-RS" sz="2200" dirty="0"/>
              <a:t>usluge  upravljanja podacima()</a:t>
            </a:r>
          </a:p>
          <a:p>
            <a:r>
              <a:rPr lang="sr-Latn-RS" sz="2200" dirty="0"/>
              <a:t>razmena  poruka()</a:t>
            </a:r>
          </a:p>
          <a:p>
            <a:r>
              <a:rPr lang="sr-Latn-RS" sz="2200" dirty="0"/>
              <a:t>medijske usluge()</a:t>
            </a:r>
          </a:p>
          <a:p>
            <a:r>
              <a:rPr lang="sr-Latn-RS" sz="2200" dirty="0"/>
              <a:t>usluge mreže za isporuku sadražaja()</a:t>
            </a:r>
          </a:p>
          <a:p>
            <a:r>
              <a:rPr lang="sr-Latn-RS" sz="2200" dirty="0"/>
              <a:t>programerske usluge()</a:t>
            </a:r>
          </a:p>
          <a:p>
            <a:r>
              <a:rPr lang="sr-Latn-RS" sz="2200" dirty="0"/>
              <a:t>usluge menadžmenta()</a:t>
            </a:r>
          </a:p>
          <a:p>
            <a:r>
              <a:rPr lang="sr-Latn-RS" sz="2200" dirty="0"/>
              <a:t>usluge mašinskog učenja()</a:t>
            </a:r>
            <a:endParaRPr lang="en-US" sz="22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C546B-F27D-46CF-A429-E76979163673}"/>
              </a:ext>
            </a:extLst>
          </p:cNvPr>
          <p:cNvSpPr>
            <a:spLocks noGrp="1"/>
          </p:cNvSpPr>
          <p:nvPr>
            <p:ph type="title"/>
          </p:nvPr>
        </p:nvSpPr>
        <p:spPr/>
        <p:txBody>
          <a:bodyPr/>
          <a:lstStyle/>
          <a:p>
            <a:r>
              <a:rPr lang="sr-Latn-RS" dirty="0"/>
              <a:t>Zanimljivosti</a:t>
            </a:r>
            <a:endParaRPr lang="en-US" dirty="0"/>
          </a:p>
        </p:txBody>
      </p:sp>
      <p:sp>
        <p:nvSpPr>
          <p:cNvPr id="3" name="Content Placeholder 2">
            <a:extLst>
              <a:ext uri="{FF2B5EF4-FFF2-40B4-BE49-F238E27FC236}">
                <a16:creationId xmlns:a16="http://schemas.microsoft.com/office/drawing/2014/main" id="{E37C38E6-0687-48EF-A5B1-B1044F8521BB}"/>
              </a:ext>
            </a:extLst>
          </p:cNvPr>
          <p:cNvSpPr>
            <a:spLocks noGrp="1"/>
          </p:cNvSpPr>
          <p:nvPr>
            <p:ph idx="1"/>
          </p:nvPr>
        </p:nvSpPr>
        <p:spPr/>
        <p:txBody>
          <a:bodyPr>
            <a:normAutofit lnSpcReduction="10000"/>
          </a:bodyPr>
          <a:lstStyle/>
          <a:p>
            <a:r>
              <a:rPr lang="en-US" b="0" i="0" dirty="0">
                <a:effectLst/>
              </a:rPr>
              <a:t>Azure je 2016. </a:t>
            </a:r>
            <a:r>
              <a:rPr lang="en-US" b="0" i="0" dirty="0" err="1">
                <a:effectLst/>
              </a:rPr>
              <a:t>godine</a:t>
            </a:r>
            <a:r>
              <a:rPr lang="en-US" b="0" i="0" dirty="0">
                <a:effectLst/>
              </a:rPr>
              <a:t> </a:t>
            </a:r>
            <a:r>
              <a:rPr lang="en-US" b="0" i="0" dirty="0" err="1">
                <a:effectLst/>
              </a:rPr>
              <a:t>objavio</a:t>
            </a:r>
            <a:r>
              <a:rPr lang="en-US" b="0" i="0" dirty="0">
                <a:effectLst/>
              </a:rPr>
              <a:t> da </a:t>
            </a:r>
            <a:r>
              <a:rPr lang="en-US" b="0" i="0" dirty="0" err="1">
                <a:effectLst/>
              </a:rPr>
              <a:t>četvrtinu</a:t>
            </a:r>
            <a:r>
              <a:rPr lang="en-US" b="0" i="0" dirty="0">
                <a:effectLst/>
              </a:rPr>
              <a:t> </a:t>
            </a:r>
            <a:r>
              <a:rPr lang="en-US" b="0" i="0" dirty="0" err="1">
                <a:effectLst/>
              </a:rPr>
              <a:t>virtuelnih</a:t>
            </a:r>
            <a:r>
              <a:rPr lang="en-US" b="0" i="0" dirty="0">
                <a:effectLst/>
              </a:rPr>
              <a:t> </a:t>
            </a:r>
            <a:r>
              <a:rPr lang="en-US" b="0" i="0" dirty="0" err="1">
                <a:effectLst/>
              </a:rPr>
              <a:t>računara</a:t>
            </a:r>
            <a:r>
              <a:rPr lang="sr-Latn-RS" b="0" i="0" dirty="0">
                <a:effectLst/>
              </a:rPr>
              <a:t>(oko 25%)</a:t>
            </a:r>
            <a:r>
              <a:rPr lang="en-US" b="0" i="0" dirty="0">
                <a:effectLst/>
              </a:rPr>
              <a:t> u </a:t>
            </a:r>
            <a:r>
              <a:rPr lang="en-US" b="0" i="0" dirty="0" err="1">
                <a:effectLst/>
              </a:rPr>
              <a:t>njegovu</a:t>
            </a:r>
            <a:r>
              <a:rPr lang="en-US" b="0" i="0" dirty="0">
                <a:effectLst/>
              </a:rPr>
              <a:t> </a:t>
            </a:r>
            <a:r>
              <a:rPr lang="en-US" b="0" i="0" dirty="0" err="1">
                <a:effectLst/>
              </a:rPr>
              <a:t>cloudu</a:t>
            </a:r>
            <a:r>
              <a:rPr lang="en-US" b="0" i="0" dirty="0">
                <a:effectLst/>
              </a:rPr>
              <a:t> </a:t>
            </a:r>
            <a:r>
              <a:rPr lang="en-US" b="0" i="0" dirty="0" err="1">
                <a:effectLst/>
              </a:rPr>
              <a:t>čini</a:t>
            </a:r>
            <a:r>
              <a:rPr lang="en-US" b="0" i="0" dirty="0">
                <a:effectLst/>
              </a:rPr>
              <a:t> </a:t>
            </a:r>
            <a:r>
              <a:rPr lang="en-US" b="1" i="0" u="sng" dirty="0">
                <a:effectLst/>
              </a:rPr>
              <a:t>Linux</a:t>
            </a:r>
            <a:r>
              <a:rPr lang="en-US" b="0" i="0" dirty="0">
                <a:effectLst/>
              </a:rPr>
              <a:t>, da bi </a:t>
            </a:r>
            <a:r>
              <a:rPr lang="en-US" b="0" i="0" dirty="0" err="1">
                <a:effectLst/>
              </a:rPr>
              <a:t>godinu</a:t>
            </a:r>
            <a:r>
              <a:rPr lang="en-US" b="0" i="0" dirty="0">
                <a:effectLst/>
              </a:rPr>
              <a:t> dana </a:t>
            </a:r>
            <a:r>
              <a:rPr lang="en-US" b="0" i="0" dirty="0" err="1">
                <a:effectLst/>
              </a:rPr>
              <a:t>kasnije</a:t>
            </a:r>
            <a:r>
              <a:rPr lang="en-US" b="0" i="0" dirty="0">
                <a:effectLst/>
              </a:rPr>
              <a:t> Microsoft </a:t>
            </a:r>
            <a:r>
              <a:rPr lang="en-US" b="0" i="0" dirty="0" err="1">
                <a:effectLst/>
              </a:rPr>
              <a:t>objavio</a:t>
            </a:r>
            <a:r>
              <a:rPr lang="en-US" b="0" i="0" dirty="0">
                <a:effectLst/>
              </a:rPr>
              <a:t> da se </a:t>
            </a:r>
            <a:r>
              <a:rPr lang="en-US" b="0" i="0" dirty="0" err="1">
                <a:effectLst/>
              </a:rPr>
              <a:t>ustvari</a:t>
            </a:r>
            <a:r>
              <a:rPr lang="en-US" b="0" i="0" dirty="0">
                <a:effectLst/>
              </a:rPr>
              <a:t> </a:t>
            </a:r>
            <a:r>
              <a:rPr lang="en-US" b="0" i="0" dirty="0" err="1">
                <a:effectLst/>
              </a:rPr>
              <a:t>radi</a:t>
            </a:r>
            <a:r>
              <a:rPr lang="en-US" b="0" i="0" dirty="0">
                <a:effectLst/>
              </a:rPr>
              <a:t> o 40 %. </a:t>
            </a:r>
            <a:endParaRPr lang="sr-Latn-RS" b="0" i="0" dirty="0">
              <a:effectLst/>
            </a:endParaRPr>
          </a:p>
          <a:p>
            <a:r>
              <a:rPr lang="en-US" b="0" i="0" dirty="0">
                <a:effectLst/>
              </a:rPr>
              <a:t>U 2018. je </a:t>
            </a:r>
            <a:r>
              <a:rPr lang="en-US" b="0" i="0" dirty="0" err="1">
                <a:effectLst/>
              </a:rPr>
              <a:t>navedeno</a:t>
            </a:r>
            <a:r>
              <a:rPr lang="en-US" b="0" i="0" dirty="0">
                <a:effectLst/>
              </a:rPr>
              <a:t> da </a:t>
            </a:r>
            <a:r>
              <a:rPr lang="en-US" b="0" i="0" dirty="0" err="1">
                <a:effectLst/>
              </a:rPr>
              <a:t>natpolovično</a:t>
            </a:r>
            <a:r>
              <a:rPr lang="en-US" b="0" i="0" dirty="0">
                <a:effectLst/>
              </a:rPr>
              <a:t> </a:t>
            </a:r>
            <a:r>
              <a:rPr lang="en-US" b="0" i="0" dirty="0" err="1">
                <a:effectLst/>
              </a:rPr>
              <a:t>pripada</a:t>
            </a:r>
            <a:r>
              <a:rPr lang="en-US" b="0" i="0" dirty="0">
                <a:effectLst/>
              </a:rPr>
              <a:t> </a:t>
            </a:r>
            <a:r>
              <a:rPr lang="en-US" b="0" i="0" dirty="0" err="1">
                <a:effectLst/>
              </a:rPr>
              <a:t>Linuxu</a:t>
            </a:r>
            <a:r>
              <a:rPr lang="en-US" b="0" i="0" dirty="0">
                <a:effectLst/>
              </a:rPr>
              <a:t> </a:t>
            </a:r>
            <a:r>
              <a:rPr lang="en-US" b="0" i="0" dirty="0" err="1">
                <a:effectLst/>
              </a:rPr>
              <a:t>i</a:t>
            </a:r>
            <a:r>
              <a:rPr lang="en-US" b="0" i="0" dirty="0">
                <a:effectLst/>
              </a:rPr>
              <a:t> </a:t>
            </a:r>
            <a:r>
              <a:rPr lang="en-US" b="0" i="0" dirty="0" err="1">
                <a:effectLst/>
              </a:rPr>
              <a:t>na</a:t>
            </a:r>
            <a:r>
              <a:rPr lang="en-US" b="0" i="0" dirty="0">
                <a:effectLst/>
              </a:rPr>
              <a:t> </a:t>
            </a:r>
            <a:r>
              <a:rPr lang="en-US" b="0" i="0" dirty="0" err="1">
                <a:effectLst/>
              </a:rPr>
              <a:t>kraju</a:t>
            </a:r>
            <a:r>
              <a:rPr lang="en-US" b="0" i="0" dirty="0">
                <a:effectLst/>
              </a:rPr>
              <a:t>, u 2019. je </a:t>
            </a:r>
            <a:r>
              <a:rPr lang="en-US" b="0" i="0" dirty="0" err="1">
                <a:effectLst/>
              </a:rPr>
              <a:t>pokazatelji</a:t>
            </a:r>
            <a:r>
              <a:rPr lang="en-US" b="0" i="0" dirty="0">
                <a:effectLst/>
              </a:rPr>
              <a:t> </a:t>
            </a:r>
            <a:r>
              <a:rPr lang="en-US" b="0" i="0" dirty="0" err="1">
                <a:effectLst/>
              </a:rPr>
              <a:t>govore</a:t>
            </a:r>
            <a:r>
              <a:rPr lang="en-US" b="0" i="0" dirty="0">
                <a:effectLst/>
              </a:rPr>
              <a:t> da je to </a:t>
            </a:r>
            <a:r>
              <a:rPr lang="en-US" b="0" i="0" dirty="0" err="1">
                <a:effectLst/>
              </a:rPr>
              <a:t>nadmoćno</a:t>
            </a:r>
            <a:r>
              <a:rPr lang="en-US" b="0" i="0" dirty="0">
                <a:effectLst/>
              </a:rPr>
              <a:t> u </a:t>
            </a:r>
            <a:r>
              <a:rPr lang="en-US" b="0" i="0" dirty="0" err="1">
                <a:effectLst/>
              </a:rPr>
              <a:t>korist</a:t>
            </a:r>
            <a:r>
              <a:rPr lang="en-US" b="0" i="0" dirty="0">
                <a:effectLst/>
              </a:rPr>
              <a:t> </a:t>
            </a:r>
            <a:r>
              <a:rPr lang="en-US" b="0" i="0" dirty="0" err="1">
                <a:effectLst/>
              </a:rPr>
              <a:t>Linuxa</a:t>
            </a:r>
            <a:r>
              <a:rPr lang="en-US" b="0" i="0" dirty="0">
                <a:effectLst/>
              </a:rPr>
              <a:t>. Windows je </a:t>
            </a:r>
            <a:r>
              <a:rPr lang="en-US" b="0" i="0" dirty="0" err="1">
                <a:effectLst/>
              </a:rPr>
              <a:t>na</a:t>
            </a:r>
            <a:r>
              <a:rPr lang="en-US" b="0" i="0" dirty="0">
                <a:effectLst/>
              </a:rPr>
              <a:t> </a:t>
            </a:r>
            <a:r>
              <a:rPr lang="en-US" b="0" i="0" dirty="0" err="1">
                <a:effectLst/>
              </a:rPr>
              <a:t>platformi</a:t>
            </a:r>
            <a:r>
              <a:rPr lang="en-US" b="0" i="0" dirty="0">
                <a:effectLst/>
              </a:rPr>
              <a:t> </a:t>
            </a:r>
            <a:r>
              <a:rPr lang="en-US" b="0" i="0" dirty="0" err="1">
                <a:effectLst/>
              </a:rPr>
              <a:t>koja</a:t>
            </a:r>
            <a:r>
              <a:rPr lang="en-US" b="0" i="0" dirty="0">
                <a:effectLst/>
              </a:rPr>
              <a:t> je </a:t>
            </a:r>
            <a:r>
              <a:rPr lang="en-US" b="1" i="0" dirty="0">
                <a:effectLst/>
              </a:rPr>
              <a:t>“</a:t>
            </a:r>
            <a:r>
              <a:rPr lang="en-US" b="1" i="0" dirty="0" err="1">
                <a:effectLst/>
              </a:rPr>
              <a:t>njegova</a:t>
            </a:r>
            <a:r>
              <a:rPr lang="en-US" b="1" i="0" dirty="0">
                <a:effectLst/>
              </a:rPr>
              <a:t>” </a:t>
            </a:r>
            <a:r>
              <a:rPr lang="en-US" b="0" i="0" dirty="0">
                <a:effectLst/>
              </a:rPr>
              <a:t>u </a:t>
            </a:r>
            <a:r>
              <a:rPr lang="en-US" b="0" i="0" dirty="0" err="1">
                <a:effectLst/>
              </a:rPr>
              <a:t>podređenom</a:t>
            </a:r>
            <a:r>
              <a:rPr lang="en-US" b="0" i="0" dirty="0">
                <a:effectLst/>
              </a:rPr>
              <a:t> </a:t>
            </a:r>
            <a:r>
              <a:rPr lang="en-US" b="0" i="0" dirty="0" err="1">
                <a:effectLst/>
              </a:rPr>
              <a:t>položaju</a:t>
            </a:r>
            <a:r>
              <a:rPr lang="en-US" b="0" i="0" dirty="0">
                <a:effectLst/>
              </a:rPr>
              <a:t>.</a:t>
            </a:r>
            <a:endParaRPr lang="sr-Latn-RS" b="0" i="0" dirty="0">
              <a:effectLst/>
            </a:endParaRPr>
          </a:p>
          <a:p>
            <a:r>
              <a:rPr lang="pl-PL" dirty="0"/>
              <a:t>Petsto</a:t>
            </a:r>
            <a:r>
              <a:rPr lang="pl-PL" b="0" i="0" dirty="0">
                <a:effectLst/>
              </a:rPr>
              <a:t> najbogatijih kompanija na svetu se već oslanjaju na Azure.</a:t>
            </a:r>
            <a:endParaRPr lang="sr-Latn-RS" b="0" i="0" dirty="0">
              <a:effectLst/>
            </a:endParaRPr>
          </a:p>
          <a:p>
            <a:endParaRPr lang="en-US" dirty="0"/>
          </a:p>
        </p:txBody>
      </p:sp>
    </p:spTree>
    <p:extLst>
      <p:ext uri="{BB962C8B-B14F-4D97-AF65-F5344CB8AC3E}">
        <p14:creationId xmlns:p14="http://schemas.microsoft.com/office/powerpoint/2010/main" val="3960949221"/>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0DD5-1F3A-4A17-88F8-6CC0901C2E09}"/>
              </a:ext>
            </a:extLst>
          </p:cNvPr>
          <p:cNvSpPr>
            <a:spLocks noGrp="1"/>
          </p:cNvSpPr>
          <p:nvPr>
            <p:ph type="title"/>
          </p:nvPr>
        </p:nvSpPr>
        <p:spPr/>
        <p:txBody>
          <a:bodyPr/>
          <a:lstStyle/>
          <a:p>
            <a:r>
              <a:rPr lang="sr-Latn-RS" dirty="0"/>
              <a:t>Video tutorial</a:t>
            </a:r>
            <a:endParaRPr lang="en-US" dirty="0"/>
          </a:p>
        </p:txBody>
      </p:sp>
      <p:sp>
        <p:nvSpPr>
          <p:cNvPr id="3" name="Content Placeholder 2">
            <a:extLst>
              <a:ext uri="{FF2B5EF4-FFF2-40B4-BE49-F238E27FC236}">
                <a16:creationId xmlns:a16="http://schemas.microsoft.com/office/drawing/2014/main" id="{34D67409-14E2-4696-A926-EBEC149D6447}"/>
              </a:ext>
            </a:extLst>
          </p:cNvPr>
          <p:cNvSpPr>
            <a:spLocks noGrp="1"/>
          </p:cNvSpPr>
          <p:nvPr>
            <p:ph idx="1"/>
          </p:nvPr>
        </p:nvSpPr>
        <p:spPr/>
        <p:txBody>
          <a:bodyPr/>
          <a:lstStyle/>
          <a:p>
            <a:pPr marL="137160" indent="0">
              <a:buNone/>
            </a:pPr>
            <a:r>
              <a:rPr lang="sr-Latn-RS" dirty="0"/>
              <a:t>Jedan od YT klipova na temu Azure-a, u kome su principi rada objašnjeni korak po korak.</a:t>
            </a:r>
          </a:p>
          <a:p>
            <a:pPr marL="137160" indent="0">
              <a:buNone/>
            </a:pPr>
            <a:r>
              <a:rPr lang="en-US" dirty="0">
                <a:hlinkClick r:id="rId2"/>
              </a:rPr>
              <a:t>Microsoft Azure for Beginners: Introduction - Scott Duffy</a:t>
            </a:r>
            <a:endParaRPr lang="sr-Latn-RS" dirty="0"/>
          </a:p>
        </p:txBody>
      </p:sp>
    </p:spTree>
    <p:extLst>
      <p:ext uri="{BB962C8B-B14F-4D97-AF65-F5344CB8AC3E}">
        <p14:creationId xmlns:p14="http://schemas.microsoft.com/office/powerpoint/2010/main" val="995816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B5AB-BE82-4E7D-BEE0-39FC9BC72853}"/>
              </a:ext>
            </a:extLst>
          </p:cNvPr>
          <p:cNvSpPr>
            <a:spLocks noGrp="1"/>
          </p:cNvSpPr>
          <p:nvPr>
            <p:ph type="title"/>
          </p:nvPr>
        </p:nvSpPr>
        <p:spPr>
          <a:xfrm>
            <a:off x="457200" y="2718048"/>
            <a:ext cx="8229600" cy="1143000"/>
          </a:xfrm>
        </p:spPr>
        <p:txBody>
          <a:bodyPr/>
          <a:lstStyle/>
          <a:p>
            <a:r>
              <a:rPr lang="sr-Latn-RS" dirty="0"/>
              <a:t>Hvala na pažnji !</a:t>
            </a:r>
            <a:endParaRPr lang="en-US" dirty="0"/>
          </a:p>
        </p:txBody>
      </p:sp>
    </p:spTree>
    <p:extLst>
      <p:ext uri="{BB962C8B-B14F-4D97-AF65-F5344CB8AC3E}">
        <p14:creationId xmlns:p14="http://schemas.microsoft.com/office/powerpoint/2010/main" val="1905309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5739550"/>
          </a:xfrm>
        </p:spPr>
        <p:txBody>
          <a:bodyPr>
            <a:normAutofit/>
          </a:bodyPr>
          <a:lstStyle/>
          <a:p>
            <a:pPr marL="137160" indent="0">
              <a:buNone/>
            </a:pPr>
            <a:r>
              <a:rPr lang="vi-VN" dirty="0"/>
              <a:t>Pretpostavimo da želite da napravite aplikaciju koja će podržavati</a:t>
            </a:r>
            <a:r>
              <a:rPr lang="sr-Latn-RS" dirty="0"/>
              <a:t> dosta</a:t>
            </a:r>
            <a:r>
              <a:rPr lang="vi-VN" dirty="0"/>
              <a:t> istovremenih korisnika, sa brzim rastom, a ne želite mnogo administracije i održavanja infrastrukture i želite da radi non-stop. </a:t>
            </a:r>
            <a:endParaRPr lang="sr-Latn-RS" dirty="0"/>
          </a:p>
          <a:p>
            <a:pPr marL="137160" indent="0">
              <a:buNone/>
            </a:pPr>
            <a:r>
              <a:rPr lang="vi-VN" dirty="0"/>
              <a:t>Azure veb sajtovi vam dozvoljavaju da kreirate ovakvu vrstu veb aplikacija, ali postoje neka ograničenja. Nemate administratorska prava pristupa što, na primer, znači da ne možete da stavite vaš specifičan softver. </a:t>
            </a:r>
            <a:endParaRPr lang="sr-Latn-RS" dirty="0"/>
          </a:p>
          <a:p>
            <a:pPr marL="137160" indent="0">
              <a:buNone/>
            </a:pPr>
            <a:endParaRPr lang="sr-Latn-R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256"/>
            <a:ext cx="8229600" cy="1143000"/>
          </a:xfrm>
        </p:spPr>
        <p:txBody>
          <a:bodyPr/>
          <a:lstStyle/>
          <a:p>
            <a:r>
              <a:rPr lang="sr-Latn-RS" dirty="0"/>
              <a:t>Uvod</a:t>
            </a:r>
            <a:endParaRPr lang="en-US" dirty="0"/>
          </a:p>
        </p:txBody>
      </p:sp>
      <p:sp>
        <p:nvSpPr>
          <p:cNvPr id="3" name="Content Placeholder 2"/>
          <p:cNvSpPr>
            <a:spLocks noGrp="1"/>
          </p:cNvSpPr>
          <p:nvPr>
            <p:ph idx="1"/>
          </p:nvPr>
        </p:nvSpPr>
        <p:spPr>
          <a:xfrm>
            <a:off x="457200" y="1052736"/>
            <a:ext cx="8229600" cy="5184576"/>
          </a:xfrm>
        </p:spPr>
        <p:txBody>
          <a:bodyPr>
            <a:noAutofit/>
          </a:bodyPr>
          <a:lstStyle/>
          <a:p>
            <a:pPr>
              <a:spcAft>
                <a:spcPts val="600"/>
              </a:spcAft>
            </a:pPr>
            <a:r>
              <a:rPr lang="vi-VN" sz="2200" b="1" dirty="0"/>
              <a:t>Microsoft Azure </a:t>
            </a:r>
            <a:r>
              <a:rPr lang="vi-VN" sz="2200" dirty="0"/>
              <a:t>(ranije poznat kao Windows Azure) servis je za računarstvo u oblaku</a:t>
            </a:r>
            <a:r>
              <a:rPr lang="sr-Latn-RS" sz="2200" dirty="0"/>
              <a:t>(korisnik sa udaljenje lokacije pristupa željenoj aplikaciji preko veb pretraživača)</a:t>
            </a:r>
            <a:r>
              <a:rPr lang="vi-VN" sz="2200" dirty="0"/>
              <a:t> koji je stvorio Majkrosoft za pravljenje, testiranje, raspoređivanje i upravljanje aplikacijama i servisima kroz centre podataka kojima upravlja Majkrosoft. Pruža softver kao servis (SaaS), platformu kao servis (PaaS) i infrastrukturu kao servis (IaaS), a podržava mnoge različite programske jezike, alate i programske okvire.</a:t>
            </a:r>
          </a:p>
          <a:p>
            <a:endParaRPr lang="sr-Latn-RS" sz="2200" dirty="0"/>
          </a:p>
          <a:p>
            <a:pPr>
              <a:buNone/>
            </a:pPr>
            <a:endParaRPr lang="sr-Latn-RS" sz="2200" dirty="0"/>
          </a:p>
          <a:p>
            <a:pPr>
              <a:buNone/>
            </a:pPr>
            <a:endParaRPr lang="vi-VN" sz="2200" dirty="0"/>
          </a:p>
          <a:p>
            <a:r>
              <a:rPr lang="vi-VN" sz="2200" dirty="0"/>
              <a:t>Azure je najavljen u oktobru 2008. godine, započet je sa kodnim imenom „Project Red Dog”, a objavljen je 1. februara 2010. godine kao „Windows Azure” pre nego što je preimenovan u „Microsoft Azure” 25. marta 2014. godine.</a:t>
            </a:r>
            <a:endParaRPr lang="en-US" sz="2200" dirty="0"/>
          </a:p>
        </p:txBody>
      </p:sp>
      <p:pic>
        <p:nvPicPr>
          <p:cNvPr id="1026" name="Picture 2" descr="C:\Users\Lenovo\Desktop\azurebeg.png"/>
          <p:cNvPicPr>
            <a:picLocks noChangeAspect="1" noChangeArrowheads="1"/>
          </p:cNvPicPr>
          <p:nvPr/>
        </p:nvPicPr>
        <p:blipFill>
          <a:blip r:embed="rId2" cstate="print"/>
          <a:srcRect/>
          <a:stretch>
            <a:fillRect/>
          </a:stretch>
        </p:blipFill>
        <p:spPr bwMode="auto">
          <a:xfrm>
            <a:off x="3696935" y="3961250"/>
            <a:ext cx="1750130" cy="984448"/>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Tri modula koje nudi Azure</a:t>
            </a:r>
            <a:endParaRPr lang="en-US" dirty="0"/>
          </a:p>
        </p:txBody>
      </p:sp>
      <p:sp>
        <p:nvSpPr>
          <p:cNvPr id="3" name="Content Placeholder 2"/>
          <p:cNvSpPr>
            <a:spLocks noGrp="1"/>
          </p:cNvSpPr>
          <p:nvPr>
            <p:ph idx="1"/>
          </p:nvPr>
        </p:nvSpPr>
        <p:spPr/>
        <p:txBody>
          <a:bodyPr/>
          <a:lstStyle/>
          <a:p>
            <a:pPr>
              <a:buNone/>
            </a:pPr>
            <a:r>
              <a:rPr lang="sr-Latn-RS" dirty="0"/>
              <a:t>Microsoft Azure omogućava:</a:t>
            </a:r>
          </a:p>
          <a:p>
            <a:r>
              <a:rPr lang="sr-Latn-RS" dirty="0"/>
              <a:t>Softver kao servis(SaaS)</a:t>
            </a:r>
          </a:p>
          <a:p>
            <a:r>
              <a:rPr lang="sr-Latn-RS" dirty="0"/>
              <a:t>Platformski servisi(PaaS)</a:t>
            </a:r>
          </a:p>
          <a:p>
            <a:r>
              <a:rPr lang="sr-Latn-RS" dirty="0"/>
              <a:t>Infrastrukturni servisi(IaaS)</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Softver kao servis(SaaS)</a:t>
            </a:r>
            <a:endParaRPr lang="en-US" dirty="0"/>
          </a:p>
        </p:txBody>
      </p:sp>
      <p:sp>
        <p:nvSpPr>
          <p:cNvPr id="3" name="Content Placeholder 2"/>
          <p:cNvSpPr>
            <a:spLocks noGrp="1"/>
          </p:cNvSpPr>
          <p:nvPr>
            <p:ph idx="1"/>
          </p:nvPr>
        </p:nvSpPr>
        <p:spPr/>
        <p:txBody>
          <a:bodyPr/>
          <a:lstStyle/>
          <a:p>
            <a:r>
              <a:rPr lang="en-US" dirty="0" err="1"/>
              <a:t>pruža</a:t>
            </a:r>
            <a:r>
              <a:rPr lang="en-US" dirty="0"/>
              <a:t> </a:t>
            </a:r>
            <a:r>
              <a:rPr lang="en-US" dirty="0" err="1"/>
              <a:t>vam</a:t>
            </a:r>
            <a:r>
              <a:rPr lang="en-US" dirty="0"/>
              <a:t> </a:t>
            </a:r>
            <a:r>
              <a:rPr lang="en-US" dirty="0" err="1"/>
              <a:t>širok</a:t>
            </a:r>
            <a:r>
              <a:rPr lang="en-US" dirty="0"/>
              <a:t> </a:t>
            </a:r>
            <a:r>
              <a:rPr lang="en-US" dirty="0" err="1"/>
              <a:t>spektar</a:t>
            </a:r>
            <a:r>
              <a:rPr lang="en-US" dirty="0"/>
              <a:t> </a:t>
            </a:r>
            <a:r>
              <a:rPr lang="en-US" dirty="0" err="1"/>
              <a:t>aplikacija</a:t>
            </a:r>
            <a:r>
              <a:rPr lang="en-US" dirty="0"/>
              <a:t>, framework</a:t>
            </a:r>
            <a:r>
              <a:rPr lang="sr-Latn-RS" dirty="0"/>
              <a:t>-</a:t>
            </a:r>
            <a:r>
              <a:rPr lang="en-US" dirty="0"/>
              <a:t>a </a:t>
            </a:r>
            <a:r>
              <a:rPr lang="en-US" dirty="0" err="1"/>
              <a:t>i</a:t>
            </a:r>
            <a:r>
              <a:rPr lang="en-US" dirty="0"/>
              <a:t> </a:t>
            </a:r>
            <a:r>
              <a:rPr lang="en-US" dirty="0" err="1"/>
              <a:t>templejta</a:t>
            </a:r>
            <a:r>
              <a:rPr lang="en-US" dirty="0"/>
              <a:t> </a:t>
            </a:r>
            <a:r>
              <a:rPr lang="en-US" dirty="0" err="1"/>
              <a:t>kako</a:t>
            </a:r>
            <a:r>
              <a:rPr lang="en-US" dirty="0"/>
              <a:t> </a:t>
            </a:r>
            <a:r>
              <a:rPr lang="en-US" dirty="0" err="1"/>
              <a:t>biste</a:t>
            </a:r>
            <a:r>
              <a:rPr lang="en-US" dirty="0"/>
              <a:t> </a:t>
            </a:r>
            <a:r>
              <a:rPr lang="en-US" dirty="0" err="1"/>
              <a:t>mogli</a:t>
            </a:r>
            <a:r>
              <a:rPr lang="en-US" dirty="0"/>
              <a:t> da </a:t>
            </a:r>
            <a:r>
              <a:rPr lang="en-US" dirty="0" err="1"/>
              <a:t>kreirate</a:t>
            </a:r>
            <a:r>
              <a:rPr lang="en-US" dirty="0"/>
              <a:t> </a:t>
            </a:r>
            <a:r>
              <a:rPr lang="en-US" dirty="0" err="1"/>
              <a:t>velike</a:t>
            </a:r>
            <a:r>
              <a:rPr lang="en-US" dirty="0"/>
              <a:t> </a:t>
            </a:r>
            <a:r>
              <a:rPr lang="en-US" dirty="0" err="1"/>
              <a:t>i</a:t>
            </a:r>
            <a:r>
              <a:rPr lang="en-US" dirty="0"/>
              <a:t> </a:t>
            </a:r>
            <a:r>
              <a:rPr lang="en-US" dirty="0" err="1"/>
              <a:t>skalabilne</a:t>
            </a:r>
            <a:r>
              <a:rPr lang="en-US" dirty="0"/>
              <a:t> web </a:t>
            </a:r>
            <a:r>
              <a:rPr lang="en-US" dirty="0" err="1"/>
              <a:t>aplikacije</a:t>
            </a:r>
            <a:r>
              <a:rPr lang="sr-Latn-RS" dirty="0"/>
              <a:t>(</a:t>
            </a:r>
            <a:r>
              <a:rPr lang="en-US" b="0" i="0" dirty="0" err="1">
                <a:effectLst/>
              </a:rPr>
              <a:t>Skalabilnost</a:t>
            </a:r>
            <a:r>
              <a:rPr lang="en-US" b="0" i="0" dirty="0">
                <a:effectLst/>
              </a:rPr>
              <a:t> je </a:t>
            </a:r>
            <a:r>
              <a:rPr lang="en-US" b="0" i="0" dirty="0" err="1">
                <a:effectLst/>
              </a:rPr>
              <a:t>mogućnost</a:t>
            </a:r>
            <a:r>
              <a:rPr lang="en-US" b="0" i="0" dirty="0">
                <a:effectLst/>
              </a:rPr>
              <a:t> </a:t>
            </a:r>
            <a:r>
              <a:rPr lang="en-US" b="0" i="0" dirty="0" err="1">
                <a:effectLst/>
              </a:rPr>
              <a:t>aplikacije</a:t>
            </a:r>
            <a:r>
              <a:rPr lang="en-US" b="0" i="0" dirty="0">
                <a:effectLst/>
              </a:rPr>
              <a:t> da </a:t>
            </a:r>
            <a:r>
              <a:rPr lang="en-US" b="0" i="0" dirty="0" err="1">
                <a:effectLst/>
              </a:rPr>
              <a:t>ponese</a:t>
            </a:r>
            <a:r>
              <a:rPr lang="en-US" b="0" i="0" dirty="0">
                <a:effectLst/>
              </a:rPr>
              <a:t> </a:t>
            </a:r>
            <a:r>
              <a:rPr lang="en-US" b="0" i="0" dirty="0" err="1">
                <a:effectLst/>
              </a:rPr>
              <a:t>povećanje</a:t>
            </a:r>
            <a:r>
              <a:rPr lang="en-US" b="0" i="0" dirty="0">
                <a:effectLst/>
              </a:rPr>
              <a:t> </a:t>
            </a:r>
            <a:r>
              <a:rPr lang="en-US" b="0" i="0" dirty="0" err="1">
                <a:effectLst/>
              </a:rPr>
              <a:t>zahteva</a:t>
            </a:r>
            <a:r>
              <a:rPr lang="en-US" b="0" i="0" dirty="0">
                <a:effectLst/>
              </a:rPr>
              <a:t> </a:t>
            </a:r>
            <a:r>
              <a:rPr lang="en-US" b="0" i="0" dirty="0" err="1">
                <a:effectLst/>
              </a:rPr>
              <a:t>i</a:t>
            </a:r>
            <a:r>
              <a:rPr lang="en-US" b="0" i="0" dirty="0">
                <a:effectLst/>
              </a:rPr>
              <a:t> </a:t>
            </a:r>
            <a:r>
              <a:rPr lang="en-US" b="0" i="0" dirty="0" err="1">
                <a:effectLst/>
              </a:rPr>
              <a:t>broja</a:t>
            </a:r>
            <a:r>
              <a:rPr lang="en-US" b="0" i="0" dirty="0">
                <a:effectLst/>
              </a:rPr>
              <a:t> </a:t>
            </a:r>
            <a:r>
              <a:rPr lang="en-US" b="0" i="0" dirty="0" err="1">
                <a:effectLst/>
              </a:rPr>
              <a:t>korisnika</a:t>
            </a:r>
            <a:r>
              <a:rPr lang="en-US" b="0" i="0" dirty="0">
                <a:effectLst/>
              </a:rPr>
              <a:t> a da </a:t>
            </a:r>
            <a:r>
              <a:rPr lang="en-US" b="0" i="0" dirty="0" err="1">
                <a:effectLst/>
              </a:rPr>
              <a:t>sama</a:t>
            </a:r>
            <a:r>
              <a:rPr lang="en-US" b="0" i="0" dirty="0">
                <a:effectLst/>
              </a:rPr>
              <a:t> </a:t>
            </a:r>
            <a:r>
              <a:rPr lang="en-US" b="0" i="0" dirty="0" err="1">
                <a:effectLst/>
              </a:rPr>
              <a:t>aplikacija</a:t>
            </a:r>
            <a:r>
              <a:rPr lang="en-US" b="0" i="0" dirty="0">
                <a:effectLst/>
              </a:rPr>
              <a:t> ne mora da se </a:t>
            </a:r>
            <a:r>
              <a:rPr lang="en-US" b="0" i="0" dirty="0" err="1">
                <a:effectLst/>
              </a:rPr>
              <a:t>menja</a:t>
            </a:r>
            <a:r>
              <a:rPr lang="en-US" b="0" i="0" dirty="0">
                <a:effectLst/>
              </a:rPr>
              <a:t>.</a:t>
            </a:r>
            <a:r>
              <a:rPr lang="sr-Latn-RS" dirty="0"/>
              <a:t>)</a:t>
            </a:r>
            <a:r>
              <a:rPr lang="en-US" dirty="0"/>
              <a:t> </a:t>
            </a:r>
            <a:r>
              <a:rPr lang="en-US" dirty="0" err="1"/>
              <a:t>ali</a:t>
            </a:r>
            <a:r>
              <a:rPr lang="en-US" dirty="0"/>
              <a:t> </a:t>
            </a:r>
            <a:r>
              <a:rPr lang="en-US" dirty="0" err="1"/>
              <a:t>i</a:t>
            </a:r>
            <a:r>
              <a:rPr lang="en-US" dirty="0"/>
              <a:t> </a:t>
            </a:r>
            <a:r>
              <a:rPr lang="en-US" dirty="0" err="1"/>
              <a:t>brzu</a:t>
            </a:r>
            <a:r>
              <a:rPr lang="en-US" dirty="0"/>
              <a:t> </a:t>
            </a:r>
            <a:r>
              <a:rPr lang="en-US" dirty="0" err="1"/>
              <a:t>prezentaciju</a:t>
            </a:r>
            <a:r>
              <a:rPr lang="en-US" dirty="0"/>
              <a:t> </a:t>
            </a:r>
            <a:r>
              <a:rPr lang="en-US" dirty="0" err="1"/>
              <a:t>veb</a:t>
            </a:r>
            <a:r>
              <a:rPr lang="en-US" dirty="0"/>
              <a:t> </a:t>
            </a:r>
            <a:r>
              <a:rPr lang="en-US" dirty="0" err="1"/>
              <a:t>sajtova</a:t>
            </a:r>
            <a:r>
              <a:rPr lang="en-US" dirty="0"/>
              <a:t>, </a:t>
            </a:r>
            <a:r>
              <a:rPr lang="en-US" dirty="0" err="1"/>
              <a:t>uz</a:t>
            </a:r>
            <a:r>
              <a:rPr lang="en-US" dirty="0"/>
              <a:t> </a:t>
            </a:r>
            <a:r>
              <a:rPr lang="en-US" dirty="0" err="1"/>
              <a:t>efikasan</a:t>
            </a:r>
            <a:r>
              <a:rPr lang="en-US" dirty="0"/>
              <a:t> </a:t>
            </a:r>
            <a:r>
              <a:rPr lang="en-US" dirty="0" err="1"/>
              <a:t>razvoj</a:t>
            </a:r>
            <a:r>
              <a:rPr lang="en-US" dirty="0"/>
              <a:t> </a:t>
            </a:r>
            <a:r>
              <a:rPr lang="en-US" dirty="0" err="1"/>
              <a:t>i</a:t>
            </a:r>
            <a:r>
              <a:rPr lang="en-US" dirty="0"/>
              <a:t> </a:t>
            </a:r>
            <a:r>
              <a:rPr lang="en-US" dirty="0" err="1"/>
              <a:t>testiranje</a:t>
            </a:r>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375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Platforma kao servis(PaaS)</a:t>
            </a:r>
            <a:endParaRPr lang="en-US" dirty="0"/>
          </a:p>
        </p:txBody>
      </p:sp>
      <p:sp>
        <p:nvSpPr>
          <p:cNvPr id="3" name="Content Placeholder 2"/>
          <p:cNvSpPr>
            <a:spLocks noGrp="1"/>
          </p:cNvSpPr>
          <p:nvPr>
            <p:ph idx="1"/>
          </p:nvPr>
        </p:nvSpPr>
        <p:spPr/>
        <p:txBody>
          <a:bodyPr/>
          <a:lstStyle/>
          <a:p>
            <a:r>
              <a:rPr lang="en-US" dirty="0" err="1"/>
              <a:t>su</a:t>
            </a:r>
            <a:r>
              <a:rPr lang="en-US" dirty="0"/>
              <a:t> platform-as-a-service (PaaS) </a:t>
            </a:r>
            <a:r>
              <a:rPr lang="en-US" dirty="0" err="1"/>
              <a:t>opcije</a:t>
            </a:r>
            <a:r>
              <a:rPr lang="en-US" dirty="0"/>
              <a:t> </a:t>
            </a:r>
            <a:r>
              <a:rPr lang="en-US" dirty="0" err="1"/>
              <a:t>podešene</a:t>
            </a:r>
            <a:r>
              <a:rPr lang="en-US" dirty="0"/>
              <a:t> za </a:t>
            </a:r>
            <a:r>
              <a:rPr lang="en-US" dirty="0" err="1"/>
              <a:t>kreiranje</a:t>
            </a:r>
            <a:r>
              <a:rPr lang="en-US" dirty="0"/>
              <a:t> </a:t>
            </a:r>
            <a:r>
              <a:rPr lang="en-US" dirty="0" err="1"/>
              <a:t>skalabilnih</a:t>
            </a:r>
            <a:r>
              <a:rPr lang="sr-Latn-RS" dirty="0"/>
              <a:t>(</a:t>
            </a:r>
            <a:r>
              <a:rPr lang="en-US" b="0" i="0" dirty="0" err="1">
                <a:effectLst/>
              </a:rPr>
              <a:t>Skalabilnost</a:t>
            </a:r>
            <a:r>
              <a:rPr lang="en-US" b="0" i="0" dirty="0">
                <a:effectLst/>
              </a:rPr>
              <a:t> je </a:t>
            </a:r>
            <a:r>
              <a:rPr lang="en-US" b="0" i="0" dirty="0" err="1">
                <a:effectLst/>
              </a:rPr>
              <a:t>mogućnost</a:t>
            </a:r>
            <a:r>
              <a:rPr lang="en-US" b="0" i="0" dirty="0">
                <a:effectLst/>
              </a:rPr>
              <a:t> </a:t>
            </a:r>
            <a:r>
              <a:rPr lang="en-US" b="0" i="0" dirty="0" err="1">
                <a:effectLst/>
              </a:rPr>
              <a:t>aplikacije</a:t>
            </a:r>
            <a:r>
              <a:rPr lang="en-US" b="0" i="0" dirty="0">
                <a:effectLst/>
              </a:rPr>
              <a:t> da </a:t>
            </a:r>
            <a:r>
              <a:rPr lang="en-US" b="0" i="0" dirty="0" err="1">
                <a:effectLst/>
              </a:rPr>
              <a:t>ponese</a:t>
            </a:r>
            <a:r>
              <a:rPr lang="en-US" b="0" i="0" dirty="0">
                <a:effectLst/>
              </a:rPr>
              <a:t> </a:t>
            </a:r>
            <a:r>
              <a:rPr lang="en-US" b="0" i="0" dirty="0" err="1">
                <a:effectLst/>
              </a:rPr>
              <a:t>povećanje</a:t>
            </a:r>
            <a:r>
              <a:rPr lang="en-US" b="0" i="0" dirty="0">
                <a:effectLst/>
              </a:rPr>
              <a:t> </a:t>
            </a:r>
            <a:r>
              <a:rPr lang="en-US" b="0" i="0" dirty="0" err="1">
                <a:effectLst/>
              </a:rPr>
              <a:t>zahteva</a:t>
            </a:r>
            <a:r>
              <a:rPr lang="en-US" b="0" i="0" dirty="0">
                <a:effectLst/>
              </a:rPr>
              <a:t> </a:t>
            </a:r>
            <a:r>
              <a:rPr lang="en-US" b="0" i="0" dirty="0" err="1">
                <a:effectLst/>
              </a:rPr>
              <a:t>i</a:t>
            </a:r>
            <a:r>
              <a:rPr lang="en-US" b="0" i="0" dirty="0">
                <a:effectLst/>
              </a:rPr>
              <a:t> </a:t>
            </a:r>
            <a:r>
              <a:rPr lang="en-US" b="0" i="0" dirty="0" err="1">
                <a:effectLst/>
              </a:rPr>
              <a:t>broja</a:t>
            </a:r>
            <a:r>
              <a:rPr lang="en-US" b="0" i="0" dirty="0">
                <a:effectLst/>
              </a:rPr>
              <a:t> </a:t>
            </a:r>
            <a:r>
              <a:rPr lang="en-US" b="0" i="0" dirty="0" err="1">
                <a:effectLst/>
              </a:rPr>
              <a:t>korisnika</a:t>
            </a:r>
            <a:r>
              <a:rPr lang="en-US" b="0" i="0" dirty="0">
                <a:effectLst/>
              </a:rPr>
              <a:t> a da </a:t>
            </a:r>
            <a:r>
              <a:rPr lang="en-US" b="0" i="0" dirty="0" err="1">
                <a:effectLst/>
              </a:rPr>
              <a:t>sama</a:t>
            </a:r>
            <a:r>
              <a:rPr lang="en-US" b="0" i="0" dirty="0">
                <a:effectLst/>
              </a:rPr>
              <a:t> </a:t>
            </a:r>
            <a:r>
              <a:rPr lang="en-US" b="0" i="0" dirty="0" err="1">
                <a:effectLst/>
              </a:rPr>
              <a:t>aplikacija</a:t>
            </a:r>
            <a:r>
              <a:rPr lang="en-US" b="0" i="0" dirty="0">
                <a:effectLst/>
              </a:rPr>
              <a:t> ne mora da se </a:t>
            </a:r>
            <a:r>
              <a:rPr lang="en-US" b="0" i="0" dirty="0" err="1">
                <a:effectLst/>
              </a:rPr>
              <a:t>menja</a:t>
            </a:r>
            <a:r>
              <a:rPr lang="en-US" b="0" i="0" dirty="0">
                <a:effectLst/>
                <a:latin typeface="Georgia" panose="02040502050405020303" pitchFamily="18" charset="0"/>
              </a:rPr>
              <a:t>.</a:t>
            </a:r>
            <a:r>
              <a:rPr lang="sr-Latn-RS" dirty="0"/>
              <a:t>)</a:t>
            </a:r>
            <a:r>
              <a:rPr lang="en-US" dirty="0"/>
              <a:t> </a:t>
            </a:r>
            <a:r>
              <a:rPr lang="en-US" dirty="0" err="1"/>
              <a:t>i</a:t>
            </a:r>
            <a:r>
              <a:rPr lang="en-US" dirty="0"/>
              <a:t> </a:t>
            </a:r>
            <a:r>
              <a:rPr lang="en-US" dirty="0" err="1"/>
              <a:t>stabilnih</a:t>
            </a:r>
            <a:r>
              <a:rPr lang="en-US" dirty="0"/>
              <a:t> </a:t>
            </a:r>
            <a:r>
              <a:rPr lang="en-US" dirty="0" err="1"/>
              <a:t>aplikacija</a:t>
            </a:r>
            <a:r>
              <a:rPr lang="en-US" dirty="0"/>
              <a:t>, </a:t>
            </a:r>
            <a:r>
              <a:rPr lang="en-US" dirty="0" err="1"/>
              <a:t>ali</a:t>
            </a:r>
            <a:r>
              <a:rPr lang="en-US" dirty="0"/>
              <a:t> </a:t>
            </a:r>
            <a:r>
              <a:rPr lang="en-US" dirty="0" err="1"/>
              <a:t>sa</a:t>
            </a:r>
            <a:r>
              <a:rPr lang="en-US" dirty="0"/>
              <a:t> </a:t>
            </a:r>
            <a:r>
              <a:rPr lang="en-US" dirty="0" err="1"/>
              <a:t>mnogo</a:t>
            </a:r>
            <a:r>
              <a:rPr lang="en-US" dirty="0"/>
              <a:t> </a:t>
            </a:r>
            <a:r>
              <a:rPr lang="en-US" dirty="0" err="1"/>
              <a:t>više</a:t>
            </a:r>
            <a:r>
              <a:rPr lang="en-US" dirty="0"/>
              <a:t> </a:t>
            </a:r>
            <a:r>
              <a:rPr lang="en-US" dirty="0" err="1"/>
              <a:t>fleksibilnosti</a:t>
            </a:r>
            <a:r>
              <a:rPr lang="en-US" dirty="0"/>
              <a:t> </a:t>
            </a:r>
            <a:r>
              <a:rPr lang="en-US" dirty="0" err="1"/>
              <a:t>nego</a:t>
            </a:r>
            <a:r>
              <a:rPr lang="en-US" dirty="0"/>
              <a:t> </a:t>
            </a:r>
            <a:r>
              <a:rPr lang="en-US" dirty="0" err="1"/>
              <a:t>veb</a:t>
            </a:r>
            <a:r>
              <a:rPr lang="en-US" dirty="0"/>
              <a:t> </a:t>
            </a:r>
            <a:r>
              <a:rPr lang="en-US" dirty="0" err="1"/>
              <a:t>sajtovi</a:t>
            </a:r>
            <a:r>
              <a:rPr lang="en-US" dirty="0"/>
              <a:t>.</a:t>
            </a:r>
            <a:endParaRPr lang="sr-Latn-RS" dirty="0"/>
          </a:p>
          <a:p>
            <a:r>
              <a:rPr lang="en-US" dirty="0"/>
              <a:t>Sa platform-as-a-service (</a:t>
            </a:r>
            <a:r>
              <a:rPr lang="en-US" dirty="0" err="1"/>
              <a:t>PaaS</a:t>
            </a:r>
            <a:r>
              <a:rPr lang="en-US" dirty="0"/>
              <a:t>) </a:t>
            </a:r>
            <a:r>
              <a:rPr lang="en-US" dirty="0" err="1"/>
              <a:t>modelom</a:t>
            </a:r>
            <a:r>
              <a:rPr lang="en-US" dirty="0"/>
              <a:t>, </a:t>
            </a:r>
            <a:r>
              <a:rPr lang="en-US" dirty="0" err="1"/>
              <a:t>fokusirani</a:t>
            </a:r>
            <a:r>
              <a:rPr lang="en-US" dirty="0"/>
              <a:t> </a:t>
            </a:r>
            <a:r>
              <a:rPr lang="en-US" dirty="0" err="1"/>
              <a:t>ste</a:t>
            </a:r>
            <a:r>
              <a:rPr lang="en-US" dirty="0"/>
              <a:t> </a:t>
            </a:r>
            <a:r>
              <a:rPr lang="en-US" dirty="0" err="1"/>
              <a:t>isključivo</a:t>
            </a:r>
            <a:r>
              <a:rPr lang="en-US" dirty="0"/>
              <a:t> </a:t>
            </a:r>
            <a:r>
              <a:rPr lang="en-US" dirty="0" err="1"/>
              <a:t>na</a:t>
            </a:r>
            <a:r>
              <a:rPr lang="en-US" dirty="0"/>
              <a:t> </a:t>
            </a:r>
            <a:r>
              <a:rPr lang="en-US" dirty="0" err="1"/>
              <a:t>aplikacije</a:t>
            </a:r>
            <a:r>
              <a:rPr lang="en-US" dirty="0"/>
              <a:t> </a:t>
            </a:r>
            <a:r>
              <a:rPr lang="en-US" dirty="0" err="1"/>
              <a:t>i</a:t>
            </a:r>
            <a:r>
              <a:rPr lang="en-US" dirty="0"/>
              <a:t> </a:t>
            </a:r>
            <a:r>
              <a:rPr lang="en-US" dirty="0" err="1"/>
              <a:t>podatke</a:t>
            </a:r>
            <a:r>
              <a:rPr lang="sr-Latn-RS" dirty="0"/>
              <a:t>.</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Infrastruktura kao servis(IaaS)</a:t>
            </a:r>
            <a:br>
              <a:rPr lang="en-US" dirty="0"/>
            </a:br>
            <a:endParaRPr lang="en-US" dirty="0"/>
          </a:p>
        </p:txBody>
      </p:sp>
      <p:sp>
        <p:nvSpPr>
          <p:cNvPr id="3" name="Content Placeholder 2"/>
          <p:cNvSpPr>
            <a:spLocks noGrp="1"/>
          </p:cNvSpPr>
          <p:nvPr>
            <p:ph idx="1"/>
          </p:nvPr>
        </p:nvSpPr>
        <p:spPr/>
        <p:txBody>
          <a:bodyPr/>
          <a:lstStyle/>
          <a:p>
            <a:r>
              <a:rPr lang="sr-Latn-RS" b="0" i="0" dirty="0">
                <a:effectLst/>
              </a:rPr>
              <a:t>(</a:t>
            </a:r>
            <a:r>
              <a:rPr lang="en-US" b="0" i="0" dirty="0">
                <a:effectLst/>
              </a:rPr>
              <a:t>Infrastructure as a Service</a:t>
            </a:r>
            <a:r>
              <a:rPr lang="sr-Latn-RS" b="0" i="0" dirty="0">
                <a:effectLst/>
              </a:rPr>
              <a:t>) </a:t>
            </a:r>
            <a:r>
              <a:rPr lang="en-US" dirty="0" err="1"/>
              <a:t>daju</a:t>
            </a:r>
            <a:r>
              <a:rPr lang="en-US" dirty="0"/>
              <a:t> </a:t>
            </a:r>
            <a:r>
              <a:rPr lang="en-US" dirty="0" err="1"/>
              <a:t>vam</a:t>
            </a:r>
            <a:r>
              <a:rPr lang="en-US" dirty="0"/>
              <a:t> </a:t>
            </a:r>
            <a:r>
              <a:rPr lang="en-US" dirty="0" err="1"/>
              <a:t>kontrolu</a:t>
            </a:r>
            <a:r>
              <a:rPr lang="en-US" dirty="0"/>
              <a:t> </a:t>
            </a:r>
            <a:r>
              <a:rPr lang="en-US" dirty="0" err="1"/>
              <a:t>nad</a:t>
            </a:r>
            <a:r>
              <a:rPr lang="en-US" dirty="0"/>
              <a:t> </a:t>
            </a:r>
            <a:r>
              <a:rPr lang="en-US" dirty="0" err="1"/>
              <a:t>kompletnim</a:t>
            </a:r>
            <a:r>
              <a:rPr lang="en-US" dirty="0"/>
              <a:t> </a:t>
            </a:r>
            <a:r>
              <a:rPr lang="en-US" dirty="0" err="1"/>
              <a:t>vurtualnim</a:t>
            </a:r>
            <a:r>
              <a:rPr lang="en-US" dirty="0"/>
              <a:t> </a:t>
            </a:r>
            <a:r>
              <a:rPr lang="en-US" dirty="0" err="1"/>
              <a:t>mašinama</a:t>
            </a:r>
            <a:r>
              <a:rPr lang="en-US" dirty="0"/>
              <a:t>, </a:t>
            </a:r>
            <a:r>
              <a:rPr lang="en-US" dirty="0" err="1"/>
              <a:t>uključujući</a:t>
            </a:r>
            <a:r>
              <a:rPr lang="en-US" dirty="0"/>
              <a:t> </a:t>
            </a:r>
            <a:r>
              <a:rPr lang="en-US" dirty="0" err="1"/>
              <a:t>i</a:t>
            </a:r>
            <a:r>
              <a:rPr lang="en-US" dirty="0"/>
              <a:t> </a:t>
            </a:r>
            <a:r>
              <a:rPr lang="en-US" dirty="0" err="1"/>
              <a:t>operativne</a:t>
            </a:r>
            <a:r>
              <a:rPr lang="en-US" dirty="0"/>
              <a:t> </a:t>
            </a:r>
            <a:r>
              <a:rPr lang="en-US" dirty="0" err="1"/>
              <a:t>sisteme</a:t>
            </a:r>
            <a:r>
              <a:rPr lang="en-US" dirty="0"/>
              <a:t> (IaaS)</a:t>
            </a:r>
            <a:r>
              <a:rPr lang="sr-Latn-RS" dirty="0"/>
              <a:t>.</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5739550"/>
          </a:xfrm>
        </p:spPr>
        <p:txBody>
          <a:bodyPr>
            <a:normAutofit/>
          </a:bodyPr>
          <a:lstStyle/>
          <a:p>
            <a:pPr marL="137160" indent="0">
              <a:buNone/>
            </a:pPr>
            <a:r>
              <a:rPr lang="vi-VN" dirty="0"/>
              <a:t>Azure VM</a:t>
            </a:r>
            <a:r>
              <a:rPr lang="sr-Latn-RS" dirty="0"/>
              <a:t>(virtualne mašine)</a:t>
            </a:r>
            <a:r>
              <a:rPr lang="vi-VN" dirty="0"/>
              <a:t> vam daju dosta fleksibilnosti, uključujući i administratorska prava pristupa, tako da sigurno možete napraviti skalabilnu aplikaciju, ali ćete morati da se pobrinete i oko mnogo administracije. </a:t>
            </a:r>
            <a:endParaRPr lang="sr-Latn-RS" dirty="0"/>
          </a:p>
          <a:p>
            <a:pPr marL="137160" indent="0">
              <a:buNone/>
            </a:pPr>
            <a:r>
              <a:rPr lang="vi-VN" dirty="0"/>
              <a:t>Ono što vam treba je opcija koja vam daje potpunu kontrolu, ali takođe za vas završava većinu stvari oko redovne administracije i stabilnosti sistema.</a:t>
            </a:r>
            <a:r>
              <a:rPr lang="sr-Latn-RS" dirty="0"/>
              <a:t> Upravo ovo omogućuje Microsoft Azure cloud servisi.</a:t>
            </a:r>
            <a:endParaRPr lang="en-US" dirty="0"/>
          </a:p>
        </p:txBody>
      </p:sp>
    </p:spTree>
    <p:extLst>
      <p:ext uri="{BB962C8B-B14F-4D97-AF65-F5344CB8AC3E}">
        <p14:creationId xmlns:p14="http://schemas.microsoft.com/office/powerpoint/2010/main" val="3120524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1045-1520-47E3-81E3-042F0DF02773}"/>
              </a:ext>
            </a:extLst>
          </p:cNvPr>
          <p:cNvSpPr>
            <a:spLocks noGrp="1"/>
          </p:cNvSpPr>
          <p:nvPr>
            <p:ph type="title"/>
          </p:nvPr>
        </p:nvSpPr>
        <p:spPr>
          <a:xfrm>
            <a:off x="457200" y="269776"/>
            <a:ext cx="8229600" cy="1143000"/>
          </a:xfrm>
        </p:spPr>
        <p:txBody>
          <a:bodyPr>
            <a:normAutofit fontScale="90000"/>
          </a:bodyPr>
          <a:lstStyle/>
          <a:p>
            <a:r>
              <a:rPr lang="en-US" dirty="0"/>
              <a:t>Model </a:t>
            </a:r>
            <a:r>
              <a:rPr lang="en-US" dirty="0" err="1"/>
              <a:t>upravljanja</a:t>
            </a:r>
            <a:r>
              <a:rPr lang="en-US" dirty="0"/>
              <a:t> za PaaS / IaaS</a:t>
            </a:r>
          </a:p>
        </p:txBody>
      </p:sp>
      <p:pic>
        <p:nvPicPr>
          <p:cNvPr id="4" name="Picture 3">
            <a:extLst>
              <a:ext uri="{FF2B5EF4-FFF2-40B4-BE49-F238E27FC236}">
                <a16:creationId xmlns:a16="http://schemas.microsoft.com/office/drawing/2014/main" id="{656B29EF-411A-4C3A-8BE8-3A09639D3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31" y="1556792"/>
            <a:ext cx="7835937" cy="4803327"/>
          </a:xfrm>
          <a:prstGeom prst="rect">
            <a:avLst/>
          </a:prstGeom>
        </p:spPr>
      </p:pic>
    </p:spTree>
    <p:extLst>
      <p:ext uri="{BB962C8B-B14F-4D97-AF65-F5344CB8AC3E}">
        <p14:creationId xmlns:p14="http://schemas.microsoft.com/office/powerpoint/2010/main" val="3620694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255</TotalTime>
  <Words>765</Words>
  <Application>Microsoft Office PowerPoint</Application>
  <PresentationFormat>On-screen Show (4:3)</PresentationFormat>
  <Paragraphs>51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Book Antiqua</vt:lpstr>
      <vt:lpstr>Georgia</vt:lpstr>
      <vt:lpstr>Lucida Sans</vt:lpstr>
      <vt:lpstr>Times New Roman</vt:lpstr>
      <vt:lpstr>Wingdings</vt:lpstr>
      <vt:lpstr>Wingdings 2</vt:lpstr>
      <vt:lpstr>Wingdings 3</vt:lpstr>
      <vt:lpstr>Apex</vt:lpstr>
      <vt:lpstr>Microsoft azure</vt:lpstr>
      <vt:lpstr>PowerPoint Presentation</vt:lpstr>
      <vt:lpstr>Uvod</vt:lpstr>
      <vt:lpstr>Tri modula koje nudi Azure</vt:lpstr>
      <vt:lpstr>Softver kao servis(SaaS)</vt:lpstr>
      <vt:lpstr>Platforma kao servis(PaaS)</vt:lpstr>
      <vt:lpstr>Infrastruktura kao servis(IaaS) </vt:lpstr>
      <vt:lpstr>PowerPoint Presentation</vt:lpstr>
      <vt:lpstr>Model upravljanja za PaaS / IaaS</vt:lpstr>
      <vt:lpstr>Upotreba</vt:lpstr>
      <vt:lpstr>PowerPoint Presentation</vt:lpstr>
      <vt:lpstr>Usluge</vt:lpstr>
      <vt:lpstr>Zanimljivosti</vt:lpstr>
      <vt:lpstr>Video tutorial</vt:lpstr>
      <vt:lpstr>Hvala na pažnji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WBT-Azure</dc:creator>
  <cp:lastModifiedBy>Red Kod</cp:lastModifiedBy>
  <cp:revision>41</cp:revision>
  <dcterms:created xsi:type="dcterms:W3CDTF">2021-01-13T12:38:37Z</dcterms:created>
  <dcterms:modified xsi:type="dcterms:W3CDTF">2021-02-19T21:20:03Z</dcterms:modified>
</cp:coreProperties>
</file>