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FC74F-C1A3-4A77-9090-5320899E1A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C00869-B402-473F-95CA-829EE5226AE5}">
      <dgm:prSet/>
      <dgm:spPr/>
      <dgm:t>
        <a:bodyPr/>
        <a:lstStyle/>
        <a:p>
          <a:r>
            <a:rPr lang="en-US"/>
            <a:t>• Fine-tuning requires large labeled datasets and retraining cycles.</a:t>
          </a:r>
        </a:p>
      </dgm:t>
    </dgm:pt>
    <dgm:pt modelId="{A6296910-31EE-4060-A84B-8CAA85CBCD6D}" type="parTrans" cxnId="{5B9355F7-18C3-4463-A52D-5D28E8344754}">
      <dgm:prSet/>
      <dgm:spPr/>
      <dgm:t>
        <a:bodyPr/>
        <a:lstStyle/>
        <a:p>
          <a:endParaRPr lang="en-US"/>
        </a:p>
      </dgm:t>
    </dgm:pt>
    <dgm:pt modelId="{E9F8CA5E-32AE-444B-9D5D-16C504463448}" type="sibTrans" cxnId="{5B9355F7-18C3-4463-A52D-5D28E8344754}">
      <dgm:prSet/>
      <dgm:spPr/>
      <dgm:t>
        <a:bodyPr/>
        <a:lstStyle/>
        <a:p>
          <a:endParaRPr lang="en-US"/>
        </a:p>
      </dgm:t>
    </dgm:pt>
    <dgm:pt modelId="{39296793-63E2-47F4-992A-F4766B56B175}">
      <dgm:prSet/>
      <dgm:spPr/>
      <dgm:t>
        <a:bodyPr/>
        <a:lstStyle/>
        <a:p>
          <a:r>
            <a:rPr lang="en-US"/>
            <a:t>• Inflexible when adding new intents or handling OOS queries.</a:t>
          </a:r>
        </a:p>
      </dgm:t>
    </dgm:pt>
    <dgm:pt modelId="{03359D50-E89B-4718-B6BE-18A9E31AA5E8}" type="parTrans" cxnId="{D3F21599-ED88-4642-8E8E-C945869A5C0E}">
      <dgm:prSet/>
      <dgm:spPr/>
      <dgm:t>
        <a:bodyPr/>
        <a:lstStyle/>
        <a:p>
          <a:endParaRPr lang="en-US"/>
        </a:p>
      </dgm:t>
    </dgm:pt>
    <dgm:pt modelId="{9E4A5ACC-E7AB-4BAB-A758-5CAA12BC9662}" type="sibTrans" cxnId="{D3F21599-ED88-4642-8E8E-C945869A5C0E}">
      <dgm:prSet/>
      <dgm:spPr/>
      <dgm:t>
        <a:bodyPr/>
        <a:lstStyle/>
        <a:p>
          <a:endParaRPr lang="en-US"/>
        </a:p>
      </dgm:t>
    </dgm:pt>
    <dgm:pt modelId="{86F792D5-77D7-4B9E-8CBA-F49168484324}">
      <dgm:prSet/>
      <dgm:spPr/>
      <dgm:t>
        <a:bodyPr/>
        <a:lstStyle/>
        <a:p>
          <a:r>
            <a:rPr lang="en-US"/>
            <a:t>• Need for low-latency, scalable, and maintenance-friendly alternatives.</a:t>
          </a:r>
        </a:p>
      </dgm:t>
    </dgm:pt>
    <dgm:pt modelId="{4C38C878-128A-4089-8603-5EECDF98C950}" type="parTrans" cxnId="{9D9A3C44-EBBE-40A7-9568-7A3EDB173FBD}">
      <dgm:prSet/>
      <dgm:spPr/>
      <dgm:t>
        <a:bodyPr/>
        <a:lstStyle/>
        <a:p>
          <a:endParaRPr lang="en-US"/>
        </a:p>
      </dgm:t>
    </dgm:pt>
    <dgm:pt modelId="{A1E62C1A-141C-4C10-8730-4E2878C49B35}" type="sibTrans" cxnId="{9D9A3C44-EBBE-40A7-9568-7A3EDB173FBD}">
      <dgm:prSet/>
      <dgm:spPr/>
      <dgm:t>
        <a:bodyPr/>
        <a:lstStyle/>
        <a:p>
          <a:endParaRPr lang="en-US"/>
        </a:p>
      </dgm:t>
    </dgm:pt>
    <dgm:pt modelId="{0A5CC869-395E-4512-AE62-D2348B7D722B}" type="pres">
      <dgm:prSet presAssocID="{086FC74F-C1A3-4A77-9090-5320899E1A77}" presName="root" presStyleCnt="0">
        <dgm:presLayoutVars>
          <dgm:dir/>
          <dgm:resizeHandles val="exact"/>
        </dgm:presLayoutVars>
      </dgm:prSet>
      <dgm:spPr/>
    </dgm:pt>
    <dgm:pt modelId="{BCD00826-D62E-4FC1-914C-6CFCB34F2881}" type="pres">
      <dgm:prSet presAssocID="{B5C00869-B402-473F-95CA-829EE5226AE5}" presName="compNode" presStyleCnt="0"/>
      <dgm:spPr/>
    </dgm:pt>
    <dgm:pt modelId="{844F782A-792B-4BE4-9611-FA200649B1C2}" type="pres">
      <dgm:prSet presAssocID="{B5C00869-B402-473F-95CA-829EE5226AE5}" presName="bgRect" presStyleLbl="bgShp" presStyleIdx="0" presStyleCnt="3"/>
      <dgm:spPr/>
    </dgm:pt>
    <dgm:pt modelId="{B848F178-C41E-4704-8B7F-F2C167F92716}" type="pres">
      <dgm:prSet presAssocID="{B5C00869-B402-473F-95CA-829EE5226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3964DF8-5BBB-41A0-A5ED-EB729B66814B}" type="pres">
      <dgm:prSet presAssocID="{B5C00869-B402-473F-95CA-829EE5226AE5}" presName="spaceRect" presStyleCnt="0"/>
      <dgm:spPr/>
    </dgm:pt>
    <dgm:pt modelId="{B2430318-1773-4C22-8EDB-524540DD6250}" type="pres">
      <dgm:prSet presAssocID="{B5C00869-B402-473F-95CA-829EE5226AE5}" presName="parTx" presStyleLbl="revTx" presStyleIdx="0" presStyleCnt="3">
        <dgm:presLayoutVars>
          <dgm:chMax val="0"/>
          <dgm:chPref val="0"/>
        </dgm:presLayoutVars>
      </dgm:prSet>
      <dgm:spPr/>
    </dgm:pt>
    <dgm:pt modelId="{89F55847-4E0A-4B7E-993C-B57E1F3D40DD}" type="pres">
      <dgm:prSet presAssocID="{E9F8CA5E-32AE-444B-9D5D-16C504463448}" presName="sibTrans" presStyleCnt="0"/>
      <dgm:spPr/>
    </dgm:pt>
    <dgm:pt modelId="{3A36B046-FDE2-492E-B51F-D74698B63F33}" type="pres">
      <dgm:prSet presAssocID="{39296793-63E2-47F4-992A-F4766B56B175}" presName="compNode" presStyleCnt="0"/>
      <dgm:spPr/>
    </dgm:pt>
    <dgm:pt modelId="{2BE05453-E274-4CEF-B32F-F89803D4D014}" type="pres">
      <dgm:prSet presAssocID="{39296793-63E2-47F4-992A-F4766B56B175}" presName="bgRect" presStyleLbl="bgShp" presStyleIdx="1" presStyleCnt="3"/>
      <dgm:spPr/>
    </dgm:pt>
    <dgm:pt modelId="{171F2406-0D73-465F-99F5-86B87A34B5C8}" type="pres">
      <dgm:prSet presAssocID="{39296793-63E2-47F4-992A-F4766B56B1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B6E4FBA-70B9-4880-AF33-9C6BB3F59A59}" type="pres">
      <dgm:prSet presAssocID="{39296793-63E2-47F4-992A-F4766B56B175}" presName="spaceRect" presStyleCnt="0"/>
      <dgm:spPr/>
    </dgm:pt>
    <dgm:pt modelId="{D7FE583C-21F6-43B2-B36D-D3DAE8B45AD7}" type="pres">
      <dgm:prSet presAssocID="{39296793-63E2-47F4-992A-F4766B56B175}" presName="parTx" presStyleLbl="revTx" presStyleIdx="1" presStyleCnt="3">
        <dgm:presLayoutVars>
          <dgm:chMax val="0"/>
          <dgm:chPref val="0"/>
        </dgm:presLayoutVars>
      </dgm:prSet>
      <dgm:spPr/>
    </dgm:pt>
    <dgm:pt modelId="{FE224A25-D247-4D5C-AF37-E35E60D9EB47}" type="pres">
      <dgm:prSet presAssocID="{9E4A5ACC-E7AB-4BAB-A758-5CAA12BC9662}" presName="sibTrans" presStyleCnt="0"/>
      <dgm:spPr/>
    </dgm:pt>
    <dgm:pt modelId="{D1854AAD-FA29-4231-A128-F4592D201569}" type="pres">
      <dgm:prSet presAssocID="{86F792D5-77D7-4B9E-8CBA-F49168484324}" presName="compNode" presStyleCnt="0"/>
      <dgm:spPr/>
    </dgm:pt>
    <dgm:pt modelId="{FD23993E-5B09-44CE-9423-7C13956201E6}" type="pres">
      <dgm:prSet presAssocID="{86F792D5-77D7-4B9E-8CBA-F49168484324}" presName="bgRect" presStyleLbl="bgShp" presStyleIdx="2" presStyleCnt="3"/>
      <dgm:spPr/>
    </dgm:pt>
    <dgm:pt modelId="{37CBE3EE-6122-4C93-8B6F-66077E06BDC4}" type="pres">
      <dgm:prSet presAssocID="{86F792D5-77D7-4B9E-8CBA-F491684843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5F4CC96-9A6C-4F6C-A5AA-21C758131259}" type="pres">
      <dgm:prSet presAssocID="{86F792D5-77D7-4B9E-8CBA-F49168484324}" presName="spaceRect" presStyleCnt="0"/>
      <dgm:spPr/>
    </dgm:pt>
    <dgm:pt modelId="{5C2349A7-C0C4-46B1-82A7-E5CAD02B603A}" type="pres">
      <dgm:prSet presAssocID="{86F792D5-77D7-4B9E-8CBA-F491684843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93E4E02-A910-4E23-90EB-0FFDD4173B98}" type="presOf" srcId="{B5C00869-B402-473F-95CA-829EE5226AE5}" destId="{B2430318-1773-4C22-8EDB-524540DD6250}" srcOrd="0" destOrd="0" presId="urn:microsoft.com/office/officeart/2018/2/layout/IconVerticalSolidList"/>
    <dgm:cxn modelId="{ABAFBD09-AA8B-477A-8098-8574586BE414}" type="presOf" srcId="{39296793-63E2-47F4-992A-F4766B56B175}" destId="{D7FE583C-21F6-43B2-B36D-D3DAE8B45AD7}" srcOrd="0" destOrd="0" presId="urn:microsoft.com/office/officeart/2018/2/layout/IconVerticalSolidList"/>
    <dgm:cxn modelId="{9D9A3C44-EBBE-40A7-9568-7A3EDB173FBD}" srcId="{086FC74F-C1A3-4A77-9090-5320899E1A77}" destId="{86F792D5-77D7-4B9E-8CBA-F49168484324}" srcOrd="2" destOrd="0" parTransId="{4C38C878-128A-4089-8603-5EECDF98C950}" sibTransId="{A1E62C1A-141C-4C10-8730-4E2878C49B35}"/>
    <dgm:cxn modelId="{CC32F767-A25B-464A-B9EE-13687017E5B8}" type="presOf" srcId="{86F792D5-77D7-4B9E-8CBA-F49168484324}" destId="{5C2349A7-C0C4-46B1-82A7-E5CAD02B603A}" srcOrd="0" destOrd="0" presId="urn:microsoft.com/office/officeart/2018/2/layout/IconVerticalSolidList"/>
    <dgm:cxn modelId="{D3F21599-ED88-4642-8E8E-C945869A5C0E}" srcId="{086FC74F-C1A3-4A77-9090-5320899E1A77}" destId="{39296793-63E2-47F4-992A-F4766B56B175}" srcOrd="1" destOrd="0" parTransId="{03359D50-E89B-4718-B6BE-18A9E31AA5E8}" sibTransId="{9E4A5ACC-E7AB-4BAB-A758-5CAA12BC9662}"/>
    <dgm:cxn modelId="{451524CC-0814-4902-9DBF-992F32F2D8B5}" type="presOf" srcId="{086FC74F-C1A3-4A77-9090-5320899E1A77}" destId="{0A5CC869-395E-4512-AE62-D2348B7D722B}" srcOrd="0" destOrd="0" presId="urn:microsoft.com/office/officeart/2018/2/layout/IconVerticalSolidList"/>
    <dgm:cxn modelId="{5B9355F7-18C3-4463-A52D-5D28E8344754}" srcId="{086FC74F-C1A3-4A77-9090-5320899E1A77}" destId="{B5C00869-B402-473F-95CA-829EE5226AE5}" srcOrd="0" destOrd="0" parTransId="{A6296910-31EE-4060-A84B-8CAA85CBCD6D}" sibTransId="{E9F8CA5E-32AE-444B-9D5D-16C504463448}"/>
    <dgm:cxn modelId="{B7DAD8BA-4960-44DF-A324-37B873625ED9}" type="presParOf" srcId="{0A5CC869-395E-4512-AE62-D2348B7D722B}" destId="{BCD00826-D62E-4FC1-914C-6CFCB34F2881}" srcOrd="0" destOrd="0" presId="urn:microsoft.com/office/officeart/2018/2/layout/IconVerticalSolidList"/>
    <dgm:cxn modelId="{E79B9C15-34DE-47FB-B8D9-59B2006C37B4}" type="presParOf" srcId="{BCD00826-D62E-4FC1-914C-6CFCB34F2881}" destId="{844F782A-792B-4BE4-9611-FA200649B1C2}" srcOrd="0" destOrd="0" presId="urn:microsoft.com/office/officeart/2018/2/layout/IconVerticalSolidList"/>
    <dgm:cxn modelId="{0BA936A8-9ED3-4D95-A4CD-AEAD86F8FBBC}" type="presParOf" srcId="{BCD00826-D62E-4FC1-914C-6CFCB34F2881}" destId="{B848F178-C41E-4704-8B7F-F2C167F92716}" srcOrd="1" destOrd="0" presId="urn:microsoft.com/office/officeart/2018/2/layout/IconVerticalSolidList"/>
    <dgm:cxn modelId="{19C73B6A-F397-4AA8-91BF-4B2F0551CDE8}" type="presParOf" srcId="{BCD00826-D62E-4FC1-914C-6CFCB34F2881}" destId="{A3964DF8-5BBB-41A0-A5ED-EB729B66814B}" srcOrd="2" destOrd="0" presId="urn:microsoft.com/office/officeart/2018/2/layout/IconVerticalSolidList"/>
    <dgm:cxn modelId="{DB727626-3EAE-4425-B42B-B80639830A12}" type="presParOf" srcId="{BCD00826-D62E-4FC1-914C-6CFCB34F2881}" destId="{B2430318-1773-4C22-8EDB-524540DD6250}" srcOrd="3" destOrd="0" presId="urn:microsoft.com/office/officeart/2018/2/layout/IconVerticalSolidList"/>
    <dgm:cxn modelId="{8BC63C74-81FC-4B2C-A8FE-3F1A4D68D69B}" type="presParOf" srcId="{0A5CC869-395E-4512-AE62-D2348B7D722B}" destId="{89F55847-4E0A-4B7E-993C-B57E1F3D40DD}" srcOrd="1" destOrd="0" presId="urn:microsoft.com/office/officeart/2018/2/layout/IconVerticalSolidList"/>
    <dgm:cxn modelId="{B0055DA1-80F3-444C-A0C9-054586535413}" type="presParOf" srcId="{0A5CC869-395E-4512-AE62-D2348B7D722B}" destId="{3A36B046-FDE2-492E-B51F-D74698B63F33}" srcOrd="2" destOrd="0" presId="urn:microsoft.com/office/officeart/2018/2/layout/IconVerticalSolidList"/>
    <dgm:cxn modelId="{22EC48C2-529B-453D-9FEE-45B6D785A785}" type="presParOf" srcId="{3A36B046-FDE2-492E-B51F-D74698B63F33}" destId="{2BE05453-E274-4CEF-B32F-F89803D4D014}" srcOrd="0" destOrd="0" presId="urn:microsoft.com/office/officeart/2018/2/layout/IconVerticalSolidList"/>
    <dgm:cxn modelId="{53413131-CA23-4A6B-9EE3-AA35E400BDC6}" type="presParOf" srcId="{3A36B046-FDE2-492E-B51F-D74698B63F33}" destId="{171F2406-0D73-465F-99F5-86B87A34B5C8}" srcOrd="1" destOrd="0" presId="urn:microsoft.com/office/officeart/2018/2/layout/IconVerticalSolidList"/>
    <dgm:cxn modelId="{78EA134F-85F5-4CEA-85B3-EEC4E4E12AD8}" type="presParOf" srcId="{3A36B046-FDE2-492E-B51F-D74698B63F33}" destId="{5B6E4FBA-70B9-4880-AF33-9C6BB3F59A59}" srcOrd="2" destOrd="0" presId="urn:microsoft.com/office/officeart/2018/2/layout/IconVerticalSolidList"/>
    <dgm:cxn modelId="{2599171F-C128-4526-98CA-8AA910E362EB}" type="presParOf" srcId="{3A36B046-FDE2-492E-B51F-D74698B63F33}" destId="{D7FE583C-21F6-43B2-B36D-D3DAE8B45AD7}" srcOrd="3" destOrd="0" presId="urn:microsoft.com/office/officeart/2018/2/layout/IconVerticalSolidList"/>
    <dgm:cxn modelId="{7075D41C-8E43-400F-BDD0-1C8FA3E29F0B}" type="presParOf" srcId="{0A5CC869-395E-4512-AE62-D2348B7D722B}" destId="{FE224A25-D247-4D5C-AF37-E35E60D9EB47}" srcOrd="3" destOrd="0" presId="urn:microsoft.com/office/officeart/2018/2/layout/IconVerticalSolidList"/>
    <dgm:cxn modelId="{B71F7097-AA0C-4E02-8F2C-785B8E039BE2}" type="presParOf" srcId="{0A5CC869-395E-4512-AE62-D2348B7D722B}" destId="{D1854AAD-FA29-4231-A128-F4592D201569}" srcOrd="4" destOrd="0" presId="urn:microsoft.com/office/officeart/2018/2/layout/IconVerticalSolidList"/>
    <dgm:cxn modelId="{D555A50A-1696-490C-89CB-62372BA50119}" type="presParOf" srcId="{D1854AAD-FA29-4231-A128-F4592D201569}" destId="{FD23993E-5B09-44CE-9423-7C13956201E6}" srcOrd="0" destOrd="0" presId="urn:microsoft.com/office/officeart/2018/2/layout/IconVerticalSolidList"/>
    <dgm:cxn modelId="{94E6D1A7-20CE-483C-B9C6-0F31A6744F4F}" type="presParOf" srcId="{D1854AAD-FA29-4231-A128-F4592D201569}" destId="{37CBE3EE-6122-4C93-8B6F-66077E06BDC4}" srcOrd="1" destOrd="0" presId="urn:microsoft.com/office/officeart/2018/2/layout/IconVerticalSolidList"/>
    <dgm:cxn modelId="{AA930D3D-CDE1-4FCC-8244-B457E5B265C4}" type="presParOf" srcId="{D1854AAD-FA29-4231-A128-F4592D201569}" destId="{95F4CC96-9A6C-4F6C-A5AA-21C758131259}" srcOrd="2" destOrd="0" presId="urn:microsoft.com/office/officeart/2018/2/layout/IconVerticalSolidList"/>
    <dgm:cxn modelId="{5C1171DA-6E3C-4FFF-A811-E41B4565D4E6}" type="presParOf" srcId="{D1854AAD-FA29-4231-A128-F4592D201569}" destId="{5C2349A7-C0C4-46B1-82A7-E5CAD02B60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7B646-2265-407D-AAEE-62BE4CA3AE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86FA12-5593-4647-97F7-AD4D9BAC0511}">
      <dgm:prSet/>
      <dgm:spPr/>
      <dgm:t>
        <a:bodyPr/>
        <a:lstStyle/>
        <a:p>
          <a:r>
            <a:rPr lang="en-US"/>
            <a:t>• Propose a retrieval-based method using pre-trained sentence transformers.</a:t>
          </a:r>
        </a:p>
      </dgm:t>
    </dgm:pt>
    <dgm:pt modelId="{CFF2F6A1-23E5-47B6-8109-F16707E7DAB3}" type="parTrans" cxnId="{57CF4064-9782-43B3-8BE1-1860CD880A96}">
      <dgm:prSet/>
      <dgm:spPr/>
      <dgm:t>
        <a:bodyPr/>
        <a:lstStyle/>
        <a:p>
          <a:endParaRPr lang="en-US"/>
        </a:p>
      </dgm:t>
    </dgm:pt>
    <dgm:pt modelId="{7F7726D8-AB23-4158-B9EF-A2FE9D654426}" type="sibTrans" cxnId="{57CF4064-9782-43B3-8BE1-1860CD880A96}">
      <dgm:prSet/>
      <dgm:spPr/>
      <dgm:t>
        <a:bodyPr/>
        <a:lstStyle/>
        <a:p>
          <a:endParaRPr lang="en-US"/>
        </a:p>
      </dgm:t>
    </dgm:pt>
    <dgm:pt modelId="{3A78BFC9-54B6-4E47-AF30-86772E124E03}">
      <dgm:prSet/>
      <dgm:spPr/>
      <dgm:t>
        <a:bodyPr/>
        <a:lstStyle/>
        <a:p>
          <a:r>
            <a:rPr lang="en-US"/>
            <a:t>• Avoid fine-tuning while maintaining high accuracy and OOS coverage.</a:t>
          </a:r>
        </a:p>
      </dgm:t>
    </dgm:pt>
    <dgm:pt modelId="{936A12CF-00AD-4935-9E3E-CC139262F9F4}" type="parTrans" cxnId="{7F3EA0D0-6F2F-4937-8182-BE55C63ED4D3}">
      <dgm:prSet/>
      <dgm:spPr/>
      <dgm:t>
        <a:bodyPr/>
        <a:lstStyle/>
        <a:p>
          <a:endParaRPr lang="en-US"/>
        </a:p>
      </dgm:t>
    </dgm:pt>
    <dgm:pt modelId="{AC1EBFF6-8347-469D-9156-4FD5D5D91C98}" type="sibTrans" cxnId="{7F3EA0D0-6F2F-4937-8182-BE55C63ED4D3}">
      <dgm:prSet/>
      <dgm:spPr/>
      <dgm:t>
        <a:bodyPr/>
        <a:lstStyle/>
        <a:p>
          <a:endParaRPr lang="en-US"/>
        </a:p>
      </dgm:t>
    </dgm:pt>
    <dgm:pt modelId="{7A09E679-AE3E-4FB5-9EE7-C28666743784}">
      <dgm:prSet/>
      <dgm:spPr/>
      <dgm:t>
        <a:bodyPr/>
        <a:lstStyle/>
        <a:p>
          <a:r>
            <a:rPr lang="en-US"/>
            <a:t>• Complement vector-based pipeline with symbolic OWL ontology insights.</a:t>
          </a:r>
        </a:p>
      </dgm:t>
    </dgm:pt>
    <dgm:pt modelId="{49F5F0F2-C4CB-45FA-9C95-2511A6E1A614}" type="parTrans" cxnId="{D79B0ACD-1F31-4C61-9954-E9CE2AB8B84D}">
      <dgm:prSet/>
      <dgm:spPr/>
      <dgm:t>
        <a:bodyPr/>
        <a:lstStyle/>
        <a:p>
          <a:endParaRPr lang="en-US"/>
        </a:p>
      </dgm:t>
    </dgm:pt>
    <dgm:pt modelId="{86AF6FA9-AA06-4013-8F96-1FB68ABD9884}" type="sibTrans" cxnId="{D79B0ACD-1F31-4C61-9954-E9CE2AB8B84D}">
      <dgm:prSet/>
      <dgm:spPr/>
      <dgm:t>
        <a:bodyPr/>
        <a:lstStyle/>
        <a:p>
          <a:endParaRPr lang="en-US"/>
        </a:p>
      </dgm:t>
    </dgm:pt>
    <dgm:pt modelId="{96D96937-194C-4D26-8C64-4E23896DC05F}" type="pres">
      <dgm:prSet presAssocID="{3BD7B646-2265-407D-AAEE-62BE4CA3AE92}" presName="root" presStyleCnt="0">
        <dgm:presLayoutVars>
          <dgm:dir/>
          <dgm:resizeHandles val="exact"/>
        </dgm:presLayoutVars>
      </dgm:prSet>
      <dgm:spPr/>
    </dgm:pt>
    <dgm:pt modelId="{5C51220D-6B2B-4897-BD6C-C8799BFA77DB}" type="pres">
      <dgm:prSet presAssocID="{8886FA12-5593-4647-97F7-AD4D9BAC0511}" presName="compNode" presStyleCnt="0"/>
      <dgm:spPr/>
    </dgm:pt>
    <dgm:pt modelId="{7E51ACFF-E4AA-4BF1-AF49-D9AD90C9BAB1}" type="pres">
      <dgm:prSet presAssocID="{8886FA12-5593-4647-97F7-AD4D9BAC0511}" presName="bgRect" presStyleLbl="bgShp" presStyleIdx="0" presStyleCnt="3"/>
      <dgm:spPr/>
    </dgm:pt>
    <dgm:pt modelId="{E4F7BD75-36CD-40E6-B2B3-B4024F9A9689}" type="pres">
      <dgm:prSet presAssocID="{8886FA12-5593-4647-97F7-AD4D9BAC05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67A1476-5AE7-4F9B-8346-E25A63799899}" type="pres">
      <dgm:prSet presAssocID="{8886FA12-5593-4647-97F7-AD4D9BAC0511}" presName="spaceRect" presStyleCnt="0"/>
      <dgm:spPr/>
    </dgm:pt>
    <dgm:pt modelId="{9FE8A54F-9DDB-4AA6-83B0-4A363509FDAE}" type="pres">
      <dgm:prSet presAssocID="{8886FA12-5593-4647-97F7-AD4D9BAC0511}" presName="parTx" presStyleLbl="revTx" presStyleIdx="0" presStyleCnt="3">
        <dgm:presLayoutVars>
          <dgm:chMax val="0"/>
          <dgm:chPref val="0"/>
        </dgm:presLayoutVars>
      </dgm:prSet>
      <dgm:spPr/>
    </dgm:pt>
    <dgm:pt modelId="{377E3C1C-45F5-4546-89D6-BB9AEB736418}" type="pres">
      <dgm:prSet presAssocID="{7F7726D8-AB23-4158-B9EF-A2FE9D654426}" presName="sibTrans" presStyleCnt="0"/>
      <dgm:spPr/>
    </dgm:pt>
    <dgm:pt modelId="{C305DAB6-886C-4B25-8BE5-ED5DE3862F99}" type="pres">
      <dgm:prSet presAssocID="{3A78BFC9-54B6-4E47-AF30-86772E124E03}" presName="compNode" presStyleCnt="0"/>
      <dgm:spPr/>
    </dgm:pt>
    <dgm:pt modelId="{6DA517B5-C65A-4880-A4BD-B0772ACF769E}" type="pres">
      <dgm:prSet presAssocID="{3A78BFC9-54B6-4E47-AF30-86772E124E03}" presName="bgRect" presStyleLbl="bgShp" presStyleIdx="1" presStyleCnt="3"/>
      <dgm:spPr/>
    </dgm:pt>
    <dgm:pt modelId="{C8D3B4BE-6DD5-4045-A6C2-B2DA74CDEC3E}" type="pres">
      <dgm:prSet presAssocID="{3A78BFC9-54B6-4E47-AF30-86772E124E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EA4658A-D612-4FB4-AFB3-4DE80583292E}" type="pres">
      <dgm:prSet presAssocID="{3A78BFC9-54B6-4E47-AF30-86772E124E03}" presName="spaceRect" presStyleCnt="0"/>
      <dgm:spPr/>
    </dgm:pt>
    <dgm:pt modelId="{DDE03F4C-015B-42AD-9411-2724D814C012}" type="pres">
      <dgm:prSet presAssocID="{3A78BFC9-54B6-4E47-AF30-86772E124E03}" presName="parTx" presStyleLbl="revTx" presStyleIdx="1" presStyleCnt="3">
        <dgm:presLayoutVars>
          <dgm:chMax val="0"/>
          <dgm:chPref val="0"/>
        </dgm:presLayoutVars>
      </dgm:prSet>
      <dgm:spPr/>
    </dgm:pt>
    <dgm:pt modelId="{8CD2AEC8-516B-40EF-9B09-D75B54138E3E}" type="pres">
      <dgm:prSet presAssocID="{AC1EBFF6-8347-469D-9156-4FD5D5D91C98}" presName="sibTrans" presStyleCnt="0"/>
      <dgm:spPr/>
    </dgm:pt>
    <dgm:pt modelId="{EAB647D1-18B0-444B-B48E-6DCE52ABD360}" type="pres">
      <dgm:prSet presAssocID="{7A09E679-AE3E-4FB5-9EE7-C28666743784}" presName="compNode" presStyleCnt="0"/>
      <dgm:spPr/>
    </dgm:pt>
    <dgm:pt modelId="{57CC74D6-23B5-4AF6-BA4D-78D73F1B0E51}" type="pres">
      <dgm:prSet presAssocID="{7A09E679-AE3E-4FB5-9EE7-C28666743784}" presName="bgRect" presStyleLbl="bgShp" presStyleIdx="2" presStyleCnt="3"/>
      <dgm:spPr/>
    </dgm:pt>
    <dgm:pt modelId="{B8FA2F30-7111-4F6A-B7C8-00C754EABEE0}" type="pres">
      <dgm:prSet presAssocID="{7A09E679-AE3E-4FB5-9EE7-C286667437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wl"/>
        </a:ext>
      </dgm:extLst>
    </dgm:pt>
    <dgm:pt modelId="{A1D02188-7B2E-4DF4-B2D9-AA5781CB37C1}" type="pres">
      <dgm:prSet presAssocID="{7A09E679-AE3E-4FB5-9EE7-C28666743784}" presName="spaceRect" presStyleCnt="0"/>
      <dgm:spPr/>
    </dgm:pt>
    <dgm:pt modelId="{2DE626C1-A8E1-4553-BBD9-E95AF98B3434}" type="pres">
      <dgm:prSet presAssocID="{7A09E679-AE3E-4FB5-9EE7-C286667437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B3EF06-0EB0-4AB5-B01E-993112C4361E}" type="presOf" srcId="{8886FA12-5593-4647-97F7-AD4D9BAC0511}" destId="{9FE8A54F-9DDB-4AA6-83B0-4A363509FDAE}" srcOrd="0" destOrd="0" presId="urn:microsoft.com/office/officeart/2018/2/layout/IconVerticalSolidList"/>
    <dgm:cxn modelId="{57CF4064-9782-43B3-8BE1-1860CD880A96}" srcId="{3BD7B646-2265-407D-AAEE-62BE4CA3AE92}" destId="{8886FA12-5593-4647-97F7-AD4D9BAC0511}" srcOrd="0" destOrd="0" parTransId="{CFF2F6A1-23E5-47B6-8109-F16707E7DAB3}" sibTransId="{7F7726D8-AB23-4158-B9EF-A2FE9D654426}"/>
    <dgm:cxn modelId="{CBB23AC3-ACB5-48DE-9FCA-AADAFD7AFCC0}" type="presOf" srcId="{7A09E679-AE3E-4FB5-9EE7-C28666743784}" destId="{2DE626C1-A8E1-4553-BBD9-E95AF98B3434}" srcOrd="0" destOrd="0" presId="urn:microsoft.com/office/officeart/2018/2/layout/IconVerticalSolidList"/>
    <dgm:cxn modelId="{D79B0ACD-1F31-4C61-9954-E9CE2AB8B84D}" srcId="{3BD7B646-2265-407D-AAEE-62BE4CA3AE92}" destId="{7A09E679-AE3E-4FB5-9EE7-C28666743784}" srcOrd="2" destOrd="0" parTransId="{49F5F0F2-C4CB-45FA-9C95-2511A6E1A614}" sibTransId="{86AF6FA9-AA06-4013-8F96-1FB68ABD9884}"/>
    <dgm:cxn modelId="{7F3EA0D0-6F2F-4937-8182-BE55C63ED4D3}" srcId="{3BD7B646-2265-407D-AAEE-62BE4CA3AE92}" destId="{3A78BFC9-54B6-4E47-AF30-86772E124E03}" srcOrd="1" destOrd="0" parTransId="{936A12CF-00AD-4935-9E3E-CC139262F9F4}" sibTransId="{AC1EBFF6-8347-469D-9156-4FD5D5D91C98}"/>
    <dgm:cxn modelId="{363EE7EE-21C3-419B-8155-C698FE5C4C0D}" type="presOf" srcId="{3A78BFC9-54B6-4E47-AF30-86772E124E03}" destId="{DDE03F4C-015B-42AD-9411-2724D814C012}" srcOrd="0" destOrd="0" presId="urn:microsoft.com/office/officeart/2018/2/layout/IconVerticalSolidList"/>
    <dgm:cxn modelId="{B3DA21F5-EEDC-46A2-A6FD-40D54350DC5D}" type="presOf" srcId="{3BD7B646-2265-407D-AAEE-62BE4CA3AE92}" destId="{96D96937-194C-4D26-8C64-4E23896DC05F}" srcOrd="0" destOrd="0" presId="urn:microsoft.com/office/officeart/2018/2/layout/IconVerticalSolidList"/>
    <dgm:cxn modelId="{BE37313A-D1C7-4E19-8F54-2B9BB594D6DE}" type="presParOf" srcId="{96D96937-194C-4D26-8C64-4E23896DC05F}" destId="{5C51220D-6B2B-4897-BD6C-C8799BFA77DB}" srcOrd="0" destOrd="0" presId="urn:microsoft.com/office/officeart/2018/2/layout/IconVerticalSolidList"/>
    <dgm:cxn modelId="{9E8700B5-24A1-459F-9B05-53F5C9399ABE}" type="presParOf" srcId="{5C51220D-6B2B-4897-BD6C-C8799BFA77DB}" destId="{7E51ACFF-E4AA-4BF1-AF49-D9AD90C9BAB1}" srcOrd="0" destOrd="0" presId="urn:microsoft.com/office/officeart/2018/2/layout/IconVerticalSolidList"/>
    <dgm:cxn modelId="{748A65C8-B22A-4996-B33F-23215A7508C3}" type="presParOf" srcId="{5C51220D-6B2B-4897-BD6C-C8799BFA77DB}" destId="{E4F7BD75-36CD-40E6-B2B3-B4024F9A9689}" srcOrd="1" destOrd="0" presId="urn:microsoft.com/office/officeart/2018/2/layout/IconVerticalSolidList"/>
    <dgm:cxn modelId="{125D1D45-A835-4398-8E96-E7EA8BB500C9}" type="presParOf" srcId="{5C51220D-6B2B-4897-BD6C-C8799BFA77DB}" destId="{E67A1476-5AE7-4F9B-8346-E25A63799899}" srcOrd="2" destOrd="0" presId="urn:microsoft.com/office/officeart/2018/2/layout/IconVerticalSolidList"/>
    <dgm:cxn modelId="{54FA4551-513B-44A7-B00C-790AB08250B9}" type="presParOf" srcId="{5C51220D-6B2B-4897-BD6C-C8799BFA77DB}" destId="{9FE8A54F-9DDB-4AA6-83B0-4A363509FDAE}" srcOrd="3" destOrd="0" presId="urn:microsoft.com/office/officeart/2018/2/layout/IconVerticalSolidList"/>
    <dgm:cxn modelId="{BF4DF12E-F4CB-4428-AEC3-65EF172BA509}" type="presParOf" srcId="{96D96937-194C-4D26-8C64-4E23896DC05F}" destId="{377E3C1C-45F5-4546-89D6-BB9AEB736418}" srcOrd="1" destOrd="0" presId="urn:microsoft.com/office/officeart/2018/2/layout/IconVerticalSolidList"/>
    <dgm:cxn modelId="{72417708-B3C5-4D9C-9CD8-7F3E446F7EE6}" type="presParOf" srcId="{96D96937-194C-4D26-8C64-4E23896DC05F}" destId="{C305DAB6-886C-4B25-8BE5-ED5DE3862F99}" srcOrd="2" destOrd="0" presId="urn:microsoft.com/office/officeart/2018/2/layout/IconVerticalSolidList"/>
    <dgm:cxn modelId="{E33CC5CA-C0F3-467A-BF9A-A44CE8185188}" type="presParOf" srcId="{C305DAB6-886C-4B25-8BE5-ED5DE3862F99}" destId="{6DA517B5-C65A-4880-A4BD-B0772ACF769E}" srcOrd="0" destOrd="0" presId="urn:microsoft.com/office/officeart/2018/2/layout/IconVerticalSolidList"/>
    <dgm:cxn modelId="{1384DDC7-0A94-4ADF-B74A-EEB7774FCAD5}" type="presParOf" srcId="{C305DAB6-886C-4B25-8BE5-ED5DE3862F99}" destId="{C8D3B4BE-6DD5-4045-A6C2-B2DA74CDEC3E}" srcOrd="1" destOrd="0" presId="urn:microsoft.com/office/officeart/2018/2/layout/IconVerticalSolidList"/>
    <dgm:cxn modelId="{163C8CD6-B09E-482C-82B3-0738AB9EED54}" type="presParOf" srcId="{C305DAB6-886C-4B25-8BE5-ED5DE3862F99}" destId="{FEA4658A-D612-4FB4-AFB3-4DE80583292E}" srcOrd="2" destOrd="0" presId="urn:microsoft.com/office/officeart/2018/2/layout/IconVerticalSolidList"/>
    <dgm:cxn modelId="{72C9BCED-5834-4044-AECB-270C79641F54}" type="presParOf" srcId="{C305DAB6-886C-4B25-8BE5-ED5DE3862F99}" destId="{DDE03F4C-015B-42AD-9411-2724D814C012}" srcOrd="3" destOrd="0" presId="urn:microsoft.com/office/officeart/2018/2/layout/IconVerticalSolidList"/>
    <dgm:cxn modelId="{1B465347-F3B1-455F-9141-8D944584403B}" type="presParOf" srcId="{96D96937-194C-4D26-8C64-4E23896DC05F}" destId="{8CD2AEC8-516B-40EF-9B09-D75B54138E3E}" srcOrd="3" destOrd="0" presId="urn:microsoft.com/office/officeart/2018/2/layout/IconVerticalSolidList"/>
    <dgm:cxn modelId="{3152DFA7-7A1A-42A2-B971-368B492495ED}" type="presParOf" srcId="{96D96937-194C-4D26-8C64-4E23896DC05F}" destId="{EAB647D1-18B0-444B-B48E-6DCE52ABD360}" srcOrd="4" destOrd="0" presId="urn:microsoft.com/office/officeart/2018/2/layout/IconVerticalSolidList"/>
    <dgm:cxn modelId="{5176D6D8-A78B-483F-BE55-E8CE7D33AA50}" type="presParOf" srcId="{EAB647D1-18B0-444B-B48E-6DCE52ABD360}" destId="{57CC74D6-23B5-4AF6-BA4D-78D73F1B0E51}" srcOrd="0" destOrd="0" presId="urn:microsoft.com/office/officeart/2018/2/layout/IconVerticalSolidList"/>
    <dgm:cxn modelId="{B5C8E15D-BA6C-4E03-93C1-7EFE9A1DA022}" type="presParOf" srcId="{EAB647D1-18B0-444B-B48E-6DCE52ABD360}" destId="{B8FA2F30-7111-4F6A-B7C8-00C754EABEE0}" srcOrd="1" destOrd="0" presId="urn:microsoft.com/office/officeart/2018/2/layout/IconVerticalSolidList"/>
    <dgm:cxn modelId="{02B5735F-1524-41FB-A4FA-E56E3638CC9D}" type="presParOf" srcId="{EAB647D1-18B0-444B-B48E-6DCE52ABD360}" destId="{A1D02188-7B2E-4DF4-B2D9-AA5781CB37C1}" srcOrd="2" destOrd="0" presId="urn:microsoft.com/office/officeart/2018/2/layout/IconVerticalSolidList"/>
    <dgm:cxn modelId="{6532F911-2294-40AE-BF23-514C7EB2F17A}" type="presParOf" srcId="{EAB647D1-18B0-444B-B48E-6DCE52ABD360}" destId="{2DE626C1-A8E1-4553-BBD9-E95AF98B34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F782A-792B-4BE4-9611-FA200649B1C2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8F178-C41E-4704-8B7F-F2C167F9271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30318-1773-4C22-8EDB-524540DD6250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Fine-tuning requires large labeled datasets and retraining cycles.</a:t>
          </a:r>
        </a:p>
      </dsp:txBody>
      <dsp:txXfrm>
        <a:off x="1437631" y="531"/>
        <a:ext cx="6449068" cy="1244702"/>
      </dsp:txXfrm>
    </dsp:sp>
    <dsp:sp modelId="{2BE05453-E274-4CEF-B32F-F89803D4D014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F2406-0D73-465F-99F5-86B87A34B5C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583C-21F6-43B2-B36D-D3DAE8B45AD7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Inflexible when adding new intents or handling OOS queries.</a:t>
          </a:r>
        </a:p>
      </dsp:txBody>
      <dsp:txXfrm>
        <a:off x="1437631" y="1556410"/>
        <a:ext cx="6449068" cy="1244702"/>
      </dsp:txXfrm>
    </dsp:sp>
    <dsp:sp modelId="{FD23993E-5B09-44CE-9423-7C13956201E6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BE3EE-6122-4C93-8B6F-66077E06BDC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349A7-C0C4-46B1-82A7-E5CAD02B603A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Need for low-latency, scalable, and maintenance-friendly alternatives.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1ACFF-E4AA-4BF1-AF49-D9AD90C9BAB1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7BD75-36CD-40E6-B2B3-B4024F9A968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8A54F-9DDB-4AA6-83B0-4A363509FDAE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Propose a retrieval-based method using pre-trained sentence transformers.</a:t>
          </a:r>
        </a:p>
      </dsp:txBody>
      <dsp:txXfrm>
        <a:off x="1437631" y="531"/>
        <a:ext cx="6449068" cy="1244702"/>
      </dsp:txXfrm>
    </dsp:sp>
    <dsp:sp modelId="{6DA517B5-C65A-4880-A4BD-B0772ACF769E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3B4BE-6DD5-4045-A6C2-B2DA74CDEC3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03F4C-015B-42AD-9411-2724D814C012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Avoid fine-tuning while maintaining high accuracy and OOS coverage.</a:t>
          </a:r>
        </a:p>
      </dsp:txBody>
      <dsp:txXfrm>
        <a:off x="1437631" y="1556410"/>
        <a:ext cx="6449068" cy="1244702"/>
      </dsp:txXfrm>
    </dsp:sp>
    <dsp:sp modelId="{57CC74D6-23B5-4AF6-BA4D-78D73F1B0E51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2F30-7111-4F6A-B7C8-00C754EABEE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626C1-A8E1-4553-BBD9-E95AF98B3434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Complement vector-based pipeline with symbolic OWL ontology insights.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6571" y="1247775"/>
            <a:ext cx="6858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741" y="1442172"/>
            <a:ext cx="6436518" cy="21773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Efficient Intent Detection via Vector Retrieval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5904" y="3912322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5241" y="3962400"/>
            <a:ext cx="5293518" cy="581025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Rafael L. Cirolini — UNISINOS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Experimental Setup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Dataset: Clinc-OOS Plus (150 intents + OOS class).</a:t>
            </a:r>
          </a:p>
          <a:p>
            <a:pPr marL="0" indent="0">
              <a:buNone/>
            </a:pPr>
            <a:r>
              <a:rPr lang="en-US" sz="1900"/>
              <a:t>• Models: MPNet, BGE, GTR-T5, MiniLM, etc.</a:t>
            </a:r>
          </a:p>
          <a:p>
            <a:pPr marL="0" indent="0">
              <a:buNone/>
            </a:pPr>
            <a:r>
              <a:rPr lang="en-US" sz="1900"/>
              <a:t>• Parameters: k ∈ {1,3,5,10,20}, </a:t>
            </a:r>
            <a:r>
              <a:rPr lang="el-GR" sz="1900"/>
              <a:t>τ ∈ {0.40, 0.55, 0.70, 0.75}</a:t>
            </a:r>
          </a:p>
          <a:p>
            <a:pPr marL="0" indent="0">
              <a:buNone/>
            </a:pPr>
            <a:r>
              <a:rPr lang="el-GR" sz="1900"/>
              <a:t>• </a:t>
            </a:r>
            <a:r>
              <a:rPr lang="en-US" sz="1900"/>
              <a:t>Metrics: Accuracy, Macro-F1, Recall-OOS, Latency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Discussion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Retrieval-only models competitive with fine-tuned ones.</a:t>
            </a:r>
          </a:p>
          <a:p>
            <a:pPr marL="0" indent="0">
              <a:buNone/>
            </a:pPr>
            <a:r>
              <a:rPr lang="en-US" sz="1900"/>
              <a:t>• MPNet and BGE offer excellent balance between accuracy and latency.</a:t>
            </a:r>
          </a:p>
          <a:p>
            <a:pPr marL="0" indent="0">
              <a:buNone/>
            </a:pPr>
            <a:r>
              <a:rPr lang="en-US" sz="1900"/>
              <a:t>• Incremental deployment without retraining is a major advantage.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Symbolic View: OWL Ontologies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Intents as owl:Class; utterances as individuals.</a:t>
            </a:r>
          </a:p>
          <a:p>
            <a:pPr marL="0" indent="0">
              <a:buNone/>
            </a:pPr>
            <a:r>
              <a:rPr lang="en-US" sz="1900"/>
              <a:t>• SPARQL enables validation and audit (e.g., duplicates, coverage).</a:t>
            </a:r>
          </a:p>
          <a:p>
            <a:pPr marL="0" indent="0">
              <a:buNone/>
            </a:pPr>
            <a:r>
              <a:rPr lang="en-US" sz="1900"/>
              <a:t>• Enhances explainability and integration with semantic agents.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BGE-Large reached 89.4% accuracy, 90.9% Macro-F1.</a:t>
            </a:r>
          </a:p>
          <a:p>
            <a:pPr marL="0" indent="0">
              <a:buNone/>
            </a:pPr>
            <a:r>
              <a:rPr lang="en-US" sz="1900"/>
              <a:t>• Retrieval methods enable scalable, fast, accurate intent detection.</a:t>
            </a:r>
          </a:p>
          <a:p>
            <a:pPr marL="0" indent="0">
              <a:buNone/>
            </a:pPr>
            <a:r>
              <a:rPr lang="en-US" sz="1900"/>
              <a:t>• Ontologies offer semantic structure and quality inspection.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Cross-encoder re-ranking on top-k neighbors.</a:t>
            </a:r>
          </a:p>
          <a:p>
            <a:pPr marL="0" indent="0">
              <a:buNone/>
            </a:pPr>
            <a:r>
              <a:rPr lang="en-US" sz="1900"/>
              <a:t>• Class-adaptive OOS thresholds (</a:t>
            </a:r>
            <a:r>
              <a:rPr lang="el-GR" sz="1900"/>
              <a:t>τ_</a:t>
            </a:r>
            <a:r>
              <a:rPr lang="en-US" sz="1900"/>
              <a:t>c).</a:t>
            </a:r>
          </a:p>
          <a:p>
            <a:pPr marL="0" indent="0">
              <a:buNone/>
            </a:pPr>
            <a:r>
              <a:rPr lang="en-US" sz="1900"/>
              <a:t>• Multilingual evaluation (e.g., LaBSE).</a:t>
            </a:r>
          </a:p>
          <a:p>
            <a:pPr marL="0" indent="0">
              <a:buNone/>
            </a:pPr>
            <a:r>
              <a:rPr lang="en-US" sz="1900"/>
              <a:t>• Ontology-integrated hybrid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Motivation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6151A-F5EE-DBB2-2C60-2A368F75F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9344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7C273-7741-6E23-FCCC-6F2BE7273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85490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Dataset Used – Clinc‑OOS Plus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sz="1600"/>
              <a:t>150 known intents + special OOS class</a:t>
            </a:r>
          </a:p>
          <a:p>
            <a:r>
              <a:rPr lang="en-US" sz="1600"/>
              <a:t>Example: “What’s the weather like in Boston today?” → weather</a:t>
            </a:r>
          </a:p>
          <a:p>
            <a:r>
              <a:rPr lang="en-US" sz="1600"/>
              <a:t>Example: “Tell me a joke about penguins.” → OOS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565A6-6DD6-7EE4-195F-565E1805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" y="2885000"/>
            <a:ext cx="8373618" cy="3181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Embedding Generation and Indexing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sz="1600"/>
              <a:t>Using SentenceTransformer (e.g., all‑mpnet‑base‑v2)</a:t>
            </a:r>
          </a:p>
          <a:p>
            <a:r>
              <a:rPr lang="en-US" sz="1600"/>
              <a:t>Sentences converted into dense vectors</a:t>
            </a:r>
          </a:p>
          <a:p>
            <a:r>
              <a:rPr lang="en-US" sz="1600"/>
              <a:t>Stored in labelled FAISS HNSW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A145C-4329-61D5-51C5-7094B9C4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1" y="2734056"/>
            <a:ext cx="8197332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1078992"/>
            <a:ext cx="4701577" cy="1536192"/>
          </a:xfrm>
        </p:spPr>
        <p:txBody>
          <a:bodyPr anchor="b">
            <a:normAutofit/>
          </a:bodyPr>
          <a:lstStyle/>
          <a:p>
            <a:r>
              <a:rPr lang="en-US" sz="4500"/>
              <a:t>Inference Step by Step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30758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879" y="2935541"/>
            <a:ext cx="46634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86" y="3355848"/>
            <a:ext cx="4701577" cy="2825496"/>
          </a:xfrm>
        </p:spPr>
        <p:txBody>
          <a:bodyPr>
            <a:normAutofit/>
          </a:bodyPr>
          <a:lstStyle/>
          <a:p>
            <a:r>
              <a:rPr lang="en-US" sz="1900"/>
              <a:t>1. Encode the input sentence</a:t>
            </a:r>
          </a:p>
          <a:p>
            <a:r>
              <a:rPr lang="en-US" sz="1900"/>
              <a:t>2. Search for the k nearest neighbors</a:t>
            </a:r>
          </a:p>
          <a:p>
            <a:r>
              <a:rPr lang="en-US" sz="1900"/>
              <a:t>3. Majority vote or lowest average distance (tie‑break)</a:t>
            </a:r>
          </a:p>
          <a:p>
            <a:r>
              <a:rPr lang="en-US" sz="1900"/>
              <a:t>4. Se similaridade &lt; </a:t>
            </a:r>
            <a:r>
              <a:rPr lang="el-GR" sz="1900"/>
              <a:t>τ → </a:t>
            </a:r>
            <a:r>
              <a:rPr lang="en-US" sz="1900"/>
              <a:t>classifica como OOS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4C4A1-19DF-8D85-2CE4-744CD1AD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714" y="601133"/>
            <a:ext cx="2273935" cy="5580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/>
          </a:bodyPr>
          <a:lstStyle/>
          <a:p>
            <a:r>
              <a:rPr lang="en-US" sz="3000"/>
              <a:t>Evaluation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600"/>
              <a:t>Melhor configuração: BGE-Large + k=3 + </a:t>
            </a:r>
            <a:r>
              <a:rPr lang="el-GR" sz="1600"/>
              <a:t>τ=0.75</a:t>
            </a:r>
          </a:p>
          <a:p>
            <a:r>
              <a:rPr lang="en-US" sz="1600"/>
              <a:t>Accuracy: 89.47%, Macro-F1: 90.98%</a:t>
            </a:r>
          </a:p>
          <a:p>
            <a:r>
              <a:rPr lang="en-US" sz="1600"/>
              <a:t>OOS Recall: 78.2%, Latency: 21.9 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4B8EF-1F31-050A-0C6D-93D433BB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26" y="931068"/>
            <a:ext cx="3851789" cy="1916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96A707-1D49-47F9-F879-51AD7709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26" y="3991724"/>
            <a:ext cx="3851789" cy="1617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Main Contributions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Benchmark of 9 sentence-transformers on Clinc-OOS Plus.</a:t>
            </a:r>
          </a:p>
          <a:p>
            <a:pPr marL="0" indent="0">
              <a:buNone/>
            </a:pPr>
            <a:r>
              <a:rPr lang="en-US" sz="1900"/>
              <a:t>• Recall-OOS for out-of-scope detection.</a:t>
            </a:r>
          </a:p>
          <a:p>
            <a:pPr marL="0" indent="0">
              <a:buNone/>
            </a:pPr>
            <a:r>
              <a:rPr lang="en-US" sz="1900"/>
              <a:t>• Pipeline deployable without retraining.</a:t>
            </a:r>
          </a:p>
          <a:p>
            <a:pPr marL="0" indent="0">
              <a:buNone/>
            </a:pPr>
            <a:r>
              <a:rPr lang="en-US" sz="1900"/>
              <a:t>• Ontological modeling of intents using OWL + SPARQL.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Methodology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1. Encode utterances into vectors using frozen transformer.</a:t>
            </a:r>
          </a:p>
          <a:p>
            <a:pPr marL="0" indent="0">
              <a:buNone/>
            </a:pPr>
            <a:r>
              <a:rPr lang="en-US" sz="1900"/>
              <a:t>2. Store (vector, label) pairs in FAISS (HNSW).</a:t>
            </a:r>
          </a:p>
          <a:p>
            <a:pPr marL="0" indent="0">
              <a:buNone/>
            </a:pPr>
            <a:r>
              <a:rPr lang="en-US" sz="1900"/>
              <a:t>3. Infer intent via k-NN voting + threshold </a:t>
            </a:r>
            <a:r>
              <a:rPr lang="el-GR" sz="1900"/>
              <a:t>τ </a:t>
            </a:r>
            <a:r>
              <a:rPr lang="en-US" sz="1900"/>
              <a:t>for OOS.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483</Words>
  <Application>Microsoft Macintosh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Efficient Intent Detection via Vector Retrieval</vt:lpstr>
      <vt:lpstr>Motivation</vt:lpstr>
      <vt:lpstr>Objective</vt:lpstr>
      <vt:lpstr>Dataset Used – Clinc‑OOS Plus</vt:lpstr>
      <vt:lpstr>Embedding Generation and Indexing</vt:lpstr>
      <vt:lpstr>Inference Step by Step</vt:lpstr>
      <vt:lpstr>Evaluation Results</vt:lpstr>
      <vt:lpstr>Main Contributions</vt:lpstr>
      <vt:lpstr>Methodology Overview</vt:lpstr>
      <vt:lpstr>Experimental Setup</vt:lpstr>
      <vt:lpstr>Discussion</vt:lpstr>
      <vt:lpstr>Symbolic View: OWL Ontologies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Cirolini, Rafael (ESI)</cp:lastModifiedBy>
  <cp:revision>2</cp:revision>
  <dcterms:created xsi:type="dcterms:W3CDTF">2013-01-27T09:14:16Z</dcterms:created>
  <dcterms:modified xsi:type="dcterms:W3CDTF">2025-06-23T17:46:09Z</dcterms:modified>
  <cp:category/>
</cp:coreProperties>
</file>