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66" r:id="rId4"/>
    <p:sldId id="257" r:id="rId5"/>
    <p:sldId id="267" r:id="rId6"/>
    <p:sldId id="268" r:id="rId7"/>
    <p:sldId id="286" r:id="rId8"/>
    <p:sldId id="287" r:id="rId9"/>
    <p:sldId id="261" r:id="rId10"/>
    <p:sldId id="262" r:id="rId11"/>
    <p:sldId id="263" r:id="rId12"/>
    <p:sldId id="269" r:id="rId13"/>
    <p:sldId id="264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8" r:id="rId24"/>
    <p:sldId id="279" r:id="rId25"/>
    <p:sldId id="280" r:id="rId26"/>
    <p:sldId id="283" r:id="rId27"/>
    <p:sldId id="281" r:id="rId28"/>
    <p:sldId id="289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34000" y="3247500"/>
            <a:ext cx="4851600" cy="298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417475" y="0"/>
            <a:ext cx="1189728" cy="4300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4866945" y="0"/>
            <a:ext cx="751752" cy="22662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812553" y="812127"/>
            <a:ext cx="1753056" cy="28255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761375" y="1321977"/>
            <a:ext cx="2460312" cy="55459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812553" y="3524980"/>
            <a:ext cx="1753056" cy="33468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0417475" y="409240"/>
            <a:ext cx="1189728" cy="39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7761375" y="0"/>
            <a:ext cx="2460312" cy="15480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0417475" y="4369773"/>
            <a:ext cx="1189728" cy="15545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28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534F0-AA87-45DE-8353-746D4BE99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1A0705-C921-4F32-BA5D-CBCEAA6B5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18DA45-C43C-4911-BF7B-F41BDE94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4563-DB8A-419E-AB44-7878E38B1578}" type="datetimeFigureOut">
              <a:rPr lang="es-CL" smtClean="0"/>
              <a:t>19-09-2021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333C76-2C79-4EEA-9984-1F0AF3FB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CCAC8B-5A95-4B07-9993-1D7D3341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F2B-01F8-4CD0-81DE-AD353E0A57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159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4EA1C-8930-4807-8BC4-76C77C5D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48880-D74D-4EB4-80AD-58BFA2DC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C6FCC7-D39C-4DAC-879A-3D16F232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4563-DB8A-419E-AB44-7878E38B1578}" type="datetimeFigureOut">
              <a:rPr lang="es-CL" smtClean="0"/>
              <a:t>19-09-2021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CB7A82-E9F0-4D63-9482-9A18B9F7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E66CD3-190C-4311-A174-527A0422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F2B-01F8-4CD0-81DE-AD353E0A57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689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734000" y="4058700"/>
            <a:ext cx="48516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34000" y="5734300"/>
            <a:ext cx="4851600" cy="5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rtl="0">
              <a:spcBef>
                <a:spcPts val="1067"/>
              </a:spcBef>
              <a:spcAft>
                <a:spcPts val="0"/>
              </a:spcAft>
              <a:buSzPts val="2600"/>
              <a:buNone/>
              <a:defRPr sz="3467">
                <a:solidFill>
                  <a:schemeClr val="accent2"/>
                </a:solidFill>
              </a:defRPr>
            </a:lvl2pPr>
            <a:lvl3pPr lvl="2" rtl="0">
              <a:spcBef>
                <a:spcPts val="1067"/>
              </a:spcBef>
              <a:spcAft>
                <a:spcPts val="0"/>
              </a:spcAft>
              <a:buSzPts val="2600"/>
              <a:buNone/>
              <a:defRPr sz="3467">
                <a:solidFill>
                  <a:schemeClr val="accent2"/>
                </a:solidFill>
              </a:defRPr>
            </a:lvl3pPr>
            <a:lvl4pPr lvl="3" rtl="0">
              <a:spcBef>
                <a:spcPts val="1067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3467">
                <a:solidFill>
                  <a:schemeClr val="accent2"/>
                </a:solidFill>
              </a:defRPr>
            </a:lvl4pPr>
            <a:lvl5pPr lvl="4" rtl="0">
              <a:spcBef>
                <a:spcPts val="1067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3467">
                <a:solidFill>
                  <a:schemeClr val="accent2"/>
                </a:solidFill>
              </a:defRPr>
            </a:lvl5pPr>
            <a:lvl6pPr lvl="5" rtl="0">
              <a:spcBef>
                <a:spcPts val="1067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3467">
                <a:solidFill>
                  <a:schemeClr val="accent2"/>
                </a:solidFill>
              </a:defRPr>
            </a:lvl6pPr>
            <a:lvl7pPr lvl="6" rtl="0">
              <a:spcBef>
                <a:spcPts val="1067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3467">
                <a:solidFill>
                  <a:schemeClr val="accent2"/>
                </a:solidFill>
              </a:defRPr>
            </a:lvl7pPr>
            <a:lvl8pPr lvl="7" rtl="0">
              <a:spcBef>
                <a:spcPts val="1067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3467">
                <a:solidFill>
                  <a:schemeClr val="accent2"/>
                </a:solidFill>
              </a:defRPr>
            </a:lvl8pPr>
            <a:lvl9pPr lvl="8" rtl="0">
              <a:spcBef>
                <a:spcPts val="1067"/>
              </a:spcBef>
              <a:spcAft>
                <a:spcPts val="1067"/>
              </a:spcAft>
              <a:buClr>
                <a:schemeClr val="accent2"/>
              </a:buClr>
              <a:buSzPts val="2600"/>
              <a:buNone/>
              <a:defRPr sz="3467">
                <a:solidFill>
                  <a:schemeClr val="accent2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0417475" y="0"/>
            <a:ext cx="1189728" cy="4300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866945" y="0"/>
            <a:ext cx="751752" cy="22662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5812553" y="812127"/>
            <a:ext cx="1753056" cy="28255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7761375" y="1321977"/>
            <a:ext cx="2460312" cy="55459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812553" y="3524980"/>
            <a:ext cx="1753056" cy="33468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0417475" y="409240"/>
            <a:ext cx="1189728" cy="39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7761375" y="0"/>
            <a:ext cx="2460312" cy="15480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0417475" y="4369773"/>
            <a:ext cx="1189728" cy="15545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38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304785" y="1816317"/>
            <a:ext cx="832824" cy="1008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3233"/>
                </a:lnTo>
                <a:lnTo>
                  <a:pt x="0" y="21600"/>
                </a:lnTo>
                <a:lnTo>
                  <a:pt x="21600" y="1836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304785" y="1168"/>
            <a:ext cx="832824" cy="18298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818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11360940" y="5528468"/>
            <a:ext cx="526248" cy="1330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54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374217" y="2038833"/>
            <a:ext cx="6506000" cy="39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4267">
                <a:solidFill>
                  <a:schemeClr val="lt1"/>
                </a:solidFill>
              </a:defRPr>
            </a:lvl1pPr>
            <a:lvl2pPr marL="1219170" lvl="1" indent="-575719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2pPr>
            <a:lvl3pPr marL="1828754" lvl="2" indent="-575719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4267">
                <a:solidFill>
                  <a:schemeClr val="lt1"/>
                </a:solidFill>
              </a:defRPr>
            </a:lvl3pPr>
            <a:lvl4pPr marL="2438339" lvl="3" indent="-575719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4267">
                <a:solidFill>
                  <a:schemeClr val="lt1"/>
                </a:solidFill>
              </a:defRPr>
            </a:lvl4pPr>
            <a:lvl5pPr marL="3047924" lvl="4" indent="-575719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4267">
                <a:solidFill>
                  <a:schemeClr val="lt1"/>
                </a:solidFill>
              </a:defRPr>
            </a:lvl5pPr>
            <a:lvl6pPr marL="3657509" lvl="5" indent="-575719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4267">
                <a:solidFill>
                  <a:schemeClr val="lt1"/>
                </a:solidFill>
              </a:defRPr>
            </a:lvl6pPr>
            <a:lvl7pPr marL="4267093" lvl="6" indent="-575719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4267">
                <a:solidFill>
                  <a:schemeClr val="lt1"/>
                </a:solidFill>
              </a:defRPr>
            </a:lvl7pPr>
            <a:lvl8pPr marL="4876678" lvl="7" indent="-575719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4267">
                <a:solidFill>
                  <a:schemeClr val="lt1"/>
                </a:solidFill>
              </a:defRPr>
            </a:lvl8pPr>
            <a:lvl9pPr marL="5486263" lvl="8" indent="-575719" rtl="0">
              <a:spcBef>
                <a:spcPts val="1067"/>
              </a:spcBef>
              <a:spcAft>
                <a:spcPts val="1067"/>
              </a:spcAft>
              <a:buClr>
                <a:schemeClr val="lt1"/>
              </a:buClr>
              <a:buSzPts val="3200"/>
              <a:buChar char="■"/>
              <a:defRPr sz="4267">
                <a:solidFill>
                  <a:schemeClr val="lt1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Google Shape;35;p4"/>
          <p:cNvSpPr txBox="1"/>
          <p:nvPr/>
        </p:nvSpPr>
        <p:spPr>
          <a:xfrm>
            <a:off x="462636" y="1728305"/>
            <a:ext cx="776000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66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sz="13866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360867" y="6251533"/>
            <a:ext cx="526400" cy="6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fld id="{9FFBAF2B-01F8-4CD0-81DE-AD353E0A572F}" type="slidenum">
              <a:rPr lang="es-CL" smtClean="0"/>
              <a:t>‹Nº›</a:t>
            </a:fld>
            <a:endParaRPr lang="es-CL"/>
          </a:p>
        </p:txBody>
      </p:sp>
      <p:sp>
        <p:nvSpPr>
          <p:cNvPr id="37" name="Google Shape;37;p4"/>
          <p:cNvSpPr/>
          <p:nvPr/>
        </p:nvSpPr>
        <p:spPr>
          <a:xfrm>
            <a:off x="9996720" y="4311744"/>
            <a:ext cx="1227168" cy="19834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423"/>
                </a:lnTo>
                <a:lnTo>
                  <a:pt x="0" y="21600"/>
                </a:lnTo>
                <a:lnTo>
                  <a:pt x="21600" y="191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8137357" y="1168"/>
            <a:ext cx="1722312" cy="3331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57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9996720" y="1167"/>
            <a:ext cx="1227168" cy="439509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50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8137357" y="3164551"/>
            <a:ext cx="1722312" cy="36946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2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30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34000" y="1013067"/>
            <a:ext cx="81436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734000" y="1805264"/>
            <a:ext cx="81436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128333" y="6251533"/>
            <a:ext cx="758800" cy="6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FFBAF2B-01F8-4CD0-81DE-AD353E0A572F}" type="slidenum">
              <a:rPr lang="es-CL" smtClean="0"/>
              <a:t>‹Nº›</a:t>
            </a:fld>
            <a:endParaRPr lang="es-CL"/>
          </a:p>
        </p:txBody>
      </p:sp>
      <p:sp>
        <p:nvSpPr>
          <p:cNvPr id="45" name="Google Shape;45;p5"/>
          <p:cNvSpPr/>
          <p:nvPr/>
        </p:nvSpPr>
        <p:spPr>
          <a:xfrm>
            <a:off x="9284101" y="4366069"/>
            <a:ext cx="478944" cy="2491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75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9284101" y="1303780"/>
            <a:ext cx="478944" cy="5866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01"/>
                </a:lnTo>
                <a:lnTo>
                  <a:pt x="21600" y="0"/>
                </a:lnTo>
                <a:lnTo>
                  <a:pt x="0" y="319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9284101" y="1"/>
            <a:ext cx="478944" cy="12721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9887695" y="1379156"/>
            <a:ext cx="1116936" cy="39500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107"/>
                </a:lnTo>
                <a:lnTo>
                  <a:pt x="0" y="21600"/>
                </a:lnTo>
                <a:lnTo>
                  <a:pt x="21600" y="20492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9887695" y="0"/>
            <a:ext cx="1116936" cy="14560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59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11129173" y="2069339"/>
            <a:ext cx="758016" cy="1520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647"/>
                </a:lnTo>
                <a:lnTo>
                  <a:pt x="21600" y="0"/>
                </a:lnTo>
                <a:lnTo>
                  <a:pt x="0" y="195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11129173" y="6099303"/>
            <a:ext cx="758016" cy="758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11129173" y="3576321"/>
            <a:ext cx="758016" cy="25363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170"/>
                </a:lnTo>
                <a:lnTo>
                  <a:pt x="0" y="21600"/>
                </a:lnTo>
                <a:lnTo>
                  <a:pt x="21600" y="20429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64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34000" y="1013067"/>
            <a:ext cx="4926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734000" y="1805264"/>
            <a:ext cx="49260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1128333" y="6251533"/>
            <a:ext cx="758800" cy="6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FFBAF2B-01F8-4CD0-81DE-AD353E0A572F}" type="slidenum">
              <a:rPr lang="es-CL" smtClean="0"/>
              <a:t>‹Nº›</a:t>
            </a:fld>
            <a:endParaRPr lang="es-CL"/>
          </a:p>
        </p:txBody>
      </p:sp>
      <p:sp>
        <p:nvSpPr>
          <p:cNvPr id="57" name="Google Shape;57;p6"/>
          <p:cNvSpPr/>
          <p:nvPr/>
        </p:nvSpPr>
        <p:spPr>
          <a:xfrm>
            <a:off x="10799075" y="0"/>
            <a:ext cx="1189728" cy="4300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6194153" y="812127"/>
            <a:ext cx="1753056" cy="28255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8142975" y="1321977"/>
            <a:ext cx="2460312" cy="55459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6194153" y="3524980"/>
            <a:ext cx="1753056" cy="33468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10799075" y="409240"/>
            <a:ext cx="1189728" cy="39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8142975" y="0"/>
            <a:ext cx="2460312" cy="15480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10799075" y="4369773"/>
            <a:ext cx="1189728" cy="15545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205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734000" y="1013067"/>
            <a:ext cx="81436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734000" y="1805267"/>
            <a:ext cx="38048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5072629" y="1805267"/>
            <a:ext cx="38048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128333" y="6251533"/>
            <a:ext cx="758800" cy="6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FFBAF2B-01F8-4CD0-81DE-AD353E0A572F}" type="slidenum">
              <a:rPr lang="es-CL" smtClean="0"/>
              <a:t>‹Nº›</a:t>
            </a:fld>
            <a:endParaRPr lang="es-CL"/>
          </a:p>
        </p:txBody>
      </p:sp>
      <p:grpSp>
        <p:nvGrpSpPr>
          <p:cNvPr id="69" name="Google Shape;69;p7"/>
          <p:cNvGrpSpPr/>
          <p:nvPr/>
        </p:nvGrpSpPr>
        <p:grpSpPr>
          <a:xfrm>
            <a:off x="9284101" y="1"/>
            <a:ext cx="2603088" cy="6857991"/>
            <a:chOff x="6963076" y="0"/>
            <a:chExt cx="1952316" cy="5143493"/>
          </a:xfrm>
        </p:grpSpPr>
        <p:sp>
          <p:nvSpPr>
            <p:cNvPr id="70" name="Google Shape;70;p7"/>
            <p:cNvSpPr/>
            <p:nvPr/>
          </p:nvSpPr>
          <p:spPr>
            <a:xfrm>
              <a:off x="6963076" y="3274552"/>
              <a:ext cx="359208" cy="18689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6963076" y="977835"/>
              <a:ext cx="359208" cy="4399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6963076" y="1"/>
              <a:ext cx="359208" cy="9541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415771" y="1034367"/>
              <a:ext cx="837702" cy="29625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7415771" y="0"/>
              <a:ext cx="837702" cy="1092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346880" y="1552004"/>
              <a:ext cx="568512" cy="11402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8346880" y="4574477"/>
              <a:ext cx="568512" cy="5689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8346880" y="2682241"/>
              <a:ext cx="568512" cy="190225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10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734000" y="1013067"/>
            <a:ext cx="81436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734000" y="1805267"/>
            <a:ext cx="25372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2"/>
          </p:nvPr>
        </p:nvSpPr>
        <p:spPr>
          <a:xfrm>
            <a:off x="3537291" y="1805267"/>
            <a:ext cx="25372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3"/>
          </p:nvPr>
        </p:nvSpPr>
        <p:spPr>
          <a:xfrm>
            <a:off x="6340580" y="1805267"/>
            <a:ext cx="25372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11128333" y="6251533"/>
            <a:ext cx="758800" cy="6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FFBAF2B-01F8-4CD0-81DE-AD353E0A572F}" type="slidenum">
              <a:rPr lang="es-CL" smtClean="0"/>
              <a:t>‹Nº›</a:t>
            </a:fld>
            <a:endParaRPr lang="es-CL"/>
          </a:p>
        </p:txBody>
      </p:sp>
      <p:grpSp>
        <p:nvGrpSpPr>
          <p:cNvPr id="84" name="Google Shape;84;p8"/>
          <p:cNvGrpSpPr/>
          <p:nvPr/>
        </p:nvGrpSpPr>
        <p:grpSpPr>
          <a:xfrm>
            <a:off x="9284101" y="1"/>
            <a:ext cx="2603088" cy="6857991"/>
            <a:chOff x="6963076" y="0"/>
            <a:chExt cx="1952316" cy="5143493"/>
          </a:xfrm>
        </p:grpSpPr>
        <p:sp>
          <p:nvSpPr>
            <p:cNvPr id="85" name="Google Shape;85;p8"/>
            <p:cNvSpPr/>
            <p:nvPr/>
          </p:nvSpPr>
          <p:spPr>
            <a:xfrm>
              <a:off x="6963076" y="3274552"/>
              <a:ext cx="359208" cy="18689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6963076" y="977835"/>
              <a:ext cx="359208" cy="4399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6963076" y="1"/>
              <a:ext cx="359208" cy="9541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415771" y="1034367"/>
              <a:ext cx="837702" cy="29625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415771" y="0"/>
              <a:ext cx="837702" cy="1092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8346880" y="1552004"/>
              <a:ext cx="568512" cy="11402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8346880" y="4574477"/>
              <a:ext cx="568512" cy="5689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8346880" y="2682241"/>
              <a:ext cx="568512" cy="190225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0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734000" y="1013067"/>
            <a:ext cx="81436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11128333" y="6251533"/>
            <a:ext cx="758800" cy="6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FFBAF2B-01F8-4CD0-81DE-AD353E0A572F}" type="slidenum">
              <a:rPr lang="es-CL" smtClean="0"/>
              <a:t>‹Nº›</a:t>
            </a:fld>
            <a:endParaRPr lang="es-CL"/>
          </a:p>
        </p:txBody>
      </p:sp>
      <p:grpSp>
        <p:nvGrpSpPr>
          <p:cNvPr id="96" name="Google Shape;96;p9"/>
          <p:cNvGrpSpPr/>
          <p:nvPr/>
        </p:nvGrpSpPr>
        <p:grpSpPr>
          <a:xfrm>
            <a:off x="9284101" y="1"/>
            <a:ext cx="2603088" cy="6857991"/>
            <a:chOff x="6963076" y="0"/>
            <a:chExt cx="1952316" cy="5143493"/>
          </a:xfrm>
        </p:grpSpPr>
        <p:sp>
          <p:nvSpPr>
            <p:cNvPr id="97" name="Google Shape;97;p9"/>
            <p:cNvSpPr/>
            <p:nvPr/>
          </p:nvSpPr>
          <p:spPr>
            <a:xfrm>
              <a:off x="6963076" y="3274552"/>
              <a:ext cx="359208" cy="18689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963076" y="977835"/>
              <a:ext cx="359208" cy="4399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6963076" y="1"/>
              <a:ext cx="359208" cy="9541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7415771" y="1034367"/>
              <a:ext cx="837702" cy="29625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7415771" y="0"/>
              <a:ext cx="837702" cy="1092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346880" y="1552004"/>
              <a:ext cx="568512" cy="11402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346880" y="4574477"/>
              <a:ext cx="568512" cy="5689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8346880" y="2682241"/>
              <a:ext cx="568512" cy="190225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04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/>
        </p:nvSpPr>
        <p:spPr>
          <a:xfrm flipH="1">
            <a:off x="11408183" y="4683564"/>
            <a:ext cx="478944" cy="2174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86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0"/>
          <p:cNvSpPr/>
          <p:nvPr/>
        </p:nvSpPr>
        <p:spPr>
          <a:xfrm flipH="1">
            <a:off x="11408183" y="1303780"/>
            <a:ext cx="478944" cy="12851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140"/>
                </a:lnTo>
                <a:lnTo>
                  <a:pt x="21600" y="0"/>
                </a:lnTo>
                <a:lnTo>
                  <a:pt x="0" y="146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"/>
          <p:cNvSpPr/>
          <p:nvPr/>
        </p:nvSpPr>
        <p:spPr>
          <a:xfrm flipH="1">
            <a:off x="11408183" y="0"/>
            <a:ext cx="478944" cy="12721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 flipH="1">
            <a:off x="10529136" y="608837"/>
            <a:ext cx="758016" cy="9488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 flipH="1">
            <a:off x="10529136" y="6099296"/>
            <a:ext cx="758016" cy="7587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 flipH="1">
            <a:off x="10529136" y="1544317"/>
            <a:ext cx="758016" cy="45683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734000" y="5875067"/>
            <a:ext cx="94444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1067"/>
              </a:spcAft>
              <a:buSzPts val="1800"/>
              <a:buNone/>
              <a:defRPr sz="2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11408167" y="6251533"/>
            <a:ext cx="478800" cy="6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fld id="{9FFBAF2B-01F8-4CD0-81DE-AD353E0A57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416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4000" y="1013067"/>
            <a:ext cx="81436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4000" y="1805264"/>
            <a:ext cx="81436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▸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▹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28333" y="6251533"/>
            <a:ext cx="758800" cy="6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buNone/>
              <a:defRPr sz="1733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buNone/>
              <a:defRPr sz="1733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buNone/>
              <a:defRPr sz="1733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buNone/>
              <a:defRPr sz="1733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buNone/>
              <a:defRPr sz="1733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buNone/>
              <a:defRPr sz="1733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buNone/>
              <a:defRPr sz="1733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buNone/>
              <a:defRPr sz="1733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9FFBAF2B-01F8-4CD0-81DE-AD353E0A57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82196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4" r:id="rId10"/>
    <p:sldLayoutId id="2147483685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rchive.ics.uci.edu/ml/datasets/online+retail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17AF2-6254-4EE4-B18F-5523E100F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Online </a:t>
            </a:r>
            <a:r>
              <a:rPr lang="es-CL" dirty="0" err="1"/>
              <a:t>retail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0736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D5C98-DA3F-41AB-8F5E-9697E148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RFM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9A8D4-8619-455F-8B21-B2F640061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2400" dirty="0"/>
              <a:t>Gracias a esta segmentación, se puede obtener un mayor detalle de cada cliente en base a: </a:t>
            </a:r>
          </a:p>
          <a:p>
            <a:pPr lvl="1"/>
            <a:r>
              <a:rPr lang="es-CL" dirty="0"/>
              <a:t>Fecha de su última compra</a:t>
            </a:r>
          </a:p>
          <a:p>
            <a:pPr lvl="1"/>
            <a:r>
              <a:rPr lang="es-CL" dirty="0"/>
              <a:t>Cantidad de compras</a:t>
            </a:r>
          </a:p>
          <a:p>
            <a:pPr lvl="1"/>
            <a:r>
              <a:rPr lang="es-CL" dirty="0"/>
              <a:t>Gasto total monetario en libras esterlinas realizadas.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5676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6C129-306C-496C-A023-856E4D4A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RFM: frecuencia de compra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8757BE-E9D7-46F3-965D-E5857028A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De acuerdo a la segmentación RFM realizada, se puede catalogar a un cliente como de </a:t>
            </a:r>
            <a:r>
              <a:rPr lang="es-CL" b="1" dirty="0"/>
              <a:t>alta frecuencia</a:t>
            </a:r>
            <a:r>
              <a:rPr lang="es-CL" dirty="0"/>
              <a:t> si su frecuencia de compra es mayor o igual a </a:t>
            </a:r>
            <a:r>
              <a:rPr lang="es-CL" b="1" dirty="0"/>
              <a:t>13 compras</a:t>
            </a:r>
            <a:r>
              <a:rPr lang="es-CL" dirty="0"/>
              <a:t>.</a:t>
            </a:r>
          </a:p>
          <a:p>
            <a:r>
              <a:rPr lang="es-CL" dirty="0"/>
              <a:t>El promedio de gasto de los clientes es de aproximadamente </a:t>
            </a:r>
            <a:r>
              <a:rPr lang="es-CL" b="1" dirty="0"/>
              <a:t>2053,8 libras esterlinas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21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B95DD-AF58-45F0-B24A-F64FFE46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58" y="268448"/>
            <a:ext cx="8143600" cy="528400"/>
          </a:xfrm>
        </p:spPr>
        <p:txBody>
          <a:bodyPr/>
          <a:lstStyle/>
          <a:p>
            <a:r>
              <a:rPr lang="es-CL" dirty="0"/>
              <a:t>Antigüedad de los clientes</a:t>
            </a:r>
          </a:p>
        </p:txBody>
      </p:sp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463BF4C6-CAA3-4E8A-A240-DBEBF61D5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" t="11560" r="9279" b="6667"/>
          <a:stretch/>
        </p:blipFill>
        <p:spPr>
          <a:xfrm>
            <a:off x="83889" y="1090569"/>
            <a:ext cx="8581938" cy="56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2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5CDB991-5033-4EE6-9412-7A1D98F0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3" y="0"/>
            <a:ext cx="8143600" cy="528400"/>
          </a:xfrm>
        </p:spPr>
        <p:txBody>
          <a:bodyPr/>
          <a:lstStyle/>
          <a:p>
            <a:r>
              <a:rPr lang="es-CL" dirty="0"/>
              <a:t>Agrupamiento de clientes por frecuencia de compra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645C07-783D-4824-A095-718479C0A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6" t="5505" b="2630"/>
          <a:stretch/>
        </p:blipFill>
        <p:spPr>
          <a:xfrm>
            <a:off x="0" y="557867"/>
            <a:ext cx="7486627" cy="63001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FB8D25-AD29-4A1A-B5DD-9AEA73D91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25"/>
          <a:stretch/>
        </p:blipFill>
        <p:spPr>
          <a:xfrm>
            <a:off x="7022082" y="2448848"/>
            <a:ext cx="276787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AC31E8-7761-4B38-920A-C85DC9B0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 cada tipo de cliente en base a RFM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7D91EF-0396-41A0-8BB5-6ADB878EB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Clientes de frecuencia promedio:</a:t>
            </a:r>
          </a:p>
          <a:p>
            <a:pPr lvl="1"/>
            <a:r>
              <a:rPr lang="es-CL" dirty="0"/>
              <a:t>Corresponde al cliente de frecuencia promedio, tiende a tener un nivel de recencia alto, o sea, que han pasado varios días desde su última visita. El consumo de productos que realiza, al igual que la frecuencia, tiende a ser promedio.</a:t>
            </a:r>
          </a:p>
        </p:txBody>
      </p:sp>
    </p:spTree>
    <p:extLst>
      <p:ext uri="{BB962C8B-B14F-4D97-AF65-F5344CB8AC3E}">
        <p14:creationId xmlns:p14="http://schemas.microsoft.com/office/powerpoint/2010/main" val="415049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AC31E8-7761-4B38-920A-C85DC9B0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Características de cada tipo de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7D91EF-0396-41A0-8BB5-6ADB878EB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Clientes de alta frecuencia:</a:t>
            </a:r>
          </a:p>
          <a:p>
            <a:pPr lvl="1"/>
            <a:r>
              <a:rPr lang="es-CL" dirty="0"/>
              <a:t>Corresponde a clientes que, además de tener una alta frecuencia de compra, poseen un alto gasto en compras; pero estos son un grupo bastante minoritario comparado al anterior. En cuanto al nivel de recencia, éste tiende a ser mayor al de los clientes de frecuencia promedio.</a:t>
            </a:r>
          </a:p>
        </p:txBody>
      </p:sp>
    </p:spTree>
    <p:extLst>
      <p:ext uri="{BB962C8B-B14F-4D97-AF65-F5344CB8AC3E}">
        <p14:creationId xmlns:p14="http://schemas.microsoft.com/office/powerpoint/2010/main" val="156268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AC31E8-7761-4B38-920A-C85DC9B0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Características de cada tipo de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7D91EF-0396-41A0-8BB5-6ADB878EB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Clientes de frecuencia baja:</a:t>
            </a:r>
          </a:p>
          <a:p>
            <a:pPr lvl="1"/>
            <a:r>
              <a:rPr lang="es-CL" dirty="0"/>
              <a:t>Además de posee una baja frecuencia de compras, este tipo de clientes no realiza compras por sobre el promedio; pero posee un índice de recencia bajo, o sea, que han pasado pocos días desde su última compra si se toma como punto de referencia la última fecha de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65489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2F3B-53AD-46B3-BB5A-11D4B5E6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2" y="100668"/>
            <a:ext cx="8143600" cy="528400"/>
          </a:xfrm>
        </p:spPr>
        <p:txBody>
          <a:bodyPr/>
          <a:lstStyle/>
          <a:p>
            <a:r>
              <a:rPr lang="es-CL" dirty="0"/>
              <a:t>Volumen de compras por día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254F431-8A6B-42C7-8CC2-B4F675008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1743" r="9605"/>
          <a:stretch/>
        </p:blipFill>
        <p:spPr>
          <a:xfrm>
            <a:off x="260057" y="805343"/>
            <a:ext cx="8531605" cy="60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9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E5FA8-50F9-440F-8787-F71689B4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0" y="121640"/>
            <a:ext cx="8143600" cy="528400"/>
          </a:xfrm>
        </p:spPr>
        <p:txBody>
          <a:bodyPr/>
          <a:lstStyle/>
          <a:p>
            <a:r>
              <a:rPr lang="es-CL" dirty="0"/>
              <a:t>Volumen de compras por mes - año</a:t>
            </a:r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FFD03852-D004-418B-894E-9BA544EB6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11622" r="9606" b="1773"/>
          <a:stretch/>
        </p:blipFill>
        <p:spPr>
          <a:xfrm>
            <a:off x="234892" y="796954"/>
            <a:ext cx="8581938" cy="593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86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F52B5-38BA-4F8A-9FE9-34F3A822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37" y="140612"/>
            <a:ext cx="8143600" cy="528400"/>
          </a:xfrm>
        </p:spPr>
        <p:txBody>
          <a:bodyPr/>
          <a:lstStyle/>
          <a:p>
            <a:r>
              <a:rPr lang="es-CL" dirty="0"/>
              <a:t>Volumen de compras por semanas</a:t>
            </a:r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16C4CB79-0446-44BA-84A5-3BE58B6A1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" t="11376" r="9443" b="6055"/>
          <a:stretch/>
        </p:blipFill>
        <p:spPr>
          <a:xfrm>
            <a:off x="96437" y="809624"/>
            <a:ext cx="9148729" cy="60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7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2A545-BD30-40CD-A66B-5A0BFE03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2037" y="550500"/>
            <a:ext cx="6534371" cy="5858689"/>
          </a:xfrm>
        </p:spPr>
        <p:txBody>
          <a:bodyPr/>
          <a:lstStyle/>
          <a:p>
            <a:r>
              <a:rPr lang="es-CL" sz="3200" dirty="0"/>
              <a:t>Corresponde a un conjunto de transacciones ocurridas entre el 01/12/2010 al 09/12/2011 para un comercio minorista en línea con sede en Reino Unido. </a:t>
            </a:r>
          </a:p>
          <a:p>
            <a:endParaRPr lang="es-CL" sz="3200" dirty="0"/>
          </a:p>
          <a:p>
            <a:endParaRPr lang="es-CL" sz="3200" dirty="0"/>
          </a:p>
          <a:p>
            <a:pPr marL="38100" indent="0">
              <a:buNone/>
            </a:pPr>
            <a:endParaRPr lang="es-CL" sz="3200" dirty="0"/>
          </a:p>
          <a:p>
            <a:pPr marL="38100" indent="0">
              <a:buNone/>
            </a:pPr>
            <a:endParaRPr lang="es-CL" sz="3200" dirty="0"/>
          </a:p>
          <a:p>
            <a:pPr marL="38100" indent="0">
              <a:buNone/>
            </a:pPr>
            <a:endParaRPr lang="es-CL" sz="1100" dirty="0"/>
          </a:p>
          <a:p>
            <a:pPr marL="38100" indent="0">
              <a:buNone/>
            </a:pPr>
            <a:endParaRPr lang="es-CL" sz="1100" dirty="0"/>
          </a:p>
          <a:p>
            <a:pPr marL="38100" indent="0">
              <a:buNone/>
            </a:pPr>
            <a:r>
              <a:rPr lang="es-CL" sz="1100" dirty="0"/>
              <a:t>Fuente: </a:t>
            </a:r>
            <a:r>
              <a:rPr lang="en-US" sz="11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UCI Machine Learning Repository: Online Retail Data Set</a:t>
            </a:r>
            <a:endParaRPr lang="es-CL" sz="1100" dirty="0">
              <a:solidFill>
                <a:schemeClr val="accent5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37A5813-348E-4ACA-8C28-517C632C4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91" y="3903005"/>
            <a:ext cx="4021123" cy="22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164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A0510E-8DFB-421A-A749-4ED92249F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 puede apreciar un claro ascenso de compras previo a la temporada de navidad.</a:t>
            </a:r>
          </a:p>
        </p:txBody>
      </p:sp>
    </p:spTree>
    <p:extLst>
      <p:ext uri="{BB962C8B-B14F-4D97-AF65-F5344CB8AC3E}">
        <p14:creationId xmlns:p14="http://schemas.microsoft.com/office/powerpoint/2010/main" val="260379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102D5-FBA8-431C-9E74-49BD8C33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93" y="180556"/>
            <a:ext cx="8143600" cy="528400"/>
          </a:xfrm>
        </p:spPr>
        <p:txBody>
          <a:bodyPr/>
          <a:lstStyle/>
          <a:p>
            <a:r>
              <a:rPr lang="es-CL" dirty="0"/>
              <a:t>Compras respecto a devoluciones</a:t>
            </a:r>
          </a:p>
        </p:txBody>
      </p:sp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3404996F-A998-404F-9A86-F8DE97A09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2" t="7301" r="22592" b="19130"/>
          <a:stretch/>
        </p:blipFill>
        <p:spPr>
          <a:xfrm>
            <a:off x="1487952" y="848306"/>
            <a:ext cx="7211431" cy="58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24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F06E7-560E-445F-95E0-4C743BE9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5" y="107056"/>
            <a:ext cx="8143600" cy="528400"/>
          </a:xfrm>
        </p:spPr>
        <p:txBody>
          <a:bodyPr/>
          <a:lstStyle/>
          <a:p>
            <a:r>
              <a:rPr lang="es-CL" dirty="0"/>
              <a:t>Productos con mayores devoluciones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B2547D7-EC20-4D5E-B2AC-42EA3FDE5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1"/>
          <a:stretch/>
        </p:blipFill>
        <p:spPr>
          <a:xfrm>
            <a:off x="104825" y="758858"/>
            <a:ext cx="9058362" cy="57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0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19C82-AC85-4D4A-B657-07E874D1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60" y="618785"/>
            <a:ext cx="8143600" cy="528400"/>
          </a:xfrm>
        </p:spPr>
        <p:txBody>
          <a:bodyPr/>
          <a:lstStyle/>
          <a:p>
            <a:r>
              <a:rPr lang="es-CL" dirty="0"/>
              <a:t>Países con mayor número de devoluciones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DC7315FF-8CE7-4449-8C0F-508FC2DAB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0" b="1331"/>
          <a:stretch/>
        </p:blipFill>
        <p:spPr>
          <a:xfrm>
            <a:off x="0" y="1798320"/>
            <a:ext cx="9272631" cy="46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83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AE2EE22-E688-46CD-B3D5-3DCDA5338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Estrategia de venta</a:t>
            </a:r>
          </a:p>
        </p:txBody>
      </p:sp>
    </p:spTree>
    <p:extLst>
      <p:ext uri="{BB962C8B-B14F-4D97-AF65-F5344CB8AC3E}">
        <p14:creationId xmlns:p14="http://schemas.microsoft.com/office/powerpoint/2010/main" val="1192007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36BDE-3F73-4474-9D60-00FACA04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Estrategia para los clientes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9C3FB2-1AB3-42BA-A608-6BE5EED58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idea es que, los clientes de baja frecuencia pasen a ser clientes de frecuencia promedio, y que los clientes de frecuencia promedio, pasen a ser clientes de alta frecuencia.</a:t>
            </a:r>
          </a:p>
          <a:p>
            <a:r>
              <a:rPr lang="es-CL" dirty="0"/>
              <a:t>Los clientes de frecuencia promedio y baja, tenían en común de que su valor de recencia estaba cercana al promedio o era superior al promedio.</a:t>
            </a:r>
          </a:p>
          <a:p>
            <a:r>
              <a:rPr lang="es-CL" dirty="0"/>
              <a:t>Para el caso de los clientes de frecuencia promedio, el consumo monetario que éstos realizaban, era bastante cercano al promedio.</a:t>
            </a:r>
          </a:p>
        </p:txBody>
      </p:sp>
    </p:spTree>
    <p:extLst>
      <p:ext uri="{BB962C8B-B14F-4D97-AF65-F5344CB8AC3E}">
        <p14:creationId xmlns:p14="http://schemas.microsoft.com/office/powerpoint/2010/main" val="3384637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D03BE-B16E-4686-8F90-7EFBB253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Estrategia para los clientes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069E8-E858-4B2E-998C-5E1A82F83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Una buena estrategia, sería enviar ofertas de compras para aquellos días que resultan de mayor consumo en el tramo horario que se apreció.</a:t>
            </a:r>
          </a:p>
          <a:p>
            <a:r>
              <a:rPr lang="es-CL" dirty="0"/>
              <a:t>Entre los primeros 10 días del mes, en el tramo horario de las 10:00 hrs. a las 15:00 hrs. se podría enviar ofertas de los productos que más consume esta clase de clientes.</a:t>
            </a:r>
          </a:p>
        </p:txBody>
      </p:sp>
    </p:spTree>
    <p:extLst>
      <p:ext uri="{BB962C8B-B14F-4D97-AF65-F5344CB8AC3E}">
        <p14:creationId xmlns:p14="http://schemas.microsoft.com/office/powerpoint/2010/main" val="1456822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AA229-FF65-4E2E-89B9-75640373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6" y="241280"/>
            <a:ext cx="9240510" cy="528400"/>
          </a:xfrm>
        </p:spPr>
        <p:txBody>
          <a:bodyPr/>
          <a:lstStyle/>
          <a:p>
            <a:r>
              <a:rPr lang="es-CL" dirty="0"/>
              <a:t>Productos más comprados </a:t>
            </a:r>
            <a:r>
              <a:rPr lang="es-CL"/>
              <a:t>por clientes </a:t>
            </a:r>
            <a:r>
              <a:rPr lang="es-CL" dirty="0"/>
              <a:t>de baja frecuencia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9C40A0B-9F2E-4566-834B-E19EDB334A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"/>
          <a:stretch/>
        </p:blipFill>
        <p:spPr>
          <a:xfrm>
            <a:off x="0" y="1020522"/>
            <a:ext cx="9123064" cy="582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56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AA229-FF65-4E2E-89B9-75640373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836"/>
            <a:ext cx="9777405" cy="528400"/>
          </a:xfrm>
        </p:spPr>
        <p:txBody>
          <a:bodyPr/>
          <a:lstStyle/>
          <a:p>
            <a:r>
              <a:rPr lang="es-CL" dirty="0"/>
              <a:t>Productos más comprados por clientes de frecuencia promedio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BF5EC9D-95DA-42FE-9BAF-C1C557C46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4"/>
          <a:stretch/>
        </p:blipFill>
        <p:spPr>
          <a:xfrm>
            <a:off x="0" y="968941"/>
            <a:ext cx="9240510" cy="58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1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76ADAD4-5D80-4F33-8625-531BBECE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Temas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D89376-36CD-4BC7-AB13-90C663D69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Top productos comprados por clientes.</a:t>
            </a:r>
          </a:p>
          <a:p>
            <a:r>
              <a:rPr lang="es-CL" dirty="0"/>
              <a:t>Horarios y días de mayor demanda.</a:t>
            </a:r>
          </a:p>
          <a:p>
            <a:r>
              <a:rPr lang="es-CL" dirty="0"/>
              <a:t>Segmentación RFM de clientes.</a:t>
            </a:r>
          </a:p>
          <a:p>
            <a:r>
              <a:rPr lang="es-CL" dirty="0"/>
              <a:t>Agrupamiento de clientes.</a:t>
            </a:r>
          </a:p>
          <a:p>
            <a:r>
              <a:rPr lang="es-CL" dirty="0"/>
              <a:t>Días, meses y semanas de mayor compra.</a:t>
            </a:r>
          </a:p>
          <a:p>
            <a:r>
              <a:rPr lang="es-CL" dirty="0"/>
              <a:t>Compras respecto a devoluciones</a:t>
            </a:r>
          </a:p>
          <a:p>
            <a:r>
              <a:rPr lang="es-CL" dirty="0"/>
              <a:t>Top productos con mayor cantidad de devoluciones</a:t>
            </a:r>
          </a:p>
          <a:p>
            <a:r>
              <a:rPr lang="es-CL" dirty="0"/>
              <a:t>Estrategia de venta planteada para los usuarios</a:t>
            </a:r>
          </a:p>
        </p:txBody>
      </p:sp>
    </p:spTree>
    <p:extLst>
      <p:ext uri="{BB962C8B-B14F-4D97-AF65-F5344CB8AC3E}">
        <p14:creationId xmlns:p14="http://schemas.microsoft.com/office/powerpoint/2010/main" val="142930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7FD1E-A195-4F8B-A806-E08B8F67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Campos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4253B-E699-4570-9014-53B5DA9DB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CL" b="1" dirty="0" err="1"/>
              <a:t>InvoiceNo</a:t>
            </a:r>
            <a:r>
              <a:rPr lang="es-CL" b="1" dirty="0"/>
              <a:t>:</a:t>
            </a:r>
            <a:r>
              <a:rPr lang="es-CL" dirty="0"/>
              <a:t> número de factura, si el código comienza con una letra “C”, corresponde a una devolución.</a:t>
            </a:r>
          </a:p>
          <a:p>
            <a:r>
              <a:rPr lang="es-CL" b="1" dirty="0" err="1"/>
              <a:t>StockCode</a:t>
            </a:r>
            <a:r>
              <a:rPr lang="es-CL" b="1" dirty="0"/>
              <a:t>:</a:t>
            </a:r>
            <a:r>
              <a:rPr lang="es-CL" dirty="0"/>
              <a:t> código de producto o artículo.</a:t>
            </a:r>
          </a:p>
          <a:p>
            <a:r>
              <a:rPr lang="es-CL" b="1" dirty="0" err="1"/>
              <a:t>Description</a:t>
            </a:r>
            <a:r>
              <a:rPr lang="es-CL" b="1" dirty="0"/>
              <a:t>:</a:t>
            </a:r>
            <a:r>
              <a:rPr lang="es-CL" dirty="0"/>
              <a:t> descripción o nombre del producto.</a:t>
            </a:r>
          </a:p>
          <a:p>
            <a:r>
              <a:rPr lang="es-CL" b="1" dirty="0" err="1"/>
              <a:t>Quantity</a:t>
            </a:r>
            <a:r>
              <a:rPr lang="es-CL" b="1" dirty="0"/>
              <a:t>:</a:t>
            </a:r>
            <a:r>
              <a:rPr lang="es-CL" dirty="0"/>
              <a:t> corresponde a la cantidad de cada producto o artículo por transacción.</a:t>
            </a:r>
          </a:p>
          <a:p>
            <a:r>
              <a:rPr lang="es-CL" b="1" dirty="0" err="1"/>
              <a:t>InvoiceDate</a:t>
            </a:r>
            <a:r>
              <a:rPr lang="es-CL" b="1" dirty="0"/>
              <a:t>: </a:t>
            </a:r>
            <a:r>
              <a:rPr lang="es-CL" dirty="0"/>
              <a:t>fecha y hora de la factura.</a:t>
            </a:r>
          </a:p>
          <a:p>
            <a:r>
              <a:rPr lang="es-CL" b="1" dirty="0" err="1"/>
              <a:t>UnitPrice</a:t>
            </a:r>
            <a:r>
              <a:rPr lang="es-CL" b="1" dirty="0"/>
              <a:t>: </a:t>
            </a:r>
            <a:r>
              <a:rPr lang="es-CL" dirty="0"/>
              <a:t>precio unitario del producto en libras esterlinas.</a:t>
            </a:r>
          </a:p>
          <a:p>
            <a:r>
              <a:rPr lang="es-CL" b="1" dirty="0" err="1"/>
              <a:t>CustomerID</a:t>
            </a:r>
            <a:r>
              <a:rPr lang="es-CL" b="1" dirty="0"/>
              <a:t>:</a:t>
            </a:r>
            <a:r>
              <a:rPr lang="es-CL" dirty="0"/>
              <a:t> identificación del cliente.</a:t>
            </a:r>
          </a:p>
          <a:p>
            <a:r>
              <a:rPr lang="es-CL" b="1" dirty="0"/>
              <a:t>Country:</a:t>
            </a:r>
            <a:r>
              <a:rPr lang="es-CL" dirty="0"/>
              <a:t> nombre del país hacia donde va el producto.</a:t>
            </a:r>
          </a:p>
        </p:txBody>
      </p:sp>
    </p:spTree>
    <p:extLst>
      <p:ext uri="{BB962C8B-B14F-4D97-AF65-F5344CB8AC3E}">
        <p14:creationId xmlns:p14="http://schemas.microsoft.com/office/powerpoint/2010/main" val="7753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8099F-1125-4E15-9A65-3F43C873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25" y="266597"/>
            <a:ext cx="8143600" cy="528400"/>
          </a:xfrm>
        </p:spPr>
        <p:txBody>
          <a:bodyPr/>
          <a:lstStyle/>
          <a:p>
            <a:r>
              <a:rPr lang="es-CL" dirty="0"/>
              <a:t>Top 10 productos preferidos de los clientes</a:t>
            </a:r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2FA48A0-75A0-4CF6-8873-A8E8D4430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7"/>
          <a:stretch/>
        </p:blipFill>
        <p:spPr>
          <a:xfrm>
            <a:off x="0" y="1047750"/>
            <a:ext cx="9099071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0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FF2FDF1-6B12-4864-827F-F244E4DE07A5}"/>
              </a:ext>
            </a:extLst>
          </p:cNvPr>
          <p:cNvSpPr txBox="1">
            <a:spLocks/>
          </p:cNvSpPr>
          <p:nvPr/>
        </p:nvSpPr>
        <p:spPr>
          <a:xfrm>
            <a:off x="210598" y="316931"/>
            <a:ext cx="3099744" cy="11259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1200" dirty="0">
                <a:solidFill>
                  <a:schemeClr val="accent1"/>
                </a:solidFill>
                <a:latin typeface="Oswald" panose="00000500000000000000" pitchFamily="2" charset="0"/>
                <a:ea typeface="+mj-ea"/>
                <a:cs typeface="+mj-cs"/>
              </a:rPr>
              <a:t>Horarios y días peak de compra</a:t>
            </a:r>
            <a:endParaRPr lang="es-CL" sz="2400" dirty="0">
              <a:solidFill>
                <a:schemeClr val="accent1"/>
              </a:solidFill>
              <a:latin typeface="Oswald" panose="00000500000000000000" pitchFamily="2" charset="0"/>
            </a:endParaRPr>
          </a:p>
        </p:txBody>
      </p:sp>
      <p:pic>
        <p:nvPicPr>
          <p:cNvPr id="5" name="Imagen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5EE52A36-8E62-4BD4-931F-332AE3E48A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4" t="11464" r="23686" b="8315"/>
          <a:stretch/>
        </p:blipFill>
        <p:spPr>
          <a:xfrm>
            <a:off x="3078761" y="0"/>
            <a:ext cx="7474590" cy="681722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4CC905E-08EA-4D88-B632-822939C7AC75}"/>
              </a:ext>
            </a:extLst>
          </p:cNvPr>
          <p:cNvSpPr/>
          <p:nvPr/>
        </p:nvSpPr>
        <p:spPr>
          <a:xfrm>
            <a:off x="5293452" y="40772"/>
            <a:ext cx="2785145" cy="6578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2E1F71E-2B13-465D-B881-01543E2EA368}"/>
              </a:ext>
            </a:extLst>
          </p:cNvPr>
          <p:cNvSpPr/>
          <p:nvPr/>
        </p:nvSpPr>
        <p:spPr>
          <a:xfrm>
            <a:off x="5763236" y="879918"/>
            <a:ext cx="1442906" cy="13422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4C66925-703E-4FF2-BA4B-2C0AACA6C4B5}"/>
              </a:ext>
            </a:extLst>
          </p:cNvPr>
          <p:cNvSpPr/>
          <p:nvPr/>
        </p:nvSpPr>
        <p:spPr>
          <a:xfrm>
            <a:off x="3170037" y="1040234"/>
            <a:ext cx="369115" cy="8800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172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016AD3A-4E29-40CF-89FF-D769B3E4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Estrategia para la alta demanda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7D2B4D-AEC3-4F32-9F78-D16F66C1F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horario de mayor demanda se ubica entre las 10:00 hrs. y las 15:00 hrs. del día de acuerdo al mapa de calor anterior.</a:t>
            </a:r>
          </a:p>
          <a:p>
            <a:r>
              <a:rPr lang="es-CL" dirty="0"/>
              <a:t>Con respecto a los días con mayor demanda, estos se ubican en los primeros días, siendo el </a:t>
            </a:r>
            <a:r>
              <a:rPr lang="es-CL" dirty="0" err="1"/>
              <a:t>peak</a:t>
            </a:r>
            <a:r>
              <a:rPr lang="es-CL" dirty="0"/>
              <a:t> de compras el día 8 del mes. Después de este, se ve un leve ascenso para el día 20 del mes.</a:t>
            </a:r>
          </a:p>
        </p:txBody>
      </p:sp>
    </p:spTree>
    <p:extLst>
      <p:ext uri="{BB962C8B-B14F-4D97-AF65-F5344CB8AC3E}">
        <p14:creationId xmlns:p14="http://schemas.microsoft.com/office/powerpoint/2010/main" val="377355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FB3B70-4165-44E9-84B8-FDDAF9D74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3200" dirty="0"/>
              <a:t>Para evitar caídas del sistema, se recomienda aumentar el apoyo a los servidores entre los días 4 a 10 del mes en curso en el tramo horario que va desde las 10:00 hrs. a las 15:00 hrs. del determinado día.</a:t>
            </a:r>
          </a:p>
        </p:txBody>
      </p:sp>
    </p:spTree>
    <p:extLst>
      <p:ext uri="{BB962C8B-B14F-4D97-AF65-F5344CB8AC3E}">
        <p14:creationId xmlns:p14="http://schemas.microsoft.com/office/powerpoint/2010/main" val="309715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112C1-E192-4965-B37D-8B02D377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RFM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37E54-5849-4135-9811-99364256D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2400" dirty="0"/>
              <a:t>Para analizar la frecuencia y recencia de compra, se realizó una segmentación RFM.</a:t>
            </a:r>
          </a:p>
          <a:p>
            <a:r>
              <a:rPr lang="es-CL" sz="2400" dirty="0"/>
              <a:t>Su nombre proviene de sus siglas en inglés:</a:t>
            </a:r>
          </a:p>
          <a:p>
            <a:pPr lvl="1"/>
            <a:r>
              <a:rPr lang="es-CL" sz="1800" dirty="0" err="1"/>
              <a:t>Recency</a:t>
            </a:r>
            <a:endParaRPr lang="es-CL" sz="1800" dirty="0"/>
          </a:p>
          <a:p>
            <a:pPr lvl="1"/>
            <a:r>
              <a:rPr lang="es-CL" sz="1800" dirty="0" err="1"/>
              <a:t>Frecuency</a:t>
            </a:r>
            <a:endParaRPr lang="es-CL" sz="1800" dirty="0"/>
          </a:p>
          <a:p>
            <a:pPr lvl="1"/>
            <a:r>
              <a:rPr lang="es-CL" sz="1800" dirty="0" err="1"/>
              <a:t>Monetary</a:t>
            </a:r>
            <a:endParaRPr lang="es-CL" sz="1800" dirty="0"/>
          </a:p>
          <a:p>
            <a:r>
              <a:rPr lang="es-CL" sz="2400" dirty="0"/>
              <a:t>Se basa en que, el 80% de los ingresos proviene del 20% de los clientes.</a:t>
            </a:r>
          </a:p>
        </p:txBody>
      </p:sp>
    </p:spTree>
    <p:extLst>
      <p:ext uri="{BB962C8B-B14F-4D97-AF65-F5344CB8AC3E}">
        <p14:creationId xmlns:p14="http://schemas.microsoft.com/office/powerpoint/2010/main" val="3930673792"/>
      </p:ext>
    </p:extLst>
  </p:cSld>
  <p:clrMapOvr>
    <a:masterClrMapping/>
  </p:clrMapOvr>
</p:sld>
</file>

<file path=ppt/theme/theme1.xml><?xml version="1.0" encoding="utf-8"?>
<a:theme xmlns:a="http://schemas.openxmlformats.org/drawingml/2006/main" name="Jessica template">
  <a:themeElements>
    <a:clrScheme name="Custom 347">
      <a:dk1>
        <a:srgbClr val="062133"/>
      </a:dk1>
      <a:lt1>
        <a:srgbClr val="FFFFFF"/>
      </a:lt1>
      <a:dk2>
        <a:srgbClr val="878E92"/>
      </a:dk2>
      <a:lt2>
        <a:srgbClr val="E9EEF0"/>
      </a:lt2>
      <a:accent1>
        <a:srgbClr val="0DB8CC"/>
      </a:accent1>
      <a:accent2>
        <a:srgbClr val="FFA604"/>
      </a:accent2>
      <a:accent3>
        <a:srgbClr val="00799E"/>
      </a:accent3>
      <a:accent4>
        <a:srgbClr val="32E4C8"/>
      </a:accent4>
      <a:accent5>
        <a:srgbClr val="FFD104"/>
      </a:accent5>
      <a:accent6>
        <a:srgbClr val="2EC9FF"/>
      </a:accent6>
      <a:hlink>
        <a:srgbClr val="0079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Jessica · SlidesCarnival</Template>
  <TotalTime>107</TotalTime>
  <Words>868</Words>
  <Application>Microsoft Office PowerPoint</Application>
  <PresentationFormat>Panorámica</PresentationFormat>
  <Paragraphs>76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News Cycle</vt:lpstr>
      <vt:lpstr>Oswald</vt:lpstr>
      <vt:lpstr>Jessica template</vt:lpstr>
      <vt:lpstr>Online retail</vt:lpstr>
      <vt:lpstr>Presentación de PowerPoint</vt:lpstr>
      <vt:lpstr>Temas</vt:lpstr>
      <vt:lpstr>Campos de la base de datos</vt:lpstr>
      <vt:lpstr>Top 10 productos preferidos de los clientes</vt:lpstr>
      <vt:lpstr>Presentación de PowerPoint</vt:lpstr>
      <vt:lpstr>Estrategia para la alta demanda</vt:lpstr>
      <vt:lpstr>Presentación de PowerPoint</vt:lpstr>
      <vt:lpstr>RFM</vt:lpstr>
      <vt:lpstr>RFM</vt:lpstr>
      <vt:lpstr>RFM: frecuencia de compra</vt:lpstr>
      <vt:lpstr>Antigüedad de los clientes</vt:lpstr>
      <vt:lpstr>Agrupamiento de clientes por frecuencia de compra</vt:lpstr>
      <vt:lpstr>Descripción de cada tipo de cliente en base a RFM</vt:lpstr>
      <vt:lpstr>Características de cada tipo de cliente</vt:lpstr>
      <vt:lpstr>Características de cada tipo de cliente</vt:lpstr>
      <vt:lpstr>Volumen de compras por día</vt:lpstr>
      <vt:lpstr>Volumen de compras por mes - año</vt:lpstr>
      <vt:lpstr>Volumen de compras por semanas</vt:lpstr>
      <vt:lpstr>Presentación de PowerPoint</vt:lpstr>
      <vt:lpstr>Compras respecto a devoluciones</vt:lpstr>
      <vt:lpstr>Productos con mayores devoluciones</vt:lpstr>
      <vt:lpstr>Países con mayor número de devoluciones</vt:lpstr>
      <vt:lpstr>Estrategia de venta</vt:lpstr>
      <vt:lpstr>Estrategia para los clientes</vt:lpstr>
      <vt:lpstr>Estrategia para los clientes</vt:lpstr>
      <vt:lpstr>Productos más comprados por clientes de baja frecuencia</vt:lpstr>
      <vt:lpstr>Productos más comprados por clientes de frecuencia promedio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</dc:title>
  <dc:creator>Cristobal Saldias Rojas</dc:creator>
  <cp:lastModifiedBy>Cristobal Saldias Rojas</cp:lastModifiedBy>
  <cp:revision>88</cp:revision>
  <dcterms:created xsi:type="dcterms:W3CDTF">2021-09-19T20:51:38Z</dcterms:created>
  <dcterms:modified xsi:type="dcterms:W3CDTF">2021-09-20T01:13:38Z</dcterms:modified>
</cp:coreProperties>
</file>