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66" r:id="rId4"/>
    <p:sldId id="257" r:id="rId5"/>
    <p:sldId id="267" r:id="rId6"/>
    <p:sldId id="290" r:id="rId7"/>
    <p:sldId id="268" r:id="rId8"/>
    <p:sldId id="286" r:id="rId9"/>
    <p:sldId id="287" r:id="rId10"/>
    <p:sldId id="261" r:id="rId11"/>
    <p:sldId id="262" r:id="rId12"/>
    <p:sldId id="263" r:id="rId13"/>
    <p:sldId id="269" r:id="rId14"/>
    <p:sldId id="291" r:id="rId15"/>
    <p:sldId id="264" r:id="rId16"/>
    <p:sldId id="265" r:id="rId17"/>
    <p:sldId id="270" r:id="rId18"/>
    <p:sldId id="271" r:id="rId19"/>
    <p:sldId id="272" r:id="rId20"/>
    <p:sldId id="292" r:id="rId21"/>
    <p:sldId id="273" r:id="rId22"/>
    <p:sldId id="293" r:id="rId23"/>
    <p:sldId id="274" r:id="rId24"/>
    <p:sldId id="275" r:id="rId25"/>
    <p:sldId id="277" r:id="rId26"/>
    <p:sldId id="294" r:id="rId27"/>
    <p:sldId id="278" r:id="rId28"/>
    <p:sldId id="295" r:id="rId29"/>
    <p:sldId id="288" r:id="rId30"/>
    <p:sldId id="296" r:id="rId31"/>
    <p:sldId id="279" r:id="rId32"/>
    <p:sldId id="280" r:id="rId33"/>
    <p:sldId id="283" r:id="rId34"/>
    <p:sldId id="281" r:id="rId35"/>
    <p:sldId id="297" r:id="rId36"/>
    <p:sldId id="289" r:id="rId37"/>
    <p:sldId id="298" r:id="rId38"/>
    <p:sldId id="299"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34000" y="3247500"/>
            <a:ext cx="4851600" cy="2986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5400"/>
              <a:buNone/>
              <a:defRPr sz="7200">
                <a:solidFill>
                  <a:schemeClr val="lt1"/>
                </a:solidFill>
              </a:defRPr>
            </a:lvl1pPr>
            <a:lvl2pPr lvl="1" rtl="0">
              <a:spcBef>
                <a:spcPts val="0"/>
              </a:spcBef>
              <a:spcAft>
                <a:spcPts val="0"/>
              </a:spcAft>
              <a:buClr>
                <a:schemeClr val="lt1"/>
              </a:buClr>
              <a:buSzPts val="5400"/>
              <a:buNone/>
              <a:defRPr sz="7200">
                <a:solidFill>
                  <a:schemeClr val="lt1"/>
                </a:solidFill>
              </a:defRPr>
            </a:lvl2pPr>
            <a:lvl3pPr lvl="2" rtl="0">
              <a:spcBef>
                <a:spcPts val="0"/>
              </a:spcBef>
              <a:spcAft>
                <a:spcPts val="0"/>
              </a:spcAft>
              <a:buClr>
                <a:schemeClr val="lt1"/>
              </a:buClr>
              <a:buSzPts val="5400"/>
              <a:buNone/>
              <a:defRPr sz="7200">
                <a:solidFill>
                  <a:schemeClr val="lt1"/>
                </a:solidFill>
              </a:defRPr>
            </a:lvl3pPr>
            <a:lvl4pPr lvl="3" rtl="0">
              <a:spcBef>
                <a:spcPts val="0"/>
              </a:spcBef>
              <a:spcAft>
                <a:spcPts val="0"/>
              </a:spcAft>
              <a:buClr>
                <a:schemeClr val="lt1"/>
              </a:buClr>
              <a:buSzPts val="5400"/>
              <a:buNone/>
              <a:defRPr sz="7200">
                <a:solidFill>
                  <a:schemeClr val="lt1"/>
                </a:solidFill>
              </a:defRPr>
            </a:lvl4pPr>
            <a:lvl5pPr lvl="4" rtl="0">
              <a:spcBef>
                <a:spcPts val="0"/>
              </a:spcBef>
              <a:spcAft>
                <a:spcPts val="0"/>
              </a:spcAft>
              <a:buClr>
                <a:schemeClr val="lt1"/>
              </a:buClr>
              <a:buSzPts val="5400"/>
              <a:buNone/>
              <a:defRPr sz="7200">
                <a:solidFill>
                  <a:schemeClr val="lt1"/>
                </a:solidFill>
              </a:defRPr>
            </a:lvl5pPr>
            <a:lvl6pPr lvl="5" rtl="0">
              <a:spcBef>
                <a:spcPts val="0"/>
              </a:spcBef>
              <a:spcAft>
                <a:spcPts val="0"/>
              </a:spcAft>
              <a:buClr>
                <a:schemeClr val="lt1"/>
              </a:buClr>
              <a:buSzPts val="5400"/>
              <a:buNone/>
              <a:defRPr sz="7200">
                <a:solidFill>
                  <a:schemeClr val="lt1"/>
                </a:solidFill>
              </a:defRPr>
            </a:lvl6pPr>
            <a:lvl7pPr lvl="6" rtl="0">
              <a:spcBef>
                <a:spcPts val="0"/>
              </a:spcBef>
              <a:spcAft>
                <a:spcPts val="0"/>
              </a:spcAft>
              <a:buClr>
                <a:schemeClr val="lt1"/>
              </a:buClr>
              <a:buSzPts val="5400"/>
              <a:buNone/>
              <a:defRPr sz="7200">
                <a:solidFill>
                  <a:schemeClr val="lt1"/>
                </a:solidFill>
              </a:defRPr>
            </a:lvl7pPr>
            <a:lvl8pPr lvl="7" rtl="0">
              <a:spcBef>
                <a:spcPts val="0"/>
              </a:spcBef>
              <a:spcAft>
                <a:spcPts val="0"/>
              </a:spcAft>
              <a:buClr>
                <a:schemeClr val="lt1"/>
              </a:buClr>
              <a:buSzPts val="5400"/>
              <a:buNone/>
              <a:defRPr sz="7200">
                <a:solidFill>
                  <a:schemeClr val="lt1"/>
                </a:solidFill>
              </a:defRPr>
            </a:lvl8pPr>
            <a:lvl9pPr lvl="8" rtl="0">
              <a:spcBef>
                <a:spcPts val="0"/>
              </a:spcBef>
              <a:spcAft>
                <a:spcPts val="0"/>
              </a:spcAft>
              <a:buClr>
                <a:schemeClr val="lt1"/>
              </a:buClr>
              <a:buSzPts val="5400"/>
              <a:buNone/>
              <a:defRPr sz="7200">
                <a:solidFill>
                  <a:schemeClr val="lt1"/>
                </a:solidFill>
              </a:defRPr>
            </a:lvl9pPr>
          </a:lstStyle>
          <a:p>
            <a:r>
              <a:rPr lang="es-ES"/>
              <a:t>Haga clic para modificar el estilo de título del patrón</a:t>
            </a:r>
            <a:endParaRPr/>
          </a:p>
        </p:txBody>
      </p:sp>
      <p:sp>
        <p:nvSpPr>
          <p:cNvPr id="11" name="Google Shape;11;p2"/>
          <p:cNvSpPr/>
          <p:nvPr/>
        </p:nvSpPr>
        <p:spPr>
          <a:xfrm>
            <a:off x="10417475" y="0"/>
            <a:ext cx="1189728" cy="430056"/>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2" name="Google Shape;12;p2"/>
          <p:cNvSpPr/>
          <p:nvPr/>
        </p:nvSpPr>
        <p:spPr>
          <a:xfrm>
            <a:off x="4866945" y="0"/>
            <a:ext cx="751752" cy="2266272"/>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3" name="Google Shape;13;p2"/>
          <p:cNvSpPr/>
          <p:nvPr/>
        </p:nvSpPr>
        <p:spPr>
          <a:xfrm>
            <a:off x="5812553" y="812127"/>
            <a:ext cx="1753056" cy="2825568"/>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4" name="Google Shape;14;p2"/>
          <p:cNvSpPr/>
          <p:nvPr/>
        </p:nvSpPr>
        <p:spPr>
          <a:xfrm>
            <a:off x="7761375" y="1321977"/>
            <a:ext cx="2460312" cy="5545944"/>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5" name="Google Shape;15;p2"/>
          <p:cNvSpPr/>
          <p:nvPr/>
        </p:nvSpPr>
        <p:spPr>
          <a:xfrm>
            <a:off x="5812553" y="3524980"/>
            <a:ext cx="1753056" cy="3346848"/>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rgbClr val="002035">
              <a:alpha val="1732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6" name="Google Shape;16;p2"/>
          <p:cNvSpPr/>
          <p:nvPr/>
        </p:nvSpPr>
        <p:spPr>
          <a:xfrm>
            <a:off x="10417475" y="409240"/>
            <a:ext cx="1189728" cy="396972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rgbClr val="002035">
              <a:alpha val="17320"/>
            </a:srgbClr>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7" name="Google Shape;17;p2"/>
          <p:cNvSpPr/>
          <p:nvPr/>
        </p:nvSpPr>
        <p:spPr>
          <a:xfrm>
            <a:off x="7761375" y="0"/>
            <a:ext cx="2460312" cy="1548072"/>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8" name="Google Shape;18;p2"/>
          <p:cNvSpPr/>
          <p:nvPr/>
        </p:nvSpPr>
        <p:spPr>
          <a:xfrm>
            <a:off x="10417475" y="4369773"/>
            <a:ext cx="1189728" cy="1554552"/>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3542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534F0-AA87-45DE-8353-746D4BE99D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421A0705-C921-4F32-BA5D-CBCEAA6B5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118DA45-C43C-4911-BF7B-F41BDE94112E}"/>
              </a:ext>
            </a:extLst>
          </p:cNvPr>
          <p:cNvSpPr>
            <a:spLocks noGrp="1"/>
          </p:cNvSpPr>
          <p:nvPr>
            <p:ph type="dt" sz="half" idx="10"/>
          </p:nvPr>
        </p:nvSpPr>
        <p:spPr/>
        <p:txBody>
          <a:bodyPr/>
          <a:lstStyle/>
          <a:p>
            <a:fld id="{81AD4563-DB8A-419E-AB44-7878E38B1578}" type="datetimeFigureOut">
              <a:rPr lang="es-CL" smtClean="0"/>
              <a:t>26-09-2021</a:t>
            </a:fld>
            <a:endParaRPr lang="es-CL"/>
          </a:p>
        </p:txBody>
      </p:sp>
      <p:sp>
        <p:nvSpPr>
          <p:cNvPr id="5" name="Marcador de pie de página 4">
            <a:extLst>
              <a:ext uri="{FF2B5EF4-FFF2-40B4-BE49-F238E27FC236}">
                <a16:creationId xmlns:a16="http://schemas.microsoft.com/office/drawing/2014/main" id="{70333C76-2C79-4EEA-9984-1F0AF3FB3D6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DCCAC8B-5A95-4B07-9993-1D7D334120C7}"/>
              </a:ext>
            </a:extLst>
          </p:cNvPr>
          <p:cNvSpPr>
            <a:spLocks noGrp="1"/>
          </p:cNvSpPr>
          <p:nvPr>
            <p:ph type="sldNum" sz="quarter" idx="12"/>
          </p:nvPr>
        </p:nvSpPr>
        <p:spPr/>
        <p:txBody>
          <a:bodyPr/>
          <a:lstStyle/>
          <a:p>
            <a:fld id="{9FFBAF2B-01F8-4CD0-81DE-AD353E0A572F}" type="slidenum">
              <a:rPr lang="es-CL" smtClean="0"/>
              <a:t>‹Nº›</a:t>
            </a:fld>
            <a:endParaRPr lang="es-CL"/>
          </a:p>
        </p:txBody>
      </p:sp>
    </p:spTree>
    <p:extLst>
      <p:ext uri="{BB962C8B-B14F-4D97-AF65-F5344CB8AC3E}">
        <p14:creationId xmlns:p14="http://schemas.microsoft.com/office/powerpoint/2010/main" val="409159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4EA1C-8930-4807-8BC4-76C77C5D6FB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8F48880-D74D-4EB4-80AD-58BFA2DCFCD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FC6FCC7-D39C-4DAC-879A-3D16F2320B1E}"/>
              </a:ext>
            </a:extLst>
          </p:cNvPr>
          <p:cNvSpPr>
            <a:spLocks noGrp="1"/>
          </p:cNvSpPr>
          <p:nvPr>
            <p:ph type="dt" sz="half" idx="10"/>
          </p:nvPr>
        </p:nvSpPr>
        <p:spPr/>
        <p:txBody>
          <a:bodyPr/>
          <a:lstStyle/>
          <a:p>
            <a:fld id="{81AD4563-DB8A-419E-AB44-7878E38B1578}" type="datetimeFigureOut">
              <a:rPr lang="es-CL" smtClean="0"/>
              <a:t>26-09-2021</a:t>
            </a:fld>
            <a:endParaRPr lang="es-CL"/>
          </a:p>
        </p:txBody>
      </p:sp>
      <p:sp>
        <p:nvSpPr>
          <p:cNvPr id="5" name="Marcador de pie de página 4">
            <a:extLst>
              <a:ext uri="{FF2B5EF4-FFF2-40B4-BE49-F238E27FC236}">
                <a16:creationId xmlns:a16="http://schemas.microsoft.com/office/drawing/2014/main" id="{3ECB7A82-E9F0-4D63-9482-9A18B9F7E94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EE66CD3-190C-4311-A174-527A0422644A}"/>
              </a:ext>
            </a:extLst>
          </p:cNvPr>
          <p:cNvSpPr>
            <a:spLocks noGrp="1"/>
          </p:cNvSpPr>
          <p:nvPr>
            <p:ph type="sldNum" sz="quarter" idx="12"/>
          </p:nvPr>
        </p:nvSpPr>
        <p:spPr/>
        <p:txBody>
          <a:bodyPr/>
          <a:lstStyle/>
          <a:p>
            <a:fld id="{9FFBAF2B-01F8-4CD0-81DE-AD353E0A572F}" type="slidenum">
              <a:rPr lang="es-CL" smtClean="0"/>
              <a:t>‹Nº›</a:t>
            </a:fld>
            <a:endParaRPr lang="es-CL"/>
          </a:p>
        </p:txBody>
      </p:sp>
    </p:spTree>
    <p:extLst>
      <p:ext uri="{BB962C8B-B14F-4D97-AF65-F5344CB8AC3E}">
        <p14:creationId xmlns:p14="http://schemas.microsoft.com/office/powerpoint/2010/main" val="304689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734000" y="4058700"/>
            <a:ext cx="4851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s-ES"/>
              <a:t>Haga clic para modificar el estilo de título del patrón</a:t>
            </a:r>
            <a:endParaRPr/>
          </a:p>
        </p:txBody>
      </p:sp>
      <p:sp>
        <p:nvSpPr>
          <p:cNvPr id="21" name="Google Shape;21;p3"/>
          <p:cNvSpPr txBox="1">
            <a:spLocks noGrp="1"/>
          </p:cNvSpPr>
          <p:nvPr>
            <p:ph type="subTitle" idx="1"/>
          </p:nvPr>
        </p:nvSpPr>
        <p:spPr>
          <a:xfrm>
            <a:off x="734000" y="5734300"/>
            <a:ext cx="4851600" cy="500000"/>
          </a:xfrm>
          <a:prstGeom prst="rect">
            <a:avLst/>
          </a:prstGeom>
        </p:spPr>
        <p:txBody>
          <a:bodyPr spcFirstLastPara="1" wrap="square" lIns="0" tIns="0" rIns="0" bIns="0" anchor="t" anchorCtr="0">
            <a:noAutofit/>
          </a:bodyPr>
          <a:lstStyle>
            <a:lvl1pPr lvl="0" rtl="0">
              <a:spcBef>
                <a:spcPts val="0"/>
              </a:spcBef>
              <a:spcAft>
                <a:spcPts val="0"/>
              </a:spcAft>
              <a:buSzPts val="2000"/>
              <a:buNone/>
              <a:defRPr sz="2667">
                <a:solidFill>
                  <a:schemeClr val="accent2"/>
                </a:solidFill>
              </a:defRPr>
            </a:lvl1pPr>
            <a:lvl2pPr lvl="1" rtl="0">
              <a:spcBef>
                <a:spcPts val="1067"/>
              </a:spcBef>
              <a:spcAft>
                <a:spcPts val="0"/>
              </a:spcAft>
              <a:buSzPts val="2600"/>
              <a:buNone/>
              <a:defRPr sz="3467">
                <a:solidFill>
                  <a:schemeClr val="accent2"/>
                </a:solidFill>
              </a:defRPr>
            </a:lvl2pPr>
            <a:lvl3pPr lvl="2" rtl="0">
              <a:spcBef>
                <a:spcPts val="1067"/>
              </a:spcBef>
              <a:spcAft>
                <a:spcPts val="0"/>
              </a:spcAft>
              <a:buSzPts val="2600"/>
              <a:buNone/>
              <a:defRPr sz="3467">
                <a:solidFill>
                  <a:schemeClr val="accent2"/>
                </a:solidFill>
              </a:defRPr>
            </a:lvl3pPr>
            <a:lvl4pPr lvl="3" rtl="0">
              <a:spcBef>
                <a:spcPts val="1067"/>
              </a:spcBef>
              <a:spcAft>
                <a:spcPts val="0"/>
              </a:spcAft>
              <a:buClr>
                <a:schemeClr val="accent2"/>
              </a:buClr>
              <a:buSzPts val="2600"/>
              <a:buNone/>
              <a:defRPr sz="3467">
                <a:solidFill>
                  <a:schemeClr val="accent2"/>
                </a:solidFill>
              </a:defRPr>
            </a:lvl4pPr>
            <a:lvl5pPr lvl="4" rtl="0">
              <a:spcBef>
                <a:spcPts val="1067"/>
              </a:spcBef>
              <a:spcAft>
                <a:spcPts val="0"/>
              </a:spcAft>
              <a:buClr>
                <a:schemeClr val="accent2"/>
              </a:buClr>
              <a:buSzPts val="2600"/>
              <a:buNone/>
              <a:defRPr sz="3467">
                <a:solidFill>
                  <a:schemeClr val="accent2"/>
                </a:solidFill>
              </a:defRPr>
            </a:lvl5pPr>
            <a:lvl6pPr lvl="5" rtl="0">
              <a:spcBef>
                <a:spcPts val="1067"/>
              </a:spcBef>
              <a:spcAft>
                <a:spcPts val="0"/>
              </a:spcAft>
              <a:buClr>
                <a:schemeClr val="accent2"/>
              </a:buClr>
              <a:buSzPts val="2600"/>
              <a:buNone/>
              <a:defRPr sz="3467">
                <a:solidFill>
                  <a:schemeClr val="accent2"/>
                </a:solidFill>
              </a:defRPr>
            </a:lvl6pPr>
            <a:lvl7pPr lvl="6" rtl="0">
              <a:spcBef>
                <a:spcPts val="1067"/>
              </a:spcBef>
              <a:spcAft>
                <a:spcPts val="0"/>
              </a:spcAft>
              <a:buClr>
                <a:schemeClr val="accent2"/>
              </a:buClr>
              <a:buSzPts val="2600"/>
              <a:buNone/>
              <a:defRPr sz="3467">
                <a:solidFill>
                  <a:schemeClr val="accent2"/>
                </a:solidFill>
              </a:defRPr>
            </a:lvl7pPr>
            <a:lvl8pPr lvl="7" rtl="0">
              <a:spcBef>
                <a:spcPts val="1067"/>
              </a:spcBef>
              <a:spcAft>
                <a:spcPts val="0"/>
              </a:spcAft>
              <a:buClr>
                <a:schemeClr val="accent2"/>
              </a:buClr>
              <a:buSzPts val="2600"/>
              <a:buNone/>
              <a:defRPr sz="3467">
                <a:solidFill>
                  <a:schemeClr val="accent2"/>
                </a:solidFill>
              </a:defRPr>
            </a:lvl8pPr>
            <a:lvl9pPr lvl="8" rtl="0">
              <a:spcBef>
                <a:spcPts val="1067"/>
              </a:spcBef>
              <a:spcAft>
                <a:spcPts val="1067"/>
              </a:spcAft>
              <a:buClr>
                <a:schemeClr val="accent2"/>
              </a:buClr>
              <a:buSzPts val="2600"/>
              <a:buNone/>
              <a:defRPr sz="3467">
                <a:solidFill>
                  <a:schemeClr val="accent2"/>
                </a:solidFill>
              </a:defRPr>
            </a:lvl9pPr>
          </a:lstStyle>
          <a:p>
            <a:r>
              <a:rPr lang="es-ES"/>
              <a:t>Haga clic para modificar el estilo de subtítulo del patrón</a:t>
            </a:r>
            <a:endParaRPr/>
          </a:p>
        </p:txBody>
      </p:sp>
      <p:sp>
        <p:nvSpPr>
          <p:cNvPr id="22" name="Google Shape;22;p3"/>
          <p:cNvSpPr/>
          <p:nvPr/>
        </p:nvSpPr>
        <p:spPr>
          <a:xfrm>
            <a:off x="10417475" y="0"/>
            <a:ext cx="1189728" cy="430056"/>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23" name="Google Shape;23;p3"/>
          <p:cNvSpPr/>
          <p:nvPr/>
        </p:nvSpPr>
        <p:spPr>
          <a:xfrm>
            <a:off x="4866945" y="0"/>
            <a:ext cx="751752" cy="2266272"/>
          </a:xfrm>
          <a:custGeom>
            <a:avLst/>
            <a:gdLst/>
            <a:ahLst/>
            <a:cxnLst/>
            <a:rect l="l" t="t" r="r" b="b"/>
            <a:pathLst>
              <a:path w="21600" h="21600" extrusionOk="0">
                <a:moveTo>
                  <a:pt x="0" y="0"/>
                </a:moveTo>
                <a:lnTo>
                  <a:pt x="0" y="21600"/>
                </a:lnTo>
                <a:lnTo>
                  <a:pt x="21600" y="20304"/>
                </a:lnTo>
                <a:lnTo>
                  <a:pt x="21600" y="0"/>
                </a:lnTo>
                <a:lnTo>
                  <a:pt x="0" y="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24" name="Google Shape;24;p3"/>
          <p:cNvSpPr/>
          <p:nvPr/>
        </p:nvSpPr>
        <p:spPr>
          <a:xfrm>
            <a:off x="5812553" y="812127"/>
            <a:ext cx="1753056" cy="2825568"/>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accen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25" name="Google Shape;25;p3"/>
          <p:cNvSpPr/>
          <p:nvPr/>
        </p:nvSpPr>
        <p:spPr>
          <a:xfrm>
            <a:off x="7761375" y="1321977"/>
            <a:ext cx="2460312" cy="5545944"/>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26" name="Google Shape;26;p3"/>
          <p:cNvSpPr/>
          <p:nvPr/>
        </p:nvSpPr>
        <p:spPr>
          <a:xfrm>
            <a:off x="5812553" y="3524980"/>
            <a:ext cx="1753056" cy="3346848"/>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accent3"/>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27" name="Google Shape;27;p3"/>
          <p:cNvSpPr/>
          <p:nvPr/>
        </p:nvSpPr>
        <p:spPr>
          <a:xfrm>
            <a:off x="10417475" y="409240"/>
            <a:ext cx="1189728" cy="396972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accent3"/>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28" name="Google Shape;28;p3"/>
          <p:cNvSpPr/>
          <p:nvPr/>
        </p:nvSpPr>
        <p:spPr>
          <a:xfrm>
            <a:off x="7761375" y="0"/>
            <a:ext cx="2460312" cy="1548072"/>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accent4"/>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29" name="Google Shape;29;p3"/>
          <p:cNvSpPr/>
          <p:nvPr/>
        </p:nvSpPr>
        <p:spPr>
          <a:xfrm>
            <a:off x="10417475" y="4369773"/>
            <a:ext cx="1189728" cy="1554552"/>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accent5"/>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6038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30"/>
        <p:cNvGrpSpPr/>
        <p:nvPr/>
      </p:nvGrpSpPr>
      <p:grpSpPr>
        <a:xfrm>
          <a:off x="0" y="0"/>
          <a:ext cx="0" cy="0"/>
          <a:chOff x="0" y="0"/>
          <a:chExt cx="0" cy="0"/>
        </a:xfrm>
      </p:grpSpPr>
      <p:sp>
        <p:nvSpPr>
          <p:cNvPr id="31" name="Google Shape;31;p4"/>
          <p:cNvSpPr/>
          <p:nvPr/>
        </p:nvSpPr>
        <p:spPr>
          <a:xfrm>
            <a:off x="304785" y="1816317"/>
            <a:ext cx="832824" cy="1008720"/>
          </a:xfrm>
          <a:custGeom>
            <a:avLst/>
            <a:gdLst/>
            <a:ahLst/>
            <a:cxnLst/>
            <a:rect l="l" t="t" r="r" b="b"/>
            <a:pathLst>
              <a:path w="21600" h="21600" extrusionOk="0">
                <a:moveTo>
                  <a:pt x="21600" y="0"/>
                </a:moveTo>
                <a:lnTo>
                  <a:pt x="0" y="3233"/>
                </a:lnTo>
                <a:lnTo>
                  <a:pt x="0" y="21600"/>
                </a:lnTo>
                <a:lnTo>
                  <a:pt x="21600" y="18367"/>
                </a:lnTo>
                <a:lnTo>
                  <a:pt x="21600" y="0"/>
                </a:lnTo>
                <a:close/>
              </a:path>
            </a:pathLst>
          </a:custGeom>
          <a:solidFill>
            <a:schemeClr val="accen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32" name="Google Shape;32;p4"/>
          <p:cNvSpPr/>
          <p:nvPr/>
        </p:nvSpPr>
        <p:spPr>
          <a:xfrm>
            <a:off x="304785" y="1168"/>
            <a:ext cx="832824" cy="1829808"/>
          </a:xfrm>
          <a:custGeom>
            <a:avLst/>
            <a:gdLst/>
            <a:ahLst/>
            <a:cxnLst/>
            <a:rect l="l" t="t" r="r" b="b"/>
            <a:pathLst>
              <a:path w="21600" h="21600" extrusionOk="0">
                <a:moveTo>
                  <a:pt x="21600" y="0"/>
                </a:moveTo>
                <a:lnTo>
                  <a:pt x="0" y="0"/>
                </a:lnTo>
                <a:lnTo>
                  <a:pt x="0" y="21600"/>
                </a:lnTo>
                <a:lnTo>
                  <a:pt x="21600" y="19818"/>
                </a:lnTo>
                <a:lnTo>
                  <a:pt x="21600" y="0"/>
                </a:lnTo>
                <a:close/>
              </a:path>
            </a:pathLst>
          </a:custGeom>
          <a:solidFill>
            <a:schemeClr val="accent3"/>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chemeClr val="accent3"/>
              </a:solidFill>
              <a:latin typeface="Calibri"/>
              <a:ea typeface="Calibri"/>
              <a:cs typeface="Calibri"/>
              <a:sym typeface="Calibri"/>
            </a:endParaRPr>
          </a:p>
        </p:txBody>
      </p:sp>
      <p:sp>
        <p:nvSpPr>
          <p:cNvPr id="33" name="Google Shape;33;p4"/>
          <p:cNvSpPr/>
          <p:nvPr/>
        </p:nvSpPr>
        <p:spPr>
          <a:xfrm>
            <a:off x="11360940" y="5528468"/>
            <a:ext cx="526248" cy="1330704"/>
          </a:xfrm>
          <a:custGeom>
            <a:avLst/>
            <a:gdLst/>
            <a:ahLst/>
            <a:cxnLst/>
            <a:rect l="l" t="t" r="r" b="b"/>
            <a:pathLst>
              <a:path w="21600" h="21600" extrusionOk="0">
                <a:moveTo>
                  <a:pt x="0" y="21600"/>
                </a:moveTo>
                <a:lnTo>
                  <a:pt x="21600" y="21600"/>
                </a:lnTo>
                <a:lnTo>
                  <a:pt x="21600" y="0"/>
                </a:lnTo>
                <a:lnTo>
                  <a:pt x="0" y="1549"/>
                </a:lnTo>
                <a:lnTo>
                  <a:pt x="0" y="21600"/>
                </a:lnTo>
                <a:close/>
              </a:path>
            </a:pathLst>
          </a:custGeom>
          <a:solidFill>
            <a:schemeClr val="accent5"/>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34" name="Google Shape;34;p4"/>
          <p:cNvSpPr txBox="1">
            <a:spLocks noGrp="1"/>
          </p:cNvSpPr>
          <p:nvPr>
            <p:ph type="body" idx="1"/>
          </p:nvPr>
        </p:nvSpPr>
        <p:spPr>
          <a:xfrm>
            <a:off x="1374217" y="2038833"/>
            <a:ext cx="6506000" cy="3946400"/>
          </a:xfrm>
          <a:prstGeom prst="rect">
            <a:avLst/>
          </a:prstGeom>
        </p:spPr>
        <p:txBody>
          <a:bodyPr spcFirstLastPara="1" wrap="square" lIns="0" tIns="0" rIns="0" bIns="0" anchor="t" anchorCtr="0">
            <a:noAutofit/>
          </a:bodyPr>
          <a:lstStyle>
            <a:lvl1pPr marL="609585" lvl="0" indent="-575719" rtl="0">
              <a:spcBef>
                <a:spcPts val="0"/>
              </a:spcBef>
              <a:spcAft>
                <a:spcPts val="0"/>
              </a:spcAft>
              <a:buClr>
                <a:schemeClr val="lt1"/>
              </a:buClr>
              <a:buSzPts val="3200"/>
              <a:buChar char="▸"/>
              <a:defRPr sz="4267">
                <a:solidFill>
                  <a:schemeClr val="lt1"/>
                </a:solidFill>
              </a:defRPr>
            </a:lvl1pPr>
            <a:lvl2pPr marL="1219170" lvl="1" indent="-575719" rtl="0">
              <a:spcBef>
                <a:spcPts val="1067"/>
              </a:spcBef>
              <a:spcAft>
                <a:spcPts val="0"/>
              </a:spcAft>
              <a:buClr>
                <a:schemeClr val="lt1"/>
              </a:buClr>
              <a:buSzPts val="3200"/>
              <a:buChar char="▹"/>
              <a:defRPr sz="4267">
                <a:solidFill>
                  <a:schemeClr val="lt1"/>
                </a:solidFill>
              </a:defRPr>
            </a:lvl2pPr>
            <a:lvl3pPr marL="1828754" lvl="2" indent="-575719" rtl="0">
              <a:spcBef>
                <a:spcPts val="1067"/>
              </a:spcBef>
              <a:spcAft>
                <a:spcPts val="0"/>
              </a:spcAft>
              <a:buClr>
                <a:schemeClr val="lt1"/>
              </a:buClr>
              <a:buSzPts val="3200"/>
              <a:buChar char="■"/>
              <a:defRPr sz="4267">
                <a:solidFill>
                  <a:schemeClr val="lt1"/>
                </a:solidFill>
              </a:defRPr>
            </a:lvl3pPr>
            <a:lvl4pPr marL="2438339" lvl="3" indent="-575719" rtl="0">
              <a:spcBef>
                <a:spcPts val="1067"/>
              </a:spcBef>
              <a:spcAft>
                <a:spcPts val="0"/>
              </a:spcAft>
              <a:buClr>
                <a:schemeClr val="lt1"/>
              </a:buClr>
              <a:buSzPts val="3200"/>
              <a:buChar char="●"/>
              <a:defRPr sz="4267">
                <a:solidFill>
                  <a:schemeClr val="lt1"/>
                </a:solidFill>
              </a:defRPr>
            </a:lvl4pPr>
            <a:lvl5pPr marL="3047924" lvl="4" indent="-575719" rtl="0">
              <a:spcBef>
                <a:spcPts val="1067"/>
              </a:spcBef>
              <a:spcAft>
                <a:spcPts val="0"/>
              </a:spcAft>
              <a:buClr>
                <a:schemeClr val="lt1"/>
              </a:buClr>
              <a:buSzPts val="3200"/>
              <a:buChar char="○"/>
              <a:defRPr sz="4267">
                <a:solidFill>
                  <a:schemeClr val="lt1"/>
                </a:solidFill>
              </a:defRPr>
            </a:lvl5pPr>
            <a:lvl6pPr marL="3657509" lvl="5" indent="-575719" rtl="0">
              <a:spcBef>
                <a:spcPts val="1067"/>
              </a:spcBef>
              <a:spcAft>
                <a:spcPts val="0"/>
              </a:spcAft>
              <a:buClr>
                <a:schemeClr val="lt1"/>
              </a:buClr>
              <a:buSzPts val="3200"/>
              <a:buChar char="■"/>
              <a:defRPr sz="4267">
                <a:solidFill>
                  <a:schemeClr val="lt1"/>
                </a:solidFill>
              </a:defRPr>
            </a:lvl6pPr>
            <a:lvl7pPr marL="4267093" lvl="6" indent="-575719" rtl="0">
              <a:spcBef>
                <a:spcPts val="1067"/>
              </a:spcBef>
              <a:spcAft>
                <a:spcPts val="0"/>
              </a:spcAft>
              <a:buClr>
                <a:schemeClr val="lt1"/>
              </a:buClr>
              <a:buSzPts val="3200"/>
              <a:buChar char="●"/>
              <a:defRPr sz="4267">
                <a:solidFill>
                  <a:schemeClr val="lt1"/>
                </a:solidFill>
              </a:defRPr>
            </a:lvl7pPr>
            <a:lvl8pPr marL="4876678" lvl="7" indent="-575719" rtl="0">
              <a:spcBef>
                <a:spcPts val="1067"/>
              </a:spcBef>
              <a:spcAft>
                <a:spcPts val="0"/>
              </a:spcAft>
              <a:buClr>
                <a:schemeClr val="lt1"/>
              </a:buClr>
              <a:buSzPts val="3200"/>
              <a:buChar char="○"/>
              <a:defRPr sz="4267">
                <a:solidFill>
                  <a:schemeClr val="lt1"/>
                </a:solidFill>
              </a:defRPr>
            </a:lvl8pPr>
            <a:lvl9pPr marL="5486263" lvl="8" indent="-575719" rtl="0">
              <a:spcBef>
                <a:spcPts val="1067"/>
              </a:spcBef>
              <a:spcAft>
                <a:spcPts val="1067"/>
              </a:spcAft>
              <a:buClr>
                <a:schemeClr val="lt1"/>
              </a:buClr>
              <a:buSzPts val="3200"/>
              <a:buChar char="■"/>
              <a:defRPr sz="4267">
                <a:solidFill>
                  <a:schemeClr val="lt1"/>
                </a:solidFill>
              </a:defRPr>
            </a:lvl9pPr>
          </a:lstStyle>
          <a:p>
            <a:pPr lvl="0"/>
            <a:r>
              <a:rPr lang="es-ES"/>
              <a:t>Haga clic para modificar los estilos de texto del patrón</a:t>
            </a:r>
          </a:p>
        </p:txBody>
      </p:sp>
      <p:sp>
        <p:nvSpPr>
          <p:cNvPr id="35" name="Google Shape;35;p4"/>
          <p:cNvSpPr txBox="1"/>
          <p:nvPr/>
        </p:nvSpPr>
        <p:spPr>
          <a:xfrm>
            <a:off x="462636" y="1728305"/>
            <a:ext cx="776000" cy="892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3866">
                <a:solidFill>
                  <a:schemeClr val="lt1"/>
                </a:solidFill>
                <a:latin typeface="News Cycle"/>
                <a:ea typeface="News Cycle"/>
                <a:cs typeface="News Cycle"/>
                <a:sym typeface="News Cycle"/>
              </a:rPr>
              <a:t>“</a:t>
            </a:r>
            <a:endParaRPr sz="13866">
              <a:solidFill>
                <a:schemeClr val="lt1"/>
              </a:solidFill>
              <a:latin typeface="News Cycle"/>
              <a:ea typeface="News Cycle"/>
              <a:cs typeface="News Cycle"/>
              <a:sym typeface="News Cycle"/>
            </a:endParaRPr>
          </a:p>
        </p:txBody>
      </p:sp>
      <p:sp>
        <p:nvSpPr>
          <p:cNvPr id="36" name="Google Shape;36;p4"/>
          <p:cNvSpPr txBox="1">
            <a:spLocks noGrp="1"/>
          </p:cNvSpPr>
          <p:nvPr>
            <p:ph type="sldNum" idx="12"/>
          </p:nvPr>
        </p:nvSpPr>
        <p:spPr>
          <a:xfrm>
            <a:off x="11360867" y="6251533"/>
            <a:ext cx="526400" cy="6064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fld id="{9FFBAF2B-01F8-4CD0-81DE-AD353E0A572F}" type="slidenum">
              <a:rPr lang="es-CL" smtClean="0"/>
              <a:t>‹Nº›</a:t>
            </a:fld>
            <a:endParaRPr lang="es-CL"/>
          </a:p>
        </p:txBody>
      </p:sp>
      <p:sp>
        <p:nvSpPr>
          <p:cNvPr id="37" name="Google Shape;37;p4"/>
          <p:cNvSpPr/>
          <p:nvPr/>
        </p:nvSpPr>
        <p:spPr>
          <a:xfrm>
            <a:off x="9996720" y="4311744"/>
            <a:ext cx="1227168" cy="1983456"/>
          </a:xfrm>
          <a:custGeom>
            <a:avLst/>
            <a:gdLst/>
            <a:ahLst/>
            <a:cxnLst/>
            <a:rect l="l" t="t" r="r" b="b"/>
            <a:pathLst>
              <a:path w="21600" h="21600" extrusionOk="0">
                <a:moveTo>
                  <a:pt x="21600" y="0"/>
                </a:moveTo>
                <a:lnTo>
                  <a:pt x="0" y="2423"/>
                </a:lnTo>
                <a:lnTo>
                  <a:pt x="0" y="21600"/>
                </a:lnTo>
                <a:lnTo>
                  <a:pt x="21600" y="19177"/>
                </a:lnTo>
                <a:lnTo>
                  <a:pt x="21600" y="0"/>
                </a:lnTo>
                <a:close/>
              </a:path>
            </a:pathLst>
          </a:custGeom>
          <a:solidFill>
            <a:schemeClr val="accent3"/>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38" name="Google Shape;38;p4"/>
          <p:cNvSpPr/>
          <p:nvPr/>
        </p:nvSpPr>
        <p:spPr>
          <a:xfrm>
            <a:off x="8137357" y="1168"/>
            <a:ext cx="1722312" cy="3331728"/>
          </a:xfrm>
          <a:custGeom>
            <a:avLst/>
            <a:gdLst/>
            <a:ahLst/>
            <a:cxnLst/>
            <a:rect l="l" t="t" r="r" b="b"/>
            <a:pathLst>
              <a:path w="21600" h="21600" extrusionOk="0">
                <a:moveTo>
                  <a:pt x="21600" y="0"/>
                </a:moveTo>
                <a:lnTo>
                  <a:pt x="0" y="0"/>
                </a:lnTo>
                <a:lnTo>
                  <a:pt x="0" y="21600"/>
                </a:lnTo>
                <a:lnTo>
                  <a:pt x="21600" y="19575"/>
                </a:lnTo>
                <a:lnTo>
                  <a:pt x="21600" y="0"/>
                </a:lnTo>
                <a:close/>
              </a:path>
            </a:pathLst>
          </a:custGeom>
          <a:solidFill>
            <a:schemeClr val="accent3"/>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39" name="Google Shape;39;p4"/>
          <p:cNvSpPr/>
          <p:nvPr/>
        </p:nvSpPr>
        <p:spPr>
          <a:xfrm>
            <a:off x="9996720" y="1167"/>
            <a:ext cx="1227168" cy="4395096"/>
          </a:xfrm>
          <a:custGeom>
            <a:avLst/>
            <a:gdLst/>
            <a:ahLst/>
            <a:cxnLst/>
            <a:rect l="l" t="t" r="r" b="b"/>
            <a:pathLst>
              <a:path w="21600" h="21600" extrusionOk="0">
                <a:moveTo>
                  <a:pt x="0" y="21600"/>
                </a:moveTo>
                <a:lnTo>
                  <a:pt x="21600" y="20506"/>
                </a:lnTo>
                <a:lnTo>
                  <a:pt x="21600" y="0"/>
                </a:lnTo>
                <a:lnTo>
                  <a:pt x="0" y="0"/>
                </a:lnTo>
                <a:lnTo>
                  <a:pt x="0" y="21600"/>
                </a:lnTo>
                <a:close/>
              </a:path>
            </a:pathLst>
          </a:custGeom>
          <a:solidFill>
            <a:schemeClr val="accent4"/>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40" name="Google Shape;40;p4"/>
          <p:cNvSpPr/>
          <p:nvPr/>
        </p:nvSpPr>
        <p:spPr>
          <a:xfrm>
            <a:off x="8137357" y="3164551"/>
            <a:ext cx="1722312" cy="3694680"/>
          </a:xfrm>
          <a:custGeom>
            <a:avLst/>
            <a:gdLst/>
            <a:ahLst/>
            <a:cxnLst/>
            <a:rect l="l" t="t" r="r" b="b"/>
            <a:pathLst>
              <a:path w="21600" h="21600" extrusionOk="0">
                <a:moveTo>
                  <a:pt x="21600" y="0"/>
                </a:moveTo>
                <a:lnTo>
                  <a:pt x="0" y="1826"/>
                </a:lnTo>
                <a:lnTo>
                  <a:pt x="0" y="21600"/>
                </a:lnTo>
                <a:lnTo>
                  <a:pt x="21600" y="21600"/>
                </a:lnTo>
                <a:lnTo>
                  <a:pt x="21600" y="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3530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34000" y="1013067"/>
            <a:ext cx="81436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43" name="Google Shape;43;p5"/>
          <p:cNvSpPr txBox="1">
            <a:spLocks noGrp="1"/>
          </p:cNvSpPr>
          <p:nvPr>
            <p:ph type="body" idx="1"/>
          </p:nvPr>
        </p:nvSpPr>
        <p:spPr>
          <a:xfrm>
            <a:off x="734000" y="1805264"/>
            <a:ext cx="8143600" cy="40452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s-ES"/>
              <a:t>Haga clic para modificar los estilos de texto del patrón</a:t>
            </a:r>
          </a:p>
        </p:txBody>
      </p:sp>
      <p:sp>
        <p:nvSpPr>
          <p:cNvPr id="44" name="Google Shape;44;p5"/>
          <p:cNvSpPr txBox="1">
            <a:spLocks noGrp="1"/>
          </p:cNvSpPr>
          <p:nvPr>
            <p:ph type="sldNum" idx="12"/>
          </p:nvPr>
        </p:nvSpPr>
        <p:spPr>
          <a:xfrm>
            <a:off x="11128333" y="6251533"/>
            <a:ext cx="758800" cy="60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FBAF2B-01F8-4CD0-81DE-AD353E0A572F}" type="slidenum">
              <a:rPr lang="es-CL" smtClean="0"/>
              <a:t>‹Nº›</a:t>
            </a:fld>
            <a:endParaRPr lang="es-CL"/>
          </a:p>
        </p:txBody>
      </p:sp>
      <p:sp>
        <p:nvSpPr>
          <p:cNvPr id="45" name="Google Shape;45;p5"/>
          <p:cNvSpPr/>
          <p:nvPr/>
        </p:nvSpPr>
        <p:spPr>
          <a:xfrm>
            <a:off x="9284101" y="4366069"/>
            <a:ext cx="478944" cy="249192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46" name="Google Shape;46;p5"/>
          <p:cNvSpPr/>
          <p:nvPr/>
        </p:nvSpPr>
        <p:spPr>
          <a:xfrm>
            <a:off x="9284101" y="1303780"/>
            <a:ext cx="478944" cy="586656"/>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47" name="Google Shape;47;p5"/>
          <p:cNvSpPr/>
          <p:nvPr/>
        </p:nvSpPr>
        <p:spPr>
          <a:xfrm>
            <a:off x="9284101" y="1"/>
            <a:ext cx="478944" cy="1272168"/>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48" name="Google Shape;48;p5"/>
          <p:cNvSpPr/>
          <p:nvPr/>
        </p:nvSpPr>
        <p:spPr>
          <a:xfrm>
            <a:off x="9887695" y="1379156"/>
            <a:ext cx="1116936" cy="3950064"/>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49" name="Google Shape;49;p5"/>
          <p:cNvSpPr/>
          <p:nvPr/>
        </p:nvSpPr>
        <p:spPr>
          <a:xfrm>
            <a:off x="9887695" y="0"/>
            <a:ext cx="1116936" cy="1456056"/>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50" name="Google Shape;50;p5"/>
          <p:cNvSpPr/>
          <p:nvPr/>
        </p:nvSpPr>
        <p:spPr>
          <a:xfrm>
            <a:off x="11129173" y="2069339"/>
            <a:ext cx="758016" cy="152028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51" name="Google Shape;51;p5"/>
          <p:cNvSpPr/>
          <p:nvPr/>
        </p:nvSpPr>
        <p:spPr>
          <a:xfrm>
            <a:off x="11129173" y="6099303"/>
            <a:ext cx="758016" cy="758664"/>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52" name="Google Shape;52;p5"/>
          <p:cNvSpPr/>
          <p:nvPr/>
        </p:nvSpPr>
        <p:spPr>
          <a:xfrm>
            <a:off x="11129173" y="3576321"/>
            <a:ext cx="758016" cy="2536344"/>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4864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734000" y="1013067"/>
            <a:ext cx="49260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55" name="Google Shape;55;p6"/>
          <p:cNvSpPr txBox="1">
            <a:spLocks noGrp="1"/>
          </p:cNvSpPr>
          <p:nvPr>
            <p:ph type="body" idx="1"/>
          </p:nvPr>
        </p:nvSpPr>
        <p:spPr>
          <a:xfrm>
            <a:off x="734000" y="1805264"/>
            <a:ext cx="4926000" cy="40452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s-ES"/>
              <a:t>Haga clic para modificar los estilos de texto del patrón</a:t>
            </a:r>
          </a:p>
        </p:txBody>
      </p:sp>
      <p:sp>
        <p:nvSpPr>
          <p:cNvPr id="56" name="Google Shape;56;p6"/>
          <p:cNvSpPr txBox="1">
            <a:spLocks noGrp="1"/>
          </p:cNvSpPr>
          <p:nvPr>
            <p:ph type="sldNum" idx="12"/>
          </p:nvPr>
        </p:nvSpPr>
        <p:spPr>
          <a:xfrm>
            <a:off x="11128333" y="6251533"/>
            <a:ext cx="758800" cy="60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FBAF2B-01F8-4CD0-81DE-AD353E0A572F}" type="slidenum">
              <a:rPr lang="es-CL" smtClean="0"/>
              <a:t>‹Nº›</a:t>
            </a:fld>
            <a:endParaRPr lang="es-CL"/>
          </a:p>
        </p:txBody>
      </p:sp>
      <p:sp>
        <p:nvSpPr>
          <p:cNvPr id="57" name="Google Shape;57;p6"/>
          <p:cNvSpPr/>
          <p:nvPr/>
        </p:nvSpPr>
        <p:spPr>
          <a:xfrm>
            <a:off x="10799075" y="0"/>
            <a:ext cx="1189728" cy="430056"/>
          </a:xfrm>
          <a:custGeom>
            <a:avLst/>
            <a:gdLst/>
            <a:ahLst/>
            <a:cxnLst/>
            <a:rect l="l" t="t" r="r" b="b"/>
            <a:pathLst>
              <a:path w="21600" h="21600" extrusionOk="0">
                <a:moveTo>
                  <a:pt x="0" y="0"/>
                </a:moveTo>
                <a:lnTo>
                  <a:pt x="0" y="21600"/>
                </a:lnTo>
                <a:lnTo>
                  <a:pt x="21600" y="10795"/>
                </a:lnTo>
                <a:lnTo>
                  <a:pt x="21600" y="0"/>
                </a:lnTo>
                <a:lnTo>
                  <a:pt x="0" y="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58" name="Google Shape;58;p6"/>
          <p:cNvSpPr/>
          <p:nvPr/>
        </p:nvSpPr>
        <p:spPr>
          <a:xfrm>
            <a:off x="6194153" y="812127"/>
            <a:ext cx="1753056" cy="2825568"/>
          </a:xfrm>
          <a:custGeom>
            <a:avLst/>
            <a:gdLst/>
            <a:ahLst/>
            <a:cxnLst/>
            <a:rect l="l" t="t" r="r" b="b"/>
            <a:pathLst>
              <a:path w="21600" h="21600" extrusionOk="0">
                <a:moveTo>
                  <a:pt x="0" y="21600"/>
                </a:moveTo>
                <a:lnTo>
                  <a:pt x="21600" y="19177"/>
                </a:lnTo>
                <a:lnTo>
                  <a:pt x="21600" y="0"/>
                </a:lnTo>
                <a:lnTo>
                  <a:pt x="0" y="2423"/>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59" name="Google Shape;59;p6"/>
          <p:cNvSpPr/>
          <p:nvPr/>
        </p:nvSpPr>
        <p:spPr>
          <a:xfrm>
            <a:off x="8142975" y="1321977"/>
            <a:ext cx="2460312" cy="5545944"/>
          </a:xfrm>
          <a:custGeom>
            <a:avLst/>
            <a:gdLst/>
            <a:ahLst/>
            <a:cxnLst/>
            <a:rect l="l" t="t" r="r" b="b"/>
            <a:pathLst>
              <a:path w="21600" h="21600" extrusionOk="0">
                <a:moveTo>
                  <a:pt x="0" y="21600"/>
                </a:moveTo>
                <a:lnTo>
                  <a:pt x="21600" y="21600"/>
                </a:lnTo>
                <a:lnTo>
                  <a:pt x="21600" y="0"/>
                </a:lnTo>
                <a:lnTo>
                  <a:pt x="0" y="1733"/>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60" name="Google Shape;60;p6"/>
          <p:cNvSpPr/>
          <p:nvPr/>
        </p:nvSpPr>
        <p:spPr>
          <a:xfrm>
            <a:off x="6194153" y="3524980"/>
            <a:ext cx="1753056" cy="3346848"/>
          </a:xfrm>
          <a:custGeom>
            <a:avLst/>
            <a:gdLst/>
            <a:ahLst/>
            <a:cxnLst/>
            <a:rect l="l" t="t" r="r" b="b"/>
            <a:pathLst>
              <a:path w="21600" h="21600" extrusionOk="0">
                <a:moveTo>
                  <a:pt x="0" y="21600"/>
                </a:moveTo>
                <a:lnTo>
                  <a:pt x="21600" y="21600"/>
                </a:lnTo>
                <a:lnTo>
                  <a:pt x="21600" y="0"/>
                </a:lnTo>
                <a:lnTo>
                  <a:pt x="0" y="2046"/>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61" name="Google Shape;61;p6"/>
          <p:cNvSpPr/>
          <p:nvPr/>
        </p:nvSpPr>
        <p:spPr>
          <a:xfrm>
            <a:off x="10799075" y="409240"/>
            <a:ext cx="1189728" cy="3969720"/>
          </a:xfrm>
          <a:custGeom>
            <a:avLst/>
            <a:gdLst/>
            <a:ahLst/>
            <a:cxnLst/>
            <a:rect l="l" t="t" r="r" b="b"/>
            <a:pathLst>
              <a:path w="21600" h="21600" extrusionOk="0">
                <a:moveTo>
                  <a:pt x="0" y="21600"/>
                </a:moveTo>
                <a:lnTo>
                  <a:pt x="21600" y="20429"/>
                </a:lnTo>
                <a:lnTo>
                  <a:pt x="21600" y="0"/>
                </a:lnTo>
                <a:lnTo>
                  <a:pt x="0" y="1171"/>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62" name="Google Shape;62;p6"/>
          <p:cNvSpPr/>
          <p:nvPr/>
        </p:nvSpPr>
        <p:spPr>
          <a:xfrm>
            <a:off x="8142975" y="0"/>
            <a:ext cx="2460312" cy="1548072"/>
          </a:xfrm>
          <a:custGeom>
            <a:avLst/>
            <a:gdLst/>
            <a:ahLst/>
            <a:cxnLst/>
            <a:rect l="l" t="t" r="r" b="b"/>
            <a:pathLst>
              <a:path w="21600" h="21600" extrusionOk="0">
                <a:moveTo>
                  <a:pt x="0" y="21600"/>
                </a:moveTo>
                <a:lnTo>
                  <a:pt x="21600" y="15393"/>
                </a:lnTo>
                <a:lnTo>
                  <a:pt x="21600" y="0"/>
                </a:lnTo>
                <a:lnTo>
                  <a:pt x="0" y="0"/>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63" name="Google Shape;63;p6"/>
          <p:cNvSpPr/>
          <p:nvPr/>
        </p:nvSpPr>
        <p:spPr>
          <a:xfrm>
            <a:off x="10799075" y="4369773"/>
            <a:ext cx="1189728" cy="1554552"/>
          </a:xfrm>
          <a:custGeom>
            <a:avLst/>
            <a:gdLst/>
            <a:ahLst/>
            <a:cxnLst/>
            <a:rect l="l" t="t" r="r" b="b"/>
            <a:pathLst>
              <a:path w="21600" h="21600" extrusionOk="0">
                <a:moveTo>
                  <a:pt x="0" y="21600"/>
                </a:moveTo>
                <a:lnTo>
                  <a:pt x="21600" y="18611"/>
                </a:lnTo>
                <a:lnTo>
                  <a:pt x="21600" y="0"/>
                </a:lnTo>
                <a:lnTo>
                  <a:pt x="0" y="2989"/>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3205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734000" y="1013067"/>
            <a:ext cx="81436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66" name="Google Shape;66;p7"/>
          <p:cNvSpPr txBox="1">
            <a:spLocks noGrp="1"/>
          </p:cNvSpPr>
          <p:nvPr>
            <p:ph type="body" idx="1"/>
          </p:nvPr>
        </p:nvSpPr>
        <p:spPr>
          <a:xfrm>
            <a:off x="734000" y="1805267"/>
            <a:ext cx="38048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s-ES"/>
              <a:t>Haga clic para modificar los estilos de texto del patrón</a:t>
            </a:r>
          </a:p>
        </p:txBody>
      </p:sp>
      <p:sp>
        <p:nvSpPr>
          <p:cNvPr id="67" name="Google Shape;67;p7"/>
          <p:cNvSpPr txBox="1">
            <a:spLocks noGrp="1"/>
          </p:cNvSpPr>
          <p:nvPr>
            <p:ph type="body" idx="2"/>
          </p:nvPr>
        </p:nvSpPr>
        <p:spPr>
          <a:xfrm>
            <a:off x="5072629" y="1805267"/>
            <a:ext cx="38048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s-ES"/>
              <a:t>Haga clic para modificar los estilos de texto del patrón</a:t>
            </a:r>
          </a:p>
        </p:txBody>
      </p:sp>
      <p:sp>
        <p:nvSpPr>
          <p:cNvPr id="68" name="Google Shape;68;p7"/>
          <p:cNvSpPr txBox="1">
            <a:spLocks noGrp="1"/>
          </p:cNvSpPr>
          <p:nvPr>
            <p:ph type="sldNum" idx="12"/>
          </p:nvPr>
        </p:nvSpPr>
        <p:spPr>
          <a:xfrm>
            <a:off x="11128333" y="6251533"/>
            <a:ext cx="758800" cy="60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FBAF2B-01F8-4CD0-81DE-AD353E0A572F}" type="slidenum">
              <a:rPr lang="es-CL" smtClean="0"/>
              <a:t>‹Nº›</a:t>
            </a:fld>
            <a:endParaRPr lang="es-CL"/>
          </a:p>
        </p:txBody>
      </p:sp>
      <p:grpSp>
        <p:nvGrpSpPr>
          <p:cNvPr id="69" name="Google Shape;69;p7"/>
          <p:cNvGrpSpPr/>
          <p:nvPr/>
        </p:nvGrpSpPr>
        <p:grpSpPr>
          <a:xfrm>
            <a:off x="9284101" y="1"/>
            <a:ext cx="2603088" cy="6857991"/>
            <a:chOff x="6963076" y="0"/>
            <a:chExt cx="1952316" cy="5143493"/>
          </a:xfrm>
        </p:grpSpPr>
        <p:sp>
          <p:nvSpPr>
            <p:cNvPr id="70" name="Google Shape;70;p7"/>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71" name="Google Shape;71;p7"/>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72" name="Google Shape;72;p7"/>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73" name="Google Shape;73;p7"/>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74" name="Google Shape;74;p7"/>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75" name="Google Shape;75;p7"/>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76" name="Google Shape;76;p7"/>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77" name="Google Shape;77;p7"/>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9710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734000" y="1013067"/>
            <a:ext cx="81436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80" name="Google Shape;80;p8"/>
          <p:cNvSpPr txBox="1">
            <a:spLocks noGrp="1"/>
          </p:cNvSpPr>
          <p:nvPr>
            <p:ph type="body" idx="1"/>
          </p:nvPr>
        </p:nvSpPr>
        <p:spPr>
          <a:xfrm>
            <a:off x="734000" y="1805267"/>
            <a:ext cx="25372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Haga clic para modificar los estilos de texto del patrón</a:t>
            </a:r>
          </a:p>
        </p:txBody>
      </p:sp>
      <p:sp>
        <p:nvSpPr>
          <p:cNvPr id="81" name="Google Shape;81;p8"/>
          <p:cNvSpPr txBox="1">
            <a:spLocks noGrp="1"/>
          </p:cNvSpPr>
          <p:nvPr>
            <p:ph type="body" idx="2"/>
          </p:nvPr>
        </p:nvSpPr>
        <p:spPr>
          <a:xfrm>
            <a:off x="3537291" y="1805267"/>
            <a:ext cx="25372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Haga clic para modificar los estilos de texto del patrón</a:t>
            </a:r>
          </a:p>
        </p:txBody>
      </p:sp>
      <p:sp>
        <p:nvSpPr>
          <p:cNvPr id="82" name="Google Shape;82;p8"/>
          <p:cNvSpPr txBox="1">
            <a:spLocks noGrp="1"/>
          </p:cNvSpPr>
          <p:nvPr>
            <p:ph type="body" idx="3"/>
          </p:nvPr>
        </p:nvSpPr>
        <p:spPr>
          <a:xfrm>
            <a:off x="6340580" y="1805267"/>
            <a:ext cx="25372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s-ES"/>
              <a:t>Haga clic para modificar los estilos de texto del patrón</a:t>
            </a:r>
          </a:p>
        </p:txBody>
      </p:sp>
      <p:sp>
        <p:nvSpPr>
          <p:cNvPr id="83" name="Google Shape;83;p8"/>
          <p:cNvSpPr txBox="1">
            <a:spLocks noGrp="1"/>
          </p:cNvSpPr>
          <p:nvPr>
            <p:ph type="sldNum" idx="12"/>
          </p:nvPr>
        </p:nvSpPr>
        <p:spPr>
          <a:xfrm>
            <a:off x="11128333" y="6251533"/>
            <a:ext cx="758800" cy="60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FBAF2B-01F8-4CD0-81DE-AD353E0A572F}" type="slidenum">
              <a:rPr lang="es-CL" smtClean="0"/>
              <a:t>‹Nº›</a:t>
            </a:fld>
            <a:endParaRPr lang="es-CL"/>
          </a:p>
        </p:txBody>
      </p:sp>
      <p:grpSp>
        <p:nvGrpSpPr>
          <p:cNvPr id="84" name="Google Shape;84;p8"/>
          <p:cNvGrpSpPr/>
          <p:nvPr/>
        </p:nvGrpSpPr>
        <p:grpSpPr>
          <a:xfrm>
            <a:off x="9284101" y="1"/>
            <a:ext cx="2603088" cy="6857991"/>
            <a:chOff x="6963076" y="0"/>
            <a:chExt cx="1952316" cy="5143493"/>
          </a:xfrm>
        </p:grpSpPr>
        <p:sp>
          <p:nvSpPr>
            <p:cNvPr id="85" name="Google Shape;85;p8"/>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86" name="Google Shape;86;p8"/>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87" name="Google Shape;87;p8"/>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88" name="Google Shape;88;p8"/>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89" name="Google Shape;89;p8"/>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90" name="Google Shape;90;p8"/>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91" name="Google Shape;91;p8"/>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92" name="Google Shape;92;p8"/>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080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34000" y="1013067"/>
            <a:ext cx="8143600" cy="528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s-ES"/>
              <a:t>Haga clic para modificar el estilo de título del patrón</a:t>
            </a:r>
            <a:endParaRPr/>
          </a:p>
        </p:txBody>
      </p:sp>
      <p:sp>
        <p:nvSpPr>
          <p:cNvPr id="95" name="Google Shape;95;p9"/>
          <p:cNvSpPr txBox="1">
            <a:spLocks noGrp="1"/>
          </p:cNvSpPr>
          <p:nvPr>
            <p:ph type="sldNum" idx="12"/>
          </p:nvPr>
        </p:nvSpPr>
        <p:spPr>
          <a:xfrm>
            <a:off x="11128333" y="6251533"/>
            <a:ext cx="758800" cy="606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FBAF2B-01F8-4CD0-81DE-AD353E0A572F}" type="slidenum">
              <a:rPr lang="es-CL" smtClean="0"/>
              <a:t>‹Nº›</a:t>
            </a:fld>
            <a:endParaRPr lang="es-CL"/>
          </a:p>
        </p:txBody>
      </p:sp>
      <p:grpSp>
        <p:nvGrpSpPr>
          <p:cNvPr id="96" name="Google Shape;96;p9"/>
          <p:cNvGrpSpPr/>
          <p:nvPr/>
        </p:nvGrpSpPr>
        <p:grpSpPr>
          <a:xfrm>
            <a:off x="9284101" y="1"/>
            <a:ext cx="2603088" cy="6857991"/>
            <a:chOff x="6963076" y="0"/>
            <a:chExt cx="1952316" cy="5143493"/>
          </a:xfrm>
        </p:grpSpPr>
        <p:sp>
          <p:nvSpPr>
            <p:cNvPr id="97" name="Google Shape;97;p9"/>
            <p:cNvSpPr/>
            <p:nvPr/>
          </p:nvSpPr>
          <p:spPr>
            <a:xfrm>
              <a:off x="6963076" y="3274552"/>
              <a:ext cx="359208" cy="1868940"/>
            </a:xfrm>
            <a:custGeom>
              <a:avLst/>
              <a:gdLst/>
              <a:ahLst/>
              <a:cxnLst/>
              <a:rect l="l" t="t" r="r" b="b"/>
              <a:pathLst>
                <a:path w="21600" h="21600" extrusionOk="0">
                  <a:moveTo>
                    <a:pt x="21600" y="21600"/>
                  </a:moveTo>
                  <a:lnTo>
                    <a:pt x="21600" y="0"/>
                  </a:lnTo>
                  <a:lnTo>
                    <a:pt x="0" y="753"/>
                  </a:lnTo>
                  <a:lnTo>
                    <a:pt x="0" y="21600"/>
                  </a:lnTo>
                  <a:lnTo>
                    <a:pt x="2160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98" name="Google Shape;98;p9"/>
            <p:cNvSpPr/>
            <p:nvPr/>
          </p:nvSpPr>
          <p:spPr>
            <a:xfrm>
              <a:off x="6963076" y="977835"/>
              <a:ext cx="359208" cy="439992"/>
            </a:xfrm>
            <a:custGeom>
              <a:avLst/>
              <a:gdLst/>
              <a:ahLst/>
              <a:cxnLst/>
              <a:rect l="l" t="t" r="r" b="b"/>
              <a:pathLst>
                <a:path w="21600" h="21600" extrusionOk="0">
                  <a:moveTo>
                    <a:pt x="0" y="21600"/>
                  </a:moveTo>
                  <a:lnTo>
                    <a:pt x="21600" y="18401"/>
                  </a:lnTo>
                  <a:lnTo>
                    <a:pt x="21600" y="0"/>
                  </a:lnTo>
                  <a:lnTo>
                    <a:pt x="0" y="3199"/>
                  </a:lnTo>
                  <a:lnTo>
                    <a:pt x="0" y="21600"/>
                  </a:lnTo>
                  <a:close/>
                </a:path>
              </a:pathLst>
            </a:custGeom>
            <a:solidFill>
              <a:schemeClr val="accent5"/>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99" name="Google Shape;99;p9"/>
            <p:cNvSpPr/>
            <p:nvPr/>
          </p:nvSpPr>
          <p:spPr>
            <a:xfrm>
              <a:off x="6963076" y="1"/>
              <a:ext cx="359208" cy="954126"/>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0" name="Google Shape;100;p9"/>
            <p:cNvSpPr/>
            <p:nvPr/>
          </p:nvSpPr>
          <p:spPr>
            <a:xfrm>
              <a:off x="7415771" y="1034367"/>
              <a:ext cx="837702" cy="2962548"/>
            </a:xfrm>
            <a:custGeom>
              <a:avLst/>
              <a:gdLst/>
              <a:ahLst/>
              <a:cxnLst/>
              <a:rect l="l" t="t" r="r" b="b"/>
              <a:pathLst>
                <a:path w="21600" h="21600" extrusionOk="0">
                  <a:moveTo>
                    <a:pt x="21600" y="0"/>
                  </a:moveTo>
                  <a:lnTo>
                    <a:pt x="0" y="1107"/>
                  </a:lnTo>
                  <a:lnTo>
                    <a:pt x="0" y="21600"/>
                  </a:lnTo>
                  <a:lnTo>
                    <a:pt x="21600" y="20492"/>
                  </a:lnTo>
                  <a:lnTo>
                    <a:pt x="21600"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1" name="Google Shape;101;p9"/>
            <p:cNvSpPr/>
            <p:nvPr/>
          </p:nvSpPr>
          <p:spPr>
            <a:xfrm>
              <a:off x="7415771" y="0"/>
              <a:ext cx="837702" cy="1092042"/>
            </a:xfrm>
            <a:custGeom>
              <a:avLst/>
              <a:gdLst/>
              <a:ahLst/>
              <a:cxnLst/>
              <a:rect l="l" t="t" r="r" b="b"/>
              <a:pathLst>
                <a:path w="21600" h="21600" extrusionOk="0">
                  <a:moveTo>
                    <a:pt x="0" y="21600"/>
                  </a:moveTo>
                  <a:lnTo>
                    <a:pt x="21600" y="18596"/>
                  </a:lnTo>
                  <a:lnTo>
                    <a:pt x="21600" y="0"/>
                  </a:lnTo>
                  <a:lnTo>
                    <a:pt x="0" y="0"/>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2" name="Google Shape;102;p9"/>
            <p:cNvSpPr/>
            <p:nvPr/>
          </p:nvSpPr>
          <p:spPr>
            <a:xfrm>
              <a:off x="8346880" y="1552004"/>
              <a:ext cx="568512" cy="1140210"/>
            </a:xfrm>
            <a:custGeom>
              <a:avLst/>
              <a:gdLst/>
              <a:ahLst/>
              <a:cxnLst/>
              <a:rect l="l" t="t" r="r" b="b"/>
              <a:pathLst>
                <a:path w="21600" h="21600" extrusionOk="0">
                  <a:moveTo>
                    <a:pt x="0" y="21600"/>
                  </a:moveTo>
                  <a:lnTo>
                    <a:pt x="21600" y="19647"/>
                  </a:lnTo>
                  <a:lnTo>
                    <a:pt x="21600" y="0"/>
                  </a:lnTo>
                  <a:lnTo>
                    <a:pt x="0" y="195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3" name="Google Shape;103;p9"/>
            <p:cNvSpPr/>
            <p:nvPr/>
          </p:nvSpPr>
          <p:spPr>
            <a:xfrm>
              <a:off x="8346880" y="4574477"/>
              <a:ext cx="568512" cy="568998"/>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4" name="Google Shape;104;p9"/>
            <p:cNvSpPr/>
            <p:nvPr/>
          </p:nvSpPr>
          <p:spPr>
            <a:xfrm>
              <a:off x="8346880" y="2682241"/>
              <a:ext cx="568512" cy="1902258"/>
            </a:xfrm>
            <a:custGeom>
              <a:avLst/>
              <a:gdLst/>
              <a:ahLst/>
              <a:cxnLst/>
              <a:rect l="l" t="t" r="r" b="b"/>
              <a:pathLst>
                <a:path w="21600" h="21600" extrusionOk="0">
                  <a:moveTo>
                    <a:pt x="21600" y="0"/>
                  </a:moveTo>
                  <a:lnTo>
                    <a:pt x="0" y="1170"/>
                  </a:lnTo>
                  <a:lnTo>
                    <a:pt x="0" y="21600"/>
                  </a:lnTo>
                  <a:lnTo>
                    <a:pt x="21600" y="20429"/>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4204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5"/>
        <p:cNvGrpSpPr/>
        <p:nvPr/>
      </p:nvGrpSpPr>
      <p:grpSpPr>
        <a:xfrm>
          <a:off x="0" y="0"/>
          <a:ext cx="0" cy="0"/>
          <a:chOff x="0" y="0"/>
          <a:chExt cx="0" cy="0"/>
        </a:xfrm>
      </p:grpSpPr>
      <p:sp>
        <p:nvSpPr>
          <p:cNvPr id="106" name="Google Shape;106;p10"/>
          <p:cNvSpPr/>
          <p:nvPr/>
        </p:nvSpPr>
        <p:spPr>
          <a:xfrm flipH="1">
            <a:off x="11408183" y="4683564"/>
            <a:ext cx="478944" cy="2174400"/>
          </a:xfrm>
          <a:custGeom>
            <a:avLst/>
            <a:gdLst/>
            <a:ahLst/>
            <a:cxnLst/>
            <a:rect l="l" t="t" r="r" b="b"/>
            <a:pathLst>
              <a:path w="21600" h="21600" extrusionOk="0">
                <a:moveTo>
                  <a:pt x="21600" y="21600"/>
                </a:moveTo>
                <a:lnTo>
                  <a:pt x="21600" y="0"/>
                </a:lnTo>
                <a:lnTo>
                  <a:pt x="0" y="863"/>
                </a:lnTo>
                <a:lnTo>
                  <a:pt x="0" y="21600"/>
                </a:lnTo>
                <a:lnTo>
                  <a:pt x="2160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7" name="Google Shape;107;p10"/>
          <p:cNvSpPr/>
          <p:nvPr/>
        </p:nvSpPr>
        <p:spPr>
          <a:xfrm flipH="1">
            <a:off x="11408183" y="1303780"/>
            <a:ext cx="478944" cy="1285128"/>
          </a:xfrm>
          <a:custGeom>
            <a:avLst/>
            <a:gdLst/>
            <a:ahLst/>
            <a:cxnLst/>
            <a:rect l="l" t="t" r="r" b="b"/>
            <a:pathLst>
              <a:path w="21600" h="21600" extrusionOk="0">
                <a:moveTo>
                  <a:pt x="0" y="21600"/>
                </a:moveTo>
                <a:lnTo>
                  <a:pt x="21600" y="20140"/>
                </a:lnTo>
                <a:lnTo>
                  <a:pt x="21600" y="0"/>
                </a:lnTo>
                <a:lnTo>
                  <a:pt x="0" y="1460"/>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8" name="Google Shape;108;p10"/>
          <p:cNvSpPr/>
          <p:nvPr/>
        </p:nvSpPr>
        <p:spPr>
          <a:xfrm flipH="1">
            <a:off x="11408183" y="0"/>
            <a:ext cx="478944" cy="1272168"/>
          </a:xfrm>
          <a:custGeom>
            <a:avLst/>
            <a:gdLst/>
            <a:ahLst/>
            <a:cxnLst/>
            <a:rect l="l" t="t" r="r" b="b"/>
            <a:pathLst>
              <a:path w="21600" h="21600" extrusionOk="0">
                <a:moveTo>
                  <a:pt x="21600" y="0"/>
                </a:moveTo>
                <a:lnTo>
                  <a:pt x="0" y="0"/>
                </a:lnTo>
                <a:lnTo>
                  <a:pt x="0" y="21600"/>
                </a:lnTo>
                <a:lnTo>
                  <a:pt x="21600" y="20125"/>
                </a:lnTo>
                <a:lnTo>
                  <a:pt x="21600" y="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09" name="Google Shape;109;p10"/>
          <p:cNvSpPr/>
          <p:nvPr/>
        </p:nvSpPr>
        <p:spPr>
          <a:xfrm flipH="1">
            <a:off x="10529136" y="608837"/>
            <a:ext cx="758016" cy="948816"/>
          </a:xfrm>
          <a:custGeom>
            <a:avLst/>
            <a:gdLst/>
            <a:ahLst/>
            <a:cxnLst/>
            <a:rect l="l" t="t" r="r" b="b"/>
            <a:pathLst>
              <a:path w="21600" h="21600" extrusionOk="0">
                <a:moveTo>
                  <a:pt x="0" y="21600"/>
                </a:moveTo>
                <a:lnTo>
                  <a:pt x="21600" y="18470"/>
                </a:lnTo>
                <a:lnTo>
                  <a:pt x="21600" y="0"/>
                </a:lnTo>
                <a:lnTo>
                  <a:pt x="0" y="3130"/>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10" name="Google Shape;110;p10"/>
          <p:cNvSpPr/>
          <p:nvPr/>
        </p:nvSpPr>
        <p:spPr>
          <a:xfrm flipH="1">
            <a:off x="10529136" y="6099296"/>
            <a:ext cx="758016" cy="758736"/>
          </a:xfrm>
          <a:custGeom>
            <a:avLst/>
            <a:gdLst/>
            <a:ahLst/>
            <a:cxnLst/>
            <a:rect l="l" t="t" r="r" b="b"/>
            <a:pathLst>
              <a:path w="21600" h="21600" extrusionOk="0">
                <a:moveTo>
                  <a:pt x="0" y="21600"/>
                </a:moveTo>
                <a:lnTo>
                  <a:pt x="21600" y="21600"/>
                </a:lnTo>
                <a:lnTo>
                  <a:pt x="21600" y="0"/>
                </a:lnTo>
                <a:lnTo>
                  <a:pt x="0" y="3912"/>
                </a:lnTo>
                <a:lnTo>
                  <a:pt x="0" y="2160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11" name="Google Shape;111;p10"/>
          <p:cNvSpPr/>
          <p:nvPr/>
        </p:nvSpPr>
        <p:spPr>
          <a:xfrm flipH="1">
            <a:off x="10529136" y="1544317"/>
            <a:ext cx="758016" cy="4568328"/>
          </a:xfrm>
          <a:custGeom>
            <a:avLst/>
            <a:gdLst/>
            <a:ahLst/>
            <a:cxnLst/>
            <a:rect l="l" t="t" r="r" b="b"/>
            <a:pathLst>
              <a:path w="21600" h="21600" extrusionOk="0">
                <a:moveTo>
                  <a:pt x="21600" y="0"/>
                </a:moveTo>
                <a:lnTo>
                  <a:pt x="0" y="650"/>
                </a:lnTo>
                <a:lnTo>
                  <a:pt x="0" y="21600"/>
                </a:lnTo>
                <a:lnTo>
                  <a:pt x="21600" y="20950"/>
                </a:lnTo>
                <a:lnTo>
                  <a:pt x="21600" y="0"/>
                </a:lnTo>
                <a:close/>
              </a:path>
            </a:pathLst>
          </a:custGeom>
          <a:solidFill>
            <a:schemeClr val="lt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b="0" i="0" u="none" strike="noStrike" cap="none">
              <a:solidFill>
                <a:srgbClr val="000000"/>
              </a:solidFill>
              <a:latin typeface="Calibri"/>
              <a:ea typeface="Calibri"/>
              <a:cs typeface="Calibri"/>
              <a:sym typeface="Calibri"/>
            </a:endParaRPr>
          </a:p>
        </p:txBody>
      </p:sp>
      <p:sp>
        <p:nvSpPr>
          <p:cNvPr id="112" name="Google Shape;112;p10"/>
          <p:cNvSpPr txBox="1">
            <a:spLocks noGrp="1"/>
          </p:cNvSpPr>
          <p:nvPr>
            <p:ph type="body" idx="1"/>
          </p:nvPr>
        </p:nvSpPr>
        <p:spPr>
          <a:xfrm>
            <a:off x="734000" y="5875067"/>
            <a:ext cx="9444400" cy="6928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s-ES"/>
              <a:t>Haga clic para modificar los estilos de texto del patrón</a:t>
            </a:r>
          </a:p>
        </p:txBody>
      </p:sp>
      <p:sp>
        <p:nvSpPr>
          <p:cNvPr id="113" name="Google Shape;113;p10"/>
          <p:cNvSpPr txBox="1">
            <a:spLocks noGrp="1"/>
          </p:cNvSpPr>
          <p:nvPr>
            <p:ph type="sldNum" idx="12"/>
          </p:nvPr>
        </p:nvSpPr>
        <p:spPr>
          <a:xfrm>
            <a:off x="11408167" y="6251533"/>
            <a:ext cx="478800" cy="6064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fld id="{9FFBAF2B-01F8-4CD0-81DE-AD353E0A572F}" type="slidenum">
              <a:rPr lang="es-CL" smtClean="0"/>
              <a:t>‹Nº›</a:t>
            </a:fld>
            <a:endParaRPr lang="es-CL"/>
          </a:p>
        </p:txBody>
      </p:sp>
    </p:spTree>
    <p:extLst>
      <p:ext uri="{BB962C8B-B14F-4D97-AF65-F5344CB8AC3E}">
        <p14:creationId xmlns:p14="http://schemas.microsoft.com/office/powerpoint/2010/main" val="54416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4000" y="1013067"/>
            <a:ext cx="81436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1pPr>
            <a:lvl2pPr lvl="1"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2pPr>
            <a:lvl3pPr lvl="2"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3pPr>
            <a:lvl4pPr lvl="3"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4pPr>
            <a:lvl5pPr lvl="4"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5pPr>
            <a:lvl6pPr lvl="5"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6pPr>
            <a:lvl7pPr lvl="6"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7pPr>
            <a:lvl8pPr lvl="7"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8pPr>
            <a:lvl9pPr lvl="8" rtl="0">
              <a:lnSpc>
                <a:spcPct val="90000"/>
              </a:lnSpc>
              <a:spcBef>
                <a:spcPts val="0"/>
              </a:spcBef>
              <a:spcAft>
                <a:spcPts val="0"/>
              </a:spcAft>
              <a:buClr>
                <a:schemeClr val="accent1"/>
              </a:buClr>
              <a:buSzPts val="3200"/>
              <a:buFont typeface="Oswald"/>
              <a:buNone/>
              <a:defRPr sz="3200">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34000" y="1805264"/>
            <a:ext cx="81436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1pPr>
            <a:lvl2pPr marL="914400" lvl="1"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2pPr>
            <a:lvl3pPr marL="1371600" lvl="2" indent="-381000" rtl="0">
              <a:lnSpc>
                <a:spcPct val="115000"/>
              </a:lnSpc>
              <a:spcBef>
                <a:spcPts val="800"/>
              </a:spcBef>
              <a:spcAft>
                <a:spcPts val="0"/>
              </a:spcAft>
              <a:buClr>
                <a:schemeClr val="accent2"/>
              </a:buClr>
              <a:buSzPts val="2400"/>
              <a:buFont typeface="News Cycle"/>
              <a:buChar char="■"/>
              <a:defRPr sz="2400">
                <a:solidFill>
                  <a:schemeClr val="dk1"/>
                </a:solidFill>
                <a:latin typeface="News Cycle"/>
                <a:ea typeface="News Cycle"/>
                <a:cs typeface="News Cycle"/>
                <a:sym typeface="News Cycle"/>
              </a:defRPr>
            </a:lvl3pPr>
            <a:lvl4pPr marL="1828800" lvl="3"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4pPr>
            <a:lvl5pPr marL="2286000" lvl="4"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5pPr>
            <a:lvl6pPr marL="2743200" lvl="5"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6pPr>
            <a:lvl7pPr marL="3200400" lvl="6"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7pPr>
            <a:lvl8pPr marL="3657600" lvl="7" indent="-381000" rtl="0">
              <a:lnSpc>
                <a:spcPct val="115000"/>
              </a:lnSpc>
              <a:spcBef>
                <a:spcPts val="800"/>
              </a:spcBef>
              <a:spcAft>
                <a:spcPts val="0"/>
              </a:spcAft>
              <a:buClr>
                <a:schemeClr val="dk1"/>
              </a:buClr>
              <a:buSzPts val="2400"/>
              <a:buFont typeface="News Cycle"/>
              <a:buChar char="○"/>
              <a:defRPr sz="2400">
                <a:solidFill>
                  <a:schemeClr val="dk1"/>
                </a:solidFill>
                <a:latin typeface="News Cycle"/>
                <a:ea typeface="News Cycle"/>
                <a:cs typeface="News Cycle"/>
                <a:sym typeface="News Cycle"/>
              </a:defRPr>
            </a:lvl8pPr>
            <a:lvl9pPr marL="4114800" lvl="8" indent="-381000" rtl="0">
              <a:lnSpc>
                <a:spcPct val="115000"/>
              </a:lnSpc>
              <a:spcBef>
                <a:spcPts val="800"/>
              </a:spcBef>
              <a:spcAft>
                <a:spcPts val="800"/>
              </a:spcAft>
              <a:buClr>
                <a:schemeClr val="dk1"/>
              </a:buClr>
              <a:buSzPts val="2400"/>
              <a:buFont typeface="News Cycle"/>
              <a:buChar char="■"/>
              <a:defRPr sz="2400">
                <a:solidFill>
                  <a:schemeClr val="dk1"/>
                </a:solidFill>
                <a:latin typeface="News Cycle"/>
                <a:ea typeface="News Cycle"/>
                <a:cs typeface="News Cycle"/>
                <a:sym typeface="News Cycle"/>
              </a:defRPr>
            </a:lvl9pPr>
          </a:lstStyle>
          <a:p>
            <a:endParaRPr/>
          </a:p>
        </p:txBody>
      </p:sp>
      <p:sp>
        <p:nvSpPr>
          <p:cNvPr id="8" name="Google Shape;8;p1"/>
          <p:cNvSpPr txBox="1">
            <a:spLocks noGrp="1"/>
          </p:cNvSpPr>
          <p:nvPr>
            <p:ph type="sldNum" idx="12"/>
          </p:nvPr>
        </p:nvSpPr>
        <p:spPr>
          <a:xfrm>
            <a:off x="11128333" y="6251533"/>
            <a:ext cx="758800" cy="606400"/>
          </a:xfrm>
          <a:prstGeom prst="rect">
            <a:avLst/>
          </a:prstGeom>
          <a:noFill/>
          <a:ln>
            <a:noFill/>
          </a:ln>
        </p:spPr>
        <p:txBody>
          <a:bodyPr spcFirstLastPara="1" wrap="square" lIns="0" tIns="0" rIns="0" bIns="0" anchor="ctr" anchorCtr="0">
            <a:noAutofit/>
          </a:bodyPr>
          <a:lstStyle>
            <a:lvl1pPr lvl="0" algn="ctr" rtl="0">
              <a:buNone/>
              <a:defRPr sz="1733">
                <a:solidFill>
                  <a:schemeClr val="lt1"/>
                </a:solidFill>
                <a:latin typeface="Oswald"/>
                <a:ea typeface="Oswald"/>
                <a:cs typeface="Oswald"/>
                <a:sym typeface="Oswald"/>
              </a:defRPr>
            </a:lvl1pPr>
            <a:lvl2pPr lvl="1" algn="ctr" rtl="0">
              <a:buNone/>
              <a:defRPr sz="1733">
                <a:solidFill>
                  <a:schemeClr val="lt1"/>
                </a:solidFill>
                <a:latin typeface="Oswald"/>
                <a:ea typeface="Oswald"/>
                <a:cs typeface="Oswald"/>
                <a:sym typeface="Oswald"/>
              </a:defRPr>
            </a:lvl2pPr>
            <a:lvl3pPr lvl="2" algn="ctr" rtl="0">
              <a:buNone/>
              <a:defRPr sz="1733">
                <a:solidFill>
                  <a:schemeClr val="lt1"/>
                </a:solidFill>
                <a:latin typeface="Oswald"/>
                <a:ea typeface="Oswald"/>
                <a:cs typeface="Oswald"/>
                <a:sym typeface="Oswald"/>
              </a:defRPr>
            </a:lvl3pPr>
            <a:lvl4pPr lvl="3" algn="ctr" rtl="0">
              <a:buNone/>
              <a:defRPr sz="1733">
                <a:solidFill>
                  <a:schemeClr val="lt1"/>
                </a:solidFill>
                <a:latin typeface="Oswald"/>
                <a:ea typeface="Oswald"/>
                <a:cs typeface="Oswald"/>
                <a:sym typeface="Oswald"/>
              </a:defRPr>
            </a:lvl4pPr>
            <a:lvl5pPr lvl="4" algn="ctr" rtl="0">
              <a:buNone/>
              <a:defRPr sz="1733">
                <a:solidFill>
                  <a:schemeClr val="lt1"/>
                </a:solidFill>
                <a:latin typeface="Oswald"/>
                <a:ea typeface="Oswald"/>
                <a:cs typeface="Oswald"/>
                <a:sym typeface="Oswald"/>
              </a:defRPr>
            </a:lvl5pPr>
            <a:lvl6pPr lvl="5" algn="ctr" rtl="0">
              <a:buNone/>
              <a:defRPr sz="1733">
                <a:solidFill>
                  <a:schemeClr val="lt1"/>
                </a:solidFill>
                <a:latin typeface="Oswald"/>
                <a:ea typeface="Oswald"/>
                <a:cs typeface="Oswald"/>
                <a:sym typeface="Oswald"/>
              </a:defRPr>
            </a:lvl6pPr>
            <a:lvl7pPr lvl="6" algn="ctr" rtl="0">
              <a:buNone/>
              <a:defRPr sz="1733">
                <a:solidFill>
                  <a:schemeClr val="lt1"/>
                </a:solidFill>
                <a:latin typeface="Oswald"/>
                <a:ea typeface="Oswald"/>
                <a:cs typeface="Oswald"/>
                <a:sym typeface="Oswald"/>
              </a:defRPr>
            </a:lvl7pPr>
            <a:lvl8pPr lvl="7" algn="ctr" rtl="0">
              <a:buNone/>
              <a:defRPr sz="1733">
                <a:solidFill>
                  <a:schemeClr val="lt1"/>
                </a:solidFill>
                <a:latin typeface="Oswald"/>
                <a:ea typeface="Oswald"/>
                <a:cs typeface="Oswald"/>
                <a:sym typeface="Oswald"/>
              </a:defRPr>
            </a:lvl8pPr>
            <a:lvl9pPr lvl="8" algn="ctr" rtl="0">
              <a:buNone/>
              <a:defRPr sz="1733">
                <a:solidFill>
                  <a:schemeClr val="lt1"/>
                </a:solidFill>
                <a:latin typeface="Oswald"/>
                <a:ea typeface="Oswald"/>
                <a:cs typeface="Oswald"/>
                <a:sym typeface="Oswald"/>
              </a:defRPr>
            </a:lvl9pPr>
          </a:lstStyle>
          <a:p>
            <a:fld id="{9FFBAF2B-01F8-4CD0-81DE-AD353E0A572F}" type="slidenum">
              <a:rPr lang="es-CL" smtClean="0"/>
              <a:t>‹Nº›</a:t>
            </a:fld>
            <a:endParaRPr lang="es-CL"/>
          </a:p>
        </p:txBody>
      </p:sp>
    </p:spTree>
    <p:extLst>
      <p:ext uri="{BB962C8B-B14F-4D97-AF65-F5344CB8AC3E}">
        <p14:creationId xmlns:p14="http://schemas.microsoft.com/office/powerpoint/2010/main" val="301821969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 id="2147483685"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rchive.ics.uci.edu/ml/datasets/online+retai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17AF2-6254-4EE4-B18F-5523E100F497}"/>
              </a:ext>
            </a:extLst>
          </p:cNvPr>
          <p:cNvSpPr>
            <a:spLocks noGrp="1"/>
          </p:cNvSpPr>
          <p:nvPr>
            <p:ph type="ctrTitle"/>
          </p:nvPr>
        </p:nvSpPr>
        <p:spPr/>
        <p:txBody>
          <a:bodyPr/>
          <a:lstStyle/>
          <a:p>
            <a:r>
              <a:rPr lang="es-CL" dirty="0"/>
              <a:t>Online </a:t>
            </a:r>
            <a:r>
              <a:rPr lang="es-CL" dirty="0" err="1"/>
              <a:t>retail</a:t>
            </a:r>
            <a:endParaRPr lang="es-CL" dirty="0"/>
          </a:p>
        </p:txBody>
      </p:sp>
      <p:sp>
        <p:nvSpPr>
          <p:cNvPr id="3" name="Subtítulo 2">
            <a:extLst>
              <a:ext uri="{FF2B5EF4-FFF2-40B4-BE49-F238E27FC236}">
                <a16:creationId xmlns:a16="http://schemas.microsoft.com/office/drawing/2014/main" id="{79CC1B97-77C8-420D-AA82-B6E5B391FE68}"/>
              </a:ext>
            </a:extLst>
          </p:cNvPr>
          <p:cNvSpPr>
            <a:spLocks noGrp="1"/>
          </p:cNvSpPr>
          <p:nvPr>
            <p:ph type="subTitle" idx="1"/>
          </p:nvPr>
        </p:nvSpPr>
        <p:spPr/>
        <p:txBody>
          <a:bodyPr/>
          <a:lstStyle/>
          <a:p>
            <a:r>
              <a:rPr lang="es-CL" dirty="0"/>
              <a:t>Cristóbal Saldías Rojas</a:t>
            </a:r>
          </a:p>
        </p:txBody>
      </p:sp>
    </p:spTree>
    <p:extLst>
      <p:ext uri="{BB962C8B-B14F-4D97-AF65-F5344CB8AC3E}">
        <p14:creationId xmlns:p14="http://schemas.microsoft.com/office/powerpoint/2010/main" val="420736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112C1-E192-4965-B37D-8B02D3777E1D}"/>
              </a:ext>
            </a:extLst>
          </p:cNvPr>
          <p:cNvSpPr>
            <a:spLocks noGrp="1"/>
          </p:cNvSpPr>
          <p:nvPr>
            <p:ph type="title"/>
          </p:nvPr>
        </p:nvSpPr>
        <p:spPr/>
        <p:txBody>
          <a:bodyPr/>
          <a:lstStyle/>
          <a:p>
            <a:r>
              <a:rPr lang="es-CL" dirty="0"/>
              <a:t>RFM</a:t>
            </a:r>
          </a:p>
        </p:txBody>
      </p:sp>
      <p:sp>
        <p:nvSpPr>
          <p:cNvPr id="3" name="Marcador de contenido 2">
            <a:extLst>
              <a:ext uri="{FF2B5EF4-FFF2-40B4-BE49-F238E27FC236}">
                <a16:creationId xmlns:a16="http://schemas.microsoft.com/office/drawing/2014/main" id="{CE837E54-5849-4135-9811-99364256D384}"/>
              </a:ext>
            </a:extLst>
          </p:cNvPr>
          <p:cNvSpPr>
            <a:spLocks noGrp="1"/>
          </p:cNvSpPr>
          <p:nvPr>
            <p:ph type="body" idx="1"/>
          </p:nvPr>
        </p:nvSpPr>
        <p:spPr/>
        <p:txBody>
          <a:bodyPr/>
          <a:lstStyle/>
          <a:p>
            <a:r>
              <a:rPr lang="es-CL" sz="2400" dirty="0"/>
              <a:t>Para analizar la frecuencia y recencia de compra, se realizó una segmentación RFM.</a:t>
            </a:r>
          </a:p>
          <a:p>
            <a:r>
              <a:rPr lang="es-CL" sz="2400" dirty="0"/>
              <a:t>Su nombre proviene de sus siglas en inglés:</a:t>
            </a:r>
          </a:p>
          <a:p>
            <a:pPr lvl="1"/>
            <a:r>
              <a:rPr lang="es-CL" sz="1800" dirty="0" err="1"/>
              <a:t>Recency</a:t>
            </a:r>
            <a:endParaRPr lang="es-CL" sz="1800" dirty="0"/>
          </a:p>
          <a:p>
            <a:pPr lvl="1"/>
            <a:r>
              <a:rPr lang="es-CL" sz="1800" dirty="0" err="1"/>
              <a:t>Frecuency</a:t>
            </a:r>
            <a:endParaRPr lang="es-CL" sz="1800" dirty="0"/>
          </a:p>
          <a:p>
            <a:pPr lvl="1"/>
            <a:r>
              <a:rPr lang="es-CL" sz="1800" dirty="0" err="1"/>
              <a:t>Monetary</a:t>
            </a:r>
            <a:endParaRPr lang="es-CL" sz="1800" dirty="0"/>
          </a:p>
          <a:p>
            <a:r>
              <a:rPr lang="es-CL" sz="2400" dirty="0"/>
              <a:t>Se basa en que, el 80% de los ingresos proviene del 20% de los clientes.</a:t>
            </a:r>
          </a:p>
        </p:txBody>
      </p:sp>
    </p:spTree>
    <p:extLst>
      <p:ext uri="{BB962C8B-B14F-4D97-AF65-F5344CB8AC3E}">
        <p14:creationId xmlns:p14="http://schemas.microsoft.com/office/powerpoint/2010/main" val="393067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3D5C98-DA3F-41AB-8F5E-9697E148A3F8}"/>
              </a:ext>
            </a:extLst>
          </p:cNvPr>
          <p:cNvSpPr>
            <a:spLocks noGrp="1"/>
          </p:cNvSpPr>
          <p:nvPr>
            <p:ph type="title"/>
          </p:nvPr>
        </p:nvSpPr>
        <p:spPr/>
        <p:txBody>
          <a:bodyPr/>
          <a:lstStyle/>
          <a:p>
            <a:r>
              <a:rPr lang="es-CL" dirty="0"/>
              <a:t>RFM</a:t>
            </a:r>
          </a:p>
        </p:txBody>
      </p:sp>
      <p:sp>
        <p:nvSpPr>
          <p:cNvPr id="3" name="Marcador de contenido 2">
            <a:extLst>
              <a:ext uri="{FF2B5EF4-FFF2-40B4-BE49-F238E27FC236}">
                <a16:creationId xmlns:a16="http://schemas.microsoft.com/office/drawing/2014/main" id="{4DF9A8D4-8619-455F-8B21-B2F640061049}"/>
              </a:ext>
            </a:extLst>
          </p:cNvPr>
          <p:cNvSpPr>
            <a:spLocks noGrp="1"/>
          </p:cNvSpPr>
          <p:nvPr>
            <p:ph type="body" idx="1"/>
          </p:nvPr>
        </p:nvSpPr>
        <p:spPr/>
        <p:txBody>
          <a:bodyPr/>
          <a:lstStyle/>
          <a:p>
            <a:r>
              <a:rPr lang="es-CL" sz="2400" dirty="0"/>
              <a:t>Gracias a esta segmentación, se puede obtener un mayor detalle de cada cliente en base a: </a:t>
            </a:r>
          </a:p>
          <a:p>
            <a:pPr lvl="1"/>
            <a:r>
              <a:rPr lang="es-CL" dirty="0"/>
              <a:t>Fecha de su última compra</a:t>
            </a:r>
          </a:p>
          <a:p>
            <a:pPr lvl="1"/>
            <a:r>
              <a:rPr lang="es-CL" dirty="0"/>
              <a:t>Cantidad de compras</a:t>
            </a:r>
          </a:p>
          <a:p>
            <a:pPr lvl="1"/>
            <a:r>
              <a:rPr lang="es-CL" dirty="0"/>
              <a:t>Gasto total monetario en libras esterlinas realizadas.</a:t>
            </a:r>
          </a:p>
          <a:p>
            <a:endParaRPr lang="es-CL" dirty="0"/>
          </a:p>
        </p:txBody>
      </p:sp>
    </p:spTree>
    <p:extLst>
      <p:ext uri="{BB962C8B-B14F-4D97-AF65-F5344CB8AC3E}">
        <p14:creationId xmlns:p14="http://schemas.microsoft.com/office/powerpoint/2010/main" val="185676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6C129-306C-496C-A023-856E4D4A296B}"/>
              </a:ext>
            </a:extLst>
          </p:cNvPr>
          <p:cNvSpPr>
            <a:spLocks noGrp="1"/>
          </p:cNvSpPr>
          <p:nvPr>
            <p:ph type="title"/>
          </p:nvPr>
        </p:nvSpPr>
        <p:spPr/>
        <p:txBody>
          <a:bodyPr/>
          <a:lstStyle/>
          <a:p>
            <a:r>
              <a:rPr lang="es-CL" dirty="0"/>
              <a:t>RFM: frecuencia de compra</a:t>
            </a:r>
          </a:p>
        </p:txBody>
      </p:sp>
      <p:sp>
        <p:nvSpPr>
          <p:cNvPr id="4" name="Marcador de texto 3">
            <a:extLst>
              <a:ext uri="{FF2B5EF4-FFF2-40B4-BE49-F238E27FC236}">
                <a16:creationId xmlns:a16="http://schemas.microsoft.com/office/drawing/2014/main" id="{DD8757BE-E9D7-46F3-965D-E5857028A278}"/>
              </a:ext>
            </a:extLst>
          </p:cNvPr>
          <p:cNvSpPr>
            <a:spLocks noGrp="1"/>
          </p:cNvSpPr>
          <p:nvPr>
            <p:ph type="body" idx="1"/>
          </p:nvPr>
        </p:nvSpPr>
        <p:spPr/>
        <p:txBody>
          <a:bodyPr/>
          <a:lstStyle/>
          <a:p>
            <a:r>
              <a:rPr lang="es-CL" dirty="0"/>
              <a:t>De acuerdo a la segmentación RFM realizada, se puede catalogar a un cliente como de </a:t>
            </a:r>
            <a:r>
              <a:rPr lang="es-CL" b="1" dirty="0"/>
              <a:t>alta frecuencia</a:t>
            </a:r>
            <a:r>
              <a:rPr lang="es-CL" dirty="0"/>
              <a:t> si su frecuencia de compra es mayor o igual a </a:t>
            </a:r>
            <a:r>
              <a:rPr lang="es-CL" b="1" dirty="0"/>
              <a:t>13 compras</a:t>
            </a:r>
            <a:r>
              <a:rPr lang="es-CL" dirty="0"/>
              <a:t>.</a:t>
            </a:r>
          </a:p>
          <a:p>
            <a:r>
              <a:rPr lang="es-CL" dirty="0"/>
              <a:t>El promedio de gasto de los clientes es de aproximadamente </a:t>
            </a:r>
            <a:r>
              <a:rPr lang="es-CL" b="1" dirty="0"/>
              <a:t>2053,8 libras esterlinas</a:t>
            </a:r>
            <a:r>
              <a:rPr lang="es-CL" dirty="0"/>
              <a:t>.</a:t>
            </a:r>
          </a:p>
        </p:txBody>
      </p:sp>
    </p:spTree>
    <p:extLst>
      <p:ext uri="{BB962C8B-B14F-4D97-AF65-F5344CB8AC3E}">
        <p14:creationId xmlns:p14="http://schemas.microsoft.com/office/powerpoint/2010/main" val="323121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B95DD-AF58-45F0-B24A-F64FFE467886}"/>
              </a:ext>
            </a:extLst>
          </p:cNvPr>
          <p:cNvSpPr>
            <a:spLocks noGrp="1"/>
          </p:cNvSpPr>
          <p:nvPr>
            <p:ph type="title"/>
          </p:nvPr>
        </p:nvSpPr>
        <p:spPr>
          <a:xfrm>
            <a:off x="303058" y="268448"/>
            <a:ext cx="8143600" cy="528400"/>
          </a:xfrm>
        </p:spPr>
        <p:txBody>
          <a:bodyPr/>
          <a:lstStyle/>
          <a:p>
            <a:r>
              <a:rPr lang="es-CL" dirty="0"/>
              <a:t>Antigüedad de los clientes</a:t>
            </a:r>
          </a:p>
        </p:txBody>
      </p:sp>
      <p:pic>
        <p:nvPicPr>
          <p:cNvPr id="7" name="Imagen 6" descr="Gráfico, Histograma&#10;&#10;Descripción generada automáticamente">
            <a:extLst>
              <a:ext uri="{FF2B5EF4-FFF2-40B4-BE49-F238E27FC236}">
                <a16:creationId xmlns:a16="http://schemas.microsoft.com/office/drawing/2014/main" id="{463BF4C6-CAA3-4E8A-A240-DBEBF61D5CE5}"/>
              </a:ext>
            </a:extLst>
          </p:cNvPr>
          <p:cNvPicPr>
            <a:picLocks noChangeAspect="1"/>
          </p:cNvPicPr>
          <p:nvPr/>
        </p:nvPicPr>
        <p:blipFill rotWithShape="1">
          <a:blip r:embed="rId2">
            <a:extLst>
              <a:ext uri="{28A0092B-C50C-407E-A947-70E740481C1C}">
                <a14:useLocalDpi xmlns:a14="http://schemas.microsoft.com/office/drawing/2010/main" val="0"/>
              </a:ext>
            </a:extLst>
          </a:blip>
          <a:srcRect l="7295" t="11560" r="9279" b="6667"/>
          <a:stretch/>
        </p:blipFill>
        <p:spPr>
          <a:xfrm>
            <a:off x="83889" y="1090569"/>
            <a:ext cx="8581938" cy="5608040"/>
          </a:xfrm>
          <a:prstGeom prst="rect">
            <a:avLst/>
          </a:prstGeom>
        </p:spPr>
      </p:pic>
    </p:spTree>
    <p:extLst>
      <p:ext uri="{BB962C8B-B14F-4D97-AF65-F5344CB8AC3E}">
        <p14:creationId xmlns:p14="http://schemas.microsoft.com/office/powerpoint/2010/main" val="250652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80B7E-E960-423F-8496-2E4E4F96B770}"/>
              </a:ext>
            </a:extLst>
          </p:cNvPr>
          <p:cNvSpPr>
            <a:spLocks noGrp="1"/>
          </p:cNvSpPr>
          <p:nvPr>
            <p:ph type="title"/>
          </p:nvPr>
        </p:nvSpPr>
        <p:spPr/>
        <p:txBody>
          <a:bodyPr/>
          <a:lstStyle/>
          <a:p>
            <a:r>
              <a:rPr lang="es-CL" dirty="0"/>
              <a:t>Recencia de clientes</a:t>
            </a:r>
          </a:p>
        </p:txBody>
      </p:sp>
      <p:sp>
        <p:nvSpPr>
          <p:cNvPr id="3" name="Marcador de texto 2">
            <a:extLst>
              <a:ext uri="{FF2B5EF4-FFF2-40B4-BE49-F238E27FC236}">
                <a16:creationId xmlns:a16="http://schemas.microsoft.com/office/drawing/2014/main" id="{EEE5BE7A-034B-4B55-B34E-0AA4B76EA465}"/>
              </a:ext>
            </a:extLst>
          </p:cNvPr>
          <p:cNvSpPr>
            <a:spLocks noGrp="1"/>
          </p:cNvSpPr>
          <p:nvPr>
            <p:ph type="body" idx="1"/>
          </p:nvPr>
        </p:nvSpPr>
        <p:spPr/>
        <p:txBody>
          <a:bodyPr/>
          <a:lstStyle/>
          <a:p>
            <a:r>
              <a:rPr lang="es-CL" b="0" dirty="0">
                <a:solidFill>
                  <a:srgbClr val="000000"/>
                </a:solidFill>
                <a:effectLst/>
              </a:rPr>
              <a:t>Hay un gran volumen de usuarios que posee entre 0 y 50 días de recencia. Después se observa un claro descenso de esto, exceptuando por la última categoría, que serían los usuarios con una recencia mayor a 350 días. </a:t>
            </a:r>
          </a:p>
          <a:p>
            <a:r>
              <a:rPr lang="es-CL" dirty="0">
                <a:solidFill>
                  <a:srgbClr val="000000"/>
                </a:solidFill>
              </a:rPr>
              <a:t>E</a:t>
            </a:r>
            <a:r>
              <a:rPr lang="es-CL" b="0" dirty="0">
                <a:solidFill>
                  <a:srgbClr val="000000"/>
                </a:solidFill>
                <a:effectLst/>
              </a:rPr>
              <a:t>xiste un cierto número de registros </a:t>
            </a:r>
            <a:r>
              <a:rPr lang="es-CL" b="0" dirty="0" err="1">
                <a:solidFill>
                  <a:srgbClr val="000000"/>
                </a:solidFill>
                <a:effectLst/>
              </a:rPr>
              <a:t>outliers</a:t>
            </a:r>
            <a:r>
              <a:rPr lang="es-CL" b="0" dirty="0">
                <a:solidFill>
                  <a:srgbClr val="000000"/>
                </a:solidFill>
                <a:effectLst/>
              </a:rPr>
              <a:t> que están por sobre los 326 días de recencia, para ser exactos, corresponden a 155 clientes.</a:t>
            </a:r>
            <a:endParaRPr lang="es-CL" dirty="0"/>
          </a:p>
        </p:txBody>
      </p:sp>
    </p:spTree>
    <p:extLst>
      <p:ext uri="{BB962C8B-B14F-4D97-AF65-F5344CB8AC3E}">
        <p14:creationId xmlns:p14="http://schemas.microsoft.com/office/powerpoint/2010/main" val="37905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5CDB991-5033-4EE6-9412-7A1D98F0F8E0}"/>
              </a:ext>
            </a:extLst>
          </p:cNvPr>
          <p:cNvSpPr>
            <a:spLocks noGrp="1"/>
          </p:cNvSpPr>
          <p:nvPr>
            <p:ph type="title"/>
          </p:nvPr>
        </p:nvSpPr>
        <p:spPr>
          <a:xfrm>
            <a:off x="142613" y="0"/>
            <a:ext cx="8143600" cy="528400"/>
          </a:xfrm>
        </p:spPr>
        <p:txBody>
          <a:bodyPr/>
          <a:lstStyle/>
          <a:p>
            <a:r>
              <a:rPr lang="es-CL" dirty="0"/>
              <a:t>Agrupamiento de clientes por frecuencia de compra</a:t>
            </a:r>
          </a:p>
        </p:txBody>
      </p:sp>
      <p:pic>
        <p:nvPicPr>
          <p:cNvPr id="7" name="Imagen 6">
            <a:extLst>
              <a:ext uri="{FF2B5EF4-FFF2-40B4-BE49-F238E27FC236}">
                <a16:creationId xmlns:a16="http://schemas.microsoft.com/office/drawing/2014/main" id="{62645C07-783D-4824-A095-718479C0A2EF}"/>
              </a:ext>
            </a:extLst>
          </p:cNvPr>
          <p:cNvPicPr>
            <a:picLocks noChangeAspect="1"/>
          </p:cNvPicPr>
          <p:nvPr/>
        </p:nvPicPr>
        <p:blipFill rotWithShape="1">
          <a:blip r:embed="rId2"/>
          <a:srcRect l="2736" t="5505" b="2630"/>
          <a:stretch/>
        </p:blipFill>
        <p:spPr>
          <a:xfrm>
            <a:off x="0" y="557867"/>
            <a:ext cx="7486627" cy="6300133"/>
          </a:xfrm>
          <a:prstGeom prst="rect">
            <a:avLst/>
          </a:prstGeom>
        </p:spPr>
      </p:pic>
      <p:pic>
        <p:nvPicPr>
          <p:cNvPr id="9" name="Imagen 8">
            <a:extLst>
              <a:ext uri="{FF2B5EF4-FFF2-40B4-BE49-F238E27FC236}">
                <a16:creationId xmlns:a16="http://schemas.microsoft.com/office/drawing/2014/main" id="{E9FB8D25-AD29-4A1A-B5DD-9AEA73D91DD9}"/>
              </a:ext>
            </a:extLst>
          </p:cNvPr>
          <p:cNvPicPr>
            <a:picLocks noChangeAspect="1"/>
          </p:cNvPicPr>
          <p:nvPr/>
        </p:nvPicPr>
        <p:blipFill rotWithShape="1">
          <a:blip r:embed="rId3"/>
          <a:srcRect r="4425"/>
          <a:stretch/>
        </p:blipFill>
        <p:spPr>
          <a:xfrm>
            <a:off x="7022082" y="2448848"/>
            <a:ext cx="2767870" cy="1171739"/>
          </a:xfrm>
          <a:prstGeom prst="rect">
            <a:avLst/>
          </a:prstGeom>
        </p:spPr>
      </p:pic>
    </p:spTree>
    <p:extLst>
      <p:ext uri="{BB962C8B-B14F-4D97-AF65-F5344CB8AC3E}">
        <p14:creationId xmlns:p14="http://schemas.microsoft.com/office/powerpoint/2010/main" val="80309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4AC31E8-7761-4B38-920A-C85DC9B035C0}"/>
              </a:ext>
            </a:extLst>
          </p:cNvPr>
          <p:cNvSpPr>
            <a:spLocks noGrp="1"/>
          </p:cNvSpPr>
          <p:nvPr>
            <p:ph type="title"/>
          </p:nvPr>
        </p:nvSpPr>
        <p:spPr/>
        <p:txBody>
          <a:bodyPr/>
          <a:lstStyle/>
          <a:p>
            <a:r>
              <a:rPr lang="es-CL" dirty="0"/>
              <a:t>Descripción de cada tipo de cliente en base a RFM</a:t>
            </a:r>
          </a:p>
        </p:txBody>
      </p:sp>
      <p:sp>
        <p:nvSpPr>
          <p:cNvPr id="5" name="Marcador de texto 4">
            <a:extLst>
              <a:ext uri="{FF2B5EF4-FFF2-40B4-BE49-F238E27FC236}">
                <a16:creationId xmlns:a16="http://schemas.microsoft.com/office/drawing/2014/main" id="{FC7D91EF-0396-41A0-8BB5-6ADB878EB767}"/>
              </a:ext>
            </a:extLst>
          </p:cNvPr>
          <p:cNvSpPr>
            <a:spLocks noGrp="1"/>
          </p:cNvSpPr>
          <p:nvPr>
            <p:ph type="body" idx="1"/>
          </p:nvPr>
        </p:nvSpPr>
        <p:spPr/>
        <p:txBody>
          <a:bodyPr/>
          <a:lstStyle/>
          <a:p>
            <a:r>
              <a:rPr lang="es-CL" dirty="0"/>
              <a:t>Clientes de frecuencia promedio:</a:t>
            </a:r>
          </a:p>
          <a:p>
            <a:pPr lvl="1"/>
            <a:r>
              <a:rPr lang="es-CL" dirty="0"/>
              <a:t>Corresponde al cliente de frecuencia promedio, tiende a tener un nivel de recencia alto, o sea, que han pasado varios días desde su última visita. El consumo de productos que realiza, al igual que la frecuencia, tiende a ser promedio.</a:t>
            </a:r>
          </a:p>
        </p:txBody>
      </p:sp>
    </p:spTree>
    <p:extLst>
      <p:ext uri="{BB962C8B-B14F-4D97-AF65-F5344CB8AC3E}">
        <p14:creationId xmlns:p14="http://schemas.microsoft.com/office/powerpoint/2010/main" val="415049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4AC31E8-7761-4B38-920A-C85DC9B035C0}"/>
              </a:ext>
            </a:extLst>
          </p:cNvPr>
          <p:cNvSpPr>
            <a:spLocks noGrp="1"/>
          </p:cNvSpPr>
          <p:nvPr>
            <p:ph type="title"/>
          </p:nvPr>
        </p:nvSpPr>
        <p:spPr/>
        <p:txBody>
          <a:bodyPr/>
          <a:lstStyle/>
          <a:p>
            <a:r>
              <a:rPr lang="es-CL" dirty="0"/>
              <a:t>Características de cada tipo de cliente</a:t>
            </a:r>
          </a:p>
        </p:txBody>
      </p:sp>
      <p:sp>
        <p:nvSpPr>
          <p:cNvPr id="5" name="Marcador de texto 4">
            <a:extLst>
              <a:ext uri="{FF2B5EF4-FFF2-40B4-BE49-F238E27FC236}">
                <a16:creationId xmlns:a16="http://schemas.microsoft.com/office/drawing/2014/main" id="{FC7D91EF-0396-41A0-8BB5-6ADB878EB767}"/>
              </a:ext>
            </a:extLst>
          </p:cNvPr>
          <p:cNvSpPr>
            <a:spLocks noGrp="1"/>
          </p:cNvSpPr>
          <p:nvPr>
            <p:ph type="body" idx="1"/>
          </p:nvPr>
        </p:nvSpPr>
        <p:spPr/>
        <p:txBody>
          <a:bodyPr/>
          <a:lstStyle/>
          <a:p>
            <a:r>
              <a:rPr lang="es-CL" dirty="0"/>
              <a:t>Clientes de alta frecuencia:</a:t>
            </a:r>
          </a:p>
          <a:p>
            <a:pPr lvl="1"/>
            <a:r>
              <a:rPr lang="es-CL" dirty="0"/>
              <a:t>Corresponde a clientes que, además de tener una alta frecuencia de compra, poseen un alto gasto en compras; pero estos son un grupo bastante minoritario comparado al anterior. En cuanto al nivel de recencia, éste tiende a ser mayor al de los clientes de frecuencia promedio.</a:t>
            </a:r>
          </a:p>
        </p:txBody>
      </p:sp>
    </p:spTree>
    <p:extLst>
      <p:ext uri="{BB962C8B-B14F-4D97-AF65-F5344CB8AC3E}">
        <p14:creationId xmlns:p14="http://schemas.microsoft.com/office/powerpoint/2010/main" val="156268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4AC31E8-7761-4B38-920A-C85DC9B035C0}"/>
              </a:ext>
            </a:extLst>
          </p:cNvPr>
          <p:cNvSpPr>
            <a:spLocks noGrp="1"/>
          </p:cNvSpPr>
          <p:nvPr>
            <p:ph type="title"/>
          </p:nvPr>
        </p:nvSpPr>
        <p:spPr/>
        <p:txBody>
          <a:bodyPr/>
          <a:lstStyle/>
          <a:p>
            <a:r>
              <a:rPr lang="es-CL" dirty="0"/>
              <a:t>Características de cada tipo de cliente</a:t>
            </a:r>
          </a:p>
        </p:txBody>
      </p:sp>
      <p:sp>
        <p:nvSpPr>
          <p:cNvPr id="5" name="Marcador de texto 4">
            <a:extLst>
              <a:ext uri="{FF2B5EF4-FFF2-40B4-BE49-F238E27FC236}">
                <a16:creationId xmlns:a16="http://schemas.microsoft.com/office/drawing/2014/main" id="{FC7D91EF-0396-41A0-8BB5-6ADB878EB767}"/>
              </a:ext>
            </a:extLst>
          </p:cNvPr>
          <p:cNvSpPr>
            <a:spLocks noGrp="1"/>
          </p:cNvSpPr>
          <p:nvPr>
            <p:ph type="body" idx="1"/>
          </p:nvPr>
        </p:nvSpPr>
        <p:spPr/>
        <p:txBody>
          <a:bodyPr/>
          <a:lstStyle/>
          <a:p>
            <a:r>
              <a:rPr lang="es-CL" dirty="0"/>
              <a:t>Clientes de frecuencia baja:</a:t>
            </a:r>
          </a:p>
          <a:p>
            <a:pPr lvl="1"/>
            <a:r>
              <a:rPr lang="es-CL" dirty="0"/>
              <a:t>Además de posee una baja frecuencia de compras, este tipo de clientes no realiza compras por sobre el promedio; pero posee un índice de recencia bajo, o sea, que han pasado pocos días desde su última compra si se toma como punto de referencia la última fecha de la base de datos.</a:t>
            </a:r>
          </a:p>
        </p:txBody>
      </p:sp>
    </p:spTree>
    <p:extLst>
      <p:ext uri="{BB962C8B-B14F-4D97-AF65-F5344CB8AC3E}">
        <p14:creationId xmlns:p14="http://schemas.microsoft.com/office/powerpoint/2010/main" val="1654893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72F3B-53AD-46B3-BB5A-11D4B5E64969}"/>
              </a:ext>
            </a:extLst>
          </p:cNvPr>
          <p:cNvSpPr>
            <a:spLocks noGrp="1"/>
          </p:cNvSpPr>
          <p:nvPr>
            <p:ph type="title"/>
          </p:nvPr>
        </p:nvSpPr>
        <p:spPr>
          <a:xfrm>
            <a:off x="67112" y="100668"/>
            <a:ext cx="8143600" cy="528400"/>
          </a:xfrm>
        </p:spPr>
        <p:txBody>
          <a:bodyPr/>
          <a:lstStyle/>
          <a:p>
            <a:r>
              <a:rPr lang="es-CL" dirty="0"/>
              <a:t>Volumen de compras por día</a:t>
            </a:r>
          </a:p>
        </p:txBody>
      </p:sp>
      <p:pic>
        <p:nvPicPr>
          <p:cNvPr id="5" name="Imagen 4" descr="Gráfico, Gráfico de barras&#10;&#10;Descripción generada automáticamente">
            <a:extLst>
              <a:ext uri="{FF2B5EF4-FFF2-40B4-BE49-F238E27FC236}">
                <a16:creationId xmlns:a16="http://schemas.microsoft.com/office/drawing/2014/main" id="{1254F431-8A6B-42C7-8CC2-B4F675008003}"/>
              </a:ext>
            </a:extLst>
          </p:cNvPr>
          <p:cNvPicPr>
            <a:picLocks noChangeAspect="1"/>
          </p:cNvPicPr>
          <p:nvPr/>
        </p:nvPicPr>
        <p:blipFill rotWithShape="1">
          <a:blip r:embed="rId2">
            <a:extLst>
              <a:ext uri="{28A0092B-C50C-407E-A947-70E740481C1C}">
                <a14:useLocalDpi xmlns:a14="http://schemas.microsoft.com/office/drawing/2010/main" val="0"/>
              </a:ext>
            </a:extLst>
          </a:blip>
          <a:srcRect l="7459" t="11743" r="9605"/>
          <a:stretch/>
        </p:blipFill>
        <p:spPr>
          <a:xfrm>
            <a:off x="260057" y="805343"/>
            <a:ext cx="8531605" cy="6052657"/>
          </a:xfrm>
          <a:prstGeom prst="rect">
            <a:avLst/>
          </a:prstGeom>
        </p:spPr>
      </p:pic>
    </p:spTree>
    <p:extLst>
      <p:ext uri="{BB962C8B-B14F-4D97-AF65-F5344CB8AC3E}">
        <p14:creationId xmlns:p14="http://schemas.microsoft.com/office/powerpoint/2010/main" val="174609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FF2A545-BD30-40CD-A66B-5A0BFE03DC99}"/>
              </a:ext>
            </a:extLst>
          </p:cNvPr>
          <p:cNvSpPr>
            <a:spLocks noGrp="1"/>
          </p:cNvSpPr>
          <p:nvPr>
            <p:ph type="body" idx="1"/>
          </p:nvPr>
        </p:nvSpPr>
        <p:spPr>
          <a:xfrm>
            <a:off x="1452037" y="550500"/>
            <a:ext cx="6534371" cy="5858689"/>
          </a:xfrm>
        </p:spPr>
        <p:txBody>
          <a:bodyPr/>
          <a:lstStyle/>
          <a:p>
            <a:r>
              <a:rPr lang="es-CL" sz="3200" dirty="0"/>
              <a:t>Corresponde a un conjunto de transacciones ocurridas entre el 01/12/2010 al 09/12/2011 para un comercio minorista en línea con sede en Reino Unido. </a:t>
            </a:r>
          </a:p>
          <a:p>
            <a:endParaRPr lang="es-CL" sz="3200" dirty="0"/>
          </a:p>
          <a:p>
            <a:endParaRPr lang="es-CL" sz="3200" dirty="0"/>
          </a:p>
          <a:p>
            <a:pPr marL="38100" indent="0">
              <a:buNone/>
            </a:pPr>
            <a:endParaRPr lang="es-CL" sz="3200" dirty="0"/>
          </a:p>
          <a:p>
            <a:pPr marL="38100" indent="0">
              <a:buNone/>
            </a:pPr>
            <a:endParaRPr lang="es-CL" sz="3200" dirty="0"/>
          </a:p>
          <a:p>
            <a:pPr marL="38100" indent="0">
              <a:buNone/>
            </a:pPr>
            <a:endParaRPr lang="es-CL" sz="1100" dirty="0"/>
          </a:p>
          <a:p>
            <a:pPr marL="38100" indent="0">
              <a:buNone/>
            </a:pPr>
            <a:endParaRPr lang="es-CL" sz="1100" dirty="0"/>
          </a:p>
          <a:p>
            <a:pPr marL="38100" indent="0">
              <a:buNone/>
            </a:pPr>
            <a:r>
              <a:rPr lang="es-CL" sz="1100" dirty="0"/>
              <a:t>Fuente: </a:t>
            </a:r>
            <a:r>
              <a:rPr lang="en-US" sz="1100" dirty="0">
                <a:solidFill>
                  <a:schemeClr val="accent5"/>
                </a:solidFill>
                <a:hlinkClick r:id="rId2">
                  <a:extLst>
                    <a:ext uri="{A12FA001-AC4F-418D-AE19-62706E023703}">
                      <ahyp:hlinkClr xmlns:ahyp="http://schemas.microsoft.com/office/drawing/2018/hyperlinkcolor" val="tx"/>
                    </a:ext>
                  </a:extLst>
                </a:hlinkClick>
              </a:rPr>
              <a:t>UCI Machine Learning Repository: Online Retail Data Set</a:t>
            </a:r>
            <a:endParaRPr lang="es-CL" sz="1100" dirty="0">
              <a:solidFill>
                <a:schemeClr val="accent5"/>
              </a:solidFill>
            </a:endParaRPr>
          </a:p>
        </p:txBody>
      </p:sp>
      <p:pic>
        <p:nvPicPr>
          <p:cNvPr id="1028" name="Picture 4">
            <a:extLst>
              <a:ext uri="{FF2B5EF4-FFF2-40B4-BE49-F238E27FC236}">
                <a16:creationId xmlns:a16="http://schemas.microsoft.com/office/drawing/2014/main" id="{437A5813-348E-4ACA-8C28-517C632C4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791" y="3903005"/>
            <a:ext cx="4021123" cy="226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6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BEABB-3677-4BD9-A21B-A2D66A2410B0}"/>
              </a:ext>
            </a:extLst>
          </p:cNvPr>
          <p:cNvSpPr>
            <a:spLocks noGrp="1"/>
          </p:cNvSpPr>
          <p:nvPr>
            <p:ph type="title"/>
          </p:nvPr>
        </p:nvSpPr>
        <p:spPr/>
        <p:txBody>
          <a:bodyPr/>
          <a:lstStyle/>
          <a:p>
            <a:r>
              <a:rPr lang="es-CL" dirty="0"/>
              <a:t>Ventas por día</a:t>
            </a:r>
          </a:p>
        </p:txBody>
      </p:sp>
      <p:sp>
        <p:nvSpPr>
          <p:cNvPr id="3" name="Marcador de texto 2">
            <a:extLst>
              <a:ext uri="{FF2B5EF4-FFF2-40B4-BE49-F238E27FC236}">
                <a16:creationId xmlns:a16="http://schemas.microsoft.com/office/drawing/2014/main" id="{94640230-8CA7-4531-8B7E-C93EC65C40FB}"/>
              </a:ext>
            </a:extLst>
          </p:cNvPr>
          <p:cNvSpPr>
            <a:spLocks noGrp="1"/>
          </p:cNvSpPr>
          <p:nvPr>
            <p:ph type="body" idx="1"/>
          </p:nvPr>
        </p:nvSpPr>
        <p:spPr>
          <a:xfrm>
            <a:off x="734000" y="1805264"/>
            <a:ext cx="8143600" cy="4461312"/>
          </a:xfrm>
        </p:spPr>
        <p:txBody>
          <a:bodyPr/>
          <a:lstStyle/>
          <a:p>
            <a:r>
              <a:rPr lang="es-CL" b="0" dirty="0">
                <a:solidFill>
                  <a:srgbClr val="000000"/>
                </a:solidFill>
                <a:effectLst/>
                <a:latin typeface="Helvetica Neue"/>
              </a:rPr>
              <a:t>El día que se realiza mayor número de ventas es el jueves y el día que tiene menor número de ventas es el domingo. </a:t>
            </a:r>
          </a:p>
          <a:p>
            <a:r>
              <a:rPr lang="es-CL" b="0" dirty="0">
                <a:solidFill>
                  <a:srgbClr val="000000"/>
                </a:solidFill>
                <a:effectLst/>
                <a:latin typeface="Helvetica Neue"/>
              </a:rPr>
              <a:t>Esta información puede ser de utilidad al mezclara con: el tramo horario y rango de días de mayor venta, si además se mezcla con los productos más comprados por cada segmento de cliente, se puede elaborar una buena estrategia de marketing.</a:t>
            </a:r>
            <a:endParaRPr lang="es-CL" dirty="0"/>
          </a:p>
        </p:txBody>
      </p:sp>
    </p:spTree>
    <p:extLst>
      <p:ext uri="{BB962C8B-B14F-4D97-AF65-F5344CB8AC3E}">
        <p14:creationId xmlns:p14="http://schemas.microsoft.com/office/powerpoint/2010/main" val="1512786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E5FA8-50F9-440F-8787-F71689B4DECC}"/>
              </a:ext>
            </a:extLst>
          </p:cNvPr>
          <p:cNvSpPr>
            <a:spLocks noGrp="1"/>
          </p:cNvSpPr>
          <p:nvPr>
            <p:ph type="title"/>
          </p:nvPr>
        </p:nvSpPr>
        <p:spPr>
          <a:xfrm>
            <a:off x="71270" y="121640"/>
            <a:ext cx="8143600" cy="528400"/>
          </a:xfrm>
        </p:spPr>
        <p:txBody>
          <a:bodyPr/>
          <a:lstStyle/>
          <a:p>
            <a:r>
              <a:rPr lang="es-CL" dirty="0"/>
              <a:t>Volumen de compras por mes - año</a:t>
            </a:r>
          </a:p>
        </p:txBody>
      </p:sp>
      <p:pic>
        <p:nvPicPr>
          <p:cNvPr id="5" name="Imagen 4" descr="Gráfico, Histograma&#10;&#10;Descripción generada automáticamente">
            <a:extLst>
              <a:ext uri="{FF2B5EF4-FFF2-40B4-BE49-F238E27FC236}">
                <a16:creationId xmlns:a16="http://schemas.microsoft.com/office/drawing/2014/main" id="{FFD03852-D004-418B-894E-9BA544EB6624}"/>
              </a:ext>
            </a:extLst>
          </p:cNvPr>
          <p:cNvPicPr>
            <a:picLocks noChangeAspect="1"/>
          </p:cNvPicPr>
          <p:nvPr/>
        </p:nvPicPr>
        <p:blipFill rotWithShape="1">
          <a:blip r:embed="rId2">
            <a:extLst>
              <a:ext uri="{28A0092B-C50C-407E-A947-70E740481C1C}">
                <a14:useLocalDpi xmlns:a14="http://schemas.microsoft.com/office/drawing/2010/main" val="0"/>
              </a:ext>
            </a:extLst>
          </a:blip>
          <a:srcRect l="6969" t="11622" r="9606" b="1773"/>
          <a:stretch/>
        </p:blipFill>
        <p:spPr>
          <a:xfrm>
            <a:off x="234892" y="796954"/>
            <a:ext cx="8581938" cy="5939406"/>
          </a:xfrm>
          <a:prstGeom prst="rect">
            <a:avLst/>
          </a:prstGeom>
        </p:spPr>
      </p:pic>
    </p:spTree>
    <p:extLst>
      <p:ext uri="{BB962C8B-B14F-4D97-AF65-F5344CB8AC3E}">
        <p14:creationId xmlns:p14="http://schemas.microsoft.com/office/powerpoint/2010/main" val="228848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0BDC9-68C6-4318-8F1D-DF7235CACFB3}"/>
              </a:ext>
            </a:extLst>
          </p:cNvPr>
          <p:cNvSpPr>
            <a:spLocks noGrp="1"/>
          </p:cNvSpPr>
          <p:nvPr>
            <p:ph type="title"/>
          </p:nvPr>
        </p:nvSpPr>
        <p:spPr/>
        <p:txBody>
          <a:bodyPr/>
          <a:lstStyle/>
          <a:p>
            <a:r>
              <a:rPr lang="es-CL" dirty="0"/>
              <a:t>Ventas por meses</a:t>
            </a:r>
          </a:p>
        </p:txBody>
      </p:sp>
      <p:sp>
        <p:nvSpPr>
          <p:cNvPr id="3" name="Marcador de texto 2">
            <a:extLst>
              <a:ext uri="{FF2B5EF4-FFF2-40B4-BE49-F238E27FC236}">
                <a16:creationId xmlns:a16="http://schemas.microsoft.com/office/drawing/2014/main" id="{FD3B3A51-F3CD-4D50-853F-8460B43B445C}"/>
              </a:ext>
            </a:extLst>
          </p:cNvPr>
          <p:cNvSpPr>
            <a:spLocks noGrp="1"/>
          </p:cNvSpPr>
          <p:nvPr>
            <p:ph type="body" idx="1"/>
          </p:nvPr>
        </p:nvSpPr>
        <p:spPr/>
        <p:txBody>
          <a:bodyPr/>
          <a:lstStyle/>
          <a:p>
            <a:r>
              <a:rPr lang="es-CL" b="0" dirty="0">
                <a:solidFill>
                  <a:srgbClr val="000000"/>
                </a:solidFill>
                <a:effectLst/>
              </a:rPr>
              <a:t>Se puede apreciar un claro ascenso de ventas a partir del mes de septiembre del año 2011 y que baja abruptamente en diciembre del mismo año. </a:t>
            </a:r>
          </a:p>
          <a:p>
            <a:r>
              <a:rPr lang="es-CL" b="0" dirty="0">
                <a:solidFill>
                  <a:srgbClr val="000000"/>
                </a:solidFill>
                <a:effectLst/>
              </a:rPr>
              <a:t>Esto se debe a que lamentablemente, el set de datos no abarcó todo el mes de diciembre (llegó hasta el 9 de diciembre). </a:t>
            </a:r>
          </a:p>
          <a:p>
            <a:r>
              <a:rPr lang="es-CL" dirty="0">
                <a:solidFill>
                  <a:srgbClr val="000000"/>
                </a:solidFill>
              </a:rPr>
              <a:t>E</a:t>
            </a:r>
            <a:r>
              <a:rPr lang="es-CL" b="0" dirty="0">
                <a:solidFill>
                  <a:srgbClr val="000000"/>
                </a:solidFill>
                <a:effectLst/>
              </a:rPr>
              <a:t>sa temporada corresponde a la víspera de navidad, temporada que se realiza mayor número de ventas. </a:t>
            </a:r>
            <a:endParaRPr lang="es-CL" dirty="0"/>
          </a:p>
        </p:txBody>
      </p:sp>
    </p:spTree>
    <p:extLst>
      <p:ext uri="{BB962C8B-B14F-4D97-AF65-F5344CB8AC3E}">
        <p14:creationId xmlns:p14="http://schemas.microsoft.com/office/powerpoint/2010/main" val="3819617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F52B5-38BA-4F8A-9FE9-34F3A822CFD3}"/>
              </a:ext>
            </a:extLst>
          </p:cNvPr>
          <p:cNvSpPr>
            <a:spLocks noGrp="1"/>
          </p:cNvSpPr>
          <p:nvPr>
            <p:ph type="title"/>
          </p:nvPr>
        </p:nvSpPr>
        <p:spPr>
          <a:xfrm>
            <a:off x="96437" y="140612"/>
            <a:ext cx="8143600" cy="528400"/>
          </a:xfrm>
        </p:spPr>
        <p:txBody>
          <a:bodyPr/>
          <a:lstStyle/>
          <a:p>
            <a:r>
              <a:rPr lang="es-CL" dirty="0"/>
              <a:t>Volumen de compras por semanas</a:t>
            </a:r>
          </a:p>
        </p:txBody>
      </p:sp>
      <p:pic>
        <p:nvPicPr>
          <p:cNvPr id="5" name="Imagen 4" descr="Gráfico, Histograma&#10;&#10;Descripción generada automáticamente">
            <a:extLst>
              <a:ext uri="{FF2B5EF4-FFF2-40B4-BE49-F238E27FC236}">
                <a16:creationId xmlns:a16="http://schemas.microsoft.com/office/drawing/2014/main" id="{16C4CB79-0446-44BA-84A5-3BE58B6A1B71}"/>
              </a:ext>
            </a:extLst>
          </p:cNvPr>
          <p:cNvPicPr>
            <a:picLocks noChangeAspect="1"/>
          </p:cNvPicPr>
          <p:nvPr/>
        </p:nvPicPr>
        <p:blipFill rotWithShape="1">
          <a:blip r:embed="rId2">
            <a:extLst>
              <a:ext uri="{28A0092B-C50C-407E-A947-70E740481C1C}">
                <a14:useLocalDpi xmlns:a14="http://schemas.microsoft.com/office/drawing/2010/main" val="0"/>
              </a:ext>
            </a:extLst>
          </a:blip>
          <a:srcRect l="7295" t="11376" r="9443" b="6055"/>
          <a:stretch/>
        </p:blipFill>
        <p:spPr>
          <a:xfrm>
            <a:off x="96437" y="809624"/>
            <a:ext cx="9148729" cy="6048376"/>
          </a:xfrm>
          <a:prstGeom prst="rect">
            <a:avLst/>
          </a:prstGeom>
        </p:spPr>
      </p:pic>
    </p:spTree>
    <p:extLst>
      <p:ext uri="{BB962C8B-B14F-4D97-AF65-F5344CB8AC3E}">
        <p14:creationId xmlns:p14="http://schemas.microsoft.com/office/powerpoint/2010/main" val="292497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FEA0510E-8DFB-421A-A749-4ED92249F8D6}"/>
              </a:ext>
            </a:extLst>
          </p:cNvPr>
          <p:cNvSpPr>
            <a:spLocks noGrp="1"/>
          </p:cNvSpPr>
          <p:nvPr>
            <p:ph type="body" idx="1"/>
          </p:nvPr>
        </p:nvSpPr>
        <p:spPr>
          <a:xfrm>
            <a:off x="1374216" y="2038833"/>
            <a:ext cx="6620491" cy="4504580"/>
          </a:xfrm>
        </p:spPr>
        <p:txBody>
          <a:bodyPr/>
          <a:lstStyle/>
          <a:p>
            <a:r>
              <a:rPr lang="es-CL" sz="3600" dirty="0"/>
              <a:t>Se puede apreciar un claro ascenso de compras previo a la temporada de navidad, debido a que los datos no abarcan dicha fecha, que es probablemente de muy alta venta</a:t>
            </a:r>
          </a:p>
        </p:txBody>
      </p:sp>
    </p:spTree>
    <p:extLst>
      <p:ext uri="{BB962C8B-B14F-4D97-AF65-F5344CB8AC3E}">
        <p14:creationId xmlns:p14="http://schemas.microsoft.com/office/powerpoint/2010/main" val="26037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102D5-FBA8-431C-9E74-49BD8C332FA8}"/>
              </a:ext>
            </a:extLst>
          </p:cNvPr>
          <p:cNvSpPr>
            <a:spLocks noGrp="1"/>
          </p:cNvSpPr>
          <p:nvPr>
            <p:ph type="title"/>
          </p:nvPr>
        </p:nvSpPr>
        <p:spPr>
          <a:xfrm>
            <a:off x="205493" y="180556"/>
            <a:ext cx="8143600" cy="528400"/>
          </a:xfrm>
        </p:spPr>
        <p:txBody>
          <a:bodyPr/>
          <a:lstStyle/>
          <a:p>
            <a:r>
              <a:rPr lang="es-CL" dirty="0"/>
              <a:t>Compras respecto a devoluciones</a:t>
            </a:r>
          </a:p>
        </p:txBody>
      </p:sp>
      <p:pic>
        <p:nvPicPr>
          <p:cNvPr id="5" name="Imagen 4" descr="Gráfico, Gráfico circular&#10;&#10;Descripción generada automáticamente">
            <a:extLst>
              <a:ext uri="{FF2B5EF4-FFF2-40B4-BE49-F238E27FC236}">
                <a16:creationId xmlns:a16="http://schemas.microsoft.com/office/drawing/2014/main" id="{3404996F-A998-404F-9A86-F8DE97A09C17}"/>
              </a:ext>
            </a:extLst>
          </p:cNvPr>
          <p:cNvPicPr>
            <a:picLocks noChangeAspect="1"/>
          </p:cNvPicPr>
          <p:nvPr/>
        </p:nvPicPr>
        <p:blipFill rotWithShape="1">
          <a:blip r:embed="rId2">
            <a:extLst>
              <a:ext uri="{28A0092B-C50C-407E-A947-70E740481C1C}">
                <a14:useLocalDpi xmlns:a14="http://schemas.microsoft.com/office/drawing/2010/main" val="0"/>
              </a:ext>
            </a:extLst>
          </a:blip>
          <a:srcRect l="26972" t="7301" r="22592" b="19130"/>
          <a:stretch/>
        </p:blipFill>
        <p:spPr>
          <a:xfrm>
            <a:off x="1487952" y="848306"/>
            <a:ext cx="7211431" cy="5843915"/>
          </a:xfrm>
          <a:prstGeom prst="rect">
            <a:avLst/>
          </a:prstGeom>
        </p:spPr>
      </p:pic>
    </p:spTree>
    <p:extLst>
      <p:ext uri="{BB962C8B-B14F-4D97-AF65-F5344CB8AC3E}">
        <p14:creationId xmlns:p14="http://schemas.microsoft.com/office/powerpoint/2010/main" val="170042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54E45-0A81-4EF5-9402-D51320F0797C}"/>
              </a:ext>
            </a:extLst>
          </p:cNvPr>
          <p:cNvSpPr>
            <a:spLocks noGrp="1"/>
          </p:cNvSpPr>
          <p:nvPr>
            <p:ph type="title"/>
          </p:nvPr>
        </p:nvSpPr>
        <p:spPr/>
        <p:txBody>
          <a:bodyPr/>
          <a:lstStyle/>
          <a:p>
            <a:r>
              <a:rPr lang="es-CL" dirty="0"/>
              <a:t>Ventas respecto a devoluciones</a:t>
            </a:r>
          </a:p>
        </p:txBody>
      </p:sp>
      <p:sp>
        <p:nvSpPr>
          <p:cNvPr id="3" name="Marcador de texto 2">
            <a:extLst>
              <a:ext uri="{FF2B5EF4-FFF2-40B4-BE49-F238E27FC236}">
                <a16:creationId xmlns:a16="http://schemas.microsoft.com/office/drawing/2014/main" id="{A9251FA7-CB2A-4766-882B-8D39E7550E2C}"/>
              </a:ext>
            </a:extLst>
          </p:cNvPr>
          <p:cNvSpPr>
            <a:spLocks noGrp="1"/>
          </p:cNvSpPr>
          <p:nvPr>
            <p:ph type="body" idx="1"/>
          </p:nvPr>
        </p:nvSpPr>
        <p:spPr/>
        <p:txBody>
          <a:bodyPr/>
          <a:lstStyle/>
          <a:p>
            <a:r>
              <a:rPr lang="es-CL" b="0" dirty="0">
                <a:solidFill>
                  <a:srgbClr val="000000"/>
                </a:solidFill>
                <a:effectLst/>
              </a:rPr>
              <a:t>Se puede apreciar que la comercializadora tiene un alto grado de eficacia respecto a las ventas, ya que éstas representan casi la totalidad de los registros correspondientes a toda la base de datos.</a:t>
            </a:r>
            <a:endParaRPr lang="es-CL" dirty="0"/>
          </a:p>
        </p:txBody>
      </p:sp>
    </p:spTree>
    <p:extLst>
      <p:ext uri="{BB962C8B-B14F-4D97-AF65-F5344CB8AC3E}">
        <p14:creationId xmlns:p14="http://schemas.microsoft.com/office/powerpoint/2010/main" val="2361220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F06E7-560E-445F-95E0-4C743BE9A0D8}"/>
              </a:ext>
            </a:extLst>
          </p:cNvPr>
          <p:cNvSpPr>
            <a:spLocks noGrp="1"/>
          </p:cNvSpPr>
          <p:nvPr>
            <p:ph type="title"/>
          </p:nvPr>
        </p:nvSpPr>
        <p:spPr>
          <a:xfrm>
            <a:off x="104825" y="107056"/>
            <a:ext cx="8143600" cy="528400"/>
          </a:xfrm>
        </p:spPr>
        <p:txBody>
          <a:bodyPr/>
          <a:lstStyle/>
          <a:p>
            <a:r>
              <a:rPr lang="es-CL" dirty="0"/>
              <a:t>Productos con mayores devoluciones</a:t>
            </a:r>
          </a:p>
        </p:txBody>
      </p:sp>
      <p:pic>
        <p:nvPicPr>
          <p:cNvPr id="5" name="Imagen 4" descr="Gráfico, Gráfico de barras&#10;&#10;Descripción generada automáticamente">
            <a:extLst>
              <a:ext uri="{FF2B5EF4-FFF2-40B4-BE49-F238E27FC236}">
                <a16:creationId xmlns:a16="http://schemas.microsoft.com/office/drawing/2014/main" id="{EB2547D7-EC20-4D5E-B2AC-42EA3FDE5E09}"/>
              </a:ext>
            </a:extLst>
          </p:cNvPr>
          <p:cNvPicPr>
            <a:picLocks noChangeAspect="1"/>
          </p:cNvPicPr>
          <p:nvPr/>
        </p:nvPicPr>
        <p:blipFill rotWithShape="1">
          <a:blip r:embed="rId2">
            <a:extLst>
              <a:ext uri="{28A0092B-C50C-407E-A947-70E740481C1C}">
                <a14:useLocalDpi xmlns:a14="http://schemas.microsoft.com/office/drawing/2010/main" val="0"/>
              </a:ext>
            </a:extLst>
          </a:blip>
          <a:srcRect t="4281"/>
          <a:stretch/>
        </p:blipFill>
        <p:spPr>
          <a:xfrm>
            <a:off x="104825" y="758858"/>
            <a:ext cx="9058362" cy="5780361"/>
          </a:xfrm>
          <a:prstGeom prst="rect">
            <a:avLst/>
          </a:prstGeom>
        </p:spPr>
      </p:pic>
    </p:spTree>
    <p:extLst>
      <p:ext uri="{BB962C8B-B14F-4D97-AF65-F5344CB8AC3E}">
        <p14:creationId xmlns:p14="http://schemas.microsoft.com/office/powerpoint/2010/main" val="349330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C4564-DBA1-4BE4-AEC1-0069E83EA3B1}"/>
              </a:ext>
            </a:extLst>
          </p:cNvPr>
          <p:cNvSpPr>
            <a:spLocks noGrp="1"/>
          </p:cNvSpPr>
          <p:nvPr>
            <p:ph type="title"/>
          </p:nvPr>
        </p:nvSpPr>
        <p:spPr/>
        <p:txBody>
          <a:bodyPr/>
          <a:lstStyle/>
          <a:p>
            <a:r>
              <a:rPr lang="es-CL" dirty="0"/>
              <a:t>Productos más devueltos</a:t>
            </a:r>
          </a:p>
        </p:txBody>
      </p:sp>
      <p:sp>
        <p:nvSpPr>
          <p:cNvPr id="3" name="Marcador de texto 2">
            <a:extLst>
              <a:ext uri="{FF2B5EF4-FFF2-40B4-BE49-F238E27FC236}">
                <a16:creationId xmlns:a16="http://schemas.microsoft.com/office/drawing/2014/main" id="{6A978329-3D77-48AD-AC1C-61F5FD9E1FBB}"/>
              </a:ext>
            </a:extLst>
          </p:cNvPr>
          <p:cNvSpPr>
            <a:spLocks noGrp="1"/>
          </p:cNvSpPr>
          <p:nvPr>
            <p:ph type="body" idx="1"/>
          </p:nvPr>
        </p:nvSpPr>
        <p:spPr/>
        <p:txBody>
          <a:bodyPr/>
          <a:lstStyle/>
          <a:p>
            <a:r>
              <a:rPr lang="es-CL" b="0" dirty="0">
                <a:solidFill>
                  <a:srgbClr val="000000"/>
                </a:solidFill>
                <a:effectLst/>
              </a:rPr>
              <a:t>En base al listado, se puede realizar una observación relacionada al motivo de la devolución. </a:t>
            </a:r>
          </a:p>
          <a:p>
            <a:r>
              <a:rPr lang="es-CL" b="0" dirty="0">
                <a:solidFill>
                  <a:srgbClr val="000000"/>
                </a:solidFill>
                <a:effectLst/>
              </a:rPr>
              <a:t>Esto permite discriminar si el producto es devuelto por fallos (para así hablar con el fabricante) o si es devuelto por algún otro motivo.</a:t>
            </a:r>
            <a:endParaRPr lang="es-CL" dirty="0"/>
          </a:p>
        </p:txBody>
      </p:sp>
    </p:spTree>
    <p:extLst>
      <p:ext uri="{BB962C8B-B14F-4D97-AF65-F5344CB8AC3E}">
        <p14:creationId xmlns:p14="http://schemas.microsoft.com/office/powerpoint/2010/main" val="994356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19C82-AC85-4D4A-B657-07E874D1CAF0}"/>
              </a:ext>
            </a:extLst>
          </p:cNvPr>
          <p:cNvSpPr>
            <a:spLocks noGrp="1"/>
          </p:cNvSpPr>
          <p:nvPr>
            <p:ph type="title"/>
          </p:nvPr>
        </p:nvSpPr>
        <p:spPr>
          <a:xfrm>
            <a:off x="230660" y="618785"/>
            <a:ext cx="8143600" cy="528400"/>
          </a:xfrm>
        </p:spPr>
        <p:txBody>
          <a:bodyPr/>
          <a:lstStyle/>
          <a:p>
            <a:r>
              <a:rPr lang="es-CL" dirty="0"/>
              <a:t>Países con mayor número de devoluciones</a:t>
            </a:r>
          </a:p>
        </p:txBody>
      </p:sp>
      <p:pic>
        <p:nvPicPr>
          <p:cNvPr id="5" name="Imagen 4" descr="Gráfico&#10;&#10;Descripción generada automáticamente">
            <a:extLst>
              <a:ext uri="{FF2B5EF4-FFF2-40B4-BE49-F238E27FC236}">
                <a16:creationId xmlns:a16="http://schemas.microsoft.com/office/drawing/2014/main" id="{DC7315FF-8CE7-4449-8C0F-508FC2DABE04}"/>
              </a:ext>
            </a:extLst>
          </p:cNvPr>
          <p:cNvPicPr>
            <a:picLocks noChangeAspect="1"/>
          </p:cNvPicPr>
          <p:nvPr/>
        </p:nvPicPr>
        <p:blipFill rotWithShape="1">
          <a:blip r:embed="rId2">
            <a:extLst>
              <a:ext uri="{28A0092B-C50C-407E-A947-70E740481C1C}">
                <a14:useLocalDpi xmlns:a14="http://schemas.microsoft.com/office/drawing/2010/main" val="0"/>
              </a:ext>
            </a:extLst>
          </a:blip>
          <a:srcRect t="5650" b="1331"/>
          <a:stretch/>
        </p:blipFill>
        <p:spPr>
          <a:xfrm>
            <a:off x="0" y="1798320"/>
            <a:ext cx="9272631" cy="4600286"/>
          </a:xfrm>
          <a:prstGeom prst="rect">
            <a:avLst/>
          </a:prstGeom>
        </p:spPr>
      </p:pic>
    </p:spTree>
    <p:extLst>
      <p:ext uri="{BB962C8B-B14F-4D97-AF65-F5344CB8AC3E}">
        <p14:creationId xmlns:p14="http://schemas.microsoft.com/office/powerpoint/2010/main" val="45558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76ADAD4-5D80-4F33-8625-531BBECE2757}"/>
              </a:ext>
            </a:extLst>
          </p:cNvPr>
          <p:cNvSpPr>
            <a:spLocks noGrp="1"/>
          </p:cNvSpPr>
          <p:nvPr>
            <p:ph type="title"/>
          </p:nvPr>
        </p:nvSpPr>
        <p:spPr/>
        <p:txBody>
          <a:bodyPr/>
          <a:lstStyle/>
          <a:p>
            <a:r>
              <a:rPr lang="es-CL" dirty="0"/>
              <a:t>Temas</a:t>
            </a:r>
          </a:p>
        </p:txBody>
      </p:sp>
      <p:sp>
        <p:nvSpPr>
          <p:cNvPr id="5" name="Marcador de texto 4">
            <a:extLst>
              <a:ext uri="{FF2B5EF4-FFF2-40B4-BE49-F238E27FC236}">
                <a16:creationId xmlns:a16="http://schemas.microsoft.com/office/drawing/2014/main" id="{94D89376-36CD-4BC7-AB13-90C663D69DDC}"/>
              </a:ext>
            </a:extLst>
          </p:cNvPr>
          <p:cNvSpPr>
            <a:spLocks noGrp="1"/>
          </p:cNvSpPr>
          <p:nvPr>
            <p:ph type="body" idx="1"/>
          </p:nvPr>
        </p:nvSpPr>
        <p:spPr/>
        <p:txBody>
          <a:bodyPr/>
          <a:lstStyle/>
          <a:p>
            <a:r>
              <a:rPr lang="es-CL" dirty="0"/>
              <a:t>Top productos comprados por clientes.</a:t>
            </a:r>
          </a:p>
          <a:p>
            <a:r>
              <a:rPr lang="es-CL" dirty="0"/>
              <a:t>Horarios y días de mayor demanda.</a:t>
            </a:r>
          </a:p>
          <a:p>
            <a:r>
              <a:rPr lang="es-CL" dirty="0"/>
              <a:t>Segmentación RFM de clientes.</a:t>
            </a:r>
          </a:p>
          <a:p>
            <a:r>
              <a:rPr lang="es-CL" dirty="0"/>
              <a:t>Agrupamiento de clientes.</a:t>
            </a:r>
          </a:p>
          <a:p>
            <a:r>
              <a:rPr lang="es-CL" dirty="0"/>
              <a:t>Días, meses y semanas de mayor compra.</a:t>
            </a:r>
          </a:p>
          <a:p>
            <a:r>
              <a:rPr lang="es-CL" dirty="0"/>
              <a:t>Compras respecto a devoluciones</a:t>
            </a:r>
          </a:p>
          <a:p>
            <a:r>
              <a:rPr lang="es-CL" dirty="0"/>
              <a:t>Top productos con mayor cantidad de devoluciones</a:t>
            </a:r>
          </a:p>
          <a:p>
            <a:r>
              <a:rPr lang="es-CL" dirty="0"/>
              <a:t>Estrategia de venta planteada para los usuarios</a:t>
            </a:r>
          </a:p>
        </p:txBody>
      </p:sp>
    </p:spTree>
    <p:extLst>
      <p:ext uri="{BB962C8B-B14F-4D97-AF65-F5344CB8AC3E}">
        <p14:creationId xmlns:p14="http://schemas.microsoft.com/office/powerpoint/2010/main" val="142930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7A0BB-47BB-482D-AD33-78E8B81B8430}"/>
              </a:ext>
            </a:extLst>
          </p:cNvPr>
          <p:cNvSpPr>
            <a:spLocks noGrp="1"/>
          </p:cNvSpPr>
          <p:nvPr>
            <p:ph type="title"/>
          </p:nvPr>
        </p:nvSpPr>
        <p:spPr/>
        <p:txBody>
          <a:bodyPr/>
          <a:lstStyle/>
          <a:p>
            <a:r>
              <a:rPr lang="es-CL" dirty="0"/>
              <a:t>Países con más devoluciones</a:t>
            </a:r>
          </a:p>
        </p:txBody>
      </p:sp>
      <p:sp>
        <p:nvSpPr>
          <p:cNvPr id="3" name="Marcador de texto 2">
            <a:extLst>
              <a:ext uri="{FF2B5EF4-FFF2-40B4-BE49-F238E27FC236}">
                <a16:creationId xmlns:a16="http://schemas.microsoft.com/office/drawing/2014/main" id="{212D144A-E1A1-43FE-B72F-5707FDBA498C}"/>
              </a:ext>
            </a:extLst>
          </p:cNvPr>
          <p:cNvSpPr>
            <a:spLocks noGrp="1"/>
          </p:cNvSpPr>
          <p:nvPr>
            <p:ph type="body" idx="1"/>
          </p:nvPr>
        </p:nvSpPr>
        <p:spPr/>
        <p:txBody>
          <a:bodyPr/>
          <a:lstStyle/>
          <a:p>
            <a:r>
              <a:rPr lang="es-CL" b="0" dirty="0">
                <a:solidFill>
                  <a:srgbClr val="000000"/>
                </a:solidFill>
                <a:effectLst/>
              </a:rPr>
              <a:t>Se puede apreciar que el mayor volumen de devoluciones están en el país de Reino Unido.</a:t>
            </a:r>
          </a:p>
          <a:p>
            <a:r>
              <a:rPr lang="es-CL" b="0" dirty="0">
                <a:solidFill>
                  <a:srgbClr val="000000"/>
                </a:solidFill>
                <a:effectLst/>
              </a:rPr>
              <a:t>Omitiendo ese país (ya que es la sede de la comercializadora), se puede apreciar que Alemania concentra un gran volumen de productos devueltos, por lo que sería bueno analizar qué productos son y ver el motivo de la devolución, para realizar un análisis similar al anterior.</a:t>
            </a:r>
            <a:endParaRPr lang="es-CL" dirty="0"/>
          </a:p>
        </p:txBody>
      </p:sp>
    </p:spTree>
    <p:extLst>
      <p:ext uri="{BB962C8B-B14F-4D97-AF65-F5344CB8AC3E}">
        <p14:creationId xmlns:p14="http://schemas.microsoft.com/office/powerpoint/2010/main" val="2841916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AE2EE22-E688-46CD-B3D5-3DCDA5338EEB}"/>
              </a:ext>
            </a:extLst>
          </p:cNvPr>
          <p:cNvSpPr>
            <a:spLocks noGrp="1"/>
          </p:cNvSpPr>
          <p:nvPr>
            <p:ph type="ctrTitle"/>
          </p:nvPr>
        </p:nvSpPr>
        <p:spPr/>
        <p:txBody>
          <a:bodyPr/>
          <a:lstStyle/>
          <a:p>
            <a:r>
              <a:rPr lang="es-CL" dirty="0"/>
              <a:t>Estrategia de venta</a:t>
            </a:r>
          </a:p>
        </p:txBody>
      </p:sp>
    </p:spTree>
    <p:extLst>
      <p:ext uri="{BB962C8B-B14F-4D97-AF65-F5344CB8AC3E}">
        <p14:creationId xmlns:p14="http://schemas.microsoft.com/office/powerpoint/2010/main" val="1192007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36BDE-3F73-4474-9D60-00FACA044E22}"/>
              </a:ext>
            </a:extLst>
          </p:cNvPr>
          <p:cNvSpPr>
            <a:spLocks noGrp="1"/>
          </p:cNvSpPr>
          <p:nvPr>
            <p:ph type="title"/>
          </p:nvPr>
        </p:nvSpPr>
        <p:spPr/>
        <p:txBody>
          <a:bodyPr/>
          <a:lstStyle/>
          <a:p>
            <a:r>
              <a:rPr lang="es-CL" dirty="0"/>
              <a:t>Estrategia para los clientes</a:t>
            </a:r>
          </a:p>
        </p:txBody>
      </p:sp>
      <p:sp>
        <p:nvSpPr>
          <p:cNvPr id="3" name="Marcador de texto 2">
            <a:extLst>
              <a:ext uri="{FF2B5EF4-FFF2-40B4-BE49-F238E27FC236}">
                <a16:creationId xmlns:a16="http://schemas.microsoft.com/office/drawing/2014/main" id="{A39C3FB2-1AB3-42BA-A608-6BE5EED58F46}"/>
              </a:ext>
            </a:extLst>
          </p:cNvPr>
          <p:cNvSpPr>
            <a:spLocks noGrp="1"/>
          </p:cNvSpPr>
          <p:nvPr>
            <p:ph type="body" idx="1"/>
          </p:nvPr>
        </p:nvSpPr>
        <p:spPr/>
        <p:txBody>
          <a:bodyPr/>
          <a:lstStyle/>
          <a:p>
            <a:r>
              <a:rPr lang="es-CL" dirty="0"/>
              <a:t>La idea es que, los clientes de baja frecuencia pasen a ser clientes de frecuencia promedio, y que los clientes de frecuencia promedio, pasen a ser clientes de alta frecuencia.</a:t>
            </a:r>
          </a:p>
          <a:p>
            <a:r>
              <a:rPr lang="es-CL" dirty="0"/>
              <a:t>Los clientes de frecuencia promedio y baja, tenían en común de que su valor de recencia estaba cercana al promedio o era superior al promedio.</a:t>
            </a:r>
          </a:p>
          <a:p>
            <a:r>
              <a:rPr lang="es-CL" dirty="0"/>
              <a:t>Para el caso de los clientes de frecuencia promedio, el consumo monetario que éstos realizaban, era bastante cercano al promedio.</a:t>
            </a:r>
          </a:p>
        </p:txBody>
      </p:sp>
    </p:spTree>
    <p:extLst>
      <p:ext uri="{BB962C8B-B14F-4D97-AF65-F5344CB8AC3E}">
        <p14:creationId xmlns:p14="http://schemas.microsoft.com/office/powerpoint/2010/main" val="3384637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D03BE-B16E-4686-8F90-7EFBB2532C26}"/>
              </a:ext>
            </a:extLst>
          </p:cNvPr>
          <p:cNvSpPr>
            <a:spLocks noGrp="1"/>
          </p:cNvSpPr>
          <p:nvPr>
            <p:ph type="title"/>
          </p:nvPr>
        </p:nvSpPr>
        <p:spPr/>
        <p:txBody>
          <a:bodyPr/>
          <a:lstStyle/>
          <a:p>
            <a:r>
              <a:rPr lang="es-CL" dirty="0"/>
              <a:t>Estrategia para los clientes</a:t>
            </a:r>
          </a:p>
        </p:txBody>
      </p:sp>
      <p:sp>
        <p:nvSpPr>
          <p:cNvPr id="3" name="Marcador de texto 2">
            <a:extLst>
              <a:ext uri="{FF2B5EF4-FFF2-40B4-BE49-F238E27FC236}">
                <a16:creationId xmlns:a16="http://schemas.microsoft.com/office/drawing/2014/main" id="{935069E8-E858-4B2E-998C-5E1A82F83A47}"/>
              </a:ext>
            </a:extLst>
          </p:cNvPr>
          <p:cNvSpPr>
            <a:spLocks noGrp="1"/>
          </p:cNvSpPr>
          <p:nvPr>
            <p:ph type="body" idx="1"/>
          </p:nvPr>
        </p:nvSpPr>
        <p:spPr/>
        <p:txBody>
          <a:bodyPr/>
          <a:lstStyle/>
          <a:p>
            <a:r>
              <a:rPr lang="es-CL" dirty="0"/>
              <a:t>Una buena estrategia, sería enviar ofertas de compras para aquellos días que resultan de mayor consumo en el tramo horario que se apreció.</a:t>
            </a:r>
          </a:p>
          <a:p>
            <a:r>
              <a:rPr lang="es-CL" dirty="0"/>
              <a:t>Entre los primeros 10 días del mes con énfasis en el día jueves y miércoles, en el tramo horario de las 10:00 hrs. a las 15:00 hrs. se podría enviar ofertas de los productos que más consume esta clase de clientes.</a:t>
            </a:r>
          </a:p>
        </p:txBody>
      </p:sp>
    </p:spTree>
    <p:extLst>
      <p:ext uri="{BB962C8B-B14F-4D97-AF65-F5344CB8AC3E}">
        <p14:creationId xmlns:p14="http://schemas.microsoft.com/office/powerpoint/2010/main" val="145682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AA229-FF65-4E2E-89B9-756403736132}"/>
              </a:ext>
            </a:extLst>
          </p:cNvPr>
          <p:cNvSpPr>
            <a:spLocks noGrp="1"/>
          </p:cNvSpPr>
          <p:nvPr>
            <p:ph type="title"/>
          </p:nvPr>
        </p:nvSpPr>
        <p:spPr>
          <a:xfrm>
            <a:off x="104826" y="241280"/>
            <a:ext cx="9240510" cy="528400"/>
          </a:xfrm>
        </p:spPr>
        <p:txBody>
          <a:bodyPr/>
          <a:lstStyle/>
          <a:p>
            <a:r>
              <a:rPr lang="es-CL" dirty="0"/>
              <a:t>Productos más comprados </a:t>
            </a:r>
            <a:r>
              <a:rPr lang="es-CL"/>
              <a:t>por clientes </a:t>
            </a:r>
            <a:r>
              <a:rPr lang="es-CL" dirty="0"/>
              <a:t>de baja frecuencia</a:t>
            </a:r>
          </a:p>
        </p:txBody>
      </p:sp>
      <p:pic>
        <p:nvPicPr>
          <p:cNvPr id="5" name="Imagen 4" descr="Gráfico, Gráfico de barras&#10;&#10;Descripción generada automáticamente">
            <a:extLst>
              <a:ext uri="{FF2B5EF4-FFF2-40B4-BE49-F238E27FC236}">
                <a16:creationId xmlns:a16="http://schemas.microsoft.com/office/drawing/2014/main" id="{F9C40A0B-9F2E-4566-834B-E19EDB334AC2}"/>
              </a:ext>
            </a:extLst>
          </p:cNvPr>
          <p:cNvPicPr>
            <a:picLocks noChangeAspect="1"/>
          </p:cNvPicPr>
          <p:nvPr/>
        </p:nvPicPr>
        <p:blipFill rotWithShape="1">
          <a:blip r:embed="rId2">
            <a:extLst>
              <a:ext uri="{28A0092B-C50C-407E-A947-70E740481C1C}">
                <a14:useLocalDpi xmlns:a14="http://schemas.microsoft.com/office/drawing/2010/main" val="0"/>
              </a:ext>
            </a:extLst>
          </a:blip>
          <a:srcRect t="4159"/>
          <a:stretch/>
        </p:blipFill>
        <p:spPr>
          <a:xfrm>
            <a:off x="0" y="1020522"/>
            <a:ext cx="9123064" cy="5829089"/>
          </a:xfrm>
          <a:prstGeom prst="rect">
            <a:avLst/>
          </a:prstGeom>
        </p:spPr>
      </p:pic>
    </p:spTree>
    <p:extLst>
      <p:ext uri="{BB962C8B-B14F-4D97-AF65-F5344CB8AC3E}">
        <p14:creationId xmlns:p14="http://schemas.microsoft.com/office/powerpoint/2010/main" val="3902556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13591-CFE4-4DD0-A0D1-802C3939F421}"/>
              </a:ext>
            </a:extLst>
          </p:cNvPr>
          <p:cNvSpPr>
            <a:spLocks noGrp="1"/>
          </p:cNvSpPr>
          <p:nvPr>
            <p:ph type="title"/>
          </p:nvPr>
        </p:nvSpPr>
        <p:spPr/>
        <p:txBody>
          <a:bodyPr/>
          <a:lstStyle/>
          <a:p>
            <a:r>
              <a:rPr lang="es-CL" dirty="0"/>
              <a:t>Productos de clientes de baja frecuencia </a:t>
            </a:r>
          </a:p>
        </p:txBody>
      </p:sp>
      <p:sp>
        <p:nvSpPr>
          <p:cNvPr id="3" name="Marcador de texto 2">
            <a:extLst>
              <a:ext uri="{FF2B5EF4-FFF2-40B4-BE49-F238E27FC236}">
                <a16:creationId xmlns:a16="http://schemas.microsoft.com/office/drawing/2014/main" id="{CAA53D07-40E8-47C9-BEFA-FB2A82D52FF5}"/>
              </a:ext>
            </a:extLst>
          </p:cNvPr>
          <p:cNvSpPr>
            <a:spLocks noGrp="1"/>
          </p:cNvSpPr>
          <p:nvPr>
            <p:ph type="body" idx="1"/>
          </p:nvPr>
        </p:nvSpPr>
        <p:spPr/>
        <p:txBody>
          <a:bodyPr/>
          <a:lstStyle/>
          <a:p>
            <a:r>
              <a:rPr lang="es-CL" b="0" dirty="0">
                <a:solidFill>
                  <a:srgbClr val="000000"/>
                </a:solidFill>
                <a:effectLst/>
              </a:rPr>
              <a:t>La cantidad de compras por productos de esta categoría de clientes da un indicio relacionado a que, a pesar de ser poco frecuentes, realizan una cantidad "relevante" de compras. </a:t>
            </a:r>
          </a:p>
          <a:p>
            <a:r>
              <a:rPr lang="es-CL" dirty="0">
                <a:solidFill>
                  <a:srgbClr val="000000"/>
                </a:solidFill>
              </a:rPr>
              <a:t>A</a:t>
            </a:r>
            <a:r>
              <a:rPr lang="es-CL" b="0" dirty="0">
                <a:solidFill>
                  <a:srgbClr val="000000"/>
                </a:solidFill>
                <a:effectLst/>
              </a:rPr>
              <a:t>quellos clientes que estén más cerca de la frontera para pasar a ser clientes de "frecuencia promedio" se podrían convencer fácilmente mediante ofertas o descuentos de compras en base a sus productos más comprados.</a:t>
            </a:r>
            <a:endParaRPr lang="es-CL" dirty="0"/>
          </a:p>
        </p:txBody>
      </p:sp>
    </p:spTree>
    <p:extLst>
      <p:ext uri="{BB962C8B-B14F-4D97-AF65-F5344CB8AC3E}">
        <p14:creationId xmlns:p14="http://schemas.microsoft.com/office/powerpoint/2010/main" val="2549212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AA229-FF65-4E2E-89B9-756403736132}"/>
              </a:ext>
            </a:extLst>
          </p:cNvPr>
          <p:cNvSpPr>
            <a:spLocks noGrp="1"/>
          </p:cNvSpPr>
          <p:nvPr>
            <p:ph type="title"/>
          </p:nvPr>
        </p:nvSpPr>
        <p:spPr>
          <a:xfrm>
            <a:off x="0" y="274836"/>
            <a:ext cx="9777405" cy="528400"/>
          </a:xfrm>
        </p:spPr>
        <p:txBody>
          <a:bodyPr/>
          <a:lstStyle/>
          <a:p>
            <a:r>
              <a:rPr lang="es-CL" dirty="0"/>
              <a:t>Productos más comprados por clientes de frecuencia promedio</a:t>
            </a:r>
          </a:p>
        </p:txBody>
      </p:sp>
      <p:pic>
        <p:nvPicPr>
          <p:cNvPr id="4" name="Imagen 3" descr="Gráfico, Gráfico de barras&#10;&#10;Descripción generada automáticamente">
            <a:extLst>
              <a:ext uri="{FF2B5EF4-FFF2-40B4-BE49-F238E27FC236}">
                <a16:creationId xmlns:a16="http://schemas.microsoft.com/office/drawing/2014/main" id="{9BF5EC9D-95DA-42FE-9BAF-C1C557C46350}"/>
              </a:ext>
            </a:extLst>
          </p:cNvPr>
          <p:cNvPicPr>
            <a:picLocks noChangeAspect="1"/>
          </p:cNvPicPr>
          <p:nvPr/>
        </p:nvPicPr>
        <p:blipFill rotWithShape="1">
          <a:blip r:embed="rId2">
            <a:extLst>
              <a:ext uri="{28A0092B-C50C-407E-A947-70E740481C1C}">
                <a14:useLocalDpi xmlns:a14="http://schemas.microsoft.com/office/drawing/2010/main" val="0"/>
              </a:ext>
            </a:extLst>
          </a:blip>
          <a:srcRect t="4404"/>
          <a:stretch/>
        </p:blipFill>
        <p:spPr>
          <a:xfrm>
            <a:off x="0" y="968941"/>
            <a:ext cx="9240510" cy="5889059"/>
          </a:xfrm>
          <a:prstGeom prst="rect">
            <a:avLst/>
          </a:prstGeom>
        </p:spPr>
      </p:pic>
    </p:spTree>
    <p:extLst>
      <p:ext uri="{BB962C8B-B14F-4D97-AF65-F5344CB8AC3E}">
        <p14:creationId xmlns:p14="http://schemas.microsoft.com/office/powerpoint/2010/main" val="1446011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28906-A734-4B41-A211-490E814F65C6}"/>
              </a:ext>
            </a:extLst>
          </p:cNvPr>
          <p:cNvSpPr>
            <a:spLocks noGrp="1"/>
          </p:cNvSpPr>
          <p:nvPr>
            <p:ph type="title"/>
          </p:nvPr>
        </p:nvSpPr>
        <p:spPr/>
        <p:txBody>
          <a:bodyPr/>
          <a:lstStyle/>
          <a:p>
            <a:r>
              <a:rPr lang="es-CL" dirty="0"/>
              <a:t>Productos de clientes de frecuencia promedio</a:t>
            </a:r>
          </a:p>
        </p:txBody>
      </p:sp>
      <p:sp>
        <p:nvSpPr>
          <p:cNvPr id="3" name="Marcador de texto 2">
            <a:extLst>
              <a:ext uri="{FF2B5EF4-FFF2-40B4-BE49-F238E27FC236}">
                <a16:creationId xmlns:a16="http://schemas.microsoft.com/office/drawing/2014/main" id="{5968BCA2-1045-4C7D-9627-81E5B6BCA30A}"/>
              </a:ext>
            </a:extLst>
          </p:cNvPr>
          <p:cNvSpPr>
            <a:spLocks noGrp="1"/>
          </p:cNvSpPr>
          <p:nvPr>
            <p:ph type="body" idx="1"/>
          </p:nvPr>
        </p:nvSpPr>
        <p:spPr/>
        <p:txBody>
          <a:bodyPr/>
          <a:lstStyle/>
          <a:p>
            <a:r>
              <a:rPr lang="es-CL" b="0" dirty="0">
                <a:solidFill>
                  <a:srgbClr val="000000"/>
                </a:solidFill>
                <a:effectLst/>
                <a:latin typeface="Helvetica Neue"/>
              </a:rPr>
              <a:t>Al ser el grupo promedio, se puede apreciar que la cantidad de compras por producto es muy elevada comparándola con el cluster de los clientes más frecuentes. </a:t>
            </a:r>
          </a:p>
          <a:p>
            <a:r>
              <a:rPr lang="es-CL" b="0" dirty="0">
                <a:solidFill>
                  <a:srgbClr val="000000"/>
                </a:solidFill>
                <a:effectLst/>
                <a:latin typeface="Helvetica Neue"/>
              </a:rPr>
              <a:t>Este tipo de cliente se podría convencer "fácilmente" para que pueda pasar a la categoría de "clientes frecuentes".</a:t>
            </a:r>
            <a:endParaRPr lang="es-CL" dirty="0"/>
          </a:p>
        </p:txBody>
      </p:sp>
    </p:spTree>
    <p:extLst>
      <p:ext uri="{BB962C8B-B14F-4D97-AF65-F5344CB8AC3E}">
        <p14:creationId xmlns:p14="http://schemas.microsoft.com/office/powerpoint/2010/main" val="61265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17AF2-6254-4EE4-B18F-5523E100F497}"/>
              </a:ext>
            </a:extLst>
          </p:cNvPr>
          <p:cNvSpPr>
            <a:spLocks noGrp="1"/>
          </p:cNvSpPr>
          <p:nvPr>
            <p:ph type="ctrTitle"/>
          </p:nvPr>
        </p:nvSpPr>
        <p:spPr/>
        <p:txBody>
          <a:bodyPr/>
          <a:lstStyle/>
          <a:p>
            <a:r>
              <a:rPr lang="es-CL" dirty="0"/>
              <a:t>Online </a:t>
            </a:r>
            <a:r>
              <a:rPr lang="es-CL" dirty="0" err="1"/>
              <a:t>retail</a:t>
            </a:r>
            <a:endParaRPr lang="es-CL" dirty="0"/>
          </a:p>
        </p:txBody>
      </p:sp>
      <p:sp>
        <p:nvSpPr>
          <p:cNvPr id="3" name="Subtítulo 2">
            <a:extLst>
              <a:ext uri="{FF2B5EF4-FFF2-40B4-BE49-F238E27FC236}">
                <a16:creationId xmlns:a16="http://schemas.microsoft.com/office/drawing/2014/main" id="{90C09C55-37AE-47BA-A841-E5301508766E}"/>
              </a:ext>
            </a:extLst>
          </p:cNvPr>
          <p:cNvSpPr>
            <a:spLocks noGrp="1"/>
          </p:cNvSpPr>
          <p:nvPr>
            <p:ph type="subTitle" idx="1"/>
          </p:nvPr>
        </p:nvSpPr>
        <p:spPr/>
        <p:txBody>
          <a:bodyPr/>
          <a:lstStyle/>
          <a:p>
            <a:r>
              <a:rPr lang="es-CL" dirty="0"/>
              <a:t>Cristóbal Saldías Rojas</a:t>
            </a:r>
          </a:p>
        </p:txBody>
      </p:sp>
    </p:spTree>
    <p:extLst>
      <p:ext uri="{BB962C8B-B14F-4D97-AF65-F5344CB8AC3E}">
        <p14:creationId xmlns:p14="http://schemas.microsoft.com/office/powerpoint/2010/main" val="395955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7FD1E-A195-4F8B-A806-E08B8F670C59}"/>
              </a:ext>
            </a:extLst>
          </p:cNvPr>
          <p:cNvSpPr>
            <a:spLocks noGrp="1"/>
          </p:cNvSpPr>
          <p:nvPr>
            <p:ph type="title"/>
          </p:nvPr>
        </p:nvSpPr>
        <p:spPr/>
        <p:txBody>
          <a:bodyPr/>
          <a:lstStyle/>
          <a:p>
            <a:r>
              <a:rPr lang="es-CL" dirty="0"/>
              <a:t>Campos de la base de datos</a:t>
            </a:r>
          </a:p>
        </p:txBody>
      </p:sp>
      <p:sp>
        <p:nvSpPr>
          <p:cNvPr id="3" name="Marcador de contenido 2">
            <a:extLst>
              <a:ext uri="{FF2B5EF4-FFF2-40B4-BE49-F238E27FC236}">
                <a16:creationId xmlns:a16="http://schemas.microsoft.com/office/drawing/2014/main" id="{77E4253B-E699-4570-9014-53B5DA9DB668}"/>
              </a:ext>
            </a:extLst>
          </p:cNvPr>
          <p:cNvSpPr>
            <a:spLocks noGrp="1"/>
          </p:cNvSpPr>
          <p:nvPr>
            <p:ph type="body" idx="1"/>
          </p:nvPr>
        </p:nvSpPr>
        <p:spPr/>
        <p:txBody>
          <a:bodyPr>
            <a:normAutofit lnSpcReduction="10000"/>
          </a:bodyPr>
          <a:lstStyle/>
          <a:p>
            <a:r>
              <a:rPr lang="es-CL" b="1" dirty="0" err="1"/>
              <a:t>InvoiceNo</a:t>
            </a:r>
            <a:r>
              <a:rPr lang="es-CL" b="1" dirty="0"/>
              <a:t>:</a:t>
            </a:r>
            <a:r>
              <a:rPr lang="es-CL" dirty="0"/>
              <a:t> número de factura, si el código comienza con una letra “C”, corresponde a una devolución.</a:t>
            </a:r>
          </a:p>
          <a:p>
            <a:r>
              <a:rPr lang="es-CL" b="1" dirty="0" err="1"/>
              <a:t>StockCode</a:t>
            </a:r>
            <a:r>
              <a:rPr lang="es-CL" b="1" dirty="0"/>
              <a:t>:</a:t>
            </a:r>
            <a:r>
              <a:rPr lang="es-CL" dirty="0"/>
              <a:t> código de producto o artículo.</a:t>
            </a:r>
          </a:p>
          <a:p>
            <a:r>
              <a:rPr lang="es-CL" b="1" dirty="0" err="1"/>
              <a:t>Description</a:t>
            </a:r>
            <a:r>
              <a:rPr lang="es-CL" b="1" dirty="0"/>
              <a:t>:</a:t>
            </a:r>
            <a:r>
              <a:rPr lang="es-CL" dirty="0"/>
              <a:t> descripción o nombre del producto.</a:t>
            </a:r>
          </a:p>
          <a:p>
            <a:r>
              <a:rPr lang="es-CL" b="1" dirty="0" err="1"/>
              <a:t>Quantity</a:t>
            </a:r>
            <a:r>
              <a:rPr lang="es-CL" b="1" dirty="0"/>
              <a:t>:</a:t>
            </a:r>
            <a:r>
              <a:rPr lang="es-CL" dirty="0"/>
              <a:t> corresponde a la cantidad de cada producto o artículo por transacción.</a:t>
            </a:r>
          </a:p>
          <a:p>
            <a:r>
              <a:rPr lang="es-CL" b="1" dirty="0" err="1"/>
              <a:t>InvoiceDate</a:t>
            </a:r>
            <a:r>
              <a:rPr lang="es-CL" b="1" dirty="0"/>
              <a:t>: </a:t>
            </a:r>
            <a:r>
              <a:rPr lang="es-CL" dirty="0"/>
              <a:t>fecha y hora de la factura.</a:t>
            </a:r>
          </a:p>
          <a:p>
            <a:r>
              <a:rPr lang="es-CL" b="1" dirty="0" err="1"/>
              <a:t>UnitPrice</a:t>
            </a:r>
            <a:r>
              <a:rPr lang="es-CL" b="1" dirty="0"/>
              <a:t>: </a:t>
            </a:r>
            <a:r>
              <a:rPr lang="es-CL" dirty="0"/>
              <a:t>precio unitario del producto en libras esterlinas.</a:t>
            </a:r>
          </a:p>
          <a:p>
            <a:r>
              <a:rPr lang="es-CL" b="1" dirty="0" err="1"/>
              <a:t>CustomerID</a:t>
            </a:r>
            <a:r>
              <a:rPr lang="es-CL" b="1" dirty="0"/>
              <a:t>:</a:t>
            </a:r>
            <a:r>
              <a:rPr lang="es-CL" dirty="0"/>
              <a:t> identificación del cliente.</a:t>
            </a:r>
          </a:p>
          <a:p>
            <a:r>
              <a:rPr lang="es-CL" b="1" dirty="0"/>
              <a:t>Country:</a:t>
            </a:r>
            <a:r>
              <a:rPr lang="es-CL" dirty="0"/>
              <a:t> nombre del país hacia donde va el producto.</a:t>
            </a:r>
          </a:p>
        </p:txBody>
      </p:sp>
    </p:spTree>
    <p:extLst>
      <p:ext uri="{BB962C8B-B14F-4D97-AF65-F5344CB8AC3E}">
        <p14:creationId xmlns:p14="http://schemas.microsoft.com/office/powerpoint/2010/main" val="7753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8099F-1125-4E15-9A65-3F43C8735A8F}"/>
              </a:ext>
            </a:extLst>
          </p:cNvPr>
          <p:cNvSpPr>
            <a:spLocks noGrp="1"/>
          </p:cNvSpPr>
          <p:nvPr>
            <p:ph type="title"/>
          </p:nvPr>
        </p:nvSpPr>
        <p:spPr>
          <a:xfrm>
            <a:off x="571325" y="266597"/>
            <a:ext cx="8143600" cy="528400"/>
          </a:xfrm>
        </p:spPr>
        <p:txBody>
          <a:bodyPr/>
          <a:lstStyle/>
          <a:p>
            <a:r>
              <a:rPr lang="es-CL" dirty="0"/>
              <a:t>Top 10 productos preferidos de los clientes</a:t>
            </a:r>
            <a:endParaRPr lang="es-CL" dirty="0">
              <a:solidFill>
                <a:schemeClr val="tx1"/>
              </a:solidFill>
            </a:endParaRPr>
          </a:p>
        </p:txBody>
      </p:sp>
      <p:pic>
        <p:nvPicPr>
          <p:cNvPr id="4" name="Imagen 3" descr="Gráfico, Gráfico de barras&#10;&#10;Descripción generada automáticamente">
            <a:extLst>
              <a:ext uri="{FF2B5EF4-FFF2-40B4-BE49-F238E27FC236}">
                <a16:creationId xmlns:a16="http://schemas.microsoft.com/office/drawing/2014/main" id="{72FA48A0-75A0-4CF6-8873-A8E8D4430BC7}"/>
              </a:ext>
            </a:extLst>
          </p:cNvPr>
          <p:cNvPicPr>
            <a:picLocks noChangeAspect="1"/>
          </p:cNvPicPr>
          <p:nvPr/>
        </p:nvPicPr>
        <p:blipFill rotWithShape="1">
          <a:blip r:embed="rId2">
            <a:extLst>
              <a:ext uri="{28A0092B-C50C-407E-A947-70E740481C1C}">
                <a14:useLocalDpi xmlns:a14="http://schemas.microsoft.com/office/drawing/2010/main" val="0"/>
              </a:ext>
            </a:extLst>
          </a:blip>
          <a:srcRect t="4337"/>
          <a:stretch/>
        </p:blipFill>
        <p:spPr>
          <a:xfrm>
            <a:off x="0" y="1047750"/>
            <a:ext cx="9099071" cy="5810250"/>
          </a:xfrm>
          <a:prstGeom prst="rect">
            <a:avLst/>
          </a:prstGeom>
        </p:spPr>
      </p:pic>
    </p:spTree>
    <p:extLst>
      <p:ext uri="{BB962C8B-B14F-4D97-AF65-F5344CB8AC3E}">
        <p14:creationId xmlns:p14="http://schemas.microsoft.com/office/powerpoint/2010/main" val="364640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F633A94-E201-48D8-AFE6-FBCAB315920A}"/>
              </a:ext>
            </a:extLst>
          </p:cNvPr>
          <p:cNvSpPr>
            <a:spLocks noGrp="1"/>
          </p:cNvSpPr>
          <p:nvPr>
            <p:ph type="title"/>
          </p:nvPr>
        </p:nvSpPr>
        <p:spPr/>
        <p:txBody>
          <a:bodyPr/>
          <a:lstStyle/>
          <a:p>
            <a:r>
              <a:rPr lang="es-CL" dirty="0"/>
              <a:t>Productos más comprados</a:t>
            </a:r>
          </a:p>
        </p:txBody>
      </p:sp>
      <p:sp>
        <p:nvSpPr>
          <p:cNvPr id="4" name="Marcador de texto 3">
            <a:extLst>
              <a:ext uri="{FF2B5EF4-FFF2-40B4-BE49-F238E27FC236}">
                <a16:creationId xmlns:a16="http://schemas.microsoft.com/office/drawing/2014/main" id="{659DBE77-DFF6-4781-9F44-5622D032C69A}"/>
              </a:ext>
            </a:extLst>
          </p:cNvPr>
          <p:cNvSpPr>
            <a:spLocks noGrp="1"/>
          </p:cNvSpPr>
          <p:nvPr>
            <p:ph type="body" idx="1"/>
          </p:nvPr>
        </p:nvSpPr>
        <p:spPr/>
        <p:txBody>
          <a:bodyPr/>
          <a:lstStyle/>
          <a:p>
            <a:r>
              <a:rPr lang="es-CL" dirty="0">
                <a:solidFill>
                  <a:srgbClr val="000000"/>
                </a:solidFill>
                <a:effectLst/>
              </a:rPr>
              <a:t>Este gráfico, permite reconocer los productos con mayor probabilidad de ser vendidos, por lo que se podría elaborar una estrategia de ofertas y marketing generalizada en base a estos productos sin la necesidad de segmentar a los clientes de forma específica.</a:t>
            </a:r>
            <a:endParaRPr lang="es-CL" dirty="0"/>
          </a:p>
        </p:txBody>
      </p:sp>
    </p:spTree>
    <p:extLst>
      <p:ext uri="{BB962C8B-B14F-4D97-AF65-F5344CB8AC3E}">
        <p14:creationId xmlns:p14="http://schemas.microsoft.com/office/powerpoint/2010/main" val="262119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FF2FDF1-6B12-4864-827F-F244E4DE07A5}"/>
              </a:ext>
            </a:extLst>
          </p:cNvPr>
          <p:cNvSpPr txBox="1">
            <a:spLocks/>
          </p:cNvSpPr>
          <p:nvPr/>
        </p:nvSpPr>
        <p:spPr>
          <a:xfrm>
            <a:off x="210598" y="316931"/>
            <a:ext cx="3099744" cy="11259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kern="1200" dirty="0">
                <a:solidFill>
                  <a:schemeClr val="accent1"/>
                </a:solidFill>
                <a:latin typeface="Oswald" panose="00000500000000000000" pitchFamily="2" charset="0"/>
                <a:ea typeface="+mj-ea"/>
                <a:cs typeface="+mj-cs"/>
              </a:rPr>
              <a:t>Horarios y días peak de compra</a:t>
            </a:r>
            <a:endParaRPr lang="es-CL" sz="2400" dirty="0">
              <a:solidFill>
                <a:schemeClr val="accent1"/>
              </a:solidFill>
              <a:latin typeface="Oswald" panose="00000500000000000000" pitchFamily="2" charset="0"/>
            </a:endParaRPr>
          </a:p>
        </p:txBody>
      </p:sp>
      <p:pic>
        <p:nvPicPr>
          <p:cNvPr id="5" name="Imagen 4" descr="Gráfico, Gráfico de rectángulos&#10;&#10;Descripción generada automáticamente">
            <a:extLst>
              <a:ext uri="{FF2B5EF4-FFF2-40B4-BE49-F238E27FC236}">
                <a16:creationId xmlns:a16="http://schemas.microsoft.com/office/drawing/2014/main" id="{5EE52A36-8E62-4BD4-931F-332AE3E48A86}"/>
              </a:ext>
            </a:extLst>
          </p:cNvPr>
          <p:cNvPicPr>
            <a:picLocks noChangeAspect="1"/>
          </p:cNvPicPr>
          <p:nvPr/>
        </p:nvPicPr>
        <p:blipFill rotWithShape="1">
          <a:blip r:embed="rId2">
            <a:extLst>
              <a:ext uri="{28A0092B-C50C-407E-A947-70E740481C1C}">
                <a14:useLocalDpi xmlns:a14="http://schemas.microsoft.com/office/drawing/2010/main" val="0"/>
              </a:ext>
            </a:extLst>
          </a:blip>
          <a:srcRect l="9024" t="11464" r="23686" b="8315"/>
          <a:stretch/>
        </p:blipFill>
        <p:spPr>
          <a:xfrm>
            <a:off x="3078761" y="0"/>
            <a:ext cx="7474590" cy="6817227"/>
          </a:xfrm>
          <a:prstGeom prst="rect">
            <a:avLst/>
          </a:prstGeom>
        </p:spPr>
      </p:pic>
      <p:sp>
        <p:nvSpPr>
          <p:cNvPr id="8" name="Rectángulo 7">
            <a:extLst>
              <a:ext uri="{FF2B5EF4-FFF2-40B4-BE49-F238E27FC236}">
                <a16:creationId xmlns:a16="http://schemas.microsoft.com/office/drawing/2014/main" id="{94CC905E-08EA-4D88-B632-822939C7AC75}"/>
              </a:ext>
            </a:extLst>
          </p:cNvPr>
          <p:cNvSpPr/>
          <p:nvPr/>
        </p:nvSpPr>
        <p:spPr>
          <a:xfrm>
            <a:off x="5293452" y="40772"/>
            <a:ext cx="2785145" cy="65781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Elipse 8">
            <a:extLst>
              <a:ext uri="{FF2B5EF4-FFF2-40B4-BE49-F238E27FC236}">
                <a16:creationId xmlns:a16="http://schemas.microsoft.com/office/drawing/2014/main" id="{92E1F71E-2B13-465D-B881-01543E2EA368}"/>
              </a:ext>
            </a:extLst>
          </p:cNvPr>
          <p:cNvSpPr/>
          <p:nvPr/>
        </p:nvSpPr>
        <p:spPr>
          <a:xfrm>
            <a:off x="5763236" y="879918"/>
            <a:ext cx="1442906" cy="13422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0" name="Elipse 9">
            <a:extLst>
              <a:ext uri="{FF2B5EF4-FFF2-40B4-BE49-F238E27FC236}">
                <a16:creationId xmlns:a16="http://schemas.microsoft.com/office/drawing/2014/main" id="{A4C66925-703E-4FF2-BA4B-2C0AACA6C4B5}"/>
              </a:ext>
            </a:extLst>
          </p:cNvPr>
          <p:cNvSpPr/>
          <p:nvPr/>
        </p:nvSpPr>
        <p:spPr>
          <a:xfrm>
            <a:off x="3170037" y="1040234"/>
            <a:ext cx="369115" cy="8800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331724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016AD3A-4E29-40CF-89FF-D769B3E45046}"/>
              </a:ext>
            </a:extLst>
          </p:cNvPr>
          <p:cNvSpPr>
            <a:spLocks noGrp="1"/>
          </p:cNvSpPr>
          <p:nvPr>
            <p:ph type="title"/>
          </p:nvPr>
        </p:nvSpPr>
        <p:spPr/>
        <p:txBody>
          <a:bodyPr/>
          <a:lstStyle/>
          <a:p>
            <a:r>
              <a:rPr lang="es-CL" dirty="0"/>
              <a:t>Estrategia para la alta demanda</a:t>
            </a:r>
          </a:p>
        </p:txBody>
      </p:sp>
      <p:sp>
        <p:nvSpPr>
          <p:cNvPr id="5" name="Marcador de texto 4">
            <a:extLst>
              <a:ext uri="{FF2B5EF4-FFF2-40B4-BE49-F238E27FC236}">
                <a16:creationId xmlns:a16="http://schemas.microsoft.com/office/drawing/2014/main" id="{9F7D2B4D-AEC3-4F32-9F78-D16F66C1F835}"/>
              </a:ext>
            </a:extLst>
          </p:cNvPr>
          <p:cNvSpPr>
            <a:spLocks noGrp="1"/>
          </p:cNvSpPr>
          <p:nvPr>
            <p:ph type="body" idx="1"/>
          </p:nvPr>
        </p:nvSpPr>
        <p:spPr/>
        <p:txBody>
          <a:bodyPr/>
          <a:lstStyle/>
          <a:p>
            <a:r>
              <a:rPr lang="es-CL" dirty="0"/>
              <a:t>El horario de mayor demanda se ubica entre las 10:00 hrs. y las 15:00 hrs. del día de acuerdo al mapa de calor anterior.</a:t>
            </a:r>
          </a:p>
          <a:p>
            <a:r>
              <a:rPr lang="es-CL" dirty="0"/>
              <a:t>Con respecto a los días con mayor demanda, estos se ubican en los primeros días, siendo el peak de compras el día 8 del mes. Después de este, se ve un leve ascenso para el día 20 del mes.</a:t>
            </a:r>
          </a:p>
        </p:txBody>
      </p:sp>
    </p:spTree>
    <p:extLst>
      <p:ext uri="{BB962C8B-B14F-4D97-AF65-F5344CB8AC3E}">
        <p14:creationId xmlns:p14="http://schemas.microsoft.com/office/powerpoint/2010/main" val="377355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1FB3B70-4165-44E9-84B8-FDDAF9D74A84}"/>
              </a:ext>
            </a:extLst>
          </p:cNvPr>
          <p:cNvSpPr>
            <a:spLocks noGrp="1"/>
          </p:cNvSpPr>
          <p:nvPr>
            <p:ph type="body" idx="1"/>
          </p:nvPr>
        </p:nvSpPr>
        <p:spPr/>
        <p:txBody>
          <a:bodyPr/>
          <a:lstStyle/>
          <a:p>
            <a:r>
              <a:rPr lang="es-CL" sz="3200" dirty="0"/>
              <a:t>Para evitar caídas del sistema, se recomienda aumentar el apoyo a los servidores entre los días 4 a 10 del mes en curso en el tramo horario que va desde las 10:00 hrs. a las 15:00 hrs. del determinado día.</a:t>
            </a:r>
          </a:p>
        </p:txBody>
      </p:sp>
    </p:spTree>
    <p:extLst>
      <p:ext uri="{BB962C8B-B14F-4D97-AF65-F5344CB8AC3E}">
        <p14:creationId xmlns:p14="http://schemas.microsoft.com/office/powerpoint/2010/main" val="3097155922"/>
      </p:ext>
    </p:extLst>
  </p:cSld>
  <p:clrMapOvr>
    <a:masterClrMapping/>
  </p:clrMapOvr>
</p:sld>
</file>

<file path=ppt/theme/theme1.xml><?xml version="1.0" encoding="utf-8"?>
<a:theme xmlns:a="http://schemas.openxmlformats.org/drawingml/2006/main" name="Jessica template">
  <a:themeElements>
    <a:clrScheme name="Custom 347">
      <a:dk1>
        <a:srgbClr val="062133"/>
      </a:dk1>
      <a:lt1>
        <a:srgbClr val="FFFFFF"/>
      </a:lt1>
      <a:dk2>
        <a:srgbClr val="878E92"/>
      </a:dk2>
      <a:lt2>
        <a:srgbClr val="E9EEF0"/>
      </a:lt2>
      <a:accent1>
        <a:srgbClr val="0DB8CC"/>
      </a:accent1>
      <a:accent2>
        <a:srgbClr val="FFA604"/>
      </a:accent2>
      <a:accent3>
        <a:srgbClr val="00799E"/>
      </a:accent3>
      <a:accent4>
        <a:srgbClr val="32E4C8"/>
      </a:accent4>
      <a:accent5>
        <a:srgbClr val="FFD104"/>
      </a:accent5>
      <a:accent6>
        <a:srgbClr val="2EC9FF"/>
      </a:accent6>
      <a:hlink>
        <a:srgbClr val="0079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Jessica · SlidesCarnival</Template>
  <TotalTime>137</TotalTime>
  <Words>1459</Words>
  <Application>Microsoft Office PowerPoint</Application>
  <PresentationFormat>Panorámica</PresentationFormat>
  <Paragraphs>105</Paragraphs>
  <Slides>38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Arial</vt:lpstr>
      <vt:lpstr>Calibri</vt:lpstr>
      <vt:lpstr>Helvetica Neue</vt:lpstr>
      <vt:lpstr>News Cycle</vt:lpstr>
      <vt:lpstr>Oswald</vt:lpstr>
      <vt:lpstr>Jessica template</vt:lpstr>
      <vt:lpstr>Online retail</vt:lpstr>
      <vt:lpstr>Presentación de PowerPoint</vt:lpstr>
      <vt:lpstr>Temas</vt:lpstr>
      <vt:lpstr>Campos de la base de datos</vt:lpstr>
      <vt:lpstr>Top 10 productos preferidos de los clientes</vt:lpstr>
      <vt:lpstr>Productos más comprados</vt:lpstr>
      <vt:lpstr>Presentación de PowerPoint</vt:lpstr>
      <vt:lpstr>Estrategia para la alta demanda</vt:lpstr>
      <vt:lpstr>Presentación de PowerPoint</vt:lpstr>
      <vt:lpstr>RFM</vt:lpstr>
      <vt:lpstr>RFM</vt:lpstr>
      <vt:lpstr>RFM: frecuencia de compra</vt:lpstr>
      <vt:lpstr>Antigüedad de los clientes</vt:lpstr>
      <vt:lpstr>Recencia de clientes</vt:lpstr>
      <vt:lpstr>Agrupamiento de clientes por frecuencia de compra</vt:lpstr>
      <vt:lpstr>Descripción de cada tipo de cliente en base a RFM</vt:lpstr>
      <vt:lpstr>Características de cada tipo de cliente</vt:lpstr>
      <vt:lpstr>Características de cada tipo de cliente</vt:lpstr>
      <vt:lpstr>Volumen de compras por día</vt:lpstr>
      <vt:lpstr>Ventas por día</vt:lpstr>
      <vt:lpstr>Volumen de compras por mes - año</vt:lpstr>
      <vt:lpstr>Ventas por meses</vt:lpstr>
      <vt:lpstr>Volumen de compras por semanas</vt:lpstr>
      <vt:lpstr>Presentación de PowerPoint</vt:lpstr>
      <vt:lpstr>Compras respecto a devoluciones</vt:lpstr>
      <vt:lpstr>Ventas respecto a devoluciones</vt:lpstr>
      <vt:lpstr>Productos con mayores devoluciones</vt:lpstr>
      <vt:lpstr>Productos más devueltos</vt:lpstr>
      <vt:lpstr>Países con mayor número de devoluciones</vt:lpstr>
      <vt:lpstr>Países con más devoluciones</vt:lpstr>
      <vt:lpstr>Estrategia de venta</vt:lpstr>
      <vt:lpstr>Estrategia para los clientes</vt:lpstr>
      <vt:lpstr>Estrategia para los clientes</vt:lpstr>
      <vt:lpstr>Productos más comprados por clientes de baja frecuencia</vt:lpstr>
      <vt:lpstr>Productos de clientes de baja frecuencia </vt:lpstr>
      <vt:lpstr>Productos más comprados por clientes de frecuencia promedio</vt:lpstr>
      <vt:lpstr>Productos de clientes de frecuencia promedio</vt:lpstr>
      <vt:lpstr>Online retail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dc:title>
  <dc:creator>Cristobal Saldias Rojas</dc:creator>
  <cp:lastModifiedBy>Cristobal Saldias Rojas</cp:lastModifiedBy>
  <cp:revision>111</cp:revision>
  <dcterms:created xsi:type="dcterms:W3CDTF">2021-09-19T20:51:38Z</dcterms:created>
  <dcterms:modified xsi:type="dcterms:W3CDTF">2021-09-27T00:19:27Z</dcterms:modified>
</cp:coreProperties>
</file>