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Gill Sans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illSa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GillSans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fd1ebab8_2_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373fd1ebab8_2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3fd1ebab8_2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73fd1ebab8_2_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373fd1ebab8_2_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3fd1ebab8_2_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73fd1ebab8_2_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g373fd1ebab8_2_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3fd1ebab8_2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73fd1ebab8_2_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73fd1ebab8_2_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3fd1ebab8_2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73fd1ebab8_2_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373fd1ebab8_2_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3fd1ebab8_2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73fd1ebab8_2_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g373fd1ebab8_2_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3fd1ebab8_2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73fd1ebab8_2_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g373fd1ebab8_2_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fd1ebab8_2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73fd1ebab8_2_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g373fd1ebab8_2_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3fd1ebab8_2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73fd1ebab8_2_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73fd1ebab8_2_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506f8d25b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506f8d25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506f8d25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506f8d25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06f8d25b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506f8d25b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005937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swimming, ocean floor&#10;&#10;Description automatically generated" id="52" name="Google Shape;5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4"/>
          <p:cNvSpPr txBox="1"/>
          <p:nvPr>
            <p:ph type="ctrTitle"/>
          </p:nvPr>
        </p:nvSpPr>
        <p:spPr>
          <a:xfrm>
            <a:off x="628650" y="579239"/>
            <a:ext cx="805053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29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FFC6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628650" y="1950839"/>
            <a:ext cx="8050530" cy="7390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>
            <a:off x="0" y="4213860"/>
            <a:ext cx="4572000" cy="701040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4572000" y="4213740"/>
            <a:ext cx="4572000" cy="701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0650" y="4318217"/>
            <a:ext cx="2975675" cy="49208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632460" y="4358401"/>
            <a:ext cx="3482340" cy="41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628650" y="1379575"/>
            <a:ext cx="4362450" cy="3150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5"/>
          <p:cNvSpPr/>
          <p:nvPr/>
        </p:nvSpPr>
        <p:spPr>
          <a:xfrm flipH="1" rot="10800000">
            <a:off x="0" y="4843265"/>
            <a:ext cx="7158625" cy="3428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8050" y="4718327"/>
            <a:ext cx="1718374" cy="28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5"/>
          <p:cNvSpPr/>
          <p:nvPr>
            <p:ph idx="2" type="pic"/>
          </p:nvPr>
        </p:nvSpPr>
        <p:spPr>
          <a:xfrm>
            <a:off x="5440681" y="1379935"/>
            <a:ext cx="3329940" cy="315039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3" type="body"/>
          </p:nvPr>
        </p:nvSpPr>
        <p:spPr>
          <a:xfrm>
            <a:off x="628650" y="530108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2473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1247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" type="subTitle"/>
          </p:nvPr>
        </p:nvSpPr>
        <p:spPr>
          <a:xfrm>
            <a:off x="628650" y="1379575"/>
            <a:ext cx="7867650" cy="3150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/>
          <p:nvPr/>
        </p:nvSpPr>
        <p:spPr>
          <a:xfrm flipH="1" rot="10800000">
            <a:off x="0" y="4843265"/>
            <a:ext cx="7158625" cy="34289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8050" y="4718327"/>
            <a:ext cx="1718374" cy="284167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6"/>
          <p:cNvSpPr txBox="1"/>
          <p:nvPr>
            <p:ph idx="2" type="body"/>
          </p:nvPr>
        </p:nvSpPr>
        <p:spPr>
          <a:xfrm>
            <a:off x="628650" y="530108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24734"/>
              </a:buClr>
              <a:buSzPts val="4100"/>
              <a:buFont typeface="Arial"/>
              <a:buNone/>
              <a:defRPr b="0" i="0" sz="4100" u="none" cap="none" strike="noStrike">
                <a:solidFill>
                  <a:srgbClr val="1247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Slide">
  <p:cSld name="4_Title Slide">
    <p:bg>
      <p:bgPr>
        <a:solidFill>
          <a:srgbClr val="005937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/>
          <p:nvPr>
            <p:ph idx="2" type="pic"/>
          </p:nvPr>
        </p:nvSpPr>
        <p:spPr>
          <a:xfrm>
            <a:off x="0" y="61"/>
            <a:ext cx="9144000" cy="421361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/>
          <p:nvPr/>
        </p:nvSpPr>
        <p:spPr>
          <a:xfrm>
            <a:off x="0" y="4213860"/>
            <a:ext cx="4572000" cy="701040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7"/>
          <p:cNvSpPr/>
          <p:nvPr/>
        </p:nvSpPr>
        <p:spPr>
          <a:xfrm>
            <a:off x="4572000" y="4213740"/>
            <a:ext cx="4572000" cy="701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0650" y="4318217"/>
            <a:ext cx="2975675" cy="49208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type="ctrTitle"/>
          </p:nvPr>
        </p:nvSpPr>
        <p:spPr>
          <a:xfrm>
            <a:off x="628650" y="579239"/>
            <a:ext cx="827151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29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FFC6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subTitle"/>
          </p:nvPr>
        </p:nvSpPr>
        <p:spPr>
          <a:xfrm>
            <a:off x="628650" y="1950839"/>
            <a:ext cx="3790950" cy="7390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3" type="body"/>
          </p:nvPr>
        </p:nvSpPr>
        <p:spPr>
          <a:xfrm>
            <a:off x="632460" y="4358401"/>
            <a:ext cx="3512820" cy="41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/>
        </p:nvSpPr>
        <p:spPr>
          <a:xfrm>
            <a:off x="0" y="4213860"/>
            <a:ext cx="4572000" cy="701040"/>
          </a:xfrm>
          <a:prstGeom prst="rect">
            <a:avLst/>
          </a:prstGeom>
          <a:solidFill>
            <a:srgbClr val="FFC629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8"/>
          <p:cNvSpPr/>
          <p:nvPr/>
        </p:nvSpPr>
        <p:spPr>
          <a:xfrm>
            <a:off x="4572000" y="4213740"/>
            <a:ext cx="4572000" cy="7010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00650" y="4318217"/>
            <a:ext cx="2975675" cy="49208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32460" y="4358401"/>
            <a:ext cx="3512820" cy="41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2" type="subTitle"/>
          </p:nvPr>
        </p:nvSpPr>
        <p:spPr>
          <a:xfrm>
            <a:off x="471488" y="1950840"/>
            <a:ext cx="6051233" cy="7390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3" type="body"/>
          </p:nvPr>
        </p:nvSpPr>
        <p:spPr>
          <a:xfrm>
            <a:off x="471488" y="530899"/>
            <a:ext cx="8378151" cy="127516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24734"/>
              </a:buClr>
              <a:buSzPts val="4500"/>
              <a:buFont typeface="Arial"/>
              <a:buNone/>
              <a:defRPr b="0" i="0" sz="4500" u="none" cap="none" strike="noStrike">
                <a:solidFill>
                  <a:srgbClr val="12473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ctrTitle"/>
          </p:nvPr>
        </p:nvSpPr>
        <p:spPr>
          <a:xfrm>
            <a:off x="615171" y="916208"/>
            <a:ext cx="8050530" cy="7053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629"/>
              </a:buClr>
              <a:buSzPts val="4500"/>
              <a:buFont typeface="Arial"/>
              <a:buNone/>
            </a:pPr>
            <a:r>
              <a:rPr lang="en"/>
              <a:t>Study/Task Planner App</a:t>
            </a:r>
            <a:endParaRPr/>
          </a:p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713825" y="2261048"/>
            <a:ext cx="8050500" cy="18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</a:rPr>
              <a:t>Maheen Siddique -200480228</a:t>
            </a:r>
            <a:endParaRPr sz="1200">
              <a:solidFill>
                <a:srgbClr val="F0F6F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0F6FC"/>
                </a:solidFill>
              </a:rPr>
              <a:t>Cirus Chakma-200495194</a:t>
            </a:r>
            <a:endParaRPr sz="1200">
              <a:solidFill>
                <a:srgbClr val="F0F6FC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0F6FC"/>
                </a:solidFill>
              </a:rPr>
              <a:t>Linton Dsouza- 200470698</a:t>
            </a:r>
            <a:endParaRPr sz="1200">
              <a:solidFill>
                <a:srgbClr val="F0F6FC"/>
              </a:solidFill>
            </a:endParaRPr>
          </a:p>
        </p:txBody>
      </p:sp>
      <p:sp>
        <p:nvSpPr>
          <p:cNvPr id="91" name="Google Shape;91;p19"/>
          <p:cNvSpPr txBox="1"/>
          <p:nvPr>
            <p:ph idx="2" type="body"/>
          </p:nvPr>
        </p:nvSpPr>
        <p:spPr>
          <a:xfrm>
            <a:off x="269389" y="4378570"/>
            <a:ext cx="1684917" cy="41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/>
              <a:t>07/30/2025</a:t>
            </a:r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2326341" y="4378571"/>
            <a:ext cx="2151529" cy="411718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Testing and Validation (ENSE 375)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idx="2" type="body"/>
          </p:nvPr>
        </p:nvSpPr>
        <p:spPr>
          <a:xfrm>
            <a:off x="355289" y="410057"/>
            <a:ext cx="8142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Testing &amp; D</a:t>
            </a:r>
            <a:r>
              <a:rPr lang="en" sz="3300"/>
              <a:t>emo</a:t>
            </a:r>
            <a:endParaRPr/>
          </a:p>
        </p:txBody>
      </p:sp>
      <p:sp>
        <p:nvSpPr>
          <p:cNvPr id="152" name="Google Shape;152;p28"/>
          <p:cNvSpPr txBox="1"/>
          <p:nvPr/>
        </p:nvSpPr>
        <p:spPr>
          <a:xfrm>
            <a:off x="418969" y="855248"/>
            <a:ext cx="8535300" cy="3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Test-Driven Development (TDD):</a:t>
            </a:r>
            <a:endParaRPr b="1" sz="900">
              <a:solidFill>
                <a:schemeClr val="dk1"/>
              </a:solidFill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We used TDD to create test cases before implementing features.</a:t>
            </a:r>
            <a:br>
              <a:rPr lang="en" sz="900">
                <a:solidFill>
                  <a:schemeClr val="dk1"/>
                </a:solidFill>
              </a:rPr>
            </a:br>
            <a:endParaRPr sz="900">
              <a:solidFill>
                <a:schemeClr val="dk1"/>
              </a:solidFill>
            </a:endParaRPr>
          </a:p>
          <a:p>
            <a:pPr indent="-22225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Each feature was added only after its corresponding unit test passed.</a:t>
            </a:r>
            <a:endParaRPr b="1"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Black-Box vs White-Box Testing: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chemeClr val="dk1"/>
                </a:solidFill>
              </a:rPr>
              <a:t>Black-Box:</a:t>
            </a:r>
            <a:r>
              <a:rPr lang="en" sz="900">
                <a:solidFill>
                  <a:schemeClr val="dk1"/>
                </a:solidFill>
              </a:rPr>
              <a:t> Tested all user workflows (task dialogs, calendar navigation, timer alerts) without code access.</a:t>
            </a:r>
            <a:b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b="1" lang="en" sz="900">
                <a:solidFill>
                  <a:schemeClr val="dk1"/>
                </a:solidFill>
              </a:rPr>
              <a:t>White-Box:</a:t>
            </a:r>
            <a:r>
              <a:rPr lang="en" sz="900">
                <a:solidFill>
                  <a:schemeClr val="dk1"/>
                </a:solidFill>
              </a:rPr>
              <a:t> Covered internal logic (addTask validation, timer computations) via code inspection.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Validation Testing</a:t>
            </a: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ECT: 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a task with valid details succeeds and “High” priority tasks are correctly classified as High.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BVT:Tasks with a 1-minute duration and a complexity of 10 are accepted and stored correctly.</a:t>
            </a:r>
            <a:endParaRPr sz="900">
              <a:solidFill>
                <a:schemeClr val="dk1"/>
              </a:solidFill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State-Transition Testing: Completing an ongoing task moves it from “ongoing” to “completed” and can’t be reverted.</a:t>
            </a:r>
            <a:endParaRPr sz="900">
              <a:solidFill>
                <a:schemeClr val="dk1"/>
              </a:solidFill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Use Cast Testing: A newly added task appears in the calendar, and upon completion the calendar and task lists update correctly.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Data Flow and Integration</a:t>
            </a: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Testing:</a:t>
            </a:r>
            <a:endParaRPr b="1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●"/>
            </a:pPr>
            <a:r>
              <a:rPr lang="en" sz="900">
                <a:solidFill>
                  <a:schemeClr val="dk1"/>
                </a:solidFill>
              </a:rPr>
              <a:t>Saving a task persists all its properties in and loading retrieves them exactly as set.</a:t>
            </a:r>
            <a:endParaRPr sz="900">
              <a:solidFill>
                <a:schemeClr val="dk1"/>
              </a:solidFill>
            </a:endParaRPr>
          </a:p>
          <a:p>
            <a:pPr indent="-2222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</a:rPr>
              <a:t>End-to-end DB persistence is verified by inserting, updating, and querying tasks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idx="2" type="body"/>
          </p:nvPr>
        </p:nvSpPr>
        <p:spPr>
          <a:xfrm>
            <a:off x="501014" y="410082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Project Management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501014" y="1072210"/>
            <a:ext cx="8050830" cy="3457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1028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381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0" name="Google Shape;160;p29" title="Final_Updated_Gantt_ENS37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022400"/>
            <a:ext cx="8192375" cy="3615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501014" y="410082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Conclusion and Future Work</a:t>
            </a: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501014" y="1072210"/>
            <a:ext cx="8050800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 Conclusion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Delivered a JavaFX Study Planner with calendar UI, SQLite persistence, and interactive timers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Designed, developed, and tested the software application via JUnit/TDD.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Produced a comprehensive test suite covering unit, integration, data-flow, and path testing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Applied all required test techniques.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b="1" lang="en" sz="1600">
                <a:solidFill>
                  <a:schemeClr val="dk1"/>
                </a:solidFill>
              </a:rPr>
              <a:t>Future works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Extend and Automate GUI tests, add performance and security testing.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Integrate CI/CD pipeline with GitHub Actions for automated builds and test runs.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more features to GUI and to the application overall.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Migrate DB to cloud storage for cross-device sync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628650" y="1379575"/>
            <a:ext cx="7782254" cy="31503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4765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Introduction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Problem Definition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Design Requirements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Solutions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Testing and Demonstration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Project Management</a:t>
            </a:r>
            <a:endParaRPr/>
          </a:p>
          <a:p>
            <a:pPr indent="-24765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lang="en" sz="2100">
                <a:latin typeface="Gill Sans"/>
                <a:ea typeface="Gill Sans"/>
                <a:cs typeface="Gill Sans"/>
                <a:sym typeface="Gill Sans"/>
              </a:rPr>
              <a:t>Conclusion and Future Scope</a:t>
            </a:r>
            <a:endParaRPr/>
          </a:p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628650" y="530108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4100"/>
              <a:buNone/>
            </a:pPr>
            <a:r>
              <a:rPr lang="en"/>
              <a:t>Agenda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501014" y="410082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6" name="Google Shape;106;p21"/>
          <p:cNvSpPr txBox="1"/>
          <p:nvPr/>
        </p:nvSpPr>
        <p:spPr>
          <a:xfrm>
            <a:off x="501014" y="1072210"/>
            <a:ext cx="8050830" cy="3457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 often struggle with organizing study sessions effectively, leading to procrastination and missed deadlines.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in-built task-planner shippable with any laptop of any specification makes th</a:t>
            </a:r>
            <a:r>
              <a:rPr lang="en" sz="1100">
                <a:solidFill>
                  <a:schemeClr val="dk1"/>
                </a:solidFill>
              </a:rPr>
              <a:t>is app 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accessible to a massive demographic of people.  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solution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allows the user to schedule tasks based on priorities, time availability, and user preferences.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Ensuring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robustness and reliability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via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thorough testing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Technology Stack:</a:t>
            </a:r>
            <a:b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Java, JavaFX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UI, </a:t>
            </a: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SQLite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data storage.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○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Test-Driven Development (TDD) to ensure high code quality.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2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381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501014" y="410082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501014" y="1045791"/>
            <a:ext cx="8050725" cy="3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Problem: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Lack of automated tools that combine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management with intelligent scheduling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Inconsistent user experience due to poor testing of existing apps.</a:t>
            </a:r>
            <a:b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</a:t>
            </a:r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a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Study Session Planner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that is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intuitive, reliable, and bug-free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by integrating </a:t>
            </a:r>
            <a:r>
              <a:rPr b="1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at every stage</a:t>
            </a: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TDD for an experience tailored to be intuitive and easy-to-learn.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○"/>
            </a:pPr>
            <a:r>
              <a:rPr b="0" i="0" lang="e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Persistent storage to retain a history of completed and ongoing tasks even after application termination or power loss.</a:t>
            </a: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8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27000" lvl="1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143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381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idx="2" type="body"/>
          </p:nvPr>
        </p:nvSpPr>
        <p:spPr>
          <a:xfrm>
            <a:off x="501014" y="401282"/>
            <a:ext cx="81420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Design Requirements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01019" y="1072219"/>
            <a:ext cx="8050725" cy="3868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Add, edit, and delete tasks.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reminders and deadlines.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Display tasks in a calendar view.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Minimize scheduling conflicts.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an easy-to-use UI.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all critical functionalities are fully tested.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Timeframe: 8 weeks.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restricted to JavaFX and lightweight RDBMS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●"/>
            </a:pP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 follow </a:t>
            </a:r>
            <a:r>
              <a:rPr b="1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testing standards (unit, integration, system tests)</a:t>
            </a:r>
            <a: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0287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1600" lvl="0" marL="254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C629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52400" lvl="0" marL="254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79400" lvl="0" marL="381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629"/>
              </a:buClr>
              <a:buSzPts val="15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501014" y="410082"/>
            <a:ext cx="8141971" cy="55977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4734"/>
              </a:buClr>
              <a:buSzPts val="3300"/>
              <a:buNone/>
            </a:pPr>
            <a:r>
              <a:rPr lang="en" sz="3300">
                <a:latin typeface="Arial"/>
                <a:ea typeface="Arial"/>
                <a:cs typeface="Arial"/>
                <a:sym typeface="Arial"/>
              </a:rPr>
              <a:t>Solutions</a:t>
            </a:r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501014" y="1072210"/>
            <a:ext cx="8050830" cy="345785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 u="sng">
                <a:solidFill>
                  <a:schemeClr val="dk1"/>
                </a:solidFill>
              </a:rPr>
              <a:t>Evaluated Solutions Overview</a:t>
            </a:r>
            <a:endParaRPr b="1" sz="13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🔹 Solution 1: Command-Line Scheduler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Design:</a:t>
            </a:r>
            <a:r>
              <a:rPr lang="en" sz="1100">
                <a:solidFill>
                  <a:schemeClr val="dk1"/>
                </a:solidFill>
              </a:rPr>
              <a:t> Lightweight Java CLI app reading from CSV to generate plain text schedule.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Strengths: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Easy Path/Data-flow &amp; CFG testing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 code coverage (≥90%)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Weaknesses: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Minimal validation (no boundary/equivalence class tests)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Poor usability (SUS &lt; 70)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628650" y="1379575"/>
            <a:ext cx="7867800" cy="350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 Swing GUI Scheduler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Design:</a:t>
            </a:r>
            <a:r>
              <a:rPr lang="en" sz="1100"/>
              <a:t> Java Swing GUI to import CSV, set availability, and view read-only schedule.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Strengths: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Integration testing possible via GUI/scheduler separation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Allows boundary &amp; decision table testing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Weaknesses: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Limited interactivity (read-only schedule view)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Threading issues (Swing event-dispatch)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Still not MBT/test-case friendly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628650" y="530107"/>
            <a:ext cx="8142000" cy="5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Solution 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idx="1" type="subTitle"/>
          </p:nvPr>
        </p:nvSpPr>
        <p:spPr>
          <a:xfrm>
            <a:off x="638100" y="1089900"/>
            <a:ext cx="7867800" cy="3150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/>
              <a:t>JavaFX GUI + DB Integration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Design:</a:t>
            </a:r>
            <a:r>
              <a:rPr lang="en" sz="1100"/>
              <a:t> JavaFX app with persistent DB support and dynamic user interaction.</a:t>
            </a:r>
            <a:br>
              <a:rPr lang="en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Features: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Store &amp; retrieve tasks/schedules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Drag-drop task view with filters/priorities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/>
              <a:t>Why It’s Better:</a:t>
            </a:r>
            <a:br>
              <a:rPr b="1" lang="en" sz="1100"/>
            </a:b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Superior usability &amp; SUS score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Interactive calendar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Test coverage includes all previous criteria + user satisfaction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2" type="body"/>
          </p:nvPr>
        </p:nvSpPr>
        <p:spPr>
          <a:xfrm>
            <a:off x="628650" y="530107"/>
            <a:ext cx="8142000" cy="5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Solution 3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idx="2" type="body"/>
          </p:nvPr>
        </p:nvSpPr>
        <p:spPr>
          <a:xfrm>
            <a:off x="628650" y="530107"/>
            <a:ext cx="8142000" cy="5598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Comparison Chart</a:t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2625" y="1800225"/>
            <a:ext cx="52387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