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58" userDrawn="1">
          <p15:clr>
            <a:srgbClr val="A4A3A4"/>
          </p15:clr>
        </p15:guide>
        <p15:guide id="6" pos="180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4706" autoAdjust="0"/>
  </p:normalViewPr>
  <p:slideViewPr>
    <p:cSldViewPr snapToGrid="0" snapToObjects="1" showGuides="1">
      <p:cViewPr varScale="1">
        <p:scale>
          <a:sx n="50" d="100"/>
          <a:sy n="50" d="100"/>
        </p:scale>
        <p:origin x="232" y="344"/>
      </p:cViewPr>
      <p:guideLst>
        <p:guide orient="horz" pos="1659"/>
        <p:guide orient="horz" pos="144"/>
        <p:guide orient="horz" pos="10080"/>
        <p:guide orient="horz"/>
        <p:guide pos="358"/>
        <p:guide pos="180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182430"/>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57716"/>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182430"/>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57716"/>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5771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182430"/>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242064"/>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781121"/>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75606"/>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258415"/>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781121"/>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06722"/>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781121"/>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262384"/>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0571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09050"/>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C2936E13-9BED-014D-9FD8-D2F0DD7F8E02}"/>
              </a:ext>
            </a:extLst>
          </p:cNvPr>
          <p:cNvSpPr>
            <a:spLocks noGrp="1"/>
          </p:cNvSpPr>
          <p:nvPr>
            <p:ph type="body" sz="quarter" idx="150" hasCustomPrompt="1"/>
          </p:nvPr>
        </p:nvSpPr>
        <p:spPr>
          <a:xfrm>
            <a:off x="3906520" y="1137804"/>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1EDE48AC-AD08-4145-B8DF-31EEC7B36616}"/>
              </a:ext>
            </a:extLst>
          </p:cNvPr>
          <p:cNvSpPr>
            <a:spLocks noGrp="1"/>
          </p:cNvSpPr>
          <p:nvPr>
            <p:ph type="body" sz="quarter" idx="184" hasCustomPrompt="1"/>
          </p:nvPr>
        </p:nvSpPr>
        <p:spPr>
          <a:xfrm>
            <a:off x="3906520" y="1736034"/>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7801B00A-04AF-574C-9547-07EB084B2234}"/>
              </a:ext>
            </a:extLst>
          </p:cNvPr>
          <p:cNvSpPr>
            <a:spLocks noGrp="1"/>
          </p:cNvSpPr>
          <p:nvPr>
            <p:ph type="body" sz="quarter" idx="185" hasCustomPrompt="1"/>
          </p:nvPr>
        </p:nvSpPr>
        <p:spPr>
          <a:xfrm>
            <a:off x="3906520" y="292020"/>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22218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797472"/>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222186"/>
            <a:ext cx="6699249"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797472"/>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797472"/>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222186"/>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8F58CF05-58FD-F842-88AB-51099F130F93}"/>
              </a:ext>
            </a:extLst>
          </p:cNvPr>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1" name="Text Placeholder 76">
            <a:extLst>
              <a:ext uri="{FF2B5EF4-FFF2-40B4-BE49-F238E27FC236}">
                <a16:creationId xmlns:a16="http://schemas.microsoft.com/office/drawing/2014/main" id="{6C58C4AE-C2F1-C54D-9224-55C0A51ED153}"/>
              </a:ext>
            </a:extLst>
          </p:cNvPr>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2" name="Text Placeholder 76">
            <a:extLst>
              <a:ext uri="{FF2B5EF4-FFF2-40B4-BE49-F238E27FC236}">
                <a16:creationId xmlns:a16="http://schemas.microsoft.com/office/drawing/2014/main" id="{6C3E1DDD-251F-C34B-807A-F553784DAC08}"/>
              </a:ext>
            </a:extLst>
          </p:cNvPr>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301699"/>
            <a:ext cx="670454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860634"/>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318050"/>
            <a:ext cx="13813365"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860634"/>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860634"/>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322019"/>
            <a:ext cx="6698012"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tx1"/>
                </a:solidFill>
                <a:latin typeface="Calibri" panose="020F0502020204030204" pitchFamily="34" charset="0"/>
                <a:cs typeface="Calibri" panose="020F0502020204030204" pitchFamily="34"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id="{50AC94B8-C1FC-F64B-A4AC-A6753527AC28}"/>
              </a:ext>
            </a:extLst>
          </p:cNvPr>
          <p:cNvSpPr>
            <a:spLocks noGrp="1"/>
          </p:cNvSpPr>
          <p:nvPr>
            <p:ph type="body" sz="quarter" idx="150" hasCustomPrompt="1"/>
          </p:nvPr>
        </p:nvSpPr>
        <p:spPr>
          <a:xfrm>
            <a:off x="3906520" y="1117926"/>
            <a:ext cx="21447761" cy="598230"/>
          </a:xfrm>
          <a:prstGeom prst="rect">
            <a:avLst/>
          </a:prstGeom>
        </p:spPr>
        <p:txBody>
          <a:bodyPr>
            <a:normAutofit/>
          </a:bodyPr>
          <a:lstStyle>
            <a:lvl1pPr marL="0" indent="0" algn="ctr">
              <a:buFontTx/>
              <a:buNone/>
              <a:defRPr sz="3413">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32" name="Text Placeholder 76">
            <a:extLst>
              <a:ext uri="{FF2B5EF4-FFF2-40B4-BE49-F238E27FC236}">
                <a16:creationId xmlns:a16="http://schemas.microsoft.com/office/drawing/2014/main" id="{F6EDC588-E391-C646-B72B-EEC803626E56}"/>
              </a:ext>
            </a:extLst>
          </p:cNvPr>
          <p:cNvSpPr>
            <a:spLocks noGrp="1"/>
          </p:cNvSpPr>
          <p:nvPr>
            <p:ph type="body" sz="quarter" idx="184" hasCustomPrompt="1"/>
          </p:nvPr>
        </p:nvSpPr>
        <p:spPr>
          <a:xfrm>
            <a:off x="3906520" y="1716156"/>
            <a:ext cx="21447761" cy="634555"/>
          </a:xfrm>
          <a:prstGeom prst="rect">
            <a:avLst/>
          </a:prstGeom>
        </p:spPr>
        <p:txBody>
          <a:bodyPr>
            <a:normAutofit/>
          </a:bodyPr>
          <a:lstStyle>
            <a:lvl1pPr marL="0" indent="0" algn="ctr">
              <a:buFontTx/>
              <a:buNone/>
              <a:defRPr sz="2560">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33" name="Text Placeholder 76">
            <a:extLst>
              <a:ext uri="{FF2B5EF4-FFF2-40B4-BE49-F238E27FC236}">
                <a16:creationId xmlns:a16="http://schemas.microsoft.com/office/drawing/2014/main" id="{15C9BEE7-988F-7247-B81C-E26DFA34A7DE}"/>
              </a:ext>
            </a:extLst>
          </p:cNvPr>
          <p:cNvSpPr>
            <a:spLocks noGrp="1"/>
          </p:cNvSpPr>
          <p:nvPr>
            <p:ph type="body" sz="quarter" idx="185" hasCustomPrompt="1"/>
          </p:nvPr>
        </p:nvSpPr>
        <p:spPr>
          <a:xfrm>
            <a:off x="3906520" y="272142"/>
            <a:ext cx="21447761" cy="834414"/>
          </a:xfrm>
          <a:prstGeom prst="rect">
            <a:avLst/>
          </a:prstGeom>
        </p:spPr>
        <p:txBody>
          <a:bodyPr>
            <a:normAutofit/>
          </a:bodyPr>
          <a:lstStyle>
            <a:lvl1pPr marL="0" indent="0" algn="ctr">
              <a:buFontTx/>
              <a:buNone/>
              <a:defRPr sz="4693" b="1">
                <a:solidFill>
                  <a:schemeClr val="bg1"/>
                </a:solidFill>
                <a:latin typeface="Calibri" panose="020F0502020204030204" pitchFamily="34" charset="0"/>
                <a:cs typeface="Calibri" panose="020F0502020204030204" pitchFamily="34" charset="0"/>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0B9ADF8C-186C-174C-92BC-4C80F596CA52}"/>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ectangle 36">
            <a:extLst>
              <a:ext uri="{FF2B5EF4-FFF2-40B4-BE49-F238E27FC236}">
                <a16:creationId xmlns:a16="http://schemas.microsoft.com/office/drawing/2014/main" id="{A4A4BA4F-891E-D147-8F7F-EF67A0E51EFF}"/>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7" name="Rounded Rectangle 6">
            <a:extLst>
              <a:ext uri="{FF2B5EF4-FFF2-40B4-BE49-F238E27FC236}">
                <a16:creationId xmlns:a16="http://schemas.microsoft.com/office/drawing/2014/main" id="{D8138FC5-8D7C-2840-B2C6-445C79D45CD0}"/>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ABE084D9-5FB6-B249-9079-CD4F304A90DD}"/>
              </a:ext>
            </a:extLst>
          </p:cNvPr>
          <p:cNvSpPr>
            <a:spLocks noChangeArrowheads="1"/>
          </p:cNvSpPr>
          <p:nvPr userDrawn="1"/>
        </p:nvSpPr>
        <p:spPr bwMode="auto">
          <a:xfrm>
            <a:off x="-1" y="15127358"/>
            <a:ext cx="29260800" cy="1331843"/>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5" name="Rectangle 36">
            <a:extLst>
              <a:ext uri="{FF2B5EF4-FFF2-40B4-BE49-F238E27FC236}">
                <a16:creationId xmlns:a16="http://schemas.microsoft.com/office/drawing/2014/main" id="{2366F17F-9632-E54C-BECB-05A6A8BE1C52}"/>
              </a:ext>
            </a:extLst>
          </p:cNvPr>
          <p:cNvSpPr>
            <a:spLocks noChangeArrowheads="1"/>
          </p:cNvSpPr>
          <p:nvPr userDrawn="1"/>
        </p:nvSpPr>
        <p:spPr bwMode="auto">
          <a:xfrm>
            <a:off x="0" y="-23091"/>
            <a:ext cx="29260800" cy="3899352"/>
          </a:xfrm>
          <a:prstGeom prst="rect">
            <a:avLst/>
          </a:prstGeom>
          <a:solidFill>
            <a:schemeClr val="accent1">
              <a:lumMod val="50000"/>
            </a:schemeClr>
          </a:solidFill>
          <a:ln w="9525">
            <a:noFill/>
            <a:miter lim="800000"/>
            <a:headEnd/>
            <a:tailEnd/>
          </a:ln>
          <a:effectLst/>
        </p:spPr>
        <p:txBody>
          <a:bodyPr wrap="none" lIns="277425" tIns="138713" rIns="277425" bIns="138713" anchor="ctr"/>
          <a:lstStyle/>
          <a:p>
            <a:pPr>
              <a:defRPr/>
            </a:pPr>
            <a:endParaRPr lang="en-US" sz="14910" dirty="0"/>
          </a:p>
        </p:txBody>
      </p:sp>
      <p:sp>
        <p:nvSpPr>
          <p:cNvPr id="6" name="Rounded Rectangle 5">
            <a:extLst>
              <a:ext uri="{FF2B5EF4-FFF2-40B4-BE49-F238E27FC236}">
                <a16:creationId xmlns:a16="http://schemas.microsoft.com/office/drawing/2014/main" id="{71FA7A4C-1F75-414D-A3C9-45F8308982ED}"/>
              </a:ext>
            </a:extLst>
          </p:cNvPr>
          <p:cNvSpPr/>
          <p:nvPr userDrawn="1"/>
        </p:nvSpPr>
        <p:spPr>
          <a:xfrm>
            <a:off x="292410" y="2484784"/>
            <a:ext cx="28675983" cy="13434045"/>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910"/>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5E88B-C582-7B48-B8C8-E06A09591A38}"/>
              </a:ext>
            </a:extLst>
          </p:cNvPr>
          <p:cNvSpPr>
            <a:spLocks noGrp="1"/>
          </p:cNvSpPr>
          <p:nvPr>
            <p:ph type="body" sz="quarter" idx="10"/>
          </p:nvPr>
        </p:nvSpPr>
        <p:spPr>
          <a:xfrm>
            <a:off x="606195" y="3242064"/>
            <a:ext cx="6704542" cy="3070717"/>
          </a:xfrm>
        </p:spPr>
        <p:txBody>
          <a:bodyPr/>
          <a:lstStyle/>
          <a:p>
            <a:r>
              <a:rPr lang="en-US" sz="1600" dirty="0" err="1"/>
              <a:t>StudyBuddy</a:t>
            </a:r>
            <a:r>
              <a:rPr lang="en-US" sz="1600" dirty="0"/>
              <a:t> is an AI-powered study management tool created to help college students improve time management, keep track of assignments, and boost academic performance. The platform brings together assignment tracking, personalized study schedules, AI-based recommendations, and calendar syncing into one simple, student-friendly interface.</a:t>
            </a:r>
          </a:p>
          <a:p>
            <a:r>
              <a:rPr lang="en-US" sz="1600" dirty="0"/>
              <a:t>It integrates with Learning Management Systems (LMS) like Canvas and offers features like assignment importing, real-time grade tracking, and smart study tips generated from performance data. The goal is to centralize academic tools and make it easier for students to stay on top of their academic responsibilities.</a:t>
            </a:r>
          </a:p>
          <a:p>
            <a:endParaRPr lang="en-US" sz="16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FC464CD-9CD5-0C44-B0DA-7D72ADC1C801}"/>
              </a:ext>
            </a:extLst>
          </p:cNvPr>
          <p:cNvSpPr>
            <a:spLocks noGrp="1"/>
          </p:cNvSpPr>
          <p:nvPr>
            <p:ph type="body" sz="quarter" idx="11"/>
          </p:nvPr>
        </p:nvSpPr>
        <p:spPr/>
        <p:txBody>
          <a:bodyPr/>
          <a:lstStyle/>
          <a:p>
            <a:r>
              <a:rPr lang="en-US" dirty="0">
                <a:latin typeface="Calibri" panose="020F0502020204030204" pitchFamily="34" charset="0"/>
                <a:cs typeface="Calibri" panose="020F0502020204030204" pitchFamily="34" charset="0"/>
              </a:rPr>
              <a:t>Introduction</a:t>
            </a:r>
          </a:p>
        </p:txBody>
      </p:sp>
      <p:sp>
        <p:nvSpPr>
          <p:cNvPr id="4" name="Text Placeholder 3">
            <a:extLst>
              <a:ext uri="{FF2B5EF4-FFF2-40B4-BE49-F238E27FC236}">
                <a16:creationId xmlns:a16="http://schemas.microsoft.com/office/drawing/2014/main" id="{49656F8B-235B-8B4C-801F-88103EEA1428}"/>
              </a:ext>
            </a:extLst>
          </p:cNvPr>
          <p:cNvSpPr>
            <a:spLocks noGrp="1"/>
          </p:cNvSpPr>
          <p:nvPr>
            <p:ph type="body" sz="quarter" idx="19"/>
          </p:nvPr>
        </p:nvSpPr>
        <p:spPr>
          <a:xfrm>
            <a:off x="583362" y="6755390"/>
            <a:ext cx="6705600" cy="1248680"/>
          </a:xfrm>
        </p:spPr>
        <p:txBody>
          <a:bodyPr/>
          <a:lstStyle/>
          <a:p>
            <a:r>
              <a:rPr lang="en-US" sz="1600" dirty="0"/>
              <a:t>Digital wireframes were created to visualize the student dashboard, calendar/schedule view, and AI assistant page. Each screen was designed with clarity, accessibility, and responsiveness in mind to make the experience smooth across devices.</a:t>
            </a:r>
            <a:endParaRPr lang="en-US" sz="1600" dirty="0">
              <a:latin typeface="Calibri" panose="020F0502020204030204" pitchFamily="34" charset="0"/>
              <a:cs typeface="Calibri" panose="020F0502020204030204" pitchFamily="34" charset="0"/>
            </a:endParaRPr>
          </a:p>
        </p:txBody>
      </p:sp>
      <p:sp>
        <p:nvSpPr>
          <p:cNvPr id="5" name="Text Placeholder 4">
            <a:extLst>
              <a:ext uri="{FF2B5EF4-FFF2-40B4-BE49-F238E27FC236}">
                <a16:creationId xmlns:a16="http://schemas.microsoft.com/office/drawing/2014/main" id="{E079C153-2356-8A41-9571-F057A61C5A68}"/>
              </a:ext>
            </a:extLst>
          </p:cNvPr>
          <p:cNvSpPr>
            <a:spLocks noGrp="1"/>
          </p:cNvSpPr>
          <p:nvPr>
            <p:ph type="body" sz="quarter" idx="20"/>
          </p:nvPr>
        </p:nvSpPr>
        <p:spPr>
          <a:xfrm>
            <a:off x="608312" y="6166613"/>
            <a:ext cx="6700308" cy="450228"/>
          </a:xfrm>
        </p:spPr>
        <p:txBody>
          <a:bodyPr/>
          <a:lstStyle/>
          <a:p>
            <a:r>
              <a:rPr lang="en-US" dirty="0">
                <a:latin typeface="Calibri" panose="020F0502020204030204" pitchFamily="34" charset="0"/>
                <a:cs typeface="Calibri" panose="020F0502020204030204" pitchFamily="34" charset="0"/>
              </a:rPr>
              <a:t>Wireframes</a:t>
            </a:r>
          </a:p>
        </p:txBody>
      </p:sp>
      <p:sp>
        <p:nvSpPr>
          <p:cNvPr id="6" name="Text Placeholder 5">
            <a:extLst>
              <a:ext uri="{FF2B5EF4-FFF2-40B4-BE49-F238E27FC236}">
                <a16:creationId xmlns:a16="http://schemas.microsoft.com/office/drawing/2014/main" id="{4CBAB54E-5EEE-564E-B8C6-4A57067AC91B}"/>
              </a:ext>
            </a:extLst>
          </p:cNvPr>
          <p:cNvSpPr>
            <a:spLocks noGrp="1"/>
          </p:cNvSpPr>
          <p:nvPr>
            <p:ph type="body" sz="quarter" idx="21"/>
          </p:nvPr>
        </p:nvSpPr>
        <p:spPr>
          <a:xfrm>
            <a:off x="7724776" y="3258415"/>
            <a:ext cx="13813365" cy="4597289"/>
          </a:xfrm>
        </p:spPr>
        <p:txBody>
          <a:bodyPr/>
          <a:lstStyle/>
          <a:p>
            <a:r>
              <a:rPr lang="en-US" sz="1600" b="1" dirty="0"/>
              <a:t>Planning and Research:</a:t>
            </a:r>
          </a:p>
          <a:p>
            <a:r>
              <a:rPr lang="en-US" sz="1600" dirty="0"/>
              <a:t>We conducted thorough research by studying existing tools like Canvas, Blackboard, Quizlet, Notion, and Duolingo to identify their strengths and areas for improvement. This helped us determine where </a:t>
            </a:r>
            <a:r>
              <a:rPr lang="en-US" sz="1600" dirty="0" err="1"/>
              <a:t>StudyBuddy</a:t>
            </a:r>
            <a:r>
              <a:rPr lang="en-US" sz="1600" dirty="0"/>
              <a:t> could provide additional functionality and differentiate itself from these platforms.</a:t>
            </a:r>
          </a:p>
          <a:p>
            <a:r>
              <a:rPr lang="en-US" sz="1600" b="1" dirty="0"/>
              <a:t>Requirements Documentation:</a:t>
            </a:r>
          </a:p>
          <a:p>
            <a:r>
              <a:rPr lang="en-US" sz="1600" dirty="0"/>
              <a:t>We outlined both functional and non-functional requirements for the platform. Key features included assignment synchronization, study session planning, role-based user permissions, and platform security. These requirements helped us stay focused on the needs of our target users and provided a solid foundation for the project's development.</a:t>
            </a:r>
          </a:p>
          <a:p>
            <a:r>
              <a:rPr lang="en-US" sz="1600" b="1" dirty="0"/>
              <a:t>Design and Wireframing:</a:t>
            </a:r>
          </a:p>
          <a:p>
            <a:r>
              <a:rPr lang="en-US" sz="1600" dirty="0"/>
              <a:t>Using tools like Figma, we sketched and refined digital wireframes for each major screen of the platform. We incorporated key feedback from students to enhance the usability and user experience of </a:t>
            </a:r>
            <a:r>
              <a:rPr lang="en-US" sz="1600" dirty="0" err="1"/>
              <a:t>StudyBuddy</a:t>
            </a:r>
            <a:r>
              <a:rPr lang="en-US" sz="1600" dirty="0"/>
              <a:t>. Through this phase, we iterated on design elements to ensure the platform would be intuitive and meet student needs.</a:t>
            </a:r>
          </a:p>
          <a:p>
            <a:r>
              <a:rPr lang="en-US" sz="1600" b="1" dirty="0"/>
              <a:t>Collaboration and Learning:</a:t>
            </a:r>
          </a:p>
          <a:p>
            <a:r>
              <a:rPr lang="en-US" sz="1600" dirty="0"/>
              <a:t>Throughout the development process, our team held frequent meetings and check-ins, ensuring that we worked together to find the best solutions for the project. We learned from each other and upskilled along the way, constantly improving our skills and understanding of both the technical and user experience aspects of the platform.</a:t>
            </a:r>
          </a:p>
          <a:p>
            <a:endParaRPr lang="en-US" sz="1600" dirty="0">
              <a:latin typeface="Calibri" panose="020F0502020204030204" pitchFamily="34" charset="0"/>
              <a:cs typeface="Calibri" panose="020F0502020204030204" pitchFamily="34" charset="0"/>
            </a:endParaRPr>
          </a:p>
        </p:txBody>
      </p:sp>
      <p:sp>
        <p:nvSpPr>
          <p:cNvPr id="7" name="Text Placeholder 6">
            <a:extLst>
              <a:ext uri="{FF2B5EF4-FFF2-40B4-BE49-F238E27FC236}">
                <a16:creationId xmlns:a16="http://schemas.microsoft.com/office/drawing/2014/main" id="{023778EB-3C7F-A34E-BCA5-A63A37233BE2}"/>
              </a:ext>
            </a:extLst>
          </p:cNvPr>
          <p:cNvSpPr>
            <a:spLocks noGrp="1"/>
          </p:cNvSpPr>
          <p:nvPr>
            <p:ph type="body" sz="quarter" idx="22"/>
          </p:nvPr>
        </p:nvSpPr>
        <p:spPr/>
        <p:txBody>
          <a:bodyPr/>
          <a:lstStyle/>
          <a:p>
            <a:r>
              <a:rPr lang="en-US" dirty="0">
                <a:latin typeface="Calibri" panose="020F0502020204030204" pitchFamily="34" charset="0"/>
                <a:cs typeface="Calibri" panose="020F0502020204030204" pitchFamily="34" charset="0"/>
              </a:rPr>
              <a:t>Process</a:t>
            </a:r>
          </a:p>
        </p:txBody>
      </p:sp>
      <p:sp>
        <p:nvSpPr>
          <p:cNvPr id="8" name="Text Placeholder 7">
            <a:extLst>
              <a:ext uri="{FF2B5EF4-FFF2-40B4-BE49-F238E27FC236}">
                <a16:creationId xmlns:a16="http://schemas.microsoft.com/office/drawing/2014/main" id="{B23EFC28-1F0E-A14A-AF90-BA267B4254DE}"/>
              </a:ext>
            </a:extLst>
          </p:cNvPr>
          <p:cNvSpPr>
            <a:spLocks noGrp="1"/>
          </p:cNvSpPr>
          <p:nvPr>
            <p:ph type="body" sz="quarter" idx="23"/>
          </p:nvPr>
        </p:nvSpPr>
        <p:spPr>
          <a:xfrm>
            <a:off x="15447434" y="7181271"/>
            <a:ext cx="12340166" cy="9029272"/>
          </a:xfrm>
        </p:spPr>
        <p:txBody>
          <a:bodyPr/>
          <a:lstStyle/>
          <a:p>
            <a:r>
              <a:rPr lang="en-US" sz="1600" b="1" dirty="0"/>
              <a:t>Hardware:</a:t>
            </a:r>
          </a:p>
          <a:p>
            <a:pPr>
              <a:buFont typeface="Arial" panose="020B0604020202020204" pitchFamily="34" charset="0"/>
              <a:buChar char="•"/>
            </a:pPr>
            <a:r>
              <a:rPr lang="en-US" sz="1600" b="1" dirty="0"/>
              <a:t>Server Infrastructure</a:t>
            </a:r>
            <a:r>
              <a:rPr lang="en-US" sz="1600" dirty="0"/>
              <a:t>: Hosted on AWS, providing scalable infrastructure with features like load balancing, auto-scaling, and data storage to handle user traffic and data.</a:t>
            </a:r>
          </a:p>
          <a:p>
            <a:pPr>
              <a:buFont typeface="Arial" panose="020B0604020202020204" pitchFamily="34" charset="0"/>
              <a:buChar char="•"/>
            </a:pPr>
            <a:r>
              <a:rPr lang="en-US" sz="1600" b="1" dirty="0"/>
              <a:t>End-User Devices</a:t>
            </a:r>
            <a:r>
              <a:rPr lang="en-US" sz="1600" dirty="0"/>
              <a:t>: Accessible via desktops, laptops, and mobile devices, ensuring broad accessibility.</a:t>
            </a:r>
          </a:p>
          <a:p>
            <a:r>
              <a:rPr lang="en-US" sz="1600" b="1" dirty="0"/>
              <a:t>Software:</a:t>
            </a:r>
          </a:p>
          <a:p>
            <a:pPr>
              <a:buFont typeface="Arial" panose="020B0604020202020204" pitchFamily="34" charset="0"/>
              <a:buChar char="•"/>
            </a:pPr>
            <a:r>
              <a:rPr lang="en-US" sz="1600" b="1" dirty="0"/>
              <a:t>Backend Development</a:t>
            </a:r>
            <a:r>
              <a:rPr lang="en-US" sz="1600" dirty="0"/>
              <a:t>: Built with Node.js for real-time interactions, such as syncing assignments and notifications.</a:t>
            </a:r>
          </a:p>
          <a:p>
            <a:pPr>
              <a:buFont typeface="Arial" panose="020B0604020202020204" pitchFamily="34" charset="0"/>
              <a:buChar char="•"/>
            </a:pPr>
            <a:r>
              <a:rPr lang="en-US" sz="1600" b="1" dirty="0"/>
              <a:t>Frontend Development</a:t>
            </a:r>
            <a:r>
              <a:rPr lang="en-US" sz="1600" dirty="0"/>
              <a:t>: React will be used to create a responsive and user-friendly interface.</a:t>
            </a:r>
          </a:p>
          <a:p>
            <a:pPr>
              <a:buFont typeface="Arial" panose="020B0604020202020204" pitchFamily="34" charset="0"/>
              <a:buChar char="•"/>
            </a:pPr>
            <a:r>
              <a:rPr lang="en-US" sz="1600" b="1" dirty="0"/>
              <a:t>Database</a:t>
            </a:r>
            <a:r>
              <a:rPr lang="en-US" sz="1600" dirty="0"/>
              <a:t>: MongoDB for scalable storage of user data, assignments, and grades.</a:t>
            </a:r>
          </a:p>
          <a:p>
            <a:pPr>
              <a:buFont typeface="Arial" panose="020B0604020202020204" pitchFamily="34" charset="0"/>
              <a:buChar char="•"/>
            </a:pPr>
            <a:r>
              <a:rPr lang="en-US" sz="1600" b="1" dirty="0"/>
              <a:t>Version Control</a:t>
            </a:r>
            <a:r>
              <a:rPr lang="en-US" sz="1600" dirty="0"/>
              <a:t>: Git, with repositories hosted on GitHub for collaboration and code management.</a:t>
            </a:r>
          </a:p>
          <a:p>
            <a:pPr>
              <a:buFont typeface="Arial" panose="020B0604020202020204" pitchFamily="34" charset="0"/>
              <a:buChar char="•"/>
            </a:pPr>
            <a:r>
              <a:rPr lang="en-US" sz="1600" b="1" dirty="0"/>
              <a:t>Cloud Storage</a:t>
            </a:r>
            <a:r>
              <a:rPr lang="en-US" sz="1600" dirty="0"/>
              <a:t>: AWS S3 for storing media files like study resources and document attachments.</a:t>
            </a:r>
          </a:p>
          <a:p>
            <a:r>
              <a:rPr lang="en-US" sz="1600" b="1" dirty="0"/>
              <a:t>APIs:</a:t>
            </a:r>
          </a:p>
          <a:p>
            <a:pPr>
              <a:buFont typeface="Arial" panose="020B0604020202020204" pitchFamily="34" charset="0"/>
              <a:buChar char="•"/>
            </a:pPr>
            <a:r>
              <a:rPr lang="en-US" sz="1600" b="1" dirty="0"/>
              <a:t>LMS APIs</a:t>
            </a:r>
            <a:r>
              <a:rPr lang="en-US" sz="1600" dirty="0"/>
              <a:t>: To import assignments, track grades, and notify students of changes.</a:t>
            </a:r>
          </a:p>
          <a:p>
            <a:pPr marL="742950" lvl="1" indent="-285750">
              <a:buFont typeface="Arial" panose="020B0604020202020204" pitchFamily="34" charset="0"/>
              <a:buChar char="•"/>
            </a:pPr>
            <a:r>
              <a:rPr lang="en-US" sz="1600" b="1" dirty="0"/>
              <a:t>Endpoint</a:t>
            </a:r>
            <a:r>
              <a:rPr lang="en-US" sz="1600" dirty="0"/>
              <a:t>: /</a:t>
            </a:r>
            <a:r>
              <a:rPr lang="en-US" sz="1600" dirty="0" err="1"/>
              <a:t>api</a:t>
            </a:r>
            <a:r>
              <a:rPr lang="en-US" sz="1600" dirty="0"/>
              <a:t>/v1/courses/{</a:t>
            </a:r>
            <a:r>
              <a:rPr lang="en-US" sz="1600" dirty="0" err="1"/>
              <a:t>course_id</a:t>
            </a:r>
            <a:r>
              <a:rPr lang="en-US" sz="1600" dirty="0"/>
              <a:t>}/assignments</a:t>
            </a:r>
          </a:p>
          <a:p>
            <a:pPr marL="742950" lvl="1" indent="-285750">
              <a:buFont typeface="Arial" panose="020B0604020202020204" pitchFamily="34" charset="0"/>
              <a:buChar char="•"/>
            </a:pPr>
            <a:r>
              <a:rPr lang="en-US" sz="1600" b="1" dirty="0"/>
              <a:t>Functionality</a:t>
            </a:r>
            <a:r>
              <a:rPr lang="en-US" sz="1600" dirty="0"/>
              <a:t>: Retrieve assignments, due dates, and grade data.</a:t>
            </a:r>
          </a:p>
          <a:p>
            <a:pPr marL="742950" lvl="1" indent="-285750">
              <a:buFont typeface="Arial" panose="020B0604020202020204" pitchFamily="34" charset="0"/>
              <a:buChar char="•"/>
            </a:pPr>
            <a:r>
              <a:rPr lang="en-US" sz="1600" b="1" dirty="0"/>
              <a:t>Endpoint</a:t>
            </a:r>
            <a:r>
              <a:rPr lang="en-US" sz="1600" dirty="0"/>
              <a:t>: /</a:t>
            </a:r>
            <a:r>
              <a:rPr lang="en-US" sz="1600" dirty="0" err="1"/>
              <a:t>api</a:t>
            </a:r>
            <a:r>
              <a:rPr lang="en-US" sz="1600" dirty="0"/>
              <a:t>/v1/users/self/enrollments</a:t>
            </a:r>
          </a:p>
          <a:p>
            <a:pPr marL="742950" lvl="1" indent="-285750">
              <a:buFont typeface="Arial" panose="020B0604020202020204" pitchFamily="34" charset="0"/>
              <a:buChar char="•"/>
            </a:pPr>
            <a:r>
              <a:rPr lang="en-US" sz="1600" b="1" dirty="0"/>
              <a:t>Functionality</a:t>
            </a:r>
            <a:r>
              <a:rPr lang="en-US" sz="1600" dirty="0"/>
              <a:t>: Fetch enrolled courses and sync schedules.</a:t>
            </a:r>
          </a:p>
          <a:p>
            <a:pPr>
              <a:buFont typeface="Arial" panose="020B0604020202020204" pitchFamily="34" charset="0"/>
              <a:buChar char="•"/>
            </a:pPr>
            <a:r>
              <a:rPr lang="en-US" sz="1600" b="1" dirty="0"/>
              <a:t>AI &amp; Machine Learning APIs</a:t>
            </a:r>
            <a:r>
              <a:rPr lang="en-US" sz="1600" dirty="0"/>
              <a:t>: Using </a:t>
            </a:r>
            <a:r>
              <a:rPr lang="en-US" sz="1600" dirty="0" err="1"/>
              <a:t>OpenAI</a:t>
            </a:r>
            <a:r>
              <a:rPr lang="en-US" sz="1600" dirty="0"/>
              <a:t> API to analyze study habits and suggest optimal study sessions.</a:t>
            </a:r>
          </a:p>
          <a:p>
            <a:pPr marL="742950" lvl="1" indent="-285750">
              <a:buFont typeface="Arial" panose="020B0604020202020204" pitchFamily="34" charset="0"/>
              <a:buChar char="•"/>
            </a:pPr>
            <a:r>
              <a:rPr lang="en-US" sz="1600" b="1" dirty="0"/>
              <a:t>Endpoint</a:t>
            </a:r>
            <a:r>
              <a:rPr lang="en-US" sz="1600" dirty="0"/>
              <a:t>: /v1/completions</a:t>
            </a:r>
          </a:p>
          <a:p>
            <a:pPr marL="742950" lvl="1" indent="-285750">
              <a:buFont typeface="Arial" panose="020B0604020202020204" pitchFamily="34" charset="0"/>
              <a:buChar char="•"/>
            </a:pPr>
            <a:r>
              <a:rPr lang="en-US" sz="1600" b="1" dirty="0"/>
              <a:t>Functionality</a:t>
            </a:r>
            <a:r>
              <a:rPr lang="en-US" sz="1600" dirty="0"/>
              <a:t>: Generate AI-driven study recommendations and focus areas.</a:t>
            </a:r>
          </a:p>
          <a:p>
            <a:pPr>
              <a:buFont typeface="Arial" panose="020B0604020202020204" pitchFamily="34" charset="0"/>
              <a:buChar char="•"/>
            </a:pPr>
            <a:r>
              <a:rPr lang="en-US" sz="1600" b="1" dirty="0"/>
              <a:t>Calendar &amp; Scheduling APIs</a:t>
            </a:r>
            <a:r>
              <a:rPr lang="en-US" sz="1600" dirty="0"/>
              <a:t>: Google Calendar API for syncing study schedules and sending reminders.</a:t>
            </a:r>
          </a:p>
          <a:p>
            <a:pPr marL="742950" lvl="1" indent="-285750">
              <a:buFont typeface="Arial" panose="020B0604020202020204" pitchFamily="34" charset="0"/>
              <a:buChar char="•"/>
            </a:pPr>
            <a:r>
              <a:rPr lang="en-US" sz="1600" b="1" dirty="0"/>
              <a:t>Endpoint</a:t>
            </a:r>
            <a:r>
              <a:rPr lang="en-US" sz="1600" dirty="0"/>
              <a:t>: https://</a:t>
            </a:r>
            <a:r>
              <a:rPr lang="en-US" sz="1600" dirty="0" err="1"/>
              <a:t>www.googleapis.com</a:t>
            </a:r>
            <a:r>
              <a:rPr lang="en-US" sz="1600" dirty="0"/>
              <a:t>/calendar/v3/calendars/{</a:t>
            </a:r>
            <a:r>
              <a:rPr lang="en-US" sz="1600" dirty="0" err="1"/>
              <a:t>calendarId</a:t>
            </a:r>
            <a:r>
              <a:rPr lang="en-US" sz="1600" dirty="0"/>
              <a:t>}/events</a:t>
            </a:r>
          </a:p>
          <a:p>
            <a:pPr marL="742950" lvl="1" indent="-285750">
              <a:buFont typeface="Arial" panose="020B0604020202020204" pitchFamily="34" charset="0"/>
              <a:buChar char="•"/>
            </a:pPr>
            <a:r>
              <a:rPr lang="en-US" sz="1600" b="1" dirty="0"/>
              <a:t>Functionality</a:t>
            </a:r>
            <a:r>
              <a:rPr lang="en-US" sz="1600" dirty="0"/>
              <a:t>: Add study sessions and assignment deadlines to the calendar, send reminders.</a:t>
            </a:r>
          </a:p>
          <a:p>
            <a:pPr>
              <a:buFont typeface="Arial" panose="020B0604020202020204" pitchFamily="34" charset="0"/>
              <a:buChar char="•"/>
            </a:pPr>
            <a:r>
              <a:rPr lang="en-US" sz="1600" b="1" dirty="0"/>
              <a:t>User Authentication &amp; Security APIs</a:t>
            </a:r>
            <a:r>
              <a:rPr lang="en-US" sz="1600" dirty="0"/>
              <a:t>: OAuth for secure login with university credentials or third-party providers.</a:t>
            </a:r>
          </a:p>
          <a:p>
            <a:pPr marL="742950" lvl="1" indent="-285750">
              <a:buFont typeface="Arial" panose="020B0604020202020204" pitchFamily="34" charset="0"/>
              <a:buChar char="•"/>
            </a:pPr>
            <a:r>
              <a:rPr lang="en-US" sz="1600" b="1" dirty="0"/>
              <a:t>Endpoint</a:t>
            </a:r>
            <a:r>
              <a:rPr lang="en-US" sz="1600" dirty="0"/>
              <a:t>: /OAuth/token</a:t>
            </a:r>
          </a:p>
          <a:p>
            <a:pPr marL="742950" lvl="1" indent="-285750">
              <a:buFont typeface="Arial" panose="020B0604020202020204" pitchFamily="34" charset="0"/>
              <a:buChar char="•"/>
            </a:pPr>
            <a:r>
              <a:rPr lang="en-US" sz="1600" b="1" dirty="0"/>
              <a:t>Functionality</a:t>
            </a:r>
            <a:r>
              <a:rPr lang="en-US" sz="1600" dirty="0"/>
              <a:t>: Secure login and role-based access control.</a:t>
            </a:r>
          </a:p>
          <a:p>
            <a:pPr>
              <a:buFont typeface="Arial" panose="020B0604020202020204" pitchFamily="34" charset="0"/>
              <a:buChar char="•"/>
            </a:pPr>
            <a:r>
              <a:rPr lang="en-US" sz="1600" b="1" dirty="0"/>
              <a:t>Notification &amp; Messaging APIs</a:t>
            </a:r>
            <a:r>
              <a:rPr lang="en-US" sz="1600" dirty="0"/>
              <a:t>: Twilio and Firebase Cloud Messaging (FCM) for real-time SMS and push notifications.</a:t>
            </a:r>
          </a:p>
          <a:p>
            <a:pPr marL="742950" lvl="1" indent="-285750">
              <a:buFont typeface="Arial" panose="020B0604020202020204" pitchFamily="34" charset="0"/>
              <a:buChar char="•"/>
            </a:pPr>
            <a:r>
              <a:rPr lang="en-US" sz="1600" b="1" dirty="0"/>
              <a:t>Endpoint</a:t>
            </a:r>
            <a:r>
              <a:rPr lang="en-US" sz="1600" dirty="0"/>
              <a:t>: /2010-04-01/Accounts/{</a:t>
            </a:r>
            <a:r>
              <a:rPr lang="en-US" sz="1600" dirty="0" err="1"/>
              <a:t>AccountSid</a:t>
            </a:r>
            <a:r>
              <a:rPr lang="en-US" sz="1600" dirty="0"/>
              <a:t>}/</a:t>
            </a:r>
            <a:r>
              <a:rPr lang="en-US" sz="1600" dirty="0" err="1"/>
              <a:t>Messages.json</a:t>
            </a:r>
            <a:endParaRPr lang="en-US" sz="1600" dirty="0"/>
          </a:p>
          <a:p>
            <a:pPr marL="742950" lvl="1" indent="-285750">
              <a:buFont typeface="Arial" panose="020B0604020202020204" pitchFamily="34" charset="0"/>
              <a:buChar char="•"/>
            </a:pPr>
            <a:r>
              <a:rPr lang="en-US" sz="1600" b="1" dirty="0"/>
              <a:t>Functionality</a:t>
            </a:r>
            <a:r>
              <a:rPr lang="en-US" sz="1600" dirty="0"/>
              <a:t>: Send SMS reminders and push AI-generated study tips.</a:t>
            </a:r>
          </a:p>
          <a:p>
            <a:pPr marL="742950" lvl="1" indent="-285750">
              <a:buFont typeface="Arial" panose="020B0604020202020204" pitchFamily="34" charset="0"/>
              <a:buChar char="•"/>
            </a:pPr>
            <a:r>
              <a:rPr lang="en-US" sz="1600" b="1" dirty="0"/>
              <a:t>Endpoint</a:t>
            </a:r>
            <a:r>
              <a:rPr lang="en-US" sz="1600" dirty="0"/>
              <a:t>: https://</a:t>
            </a:r>
            <a:r>
              <a:rPr lang="en-US" sz="1600" dirty="0" err="1"/>
              <a:t>fcm.googleapis.com</a:t>
            </a:r>
            <a:r>
              <a:rPr lang="en-US" sz="1600" dirty="0"/>
              <a:t>/</a:t>
            </a:r>
            <a:r>
              <a:rPr lang="en-US" sz="1600" dirty="0" err="1"/>
              <a:t>fcm</a:t>
            </a:r>
            <a:r>
              <a:rPr lang="en-US" sz="1600" dirty="0"/>
              <a:t>/send</a:t>
            </a:r>
          </a:p>
          <a:p>
            <a:pPr marL="742950" lvl="1" indent="-285750">
              <a:buFont typeface="Arial" panose="020B0604020202020204" pitchFamily="34" charset="0"/>
              <a:buChar char="•"/>
            </a:pPr>
            <a:r>
              <a:rPr lang="en-US" sz="1600" b="1" dirty="0"/>
              <a:t>Functionality</a:t>
            </a:r>
            <a:r>
              <a:rPr lang="en-US" sz="1600" dirty="0"/>
              <a:t>: Send real-time push notifications to users.</a:t>
            </a:r>
          </a:p>
        </p:txBody>
      </p:sp>
      <p:sp>
        <p:nvSpPr>
          <p:cNvPr id="9" name="Text Placeholder 8">
            <a:extLst>
              <a:ext uri="{FF2B5EF4-FFF2-40B4-BE49-F238E27FC236}">
                <a16:creationId xmlns:a16="http://schemas.microsoft.com/office/drawing/2014/main" id="{EF806257-4E45-D344-A7E5-B0F221EA30AC}"/>
              </a:ext>
            </a:extLst>
          </p:cNvPr>
          <p:cNvSpPr>
            <a:spLocks noGrp="1"/>
          </p:cNvSpPr>
          <p:nvPr>
            <p:ph type="body" sz="quarter" idx="24"/>
          </p:nvPr>
        </p:nvSpPr>
        <p:spPr>
          <a:xfrm>
            <a:off x="15468602" y="6956157"/>
            <a:ext cx="13813366" cy="450228"/>
          </a:xfrm>
        </p:spPr>
        <p:txBody>
          <a:bodyPr/>
          <a:lstStyle/>
          <a:p>
            <a:r>
              <a:rPr lang="en-US" dirty="0">
                <a:latin typeface="Calibri" panose="020F0502020204030204" pitchFamily="34" charset="0"/>
                <a:cs typeface="Calibri" panose="020F0502020204030204" pitchFamily="34" charset="0"/>
              </a:rPr>
              <a:t>Technology</a:t>
            </a:r>
          </a:p>
        </p:txBody>
      </p:sp>
      <p:sp>
        <p:nvSpPr>
          <p:cNvPr id="10" name="Text Placeholder 9">
            <a:extLst>
              <a:ext uri="{FF2B5EF4-FFF2-40B4-BE49-F238E27FC236}">
                <a16:creationId xmlns:a16="http://schemas.microsoft.com/office/drawing/2014/main" id="{CAF97BC9-8897-EE4D-813D-383158E00527}"/>
              </a:ext>
            </a:extLst>
          </p:cNvPr>
          <p:cNvSpPr>
            <a:spLocks noGrp="1"/>
          </p:cNvSpPr>
          <p:nvPr>
            <p:ph type="body" sz="quarter" idx="25"/>
          </p:nvPr>
        </p:nvSpPr>
        <p:spPr/>
        <p:txBody>
          <a:bodyPr/>
          <a:lstStyle/>
          <a:p>
            <a:r>
              <a:rPr lang="en-US" dirty="0">
                <a:latin typeface="Calibri" panose="020F0502020204030204" pitchFamily="34" charset="0"/>
                <a:cs typeface="Calibri" panose="020F0502020204030204" pitchFamily="34" charset="0"/>
              </a:rPr>
              <a:t>Reflection</a:t>
            </a:r>
          </a:p>
        </p:txBody>
      </p:sp>
      <p:sp>
        <p:nvSpPr>
          <p:cNvPr id="11" name="Text Placeholder 10">
            <a:extLst>
              <a:ext uri="{FF2B5EF4-FFF2-40B4-BE49-F238E27FC236}">
                <a16:creationId xmlns:a16="http://schemas.microsoft.com/office/drawing/2014/main" id="{0BB3A7A5-68EE-9D49-8EB1-7FAFD8C650E3}"/>
              </a:ext>
            </a:extLst>
          </p:cNvPr>
          <p:cNvSpPr>
            <a:spLocks noGrp="1"/>
          </p:cNvSpPr>
          <p:nvPr>
            <p:ph type="body" sz="quarter" idx="26"/>
          </p:nvPr>
        </p:nvSpPr>
        <p:spPr>
          <a:xfrm>
            <a:off x="21973955" y="3262384"/>
            <a:ext cx="6698012" cy="2775252"/>
          </a:xfrm>
        </p:spPr>
        <p:txBody>
          <a:bodyPr/>
          <a:lstStyle/>
          <a:p>
            <a:r>
              <a:rPr lang="en-US" sz="1600" dirty="0"/>
              <a:t>Throughout this project, we gained experience in system integration, using external APIs, managing different user roles, and designing a scalable, AI-powered application. One major challenge was ensuring the system could keep up with real-time data changes from the LMS while also offering accurate and personalized study suggestions.</a:t>
            </a:r>
          </a:p>
          <a:p>
            <a:r>
              <a:rPr lang="en-US" sz="1600" dirty="0"/>
              <a:t>Designing with the student experience in mind helped us stay focused on the end goal: making academic success easier and more manageable. We also learned how important modular design, user feedback, and robust documentation are when building a tool intended to scale across multiple campuses.</a:t>
            </a:r>
          </a:p>
        </p:txBody>
      </p:sp>
      <p:sp>
        <p:nvSpPr>
          <p:cNvPr id="16" name="Text Placeholder 15">
            <a:extLst>
              <a:ext uri="{FF2B5EF4-FFF2-40B4-BE49-F238E27FC236}">
                <a16:creationId xmlns:a16="http://schemas.microsoft.com/office/drawing/2014/main" id="{502ACBB9-AC02-C74F-A4C5-4A424E7A7546}"/>
              </a:ext>
            </a:extLst>
          </p:cNvPr>
          <p:cNvSpPr>
            <a:spLocks noGrp="1"/>
          </p:cNvSpPr>
          <p:nvPr>
            <p:ph type="body" sz="quarter" idx="150"/>
          </p:nvPr>
        </p:nvSpPr>
        <p:spPr>
          <a:xfrm>
            <a:off x="3906520" y="1088424"/>
            <a:ext cx="21447761" cy="638112"/>
          </a:xfrm>
        </p:spPr>
        <p:txBody>
          <a:bodyPr/>
          <a:lstStyle/>
          <a:p>
            <a:r>
              <a:rPr lang="en-US" dirty="0">
                <a:latin typeface="Calibri" panose="020F0502020204030204" pitchFamily="34" charset="0"/>
                <a:cs typeface="Calibri" panose="020F0502020204030204" pitchFamily="34" charset="0"/>
              </a:rPr>
              <a:t>Taylor Sharperson, Mekhi Green, and Lleyton Leonard</a:t>
            </a:r>
          </a:p>
        </p:txBody>
      </p:sp>
      <p:sp>
        <p:nvSpPr>
          <p:cNvPr id="17" name="Text Placeholder 16">
            <a:extLst>
              <a:ext uri="{FF2B5EF4-FFF2-40B4-BE49-F238E27FC236}">
                <a16:creationId xmlns:a16="http://schemas.microsoft.com/office/drawing/2014/main" id="{E09C5EF0-BADA-AD47-953C-48BC0458D964}"/>
              </a:ext>
            </a:extLst>
          </p:cNvPr>
          <p:cNvSpPr>
            <a:spLocks noGrp="1"/>
          </p:cNvSpPr>
          <p:nvPr>
            <p:ph type="body" sz="quarter" idx="184"/>
          </p:nvPr>
        </p:nvSpPr>
        <p:spPr>
          <a:xfrm>
            <a:off x="3906520" y="1811348"/>
            <a:ext cx="21447761" cy="676859"/>
          </a:xfrm>
        </p:spPr>
        <p:txBody>
          <a:bodyPr/>
          <a:lstStyle/>
          <a:p>
            <a:endParaRPr lang="en-US" dirty="0">
              <a:latin typeface="Calibri" panose="020F0502020204030204" pitchFamily="34" charset="0"/>
              <a:cs typeface="Calibri" panose="020F0502020204030204" pitchFamily="34" charset="0"/>
            </a:endParaRPr>
          </a:p>
        </p:txBody>
      </p:sp>
      <p:sp>
        <p:nvSpPr>
          <p:cNvPr id="18" name="Text Placeholder 17">
            <a:extLst>
              <a:ext uri="{FF2B5EF4-FFF2-40B4-BE49-F238E27FC236}">
                <a16:creationId xmlns:a16="http://schemas.microsoft.com/office/drawing/2014/main" id="{F5F0ADD1-C752-C34B-BD9A-C3294F22A7FD}"/>
              </a:ext>
            </a:extLst>
          </p:cNvPr>
          <p:cNvSpPr>
            <a:spLocks noGrp="1"/>
          </p:cNvSpPr>
          <p:nvPr>
            <p:ph type="body" sz="quarter" idx="185"/>
          </p:nvPr>
        </p:nvSpPr>
        <p:spPr/>
        <p:txBody>
          <a:bodyPr/>
          <a:lstStyle/>
          <a:p>
            <a:r>
              <a:rPr lang="en-US" dirty="0">
                <a:latin typeface="Calibri" panose="020F0502020204030204" pitchFamily="34" charset="0"/>
                <a:cs typeface="Calibri" panose="020F0502020204030204" pitchFamily="34" charset="0"/>
              </a:rPr>
              <a:t>Quantum Mavericks: Study Buddy</a:t>
            </a:r>
          </a:p>
        </p:txBody>
      </p:sp>
      <p:pic>
        <p:nvPicPr>
          <p:cNvPr id="20" name="Picture 19">
            <a:extLst>
              <a:ext uri="{FF2B5EF4-FFF2-40B4-BE49-F238E27FC236}">
                <a16:creationId xmlns:a16="http://schemas.microsoft.com/office/drawing/2014/main" id="{52E77DF0-18F8-49DE-84F7-E45CCE6150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54988"/>
          <a:stretch/>
        </p:blipFill>
        <p:spPr>
          <a:xfrm>
            <a:off x="605666" y="635184"/>
            <a:ext cx="3095251" cy="1544592"/>
          </a:xfrm>
          <a:prstGeom prst="rect">
            <a:avLst/>
          </a:prstGeom>
        </p:spPr>
      </p:pic>
      <p:pic>
        <p:nvPicPr>
          <p:cNvPr id="22" name="Picture 21">
            <a:extLst>
              <a:ext uri="{FF2B5EF4-FFF2-40B4-BE49-F238E27FC236}">
                <a16:creationId xmlns:a16="http://schemas.microsoft.com/office/drawing/2014/main" id="{6D1B8DCA-6741-6EA2-554A-41C1846F3B66}"/>
              </a:ext>
            </a:extLst>
          </p:cNvPr>
          <p:cNvPicPr>
            <a:picLocks noChangeAspect="1"/>
          </p:cNvPicPr>
          <p:nvPr/>
        </p:nvPicPr>
        <p:blipFill rotWithShape="1">
          <a:blip r:embed="rId3"/>
          <a:srcRect l="14002" r="34638" b="25479"/>
          <a:stretch/>
        </p:blipFill>
        <p:spPr>
          <a:xfrm>
            <a:off x="605666" y="8095755"/>
            <a:ext cx="13186534" cy="5582324"/>
          </a:xfrm>
          <a:prstGeom prst="rect">
            <a:avLst/>
          </a:prstGeom>
        </p:spPr>
      </p:pic>
      <p:pic>
        <p:nvPicPr>
          <p:cNvPr id="23" name="Picture 22">
            <a:extLst>
              <a:ext uri="{FF2B5EF4-FFF2-40B4-BE49-F238E27FC236}">
                <a16:creationId xmlns:a16="http://schemas.microsoft.com/office/drawing/2014/main" id="{30CA5258-10CF-7540-67A2-0C958DFA347C}"/>
              </a:ext>
            </a:extLst>
          </p:cNvPr>
          <p:cNvPicPr>
            <a:picLocks noChangeAspect="1"/>
          </p:cNvPicPr>
          <p:nvPr/>
        </p:nvPicPr>
        <p:blipFill rotWithShape="1">
          <a:blip r:embed="rId3"/>
          <a:srcRect l="65986" r="480" b="42618"/>
          <a:stretch/>
        </p:blipFill>
        <p:spPr>
          <a:xfrm>
            <a:off x="3958466" y="11528111"/>
            <a:ext cx="9605440" cy="4298451"/>
          </a:xfrm>
          <a:prstGeom prst="rect">
            <a:avLst/>
          </a:prstGeom>
        </p:spPr>
      </p:pic>
    </p:spTree>
    <p:extLst>
      <p:ext uri="{BB962C8B-B14F-4D97-AF65-F5344CB8AC3E}">
        <p14:creationId xmlns:p14="http://schemas.microsoft.com/office/powerpoint/2010/main" val="3565046513"/>
      </p:ext>
    </p:extLst>
  </p:cSld>
  <p:clrMapOvr>
    <a:masterClrMapping/>
  </p:clrMapOvr>
</p:sld>
</file>

<file path=ppt/theme/theme1.xml><?xml version="1.0" encoding="utf-8"?>
<a:theme xmlns:a="http://schemas.openxmlformats.org/drawingml/2006/main" name="36x60 Template">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FAMU">
      <a:dk1>
        <a:srgbClr val="000000"/>
      </a:dk1>
      <a:lt1>
        <a:sysClr val="window" lastClr="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1861</TotalTime>
  <Words>868</Words>
  <Application>Microsoft Macintosh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36x60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Sharperson, Taylor</cp:lastModifiedBy>
  <cp:revision>49</cp:revision>
  <dcterms:created xsi:type="dcterms:W3CDTF">2012-02-06T18:46:22Z</dcterms:created>
  <dcterms:modified xsi:type="dcterms:W3CDTF">2025-04-21T14:56:29Z</dcterms:modified>
  <cp:category>Research poster templates</cp:category>
</cp:coreProperties>
</file>