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
      <p:font typeface="Inter"/>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nter-bold.fntdata"/><Relationship Id="rId25" Type="http://schemas.openxmlformats.org/officeDocument/2006/relationships/font" Target="fonts/Int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eb75f144f1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eb75f144f1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eb75f144f1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eb75f144f1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eb75f144f1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eb75f144f1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eb75f144f1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eb75f144f1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eb75f144f1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eb75f144f1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b75f144f1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b75f144f1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eb75f144f1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eb75f144f1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eb75f144f1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eb75f144f1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eb75f144f1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eb75f144f1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eb75f144f1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eb75f144f1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 name="Shape 71"/>
        <p:cNvGrpSpPr/>
        <p:nvPr/>
      </p:nvGrpSpPr>
      <p:grpSpPr>
        <a:xfrm>
          <a:off x="0" y="0"/>
          <a:ext cx="0" cy="0"/>
          <a:chOff x="0" y="0"/>
          <a:chExt cx="0" cy="0"/>
        </a:xfrm>
      </p:grpSpPr>
      <p:sp>
        <p:nvSpPr>
          <p:cNvPr id="72" name="Google Shape;72;p13"/>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6100">
                <a:latin typeface="Inter"/>
                <a:ea typeface="Inter"/>
                <a:cs typeface="Inter"/>
                <a:sym typeface="Inter"/>
              </a:rPr>
              <a:t>FAMU Financial Aid AI: Style Guide</a:t>
            </a:r>
            <a:endParaRPr>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03300" y="411575"/>
            <a:ext cx="8520600" cy="639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sz="4800">
                <a:latin typeface="Inter"/>
                <a:ea typeface="Inter"/>
                <a:cs typeface="Inter"/>
                <a:sym typeface="Inter"/>
              </a:rPr>
              <a:t>Colors Cont.</a:t>
            </a:r>
            <a:endParaRPr>
              <a:latin typeface="Inter"/>
              <a:ea typeface="Inter"/>
              <a:cs typeface="Inter"/>
              <a:sym typeface="Inter"/>
            </a:endParaRPr>
          </a:p>
        </p:txBody>
      </p:sp>
      <p:pic>
        <p:nvPicPr>
          <p:cNvPr id="134" name="Google Shape;134;p22"/>
          <p:cNvPicPr preferRelativeResize="0"/>
          <p:nvPr/>
        </p:nvPicPr>
        <p:blipFill>
          <a:blip r:embed="rId3">
            <a:alphaModFix/>
          </a:blip>
          <a:stretch>
            <a:fillRect/>
          </a:stretch>
        </p:blipFill>
        <p:spPr>
          <a:xfrm>
            <a:off x="738950" y="1355975"/>
            <a:ext cx="7472886" cy="37875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78875" y="2571750"/>
            <a:ext cx="2808000" cy="1015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t>Don’ts</a:t>
            </a:r>
            <a:endParaRPr sz="4000"/>
          </a:p>
        </p:txBody>
      </p:sp>
      <p:sp>
        <p:nvSpPr>
          <p:cNvPr id="140" name="Google Shape;140;p23"/>
          <p:cNvSpPr txBox="1"/>
          <p:nvPr>
            <p:ph idx="1" type="body"/>
          </p:nvPr>
        </p:nvSpPr>
        <p:spPr>
          <a:xfrm>
            <a:off x="5463000" y="2337300"/>
            <a:ext cx="3681000" cy="2806200"/>
          </a:xfrm>
          <a:prstGeom prst="rect">
            <a:avLst/>
          </a:prstGeom>
        </p:spPr>
        <p:txBody>
          <a:bodyPr anchorCtr="0" anchor="t" bIns="91425" lIns="91425" spcFirstLastPara="1" rIns="91425" wrap="square" tIns="91425">
            <a:normAutofit fontScale="70000"/>
          </a:bodyPr>
          <a:lstStyle/>
          <a:p>
            <a:pPr indent="0" lvl="0" marL="0" rtl="0" algn="l">
              <a:lnSpc>
                <a:spcPct val="110000"/>
              </a:lnSpc>
              <a:spcBef>
                <a:spcPts val="1000"/>
              </a:spcBef>
              <a:spcAft>
                <a:spcPts val="0"/>
              </a:spcAft>
              <a:buClr>
                <a:schemeClr val="dk2"/>
              </a:buClr>
              <a:buSzPct val="45833"/>
              <a:buFont typeface="Arial"/>
              <a:buNone/>
            </a:pPr>
            <a:r>
              <a:rPr lang="en" sz="2400">
                <a:latin typeface="Inter"/>
                <a:ea typeface="Inter"/>
                <a:cs typeface="Inter"/>
                <a:sym typeface="Inter"/>
              </a:rPr>
              <a:t>•Don’t use unapproved colors.</a:t>
            </a:r>
            <a:endParaRPr sz="2400">
              <a:latin typeface="Inter"/>
              <a:ea typeface="Inter"/>
              <a:cs typeface="Inter"/>
              <a:sym typeface="Inter"/>
            </a:endParaRPr>
          </a:p>
          <a:p>
            <a:pPr indent="0" lvl="0" marL="0" rtl="0" algn="l">
              <a:lnSpc>
                <a:spcPct val="110000"/>
              </a:lnSpc>
              <a:spcBef>
                <a:spcPts val="1000"/>
              </a:spcBef>
              <a:spcAft>
                <a:spcPts val="0"/>
              </a:spcAft>
              <a:buClr>
                <a:schemeClr val="dk2"/>
              </a:buClr>
              <a:buSzPct val="45833"/>
              <a:buFont typeface="Arial"/>
              <a:buNone/>
            </a:pPr>
            <a:r>
              <a:t/>
            </a:r>
            <a:endParaRPr sz="2400">
              <a:latin typeface="Inter"/>
              <a:ea typeface="Inter"/>
              <a:cs typeface="Inter"/>
              <a:sym typeface="Inter"/>
            </a:endParaRPr>
          </a:p>
          <a:p>
            <a:pPr indent="0" lvl="0" marL="0" rtl="0" algn="l">
              <a:lnSpc>
                <a:spcPct val="110000"/>
              </a:lnSpc>
              <a:spcBef>
                <a:spcPts val="1000"/>
              </a:spcBef>
              <a:spcAft>
                <a:spcPts val="0"/>
              </a:spcAft>
              <a:buClr>
                <a:schemeClr val="dk2"/>
              </a:buClr>
              <a:buSzPct val="45833"/>
              <a:buFont typeface="Arial"/>
              <a:buNone/>
            </a:pPr>
            <a:r>
              <a:rPr lang="en" sz="2400">
                <a:latin typeface="Inter"/>
                <a:ea typeface="Inter"/>
                <a:cs typeface="Inter"/>
                <a:sym typeface="Inter"/>
              </a:rPr>
              <a:t>•Don’t reproduce any part of the FAMU logotype in any other color than original colors.</a:t>
            </a:r>
            <a:endParaRPr sz="2400">
              <a:latin typeface="Inter"/>
              <a:ea typeface="Inter"/>
              <a:cs typeface="Inter"/>
              <a:sym typeface="Inter"/>
            </a:endParaRPr>
          </a:p>
          <a:p>
            <a:pPr indent="0" lvl="0" marL="0" rtl="0" algn="l">
              <a:lnSpc>
                <a:spcPct val="110000"/>
              </a:lnSpc>
              <a:spcBef>
                <a:spcPts val="1000"/>
              </a:spcBef>
              <a:spcAft>
                <a:spcPts val="0"/>
              </a:spcAft>
              <a:buClr>
                <a:schemeClr val="dk2"/>
              </a:buClr>
              <a:buSzPct val="45833"/>
              <a:buFont typeface="Arial"/>
              <a:buNone/>
            </a:pPr>
            <a:r>
              <a:t/>
            </a:r>
            <a:endParaRPr sz="2400">
              <a:latin typeface="Inter"/>
              <a:ea typeface="Inter"/>
              <a:cs typeface="Inter"/>
              <a:sym typeface="Inter"/>
            </a:endParaRPr>
          </a:p>
          <a:p>
            <a:pPr indent="0" lvl="0" marL="0" rtl="0" algn="l">
              <a:lnSpc>
                <a:spcPct val="110000"/>
              </a:lnSpc>
              <a:spcBef>
                <a:spcPts val="1000"/>
              </a:spcBef>
              <a:spcAft>
                <a:spcPts val="0"/>
              </a:spcAft>
              <a:buClr>
                <a:schemeClr val="dk2"/>
              </a:buClr>
              <a:buSzPct val="45833"/>
              <a:buFont typeface="Arial"/>
              <a:buNone/>
            </a:pPr>
            <a:r>
              <a:rPr lang="en" sz="2400">
                <a:latin typeface="Inter"/>
                <a:ea typeface="Inter"/>
                <a:cs typeface="Inter"/>
                <a:sym typeface="Inter"/>
              </a:rPr>
              <a:t>•Do not try to reinvent Famu Logo </a:t>
            </a:r>
            <a:endParaRPr sz="2400">
              <a:latin typeface="Inter"/>
              <a:ea typeface="Inter"/>
              <a:cs typeface="Inter"/>
              <a:sym typeface="Inter"/>
            </a:endParaRPr>
          </a:p>
          <a:p>
            <a:pPr indent="0" lvl="0" marL="0" rtl="0" algn="l">
              <a:spcBef>
                <a:spcPts val="0"/>
              </a:spcBef>
              <a:spcAft>
                <a:spcPts val="1200"/>
              </a:spcAft>
              <a:buNone/>
            </a:pPr>
            <a:r>
              <a:t/>
            </a:r>
            <a:endParaRPr/>
          </a:p>
        </p:txBody>
      </p:sp>
      <p:pic>
        <p:nvPicPr>
          <p:cNvPr id="141" name="Google Shape;141;p23"/>
          <p:cNvPicPr preferRelativeResize="0"/>
          <p:nvPr/>
        </p:nvPicPr>
        <p:blipFill>
          <a:blip r:embed="rId3">
            <a:alphaModFix/>
          </a:blip>
          <a:stretch>
            <a:fillRect/>
          </a:stretch>
        </p:blipFill>
        <p:spPr>
          <a:xfrm>
            <a:off x="152400" y="152400"/>
            <a:ext cx="2032504" cy="2032504"/>
          </a:xfrm>
          <a:prstGeom prst="rect">
            <a:avLst/>
          </a:prstGeom>
          <a:noFill/>
          <a:ln>
            <a:noFill/>
          </a:ln>
        </p:spPr>
      </p:pic>
      <p:pic>
        <p:nvPicPr>
          <p:cNvPr id="142" name="Google Shape;142;p23"/>
          <p:cNvPicPr preferRelativeResize="0"/>
          <p:nvPr/>
        </p:nvPicPr>
        <p:blipFill>
          <a:blip r:embed="rId4">
            <a:alphaModFix/>
          </a:blip>
          <a:stretch>
            <a:fillRect/>
          </a:stretch>
        </p:blipFill>
        <p:spPr>
          <a:xfrm>
            <a:off x="6172354" y="0"/>
            <a:ext cx="2032504" cy="20325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4800">
                <a:latin typeface="Inter"/>
                <a:ea typeface="Inter"/>
                <a:cs typeface="Inter"/>
                <a:sym typeface="Inter"/>
              </a:rPr>
              <a:t>Table of Contents</a:t>
            </a:r>
            <a:endParaRPr>
              <a:latin typeface="Inter"/>
              <a:ea typeface="Inter"/>
              <a:cs typeface="Inter"/>
              <a:sym typeface="Inter"/>
            </a:endParaRPr>
          </a:p>
        </p:txBody>
      </p:sp>
      <p:sp>
        <p:nvSpPr>
          <p:cNvPr id="78" name="Google Shape;78;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10000"/>
              </a:lnSpc>
              <a:spcBef>
                <a:spcPts val="1000"/>
              </a:spcBef>
              <a:spcAft>
                <a:spcPts val="0"/>
              </a:spcAft>
              <a:buClr>
                <a:schemeClr val="dk2"/>
              </a:buClr>
              <a:buSzPts val="1100"/>
              <a:buFont typeface="Arial"/>
              <a:buNone/>
            </a:pPr>
            <a:r>
              <a:rPr lang="en" sz="2800">
                <a:latin typeface="Inter"/>
                <a:ea typeface="Inter"/>
                <a:cs typeface="Inter"/>
                <a:sym typeface="Inter"/>
              </a:rPr>
              <a:t>•Introduction … 3</a:t>
            </a:r>
            <a:endParaRPr sz="2800">
              <a:latin typeface="Inter"/>
              <a:ea typeface="Inter"/>
              <a:cs typeface="Inter"/>
              <a:sym typeface="Inter"/>
            </a:endParaRPr>
          </a:p>
          <a:p>
            <a:pPr indent="0" lvl="0" marL="0" rtl="0" algn="l">
              <a:lnSpc>
                <a:spcPct val="110000"/>
              </a:lnSpc>
              <a:spcBef>
                <a:spcPts val="1000"/>
              </a:spcBef>
              <a:spcAft>
                <a:spcPts val="0"/>
              </a:spcAft>
              <a:buClr>
                <a:schemeClr val="dk2"/>
              </a:buClr>
              <a:buSzPts val="1100"/>
              <a:buFont typeface="Arial"/>
              <a:buNone/>
            </a:pPr>
            <a:r>
              <a:rPr lang="en" sz="2800">
                <a:latin typeface="Inter"/>
                <a:ea typeface="Inter"/>
                <a:cs typeface="Inter"/>
                <a:sym typeface="Inter"/>
              </a:rPr>
              <a:t>• Mission Statement … 5</a:t>
            </a:r>
            <a:endParaRPr sz="2800">
              <a:latin typeface="Inter"/>
              <a:ea typeface="Inter"/>
              <a:cs typeface="Inter"/>
              <a:sym typeface="Inter"/>
            </a:endParaRPr>
          </a:p>
          <a:p>
            <a:pPr indent="0" lvl="0" marL="0" rtl="0" algn="l">
              <a:lnSpc>
                <a:spcPct val="110000"/>
              </a:lnSpc>
              <a:spcBef>
                <a:spcPts val="1000"/>
              </a:spcBef>
              <a:spcAft>
                <a:spcPts val="0"/>
              </a:spcAft>
              <a:buClr>
                <a:schemeClr val="dk2"/>
              </a:buClr>
              <a:buSzPts val="1100"/>
              <a:buFont typeface="Arial"/>
              <a:buNone/>
            </a:pPr>
            <a:r>
              <a:rPr lang="en" sz="2800">
                <a:latin typeface="Inter"/>
                <a:ea typeface="Inter"/>
                <a:cs typeface="Inter"/>
                <a:sym typeface="Inter"/>
              </a:rPr>
              <a:t>•Logotype … 6</a:t>
            </a:r>
            <a:endParaRPr sz="2800">
              <a:latin typeface="Inter"/>
              <a:ea typeface="Inter"/>
              <a:cs typeface="Inter"/>
              <a:sym typeface="Inter"/>
            </a:endParaRPr>
          </a:p>
          <a:p>
            <a:pPr indent="0" lvl="0" marL="0" rtl="0" algn="l">
              <a:lnSpc>
                <a:spcPct val="110000"/>
              </a:lnSpc>
              <a:spcBef>
                <a:spcPts val="1000"/>
              </a:spcBef>
              <a:spcAft>
                <a:spcPts val="0"/>
              </a:spcAft>
              <a:buNone/>
            </a:pPr>
            <a:r>
              <a:rPr lang="en" sz="2800">
                <a:latin typeface="Inter"/>
                <a:ea typeface="Inter"/>
                <a:cs typeface="Inter"/>
                <a:sym typeface="Inter"/>
              </a:rPr>
              <a:t>•Typography … 7</a:t>
            </a:r>
            <a:endParaRPr sz="2800">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19500" y="936600"/>
            <a:ext cx="41172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0" lang="en" sz="4800">
                <a:latin typeface="Inter"/>
                <a:ea typeface="Inter"/>
                <a:cs typeface="Inter"/>
                <a:sym typeface="Inter"/>
              </a:rPr>
              <a:t>Introduction</a:t>
            </a:r>
            <a:endParaRPr>
              <a:latin typeface="Inter"/>
              <a:ea typeface="Inter"/>
              <a:cs typeface="Inter"/>
              <a:sym typeface="Inter"/>
            </a:endParaRPr>
          </a:p>
        </p:txBody>
      </p:sp>
      <p:sp>
        <p:nvSpPr>
          <p:cNvPr id="84" name="Google Shape;84;p15"/>
          <p:cNvSpPr txBox="1"/>
          <p:nvPr>
            <p:ph idx="1" type="body"/>
          </p:nvPr>
        </p:nvSpPr>
        <p:spPr>
          <a:xfrm>
            <a:off x="319500" y="1831754"/>
            <a:ext cx="2808000" cy="2806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400">
                <a:latin typeface="Inter"/>
                <a:ea typeface="Inter"/>
                <a:cs typeface="Inter"/>
                <a:sym typeface="Inter"/>
              </a:rPr>
              <a:t>Our system goes beyond traditional approaches, leveraging advanced algorithms to analyze user input and deliver tailored financial aid solutions. This innovative approach involves the seamless integration of various APIs and services, enhancing the functionality and effectiveness of our system.</a:t>
            </a:r>
            <a:endParaRPr sz="1400">
              <a:latin typeface="Inter"/>
              <a:ea typeface="Inter"/>
              <a:cs typeface="Inter"/>
              <a:sym typeface="Inter"/>
            </a:endParaRPr>
          </a:p>
        </p:txBody>
      </p:sp>
      <p:pic>
        <p:nvPicPr>
          <p:cNvPr id="85" name="Google Shape;85;p15"/>
          <p:cNvPicPr preferRelativeResize="0"/>
          <p:nvPr/>
        </p:nvPicPr>
        <p:blipFill>
          <a:blip r:embed="rId3">
            <a:alphaModFix/>
          </a:blip>
          <a:stretch>
            <a:fillRect/>
          </a:stretch>
        </p:blipFill>
        <p:spPr>
          <a:xfrm>
            <a:off x="4676900" y="152400"/>
            <a:ext cx="4467109" cy="48387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0" y="406075"/>
            <a:ext cx="5910600" cy="91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0" lang="en" sz="4800">
                <a:latin typeface="Inter"/>
                <a:ea typeface="Inter"/>
                <a:cs typeface="Inter"/>
                <a:sym typeface="Inter"/>
              </a:rPr>
              <a:t>Introduction Cont.</a:t>
            </a:r>
            <a:endParaRPr>
              <a:latin typeface="Inter"/>
              <a:ea typeface="Inter"/>
              <a:cs typeface="Inter"/>
              <a:sym typeface="Inter"/>
            </a:endParaRPr>
          </a:p>
        </p:txBody>
      </p:sp>
      <p:sp>
        <p:nvSpPr>
          <p:cNvPr id="91" name="Google Shape;91;p16"/>
          <p:cNvSpPr txBox="1"/>
          <p:nvPr>
            <p:ph idx="1" type="body"/>
          </p:nvPr>
        </p:nvSpPr>
        <p:spPr>
          <a:xfrm>
            <a:off x="319500" y="1323475"/>
            <a:ext cx="2808000" cy="2797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SzPts val="770"/>
              <a:buNone/>
            </a:pPr>
            <a:r>
              <a:rPr lang="en" sz="1400">
                <a:latin typeface="Inter"/>
                <a:ea typeface="Inter"/>
                <a:cs typeface="Inter"/>
                <a:sym typeface="Inter"/>
              </a:rPr>
              <a:t>Our AI-powered financial aid system is designed to address the unique challenges faced by users seeking financial assistance. By harnessing the power of artificial intelligence, we aim to provide efficient and personalized solutions to the problems presented by our users. This comprehensive style guide has been crafted to ensure a consistent and cohesive representation of our brand across all communication channels.</a:t>
            </a:r>
            <a:endParaRPr sz="1400">
              <a:latin typeface="Inter"/>
              <a:ea typeface="Inter"/>
              <a:cs typeface="Inter"/>
              <a:sym typeface="Inter"/>
            </a:endParaRPr>
          </a:p>
        </p:txBody>
      </p:sp>
      <p:pic>
        <p:nvPicPr>
          <p:cNvPr id="92" name="Google Shape;92;p16"/>
          <p:cNvPicPr preferRelativeResize="0"/>
          <p:nvPr/>
        </p:nvPicPr>
        <p:blipFill>
          <a:blip r:embed="rId3">
            <a:alphaModFix/>
          </a:blip>
          <a:stretch>
            <a:fillRect/>
          </a:stretch>
        </p:blipFill>
        <p:spPr>
          <a:xfrm>
            <a:off x="5175600" y="152400"/>
            <a:ext cx="3816000" cy="4697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4205700" y="763275"/>
            <a:ext cx="4900500" cy="755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0" lang="en" sz="4800">
                <a:latin typeface="Inter"/>
                <a:ea typeface="Inter"/>
                <a:cs typeface="Inter"/>
                <a:sym typeface="Inter"/>
              </a:rPr>
              <a:t>Mission Statement</a:t>
            </a:r>
            <a:endParaRPr>
              <a:latin typeface="Inter"/>
              <a:ea typeface="Inter"/>
              <a:cs typeface="Inter"/>
              <a:sym typeface="Inter"/>
            </a:endParaRPr>
          </a:p>
        </p:txBody>
      </p:sp>
      <p:sp>
        <p:nvSpPr>
          <p:cNvPr id="98" name="Google Shape;98;p17"/>
          <p:cNvSpPr txBox="1"/>
          <p:nvPr>
            <p:ph idx="1" type="body"/>
          </p:nvPr>
        </p:nvSpPr>
        <p:spPr>
          <a:xfrm>
            <a:off x="4572000" y="1518975"/>
            <a:ext cx="4421700" cy="3624600"/>
          </a:xfrm>
          <a:prstGeom prst="rect">
            <a:avLst/>
          </a:prstGeom>
        </p:spPr>
        <p:txBody>
          <a:bodyPr anchorCtr="0" anchor="t" bIns="91425" lIns="91425" spcFirstLastPara="1" rIns="91425" wrap="square" tIns="91425">
            <a:noAutofit/>
          </a:bodyPr>
          <a:lstStyle/>
          <a:p>
            <a:pPr indent="0" lvl="0" marL="0" rtl="0" algn="l">
              <a:lnSpc>
                <a:spcPct val="95000"/>
              </a:lnSpc>
              <a:spcBef>
                <a:spcPts val="1000"/>
              </a:spcBef>
              <a:spcAft>
                <a:spcPts val="0"/>
              </a:spcAft>
              <a:buClr>
                <a:schemeClr val="dk2"/>
              </a:buClr>
              <a:buSzPts val="935"/>
              <a:buFont typeface="Arial"/>
              <a:buNone/>
            </a:pPr>
            <a:r>
              <a:rPr lang="en" sz="1500">
                <a:latin typeface="Inter"/>
                <a:ea typeface="Inter"/>
                <a:cs typeface="Inter"/>
                <a:sym typeface="Inter"/>
              </a:rPr>
              <a:t>•With this tool our mission is to revolutionize the accessibility and efficiency of financial aid solutions through cutting-edge AI technology. We are dedicated to empowering individuals facing financial challenges by providing personalized and innovative assistance. By leveraging the power of artificial intelligence, we strive to be a beacon of support, ensuring that everyone has equal access to opportunities for financial well-being. Through our commitment to user-centric design and continuous improvement, we aim to make a positive and lasting impact on the lives of those seeking financial assistance</a:t>
            </a:r>
            <a:endParaRPr sz="1500">
              <a:latin typeface="Inter"/>
              <a:ea typeface="Inter"/>
              <a:cs typeface="Inter"/>
              <a:sym typeface="Inter"/>
            </a:endParaRPr>
          </a:p>
          <a:p>
            <a:pPr indent="0" lvl="0" marL="0" rtl="0" algn="l">
              <a:lnSpc>
                <a:spcPct val="95000"/>
              </a:lnSpc>
              <a:spcBef>
                <a:spcPts val="0"/>
              </a:spcBef>
              <a:spcAft>
                <a:spcPts val="1200"/>
              </a:spcAft>
              <a:buSzPts val="935"/>
              <a:buNone/>
            </a:pPr>
            <a:r>
              <a:t/>
            </a:r>
            <a:endParaRPr sz="1400"/>
          </a:p>
        </p:txBody>
      </p:sp>
      <p:pic>
        <p:nvPicPr>
          <p:cNvPr id="99" name="Google Shape;99;p17"/>
          <p:cNvPicPr preferRelativeResize="0"/>
          <p:nvPr/>
        </p:nvPicPr>
        <p:blipFill>
          <a:blip r:embed="rId3">
            <a:alphaModFix/>
          </a:blip>
          <a:stretch>
            <a:fillRect/>
          </a:stretch>
        </p:blipFill>
        <p:spPr>
          <a:xfrm>
            <a:off x="122475" y="428625"/>
            <a:ext cx="4083225" cy="4083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9500" y="285750"/>
            <a:ext cx="2808000" cy="827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0" lang="en" sz="4800">
                <a:latin typeface="Inter"/>
                <a:ea typeface="Inter"/>
                <a:cs typeface="Inter"/>
                <a:sym typeface="Inter"/>
              </a:rPr>
              <a:t>Logotype</a:t>
            </a:r>
            <a:endParaRPr>
              <a:latin typeface="Inter"/>
              <a:ea typeface="Inter"/>
              <a:cs typeface="Inter"/>
              <a:sym typeface="Inter"/>
            </a:endParaRPr>
          </a:p>
        </p:txBody>
      </p:sp>
      <p:sp>
        <p:nvSpPr>
          <p:cNvPr id="105" name="Google Shape;105;p18"/>
          <p:cNvSpPr txBox="1"/>
          <p:nvPr>
            <p:ph idx="1" type="body"/>
          </p:nvPr>
        </p:nvSpPr>
        <p:spPr>
          <a:xfrm>
            <a:off x="319500" y="1037650"/>
            <a:ext cx="4387800" cy="4105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2"/>
              </a:buClr>
              <a:buSzPts val="935"/>
              <a:buFont typeface="Arial"/>
              <a:buNone/>
            </a:pPr>
            <a:r>
              <a:rPr lang="en" sz="2000">
                <a:latin typeface="Inter"/>
                <a:ea typeface="Inter"/>
                <a:cs typeface="Inter"/>
                <a:sym typeface="Inter"/>
              </a:rPr>
              <a:t>As the main identifier for FAMU, the FAMU symbol is placed on the </a:t>
            </a:r>
            <a:r>
              <a:rPr lang="en" sz="2000">
                <a:latin typeface="Inter"/>
                <a:ea typeface="Inter"/>
                <a:cs typeface="Inter"/>
                <a:sym typeface="Inter"/>
              </a:rPr>
              <a:t>welcome page</a:t>
            </a:r>
            <a:r>
              <a:rPr lang="en" sz="2000">
                <a:latin typeface="Inter"/>
                <a:ea typeface="Inter"/>
                <a:cs typeface="Inter"/>
                <a:sym typeface="Inter"/>
              </a:rPr>
              <a:t>.</a:t>
            </a:r>
            <a:endParaRPr sz="2000">
              <a:latin typeface="Inter"/>
              <a:ea typeface="Inter"/>
              <a:cs typeface="Inter"/>
              <a:sym typeface="Inter"/>
            </a:endParaRPr>
          </a:p>
          <a:p>
            <a:pPr indent="0" lvl="0" marL="0" rtl="0" algn="l">
              <a:lnSpc>
                <a:spcPct val="95000"/>
              </a:lnSpc>
              <a:spcBef>
                <a:spcPts val="0"/>
              </a:spcBef>
              <a:spcAft>
                <a:spcPts val="0"/>
              </a:spcAft>
              <a:buSzPts val="935"/>
              <a:buNone/>
            </a:pPr>
            <a:r>
              <a:t/>
            </a:r>
            <a:endParaRPr sz="2000">
              <a:latin typeface="Inter"/>
              <a:ea typeface="Inter"/>
              <a:cs typeface="Inter"/>
              <a:sym typeface="Inter"/>
            </a:endParaRPr>
          </a:p>
          <a:p>
            <a:pPr indent="0" lvl="0" marL="0" rtl="0" algn="l">
              <a:lnSpc>
                <a:spcPct val="95000"/>
              </a:lnSpc>
              <a:spcBef>
                <a:spcPts val="1200"/>
              </a:spcBef>
              <a:spcAft>
                <a:spcPts val="0"/>
              </a:spcAft>
              <a:buNone/>
            </a:pPr>
            <a:r>
              <a:rPr lang="en" sz="2000">
                <a:latin typeface="Inter"/>
                <a:ea typeface="Inter"/>
                <a:cs typeface="Inter"/>
                <a:sym typeface="Inter"/>
              </a:rPr>
              <a:t>For apps mainly developed for tablets, and especially if the format is landscape, the principal and same design as for web applications may be applied. This means that the symbol is placed in the upper and center portion of the welcome page.</a:t>
            </a:r>
            <a:endParaRPr sz="2000">
              <a:latin typeface="Inter"/>
              <a:ea typeface="Inter"/>
              <a:cs typeface="Inter"/>
              <a:sym typeface="Inter"/>
            </a:endParaRPr>
          </a:p>
        </p:txBody>
      </p:sp>
      <p:pic>
        <p:nvPicPr>
          <p:cNvPr id="106" name="Google Shape;106;p18"/>
          <p:cNvPicPr preferRelativeResize="0"/>
          <p:nvPr/>
        </p:nvPicPr>
        <p:blipFill>
          <a:blip r:embed="rId3">
            <a:alphaModFix/>
          </a:blip>
          <a:stretch>
            <a:fillRect/>
          </a:stretch>
        </p:blipFill>
        <p:spPr>
          <a:xfrm>
            <a:off x="5925550" y="180475"/>
            <a:ext cx="2431718" cy="1628381"/>
          </a:xfrm>
          <a:prstGeom prst="rect">
            <a:avLst/>
          </a:prstGeom>
          <a:noFill/>
          <a:ln>
            <a:noFill/>
          </a:ln>
        </p:spPr>
      </p:pic>
      <p:pic>
        <p:nvPicPr>
          <p:cNvPr id="107" name="Google Shape;107;p18"/>
          <p:cNvPicPr preferRelativeResize="0"/>
          <p:nvPr/>
        </p:nvPicPr>
        <p:blipFill>
          <a:blip r:embed="rId4">
            <a:alphaModFix/>
          </a:blip>
          <a:stretch>
            <a:fillRect/>
          </a:stretch>
        </p:blipFill>
        <p:spPr>
          <a:xfrm>
            <a:off x="5925550" y="2009273"/>
            <a:ext cx="3218450" cy="28183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00800" y="496325"/>
            <a:ext cx="3474000" cy="91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0" lang="en" sz="4800">
                <a:latin typeface="Inter"/>
                <a:ea typeface="Inter"/>
                <a:cs typeface="Inter"/>
                <a:sym typeface="Inter"/>
              </a:rPr>
              <a:t>Typography</a:t>
            </a:r>
            <a:endParaRPr>
              <a:latin typeface="Inter"/>
              <a:ea typeface="Inter"/>
              <a:cs typeface="Inter"/>
              <a:sym typeface="Inter"/>
            </a:endParaRPr>
          </a:p>
        </p:txBody>
      </p:sp>
      <p:sp>
        <p:nvSpPr>
          <p:cNvPr id="113" name="Google Shape;113;p19"/>
          <p:cNvSpPr txBox="1"/>
          <p:nvPr>
            <p:ph idx="1" type="body"/>
          </p:nvPr>
        </p:nvSpPr>
        <p:spPr>
          <a:xfrm>
            <a:off x="0" y="1846800"/>
            <a:ext cx="3774900" cy="3296700"/>
          </a:xfrm>
          <a:prstGeom prst="rect">
            <a:avLst/>
          </a:prstGeom>
        </p:spPr>
        <p:txBody>
          <a:bodyPr anchorCtr="0" anchor="t" bIns="91425" lIns="91425" spcFirstLastPara="1" rIns="91425" wrap="square" tIns="91425">
            <a:normAutofit/>
          </a:bodyPr>
          <a:lstStyle/>
          <a:p>
            <a:pPr indent="0" lvl="0" marL="0" rtl="0" algn="l">
              <a:lnSpc>
                <a:spcPct val="110000"/>
              </a:lnSpc>
              <a:spcBef>
                <a:spcPts val="1000"/>
              </a:spcBef>
              <a:spcAft>
                <a:spcPts val="0"/>
              </a:spcAft>
              <a:buNone/>
            </a:pPr>
            <a:r>
              <a:rPr lang="en" sz="2400">
                <a:latin typeface="Inter"/>
                <a:ea typeface="Inter"/>
                <a:cs typeface="Inter"/>
                <a:sym typeface="Inter"/>
              </a:rPr>
              <a:t>•For titles Inter is used.</a:t>
            </a:r>
            <a:endParaRPr sz="2400">
              <a:latin typeface="Inter"/>
              <a:ea typeface="Inter"/>
              <a:cs typeface="Inter"/>
              <a:sym typeface="Inter"/>
            </a:endParaRPr>
          </a:p>
          <a:p>
            <a:pPr indent="0" lvl="0" marL="0" rtl="0" algn="l">
              <a:lnSpc>
                <a:spcPct val="110000"/>
              </a:lnSpc>
              <a:spcBef>
                <a:spcPts val="1000"/>
              </a:spcBef>
              <a:spcAft>
                <a:spcPts val="0"/>
              </a:spcAft>
              <a:buClr>
                <a:schemeClr val="dk2"/>
              </a:buClr>
              <a:buSzPts val="1100"/>
              <a:buFont typeface="Arial"/>
              <a:buNone/>
            </a:pPr>
            <a:r>
              <a:t/>
            </a:r>
            <a:endParaRPr sz="2400">
              <a:latin typeface="Inter"/>
              <a:ea typeface="Inter"/>
              <a:cs typeface="Inter"/>
              <a:sym typeface="Inter"/>
            </a:endParaRPr>
          </a:p>
          <a:p>
            <a:pPr indent="0" lvl="0" marL="0" rtl="0" algn="l">
              <a:lnSpc>
                <a:spcPct val="110000"/>
              </a:lnSpc>
              <a:spcBef>
                <a:spcPts val="1000"/>
              </a:spcBef>
              <a:spcAft>
                <a:spcPts val="0"/>
              </a:spcAft>
              <a:buClr>
                <a:schemeClr val="dk2"/>
              </a:buClr>
              <a:buSzPts val="1100"/>
              <a:buFont typeface="Arial"/>
              <a:buNone/>
            </a:pPr>
            <a:r>
              <a:rPr lang="en" sz="2400">
                <a:latin typeface="Inter"/>
                <a:ea typeface="Inter"/>
                <a:cs typeface="Inter"/>
                <a:sym typeface="Inter"/>
              </a:rPr>
              <a:t>•For subheadlines/content Inter is used.</a:t>
            </a:r>
            <a:endParaRPr sz="2400">
              <a:latin typeface="Inter"/>
              <a:ea typeface="Inter"/>
              <a:cs typeface="Inter"/>
              <a:sym typeface="Inter"/>
            </a:endParaRPr>
          </a:p>
          <a:p>
            <a:pPr indent="0" lvl="0" marL="0" rtl="0" algn="l">
              <a:lnSpc>
                <a:spcPct val="110000"/>
              </a:lnSpc>
              <a:spcBef>
                <a:spcPts val="1000"/>
              </a:spcBef>
              <a:spcAft>
                <a:spcPts val="0"/>
              </a:spcAft>
              <a:buNone/>
            </a:pPr>
            <a:r>
              <a:t/>
            </a:r>
            <a:endParaRPr/>
          </a:p>
        </p:txBody>
      </p:sp>
      <p:sp>
        <p:nvSpPr>
          <p:cNvPr id="114" name="Google Shape;114;p19"/>
          <p:cNvSpPr txBox="1"/>
          <p:nvPr/>
        </p:nvSpPr>
        <p:spPr>
          <a:xfrm>
            <a:off x="3865150" y="0"/>
            <a:ext cx="5278800" cy="434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2400">
                <a:solidFill>
                  <a:schemeClr val="dk2"/>
                </a:solidFill>
                <a:latin typeface="Inter"/>
                <a:ea typeface="Inter"/>
                <a:cs typeface="Inter"/>
                <a:sym typeface="Inter"/>
              </a:rPr>
              <a:t>Title: Inter</a:t>
            </a:r>
            <a:endParaRPr sz="2400">
              <a:solidFill>
                <a:schemeClr val="dk2"/>
              </a:solidFill>
              <a:latin typeface="Inter"/>
              <a:ea typeface="Inter"/>
              <a:cs typeface="Inter"/>
              <a:sym typeface="Inter"/>
            </a:endParaRPr>
          </a:p>
          <a:p>
            <a:pPr indent="0" lvl="0" marL="0" rtl="0" algn="l">
              <a:lnSpc>
                <a:spcPct val="115000"/>
              </a:lnSpc>
              <a:spcBef>
                <a:spcPts val="0"/>
              </a:spcBef>
              <a:spcAft>
                <a:spcPts val="0"/>
              </a:spcAft>
              <a:buClr>
                <a:schemeClr val="dk2"/>
              </a:buClr>
              <a:buSzPts val="1100"/>
              <a:buFont typeface="Arial"/>
              <a:buNone/>
            </a:pPr>
            <a:r>
              <a:rPr lang="en" sz="2400">
                <a:solidFill>
                  <a:schemeClr val="dk2"/>
                </a:solidFill>
                <a:latin typeface="Inter"/>
                <a:ea typeface="Inter"/>
                <a:cs typeface="Inter"/>
                <a:sym typeface="Inter"/>
              </a:rPr>
              <a:t>  a. Font size: 48px and Up</a:t>
            </a:r>
            <a:endParaRPr sz="2400">
              <a:solidFill>
                <a:schemeClr val="dk2"/>
              </a:solidFill>
              <a:latin typeface="Inter"/>
              <a:ea typeface="Inter"/>
              <a:cs typeface="Inter"/>
              <a:sym typeface="Inter"/>
            </a:endParaRPr>
          </a:p>
          <a:p>
            <a:pPr indent="0" lvl="0" marL="0" rtl="0" algn="l">
              <a:lnSpc>
                <a:spcPct val="115000"/>
              </a:lnSpc>
              <a:spcBef>
                <a:spcPts val="0"/>
              </a:spcBef>
              <a:spcAft>
                <a:spcPts val="0"/>
              </a:spcAft>
              <a:buClr>
                <a:schemeClr val="dk2"/>
              </a:buClr>
              <a:buSzPts val="1100"/>
              <a:buFont typeface="Arial"/>
              <a:buNone/>
            </a:pPr>
            <a:r>
              <a:rPr lang="en" sz="2400">
                <a:solidFill>
                  <a:schemeClr val="dk2"/>
                </a:solidFill>
                <a:latin typeface="Inter"/>
                <a:ea typeface="Inter"/>
                <a:cs typeface="Inter"/>
                <a:sym typeface="Inter"/>
              </a:rPr>
              <a:t>  b. Text: Upper and Lowercase</a:t>
            </a:r>
            <a:endParaRPr sz="2400">
              <a:solidFill>
                <a:schemeClr val="dk2"/>
              </a:solidFill>
              <a:latin typeface="Inter"/>
              <a:ea typeface="Inter"/>
              <a:cs typeface="Inter"/>
              <a:sym typeface="Inter"/>
            </a:endParaRPr>
          </a:p>
          <a:p>
            <a:pPr indent="0" lvl="0" marL="0" rtl="0" algn="l">
              <a:lnSpc>
                <a:spcPct val="115000"/>
              </a:lnSpc>
              <a:spcBef>
                <a:spcPts val="0"/>
              </a:spcBef>
              <a:spcAft>
                <a:spcPts val="0"/>
              </a:spcAft>
              <a:buClr>
                <a:schemeClr val="dk2"/>
              </a:buClr>
              <a:buSzPts val="1100"/>
              <a:buFont typeface="Arial"/>
              <a:buNone/>
            </a:pPr>
            <a:r>
              <a:rPr lang="en" sz="2400">
                <a:solidFill>
                  <a:schemeClr val="dk2"/>
                </a:solidFill>
                <a:latin typeface="Inter"/>
                <a:ea typeface="Inter"/>
                <a:cs typeface="Inter"/>
                <a:sym typeface="Inter"/>
              </a:rPr>
              <a:t>  c. Letter spacing : 0</a:t>
            </a:r>
            <a:endParaRPr sz="2400">
              <a:solidFill>
                <a:schemeClr val="dk2"/>
              </a:solidFill>
              <a:latin typeface="Inter"/>
              <a:ea typeface="Inter"/>
              <a:cs typeface="Inter"/>
              <a:sym typeface="Inter"/>
            </a:endParaRPr>
          </a:p>
          <a:p>
            <a:pPr indent="0" lvl="0" marL="0" rtl="0" algn="l">
              <a:lnSpc>
                <a:spcPct val="115000"/>
              </a:lnSpc>
              <a:spcBef>
                <a:spcPts val="0"/>
              </a:spcBef>
              <a:spcAft>
                <a:spcPts val="0"/>
              </a:spcAft>
              <a:buClr>
                <a:schemeClr val="dk2"/>
              </a:buClr>
              <a:buSzPts val="1100"/>
              <a:buFont typeface="Arial"/>
              <a:buNone/>
            </a:pPr>
            <a:r>
              <a:rPr lang="en" sz="2400">
                <a:solidFill>
                  <a:schemeClr val="dk2"/>
                </a:solidFill>
                <a:latin typeface="Inter"/>
                <a:ea typeface="Inter"/>
                <a:cs typeface="Inter"/>
                <a:sym typeface="Inter"/>
              </a:rPr>
              <a:t>Content: Inter</a:t>
            </a:r>
            <a:endParaRPr sz="2400">
              <a:solidFill>
                <a:schemeClr val="dk2"/>
              </a:solidFill>
              <a:latin typeface="Inter"/>
              <a:ea typeface="Inter"/>
              <a:cs typeface="Inter"/>
              <a:sym typeface="Inter"/>
            </a:endParaRPr>
          </a:p>
          <a:p>
            <a:pPr indent="0" lvl="0" marL="0" rtl="0" algn="l">
              <a:lnSpc>
                <a:spcPct val="115000"/>
              </a:lnSpc>
              <a:spcBef>
                <a:spcPts val="0"/>
              </a:spcBef>
              <a:spcAft>
                <a:spcPts val="0"/>
              </a:spcAft>
              <a:buClr>
                <a:schemeClr val="dk2"/>
              </a:buClr>
              <a:buSzPts val="1100"/>
              <a:buFont typeface="Arial"/>
              <a:buNone/>
            </a:pPr>
            <a:r>
              <a:rPr lang="en" sz="2400">
                <a:solidFill>
                  <a:schemeClr val="dk2"/>
                </a:solidFill>
                <a:latin typeface="Inter"/>
                <a:ea typeface="Inter"/>
                <a:cs typeface="Inter"/>
                <a:sym typeface="Inter"/>
              </a:rPr>
              <a:t>  a. Font size: 13px and Up</a:t>
            </a:r>
            <a:endParaRPr sz="2400">
              <a:solidFill>
                <a:schemeClr val="dk2"/>
              </a:solidFill>
              <a:latin typeface="Inter"/>
              <a:ea typeface="Inter"/>
              <a:cs typeface="Inter"/>
              <a:sym typeface="Inter"/>
            </a:endParaRPr>
          </a:p>
          <a:p>
            <a:pPr indent="0" lvl="0" marL="0" rtl="0" algn="l">
              <a:lnSpc>
                <a:spcPct val="115000"/>
              </a:lnSpc>
              <a:spcBef>
                <a:spcPts val="0"/>
              </a:spcBef>
              <a:spcAft>
                <a:spcPts val="0"/>
              </a:spcAft>
              <a:buClr>
                <a:schemeClr val="dk2"/>
              </a:buClr>
              <a:buSzPts val="1100"/>
              <a:buFont typeface="Arial"/>
              <a:buNone/>
            </a:pPr>
            <a:r>
              <a:rPr lang="en" sz="2400">
                <a:solidFill>
                  <a:schemeClr val="dk2"/>
                </a:solidFill>
                <a:latin typeface="Inter"/>
                <a:ea typeface="Inter"/>
                <a:cs typeface="Inter"/>
                <a:sym typeface="Inter"/>
              </a:rPr>
              <a:t>  b. Text: Upper and Lowercase</a:t>
            </a:r>
            <a:endParaRPr sz="2400">
              <a:solidFill>
                <a:schemeClr val="dk2"/>
              </a:solidFill>
              <a:latin typeface="Inter"/>
              <a:ea typeface="Inter"/>
              <a:cs typeface="Inter"/>
              <a:sym typeface="Inter"/>
            </a:endParaRPr>
          </a:p>
          <a:p>
            <a:pPr indent="0" lvl="0" marL="0" rtl="0" algn="l">
              <a:lnSpc>
                <a:spcPct val="115000"/>
              </a:lnSpc>
              <a:spcBef>
                <a:spcPts val="0"/>
              </a:spcBef>
              <a:spcAft>
                <a:spcPts val="0"/>
              </a:spcAft>
              <a:buClr>
                <a:schemeClr val="dk2"/>
              </a:buClr>
              <a:buSzPts val="1100"/>
              <a:buFont typeface="Arial"/>
              <a:buNone/>
            </a:pPr>
            <a:r>
              <a:rPr lang="en" sz="2400">
                <a:solidFill>
                  <a:schemeClr val="dk2"/>
                </a:solidFill>
                <a:latin typeface="Inter"/>
                <a:ea typeface="Inter"/>
                <a:cs typeface="Inter"/>
                <a:sym typeface="Inter"/>
              </a:rPr>
              <a:t>  c. Letter spacing : 0</a:t>
            </a:r>
            <a:endParaRPr sz="2400">
              <a:solidFill>
                <a:schemeClr val="dk2"/>
              </a:solidFill>
              <a:latin typeface="Inter"/>
              <a:ea typeface="Inter"/>
              <a:cs typeface="Inter"/>
              <a:sym typeface="Inter"/>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6336000" y="27485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0" lang="en" sz="5400">
                <a:latin typeface="Inter"/>
                <a:ea typeface="Inter"/>
                <a:cs typeface="Inter"/>
                <a:sym typeface="Inter"/>
              </a:rPr>
              <a:t>Colors</a:t>
            </a:r>
            <a:endParaRPr>
              <a:latin typeface="Inter"/>
              <a:ea typeface="Inter"/>
              <a:cs typeface="Inter"/>
              <a:sym typeface="Inter"/>
            </a:endParaRPr>
          </a:p>
        </p:txBody>
      </p:sp>
      <p:sp>
        <p:nvSpPr>
          <p:cNvPr id="120" name="Google Shape;120;p20"/>
          <p:cNvSpPr txBox="1"/>
          <p:nvPr>
            <p:ph idx="1" type="body"/>
          </p:nvPr>
        </p:nvSpPr>
        <p:spPr>
          <a:xfrm>
            <a:off x="5474375" y="1030550"/>
            <a:ext cx="3669600" cy="411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1700">
                <a:latin typeface="Inter"/>
                <a:ea typeface="Inter"/>
                <a:cs typeface="Inter"/>
                <a:sym typeface="Inter"/>
              </a:rPr>
              <a:t>“Fang orange" R:238 G:118 B:36 and "Venom green" R:27 G:86 B:51</a:t>
            </a:r>
            <a:endParaRPr sz="1700">
              <a:latin typeface="Inter"/>
              <a:ea typeface="Inter"/>
              <a:cs typeface="Inter"/>
              <a:sym typeface="Inter"/>
            </a:endParaRPr>
          </a:p>
          <a:p>
            <a:pPr indent="0" lvl="0" marL="0" rtl="0" algn="l">
              <a:spcBef>
                <a:spcPts val="0"/>
              </a:spcBef>
              <a:spcAft>
                <a:spcPts val="0"/>
              </a:spcAft>
              <a:buNone/>
            </a:pPr>
            <a:br>
              <a:rPr lang="en" sz="1700">
                <a:latin typeface="Inter"/>
                <a:ea typeface="Inter"/>
                <a:cs typeface="Inter"/>
                <a:sym typeface="Inter"/>
              </a:rPr>
            </a:br>
            <a:r>
              <a:rPr lang="en" sz="1700">
                <a:latin typeface="Inter"/>
                <a:ea typeface="Inter"/>
                <a:cs typeface="Inter"/>
                <a:sym typeface="Inter"/>
              </a:rPr>
              <a:t>The Famu Color palette heavily relies on the use of logo colors and colors similar to it. The color palette mostly consists of colors with natural warm tones.</a:t>
            </a:r>
            <a:endParaRPr sz="1700">
              <a:latin typeface="Inter"/>
              <a:ea typeface="Inter"/>
              <a:cs typeface="Inter"/>
              <a:sym typeface="Inter"/>
            </a:endParaRPr>
          </a:p>
          <a:p>
            <a:pPr indent="0" lvl="0" marL="0" rtl="0" algn="l">
              <a:lnSpc>
                <a:spcPct val="110000"/>
              </a:lnSpc>
              <a:spcBef>
                <a:spcPts val="1200"/>
              </a:spcBef>
              <a:spcAft>
                <a:spcPts val="0"/>
              </a:spcAft>
              <a:buNone/>
            </a:pPr>
            <a:r>
              <a:rPr lang="en" sz="1700">
                <a:latin typeface="Inter"/>
                <a:ea typeface="Inter"/>
                <a:cs typeface="Inter"/>
                <a:sym typeface="Inter"/>
              </a:rPr>
              <a:t>In mobile apps black or white are primarily used as background colors</a:t>
            </a:r>
            <a:endParaRPr sz="1700">
              <a:latin typeface="Inter"/>
              <a:ea typeface="Inter"/>
              <a:cs typeface="Inter"/>
              <a:sym typeface="Inter"/>
            </a:endParaRPr>
          </a:p>
        </p:txBody>
      </p:sp>
      <p:pic>
        <p:nvPicPr>
          <p:cNvPr id="121" name="Google Shape;121;p20"/>
          <p:cNvPicPr preferRelativeResize="0"/>
          <p:nvPr/>
        </p:nvPicPr>
        <p:blipFill>
          <a:blip r:embed="rId3">
            <a:alphaModFix/>
          </a:blip>
          <a:stretch>
            <a:fillRect/>
          </a:stretch>
        </p:blipFill>
        <p:spPr>
          <a:xfrm>
            <a:off x="0" y="1240775"/>
            <a:ext cx="5321974" cy="39027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03300" y="411575"/>
            <a:ext cx="8520600" cy="639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sz="4800">
                <a:latin typeface="Inter"/>
                <a:ea typeface="Inter"/>
                <a:cs typeface="Inter"/>
                <a:sym typeface="Inter"/>
              </a:rPr>
              <a:t>Colors Cont.</a:t>
            </a:r>
            <a:endParaRPr>
              <a:latin typeface="Inter"/>
              <a:ea typeface="Inter"/>
              <a:cs typeface="Inter"/>
              <a:sym typeface="Inter"/>
            </a:endParaRPr>
          </a:p>
        </p:txBody>
      </p:sp>
      <p:pic>
        <p:nvPicPr>
          <p:cNvPr id="127" name="Google Shape;127;p21"/>
          <p:cNvPicPr preferRelativeResize="0"/>
          <p:nvPr/>
        </p:nvPicPr>
        <p:blipFill>
          <a:blip r:embed="rId3">
            <a:alphaModFix/>
          </a:blip>
          <a:stretch>
            <a:fillRect/>
          </a:stretch>
        </p:blipFill>
        <p:spPr>
          <a:xfrm>
            <a:off x="152400" y="1203575"/>
            <a:ext cx="3496660" cy="3787527"/>
          </a:xfrm>
          <a:prstGeom prst="rect">
            <a:avLst/>
          </a:prstGeom>
          <a:noFill/>
          <a:ln>
            <a:noFill/>
          </a:ln>
        </p:spPr>
      </p:pic>
      <p:pic>
        <p:nvPicPr>
          <p:cNvPr id="128" name="Google Shape;128;p21"/>
          <p:cNvPicPr preferRelativeResize="0"/>
          <p:nvPr/>
        </p:nvPicPr>
        <p:blipFill>
          <a:blip r:embed="rId4">
            <a:alphaModFix/>
          </a:blip>
          <a:stretch>
            <a:fillRect/>
          </a:stretch>
        </p:blipFill>
        <p:spPr>
          <a:xfrm>
            <a:off x="6067210" y="1278775"/>
            <a:ext cx="3076801" cy="37875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