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706" autoAdjust="0"/>
  </p:normalViewPr>
  <p:slideViewPr>
    <p:cSldViewPr snapToGrid="0" snapToObjects="1" showGuides="1">
      <p:cViewPr>
        <p:scale>
          <a:sx n="50" d="100"/>
          <a:sy n="50" d="100"/>
        </p:scale>
        <p:origin x="96" y="67"/>
      </p:cViewPr>
      <p:guideLst>
        <p:guide orient="horz" pos="1659"/>
        <p:guide orient="horz" pos="144"/>
        <p:guide orient="horz" pos="10080"/>
        <p:guide orient="horz"/>
        <p:guide pos="358"/>
        <p:guide pos="180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1116297" y="3325606"/>
            <a:ext cx="6704542" cy="2418231"/>
          </a:xfrm>
        </p:spPr>
        <p:txBody>
          <a:bodyPr/>
          <a:lstStyle/>
          <a:p>
            <a:r>
              <a:rPr lang="en-US" sz="1600" dirty="0"/>
              <a:t> </a:t>
            </a:r>
            <a:r>
              <a:rPr lang="en-US" sz="2000" dirty="0">
                <a:latin typeface="Times New Roman" panose="02020603050405020304" pitchFamily="18" charset="0"/>
                <a:cs typeface="Times New Roman" panose="02020603050405020304" pitchFamily="18" charset="0"/>
              </a:rPr>
              <a:t>The TechConnect project addresses the business need to bridge the gap between underprivileged communities and valuable resources, mentorship, and educational opportunities in technology. The project aims to empower individuals and enhance their skills and opportunities in the tech industry by providing access to mentors, resources, and tech-related courses.</a:t>
            </a: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a:xfrm>
            <a:off x="608842" y="2768810"/>
            <a:ext cx="6699250" cy="474850"/>
          </a:xfrm>
        </p:spPr>
        <p:txBody>
          <a:bodyPr/>
          <a:lstStyle/>
          <a:p>
            <a:r>
              <a:rPr lang="en-US" sz="2400" dirty="0">
                <a:latin typeface="Calibri" panose="020F0502020204030204" pitchFamily="34" charset="0"/>
                <a:cs typeface="Calibri" panose="020F0502020204030204" pitchFamily="34" charset="0"/>
              </a:rPr>
              <a:t>Introduction</a:t>
            </a: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1116297" y="7645215"/>
            <a:ext cx="6705600" cy="6911769"/>
          </a:xfrm>
        </p:spPr>
        <p:txBody>
          <a:bodyPr/>
          <a:lstStyle/>
          <a:p>
            <a:r>
              <a:rPr lang="en-US" sz="1800" dirty="0">
                <a:latin typeface="Times New Roman" panose="02020603050405020304" pitchFamily="18" charset="0"/>
                <a:cs typeface="Times New Roman" panose="02020603050405020304" pitchFamily="18" charset="0"/>
              </a:rPr>
              <a:t>Technologies utilized during our project included a diverse range of tools and frameworks tailored to our development needs.</a:t>
            </a:r>
          </a:p>
          <a:p>
            <a:pPr marL="285750" indent="-285750">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Github</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utilized for facilitating collaboration among team members and for creating project milestones</a:t>
            </a:r>
          </a:p>
          <a:p>
            <a:pPr marL="285750" indent="-285750">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Figma</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employed for creating interactive wireframes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Project365 - </a:t>
            </a:r>
            <a:r>
              <a:rPr lang="en-US" sz="1800" dirty="0">
                <a:latin typeface="Times New Roman" panose="02020603050405020304" pitchFamily="18" charset="0"/>
                <a:cs typeface="Times New Roman" panose="02020603050405020304" pitchFamily="18" charset="0"/>
              </a:rPr>
              <a:t>utilized to create the Work Breakdown Structure (WBS) and Gantt charts for the project.</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APIs we intend to utilize</a:t>
            </a:r>
          </a:p>
          <a:p>
            <a:pPr marL="1191424" lvl="1" indent="-285750">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Qooper</a:t>
            </a:r>
            <a:r>
              <a:rPr lang="en-US" sz="1800" b="1" dirty="0">
                <a:latin typeface="Times New Roman" panose="02020603050405020304" pitchFamily="18" charset="0"/>
                <a:cs typeface="Times New Roman" panose="02020603050405020304" pitchFamily="18" charset="0"/>
              </a:rPr>
              <a:t> API </a:t>
            </a:r>
            <a:r>
              <a:rPr lang="en-US" sz="1800" dirty="0">
                <a:latin typeface="Times New Roman" panose="02020603050405020304" pitchFamily="18" charset="0"/>
                <a:cs typeface="Times New Roman" panose="02020603050405020304" pitchFamily="18" charset="0"/>
              </a:rPr>
              <a:t>- a mentorship and professional development platform that facilitates mentor matching, networking, and skill development. </a:t>
            </a:r>
          </a:p>
          <a:p>
            <a:pPr marL="1191424"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LinkedIn Learning API </a:t>
            </a:r>
            <a:r>
              <a:rPr lang="en-US" sz="1800" dirty="0">
                <a:latin typeface="Times New Roman" panose="02020603050405020304" pitchFamily="18" charset="0"/>
                <a:cs typeface="Times New Roman" panose="02020603050405020304" pitchFamily="18" charset="0"/>
              </a:rPr>
              <a:t>- an online platform offering a vast library of courses and tutorials covering various topics</a:t>
            </a:r>
          </a:p>
          <a:p>
            <a:pPr marL="1191424"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Google Maps API </a:t>
            </a:r>
            <a:r>
              <a:rPr lang="en-US" sz="1800" dirty="0">
                <a:latin typeface="Times New Roman" panose="02020603050405020304" pitchFamily="18" charset="0"/>
                <a:cs typeface="Times New Roman" panose="02020603050405020304" pitchFamily="18" charset="0"/>
              </a:rPr>
              <a:t>- enable the integration of mapping and geolocation functionalities </a:t>
            </a:r>
          </a:p>
          <a:p>
            <a:pPr marL="1191424"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Twilio</a:t>
            </a:r>
            <a:r>
              <a:rPr lang="en-US" sz="1800" dirty="0">
                <a:latin typeface="Times New Roman" panose="02020603050405020304" pitchFamily="18" charset="0"/>
                <a:cs typeface="Times New Roman" panose="02020603050405020304" pitchFamily="18" charset="0"/>
              </a:rPr>
              <a:t> -facilitate messaging, notifications, and email functionalities </a:t>
            </a:r>
          </a:p>
          <a:p>
            <a:pPr marL="1191424"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WordPress REST API </a:t>
            </a:r>
            <a:r>
              <a:rPr lang="en-US" sz="1800" dirty="0">
                <a:latin typeface="Times New Roman" panose="02020603050405020304" pitchFamily="18" charset="0"/>
                <a:cs typeface="Times New Roman" panose="02020603050405020304" pitchFamily="18" charset="0"/>
              </a:rPr>
              <a:t>- facilitate the management and delivery of dynamic content </a:t>
            </a:r>
          </a:p>
          <a:p>
            <a:pPr marL="1191424"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Firebase Authentication </a:t>
            </a:r>
            <a:r>
              <a:rPr lang="en-US" sz="1800" dirty="0">
                <a:latin typeface="Times New Roman" panose="02020603050405020304" pitchFamily="18" charset="0"/>
                <a:cs typeface="Times New Roman" panose="02020603050405020304" pitchFamily="18" charset="0"/>
              </a:rPr>
              <a:t>- manage user authentication and authorization processes	</a:t>
            </a: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a:xfrm>
            <a:off x="608313" y="7063295"/>
            <a:ext cx="6700308" cy="474850"/>
          </a:xfrm>
        </p:spPr>
        <p:txBody>
          <a:bodyPr/>
          <a:lstStyle/>
          <a:p>
            <a:r>
              <a:rPr lang="en-US" sz="2400" dirty="0">
                <a:latin typeface="Calibri" panose="020F0502020204030204" pitchFamily="34" charset="0"/>
                <a:cs typeface="Calibri" panose="020F0502020204030204" pitchFamily="34" charset="0"/>
              </a:rPr>
              <a:t>Technology</a:t>
            </a:r>
          </a:p>
        </p:txBody>
      </p:sp>
      <p:sp>
        <p:nvSpPr>
          <p:cNvPr id="6" name="Text Placeholder 5">
            <a:extLst>
              <a:ext uri="{FF2B5EF4-FFF2-40B4-BE49-F238E27FC236}">
                <a16:creationId xmlns:a16="http://schemas.microsoft.com/office/drawing/2014/main" id="{4CBAB54E-5EEE-564E-B8C6-4A57067AC91B}"/>
              </a:ext>
            </a:extLst>
          </p:cNvPr>
          <p:cNvSpPr>
            <a:spLocks noGrp="1"/>
          </p:cNvSpPr>
          <p:nvPr>
            <p:ph type="body" sz="quarter" idx="21"/>
          </p:nvPr>
        </p:nvSpPr>
        <p:spPr>
          <a:xfrm>
            <a:off x="7724776" y="3258415"/>
            <a:ext cx="13813365" cy="540794"/>
          </a:xfrm>
        </p:spPr>
        <p:txBody>
          <a:bodyPr/>
          <a:lstStyle/>
          <a:p>
            <a:pPr algn="ctr"/>
            <a:r>
              <a:rPr lang="en-US" sz="1800" dirty="0">
                <a:latin typeface="Times New Roman" panose="02020603050405020304" pitchFamily="18" charset="0"/>
                <a:cs typeface="Times New Roman" panose="02020603050405020304" pitchFamily="18" charset="0"/>
              </a:rPr>
              <a:t>The wireframes encompass the onboarding screen, signup screen, login screen, dashboard, profile page, and dashboard with an open sidebar.</a:t>
            </a: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a:xfrm>
            <a:off x="7724776" y="2768810"/>
            <a:ext cx="13813366" cy="474850"/>
          </a:xfrm>
        </p:spPr>
        <p:txBody>
          <a:bodyPr/>
          <a:lstStyle/>
          <a:p>
            <a:r>
              <a:rPr lang="en-US" sz="2400" dirty="0">
                <a:latin typeface="Calibri" panose="020F0502020204030204" pitchFamily="34" charset="0"/>
                <a:cs typeface="Calibri" panose="020F0502020204030204" pitchFamily="34" charset="0"/>
              </a:rPr>
              <a:t>Wireframes</a:t>
            </a: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a:xfrm>
            <a:off x="21973955" y="2768810"/>
            <a:ext cx="6698012" cy="474850"/>
          </a:xfrm>
        </p:spPr>
        <p:txBody>
          <a:bodyPr/>
          <a:lstStyle/>
          <a:p>
            <a:r>
              <a:rPr lang="en-US" sz="2400" dirty="0">
                <a:latin typeface="Calibri" panose="020F0502020204030204" pitchFamily="34" charset="0"/>
                <a:cs typeface="Calibri" panose="020F0502020204030204" pitchFamily="34" charset="0"/>
              </a:rPr>
              <a:t>Process</a:t>
            </a: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5748374"/>
          </a:xfrm>
        </p:spPr>
        <p:txBody>
          <a:bodyPr/>
          <a:lstStyle/>
          <a:p>
            <a:r>
              <a:rPr lang="en-US" sz="1800" dirty="0">
                <a:latin typeface="Times New Roman" panose="02020603050405020304" pitchFamily="18" charset="0"/>
                <a:cs typeface="Times New Roman" panose="02020603050405020304" pitchFamily="18" charset="0"/>
              </a:rPr>
              <a:t>Designing the TechConnect application involved several strategic steps to meet the project's objectives and scope effectively.</a:t>
            </a:r>
          </a:p>
          <a:p>
            <a:r>
              <a:rPr lang="en-US" sz="1800" dirty="0">
                <a:latin typeface="Times New Roman" panose="02020603050405020304" pitchFamily="18" charset="0"/>
                <a:cs typeface="Times New Roman" panose="02020603050405020304" pitchFamily="18" charset="0"/>
              </a:rPr>
              <a:t>Initially, we developed a comprehensive project charter outlining the project's scope, objectives, deliverables, and business justification. In addition to the project charter, we established budget and time estimates, conducted a SWOT analysis, and formulated a team contract that defined expectations for all team members. </a:t>
            </a:r>
          </a:p>
          <a:p>
            <a:r>
              <a:rPr lang="en-US" sz="1800" dirty="0">
                <a:latin typeface="Times New Roman" panose="02020603050405020304" pitchFamily="18" charset="0"/>
                <a:cs typeface="Times New Roman" panose="02020603050405020304" pitchFamily="18" charset="0"/>
              </a:rPr>
              <a:t>After conducting research on existing systems and APIs, such as </a:t>
            </a:r>
            <a:r>
              <a:rPr lang="en-US" sz="1800" dirty="0" err="1">
                <a:latin typeface="Times New Roman" panose="02020603050405020304" pitchFamily="18" charset="0"/>
                <a:cs typeface="Times New Roman" panose="02020603050405020304" pitchFamily="18" charset="0"/>
              </a:rPr>
              <a:t>Qooper</a:t>
            </a:r>
            <a:r>
              <a:rPr lang="en-US" sz="1800" dirty="0">
                <a:latin typeface="Times New Roman" panose="02020603050405020304" pitchFamily="18" charset="0"/>
                <a:cs typeface="Times New Roman" panose="02020603050405020304" pitchFamily="18" charset="0"/>
              </a:rPr>
              <a:t> for mentorship features and Twilio for in-app messaging, we identified functional and non-functional requirements aligned with our business objectives. Afterwards, we created a Work Breakdown Structure, use cases, and Gantt charts based on the gathered requirements.</a:t>
            </a:r>
          </a:p>
          <a:p>
            <a:r>
              <a:rPr lang="en-US" sz="1800" dirty="0">
                <a:latin typeface="Times New Roman" panose="02020603050405020304" pitchFamily="18" charset="0"/>
                <a:cs typeface="Times New Roman" panose="02020603050405020304" pitchFamily="18" charset="0"/>
              </a:rPr>
              <a:t>Following the requirements gathering and planning phase, we proceeded to design the user interface (UI) by developing a comprehensive style guide and interactive wireframes. </a:t>
            </a:r>
          </a:p>
          <a:p>
            <a:r>
              <a:rPr lang="en-US" sz="1800" dirty="0">
                <a:latin typeface="Times New Roman" panose="02020603050405020304" pitchFamily="18" charset="0"/>
                <a:cs typeface="Times New Roman" panose="02020603050405020304" pitchFamily="18" charset="0"/>
              </a:rPr>
              <a:t>Finally, we created a risk register to identify and manage potential project risks, along with a data dictionary to define and document the project's data elements and their attributes.</a:t>
            </a:r>
          </a:p>
        </p:txBody>
      </p:sp>
      <p:sp>
        <p:nvSpPr>
          <p:cNvPr id="12" name="Text Placeholder 11">
            <a:extLst>
              <a:ext uri="{FF2B5EF4-FFF2-40B4-BE49-F238E27FC236}">
                <a16:creationId xmlns:a16="http://schemas.microsoft.com/office/drawing/2014/main" id="{619576A6-C8A8-3D49-B230-832D8B28109F}"/>
              </a:ext>
            </a:extLst>
          </p:cNvPr>
          <p:cNvSpPr>
            <a:spLocks noGrp="1"/>
          </p:cNvSpPr>
          <p:nvPr>
            <p:ph type="body" sz="quarter" idx="27"/>
          </p:nvPr>
        </p:nvSpPr>
        <p:spPr>
          <a:xfrm>
            <a:off x="21973955" y="9516958"/>
            <a:ext cx="6698012" cy="474850"/>
          </a:xfrm>
        </p:spPr>
        <p:txBody>
          <a:bodyPr/>
          <a:lstStyle/>
          <a:p>
            <a:r>
              <a:rPr lang="en-US" sz="2400" dirty="0">
                <a:latin typeface="Calibri" panose="020F0502020204030204" pitchFamily="34" charset="0"/>
                <a:cs typeface="Calibri" panose="020F0502020204030204" pitchFamily="34" charset="0"/>
              </a:rPr>
              <a:t>Conclusion</a:t>
            </a:r>
          </a:p>
        </p:txBody>
      </p:sp>
      <p:sp>
        <p:nvSpPr>
          <p:cNvPr id="13" name="Text Placeholder 12">
            <a:extLst>
              <a:ext uri="{FF2B5EF4-FFF2-40B4-BE49-F238E27FC236}">
                <a16:creationId xmlns:a16="http://schemas.microsoft.com/office/drawing/2014/main" id="{20C339A9-2BFC-DD46-BCA5-117827EA9E98}"/>
              </a:ext>
            </a:extLst>
          </p:cNvPr>
          <p:cNvSpPr>
            <a:spLocks noGrp="1"/>
          </p:cNvSpPr>
          <p:nvPr>
            <p:ph type="body" sz="quarter" idx="28"/>
          </p:nvPr>
        </p:nvSpPr>
        <p:spPr>
          <a:xfrm>
            <a:off x="22140758" y="9991808"/>
            <a:ext cx="6701366" cy="3698582"/>
          </a:xfrm>
        </p:spPr>
        <p:txBody>
          <a:bodyPr/>
          <a:lstStyle/>
          <a:p>
            <a:r>
              <a:rPr lang="en-US" sz="1800" dirty="0">
                <a:latin typeface="Times New Roman" panose="02020603050405020304" pitchFamily="18" charset="0"/>
                <a:cs typeface="Times New Roman" panose="02020603050405020304" pitchFamily="18" charset="0"/>
              </a:rPr>
              <a:t>Throughout the process of designing and implementing the TechConnect application, we gained valuable insights into project planning, risk management, and user-centric design. These experiences enhanced our ability to effectively organize project tasks, mitigate potential risks, and prioritize user needs and preferences in the application's development.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a:lstStyle/>
          <a:p>
            <a:r>
              <a:rPr lang="en-US" dirty="0">
                <a:latin typeface="Calibri" panose="020F0502020204030204" pitchFamily="34" charset="0"/>
                <a:cs typeface="Calibri" panose="020F0502020204030204" pitchFamily="34" charset="0"/>
              </a:rPr>
              <a:t>Keisha Moreau, </a:t>
            </a:r>
            <a:r>
              <a:rPr lang="en-US" dirty="0" err="1">
                <a:latin typeface="Calibri" panose="020F0502020204030204" pitchFamily="34" charset="0"/>
                <a:cs typeface="Calibri" panose="020F0502020204030204" pitchFamily="34" charset="0"/>
              </a:rPr>
              <a:t>Woodhans</a:t>
            </a:r>
            <a:r>
              <a:rPr lang="en-US" dirty="0">
                <a:latin typeface="Calibri" panose="020F0502020204030204" pitchFamily="34" charset="0"/>
                <a:cs typeface="Calibri" panose="020F0502020204030204" pitchFamily="34" charset="0"/>
              </a:rPr>
              <a:t> Joseph, Reynold </a:t>
            </a:r>
            <a:r>
              <a:rPr lang="en-US" dirty="0" err="1">
                <a:latin typeface="Calibri" panose="020F0502020204030204" pitchFamily="34" charset="0"/>
                <a:cs typeface="Calibri" panose="020F0502020204030204" pitchFamily="34" charset="0"/>
              </a:rPr>
              <a:t>Monestine</a:t>
            </a:r>
            <a:r>
              <a:rPr lang="en-US" dirty="0">
                <a:latin typeface="Calibri" panose="020F0502020204030204" pitchFamily="34" charset="0"/>
                <a:cs typeface="Calibri" panose="020F0502020204030204" pitchFamily="34" charset="0"/>
              </a:rPr>
              <a:t> &amp; Kameron </a:t>
            </a:r>
            <a:r>
              <a:rPr lang="en-US" dirty="0" err="1">
                <a:latin typeface="Calibri" panose="020F0502020204030204" pitchFamily="34" charset="0"/>
                <a:cs typeface="Calibri" panose="020F0502020204030204" pitchFamily="34" charset="0"/>
              </a:rPr>
              <a:t>NorWood</a:t>
            </a:r>
            <a:endParaRPr lang="en-US" dirty="0">
              <a:latin typeface="Calibri" panose="020F0502020204030204" pitchFamily="34" charset="0"/>
              <a:cs typeface="Calibri" panose="020F0502020204030204" pitchFamily="34" charset="0"/>
            </a:endParaRPr>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a:lstStyle/>
          <a:p>
            <a:endParaRPr lang="en-US" dirty="0">
              <a:latin typeface="Calibri" panose="020F0502020204030204" pitchFamily="34" charset="0"/>
              <a:cs typeface="Calibri" panose="020F0502020204030204" pitchFamily="34" charset="0"/>
            </a:endParaRP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a:lstStyle/>
          <a:p>
            <a:r>
              <a:rPr lang="en-US" dirty="0">
                <a:latin typeface="Calibri" panose="020F0502020204030204" pitchFamily="34" charset="0"/>
                <a:cs typeface="Calibri" panose="020F0502020204030204" pitchFamily="34" charset="0"/>
              </a:rPr>
              <a:t>TechConnect by MMW&amp;N</a:t>
            </a: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pic>
        <p:nvPicPr>
          <p:cNvPr id="25" name="Picture 24">
            <a:extLst>
              <a:ext uri="{FF2B5EF4-FFF2-40B4-BE49-F238E27FC236}">
                <a16:creationId xmlns:a16="http://schemas.microsoft.com/office/drawing/2014/main" id="{27757CDE-7B93-4E50-A55F-8BCF10BC5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0846" y="4216871"/>
            <a:ext cx="8139107" cy="6740220"/>
          </a:xfrm>
          <a:prstGeom prst="rect">
            <a:avLst/>
          </a:prstGeom>
        </p:spPr>
      </p:pic>
      <p:sp>
        <p:nvSpPr>
          <p:cNvPr id="26" name="Rectangle 1">
            <a:extLst>
              <a:ext uri="{FF2B5EF4-FFF2-40B4-BE49-F238E27FC236}">
                <a16:creationId xmlns:a16="http://schemas.microsoft.com/office/drawing/2014/main" id="{7EA99A2C-BEEB-47B8-BFF1-6A3CF47D4B0F}"/>
              </a:ext>
            </a:extLst>
          </p:cNvPr>
          <p:cNvSpPr>
            <a:spLocks noChangeArrowheads="1"/>
          </p:cNvSpPr>
          <p:nvPr/>
        </p:nvSpPr>
        <p:spPr bwMode="auto">
          <a:xfrm>
            <a:off x="0" y="0"/>
            <a:ext cx="292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Throughout the process of designing and implementing the Tech Connect application, we gained valuable insights into project planning, risk management, and user-centric design. These experiences enhanced our ability to effectively organize project tasks, mitigate potential risks, and prioritize user needs and preferences in the application's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
            <a:extLst>
              <a:ext uri="{FF2B5EF4-FFF2-40B4-BE49-F238E27FC236}">
                <a16:creationId xmlns:a16="http://schemas.microsoft.com/office/drawing/2014/main" id="{ED15E247-D510-44AA-B6E6-6DBBF1560A09}"/>
              </a:ext>
            </a:extLst>
          </p:cNvPr>
          <p:cNvSpPr>
            <a:spLocks noChangeArrowheads="1"/>
          </p:cNvSpPr>
          <p:nvPr/>
        </p:nvSpPr>
        <p:spPr bwMode="auto">
          <a:xfrm>
            <a:off x="0" y="0"/>
            <a:ext cx="1042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
            <a:extLst>
              <a:ext uri="{FF2B5EF4-FFF2-40B4-BE49-F238E27FC236}">
                <a16:creationId xmlns:a16="http://schemas.microsoft.com/office/drawing/2014/main" id="{C6E0F31B-1930-4B7E-BE25-B2D5C05E14FA}"/>
              </a:ext>
            </a:extLst>
          </p:cNvPr>
          <p:cNvSpPr>
            <a:spLocks noChangeArrowheads="1"/>
          </p:cNvSpPr>
          <p:nvPr/>
        </p:nvSpPr>
        <p:spPr bwMode="auto">
          <a:xfrm>
            <a:off x="0" y="0"/>
            <a:ext cx="2926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2878</TotalTime>
  <Words>539</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Inter</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FAMU</cp:lastModifiedBy>
  <cp:revision>62</cp:revision>
  <dcterms:created xsi:type="dcterms:W3CDTF">2012-02-06T18:46:22Z</dcterms:created>
  <dcterms:modified xsi:type="dcterms:W3CDTF">2024-04-27T20:07:15Z</dcterms:modified>
  <cp:category>Research poster templates</cp:category>
</cp:coreProperties>
</file>