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8" r:id="rId3"/>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58" userDrawn="1">
          <p15:clr>
            <a:srgbClr val="A4A3A4"/>
          </p15:clr>
        </p15:guide>
        <p15:guide id="6" pos="180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B9C2AB-7A60-CAFB-B886-746946DB0706}" v="2338" dt="2024-04-29T04:36:37.2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4706" autoAdjust="0"/>
  </p:normalViewPr>
  <p:slideViewPr>
    <p:cSldViewPr snapToGrid="0" snapToObjects="1" showGuides="1">
      <p:cViewPr>
        <p:scale>
          <a:sx n="28" d="100"/>
          <a:sy n="28" d="100"/>
        </p:scale>
        <p:origin x="932" y="56"/>
      </p:cViewPr>
      <p:guideLst>
        <p:guide orient="horz" pos="1659"/>
        <p:guide orient="horz" pos="144"/>
        <p:guide orient="horz" pos="10080"/>
        <p:guide orient="horz"/>
        <p:guide pos="358"/>
        <p:guide pos="180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4/28/2024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60 Template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182430"/>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757716"/>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75771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182430"/>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60 Template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242064"/>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781121"/>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75606"/>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258415"/>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781121"/>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06722"/>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781121"/>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262384"/>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0571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09050"/>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C2936E13-9BED-014D-9FD8-D2F0DD7F8E02}"/>
              </a:ext>
            </a:extLst>
          </p:cNvPr>
          <p:cNvSpPr>
            <a:spLocks noGrp="1"/>
          </p:cNvSpPr>
          <p:nvPr>
            <p:ph type="body" sz="quarter" idx="150" hasCustomPrompt="1"/>
          </p:nvPr>
        </p:nvSpPr>
        <p:spPr>
          <a:xfrm>
            <a:off x="3906520" y="1137804"/>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32" name="Text Placeholder 76">
            <a:extLst>
              <a:ext uri="{FF2B5EF4-FFF2-40B4-BE49-F238E27FC236}">
                <a16:creationId xmlns:a16="http://schemas.microsoft.com/office/drawing/2014/main" id="{1EDE48AC-AD08-4145-B8DF-31EEC7B36616}"/>
              </a:ext>
            </a:extLst>
          </p:cNvPr>
          <p:cNvSpPr>
            <a:spLocks noGrp="1"/>
          </p:cNvSpPr>
          <p:nvPr>
            <p:ph type="body" sz="quarter" idx="184" hasCustomPrompt="1"/>
          </p:nvPr>
        </p:nvSpPr>
        <p:spPr>
          <a:xfrm>
            <a:off x="3906520" y="1736034"/>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33" name="Text Placeholder 76">
            <a:extLst>
              <a:ext uri="{FF2B5EF4-FFF2-40B4-BE49-F238E27FC236}">
                <a16:creationId xmlns:a16="http://schemas.microsoft.com/office/drawing/2014/main" id="{7801B00A-04AF-574C-9547-07EB084B2234}"/>
              </a:ext>
            </a:extLst>
          </p:cNvPr>
          <p:cNvSpPr>
            <a:spLocks noGrp="1"/>
          </p:cNvSpPr>
          <p:nvPr>
            <p:ph type="body" sz="quarter" idx="185" hasCustomPrompt="1"/>
          </p:nvPr>
        </p:nvSpPr>
        <p:spPr>
          <a:xfrm>
            <a:off x="3906520" y="292020"/>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328802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22218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797472"/>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797472"/>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222186"/>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8F58CF05-58FD-F842-88AB-51099F130F93}"/>
              </a:ext>
            </a:extLst>
          </p:cNvPr>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31" name="Text Placeholder 76">
            <a:extLst>
              <a:ext uri="{FF2B5EF4-FFF2-40B4-BE49-F238E27FC236}">
                <a16:creationId xmlns:a16="http://schemas.microsoft.com/office/drawing/2014/main" id="{6C58C4AE-C2F1-C54D-9224-55C0A51ED153}"/>
              </a:ext>
            </a:extLst>
          </p:cNvPr>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32" name="Text Placeholder 76">
            <a:extLst>
              <a:ext uri="{FF2B5EF4-FFF2-40B4-BE49-F238E27FC236}">
                <a16:creationId xmlns:a16="http://schemas.microsoft.com/office/drawing/2014/main" id="{6C3E1DDD-251F-C34B-807A-F553784DAC08}"/>
              </a:ext>
            </a:extLst>
          </p:cNvPr>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423627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301699"/>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860634"/>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318050"/>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860634"/>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860634"/>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322019"/>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50AC94B8-C1FC-F64B-A4AC-A6753527AC28}"/>
              </a:ext>
            </a:extLst>
          </p:cNvPr>
          <p:cNvSpPr>
            <a:spLocks noGrp="1"/>
          </p:cNvSpPr>
          <p:nvPr>
            <p:ph type="body" sz="quarter" idx="150" hasCustomPrompt="1"/>
          </p:nvPr>
        </p:nvSpPr>
        <p:spPr>
          <a:xfrm>
            <a:off x="3906520" y="1117926"/>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32" name="Text Placeholder 76">
            <a:extLst>
              <a:ext uri="{FF2B5EF4-FFF2-40B4-BE49-F238E27FC236}">
                <a16:creationId xmlns:a16="http://schemas.microsoft.com/office/drawing/2014/main" id="{F6EDC588-E391-C646-B72B-EEC803626E56}"/>
              </a:ext>
            </a:extLst>
          </p:cNvPr>
          <p:cNvSpPr>
            <a:spLocks noGrp="1"/>
          </p:cNvSpPr>
          <p:nvPr>
            <p:ph type="body" sz="quarter" idx="184" hasCustomPrompt="1"/>
          </p:nvPr>
        </p:nvSpPr>
        <p:spPr>
          <a:xfrm>
            <a:off x="3906520" y="1716156"/>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33" name="Text Placeholder 76">
            <a:extLst>
              <a:ext uri="{FF2B5EF4-FFF2-40B4-BE49-F238E27FC236}">
                <a16:creationId xmlns:a16="http://schemas.microsoft.com/office/drawing/2014/main" id="{15C9BEE7-988F-7247-B81C-E26DFA34A7DE}"/>
              </a:ext>
            </a:extLst>
          </p:cNvPr>
          <p:cNvSpPr>
            <a:spLocks noGrp="1"/>
          </p:cNvSpPr>
          <p:nvPr>
            <p:ph type="body" sz="quarter" idx="185" hasCustomPrompt="1"/>
          </p:nvPr>
        </p:nvSpPr>
        <p:spPr>
          <a:xfrm>
            <a:off x="3906520" y="272142"/>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4170575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0B9ADF8C-186C-174C-92BC-4C80F596CA52}"/>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6" name="Rectangle 36">
            <a:extLst>
              <a:ext uri="{FF2B5EF4-FFF2-40B4-BE49-F238E27FC236}">
                <a16:creationId xmlns:a16="http://schemas.microsoft.com/office/drawing/2014/main" id="{A4A4BA4F-891E-D147-8F7F-EF67A0E51EFF}"/>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7" name="Rounded Rectangle 6">
            <a:extLst>
              <a:ext uri="{FF2B5EF4-FFF2-40B4-BE49-F238E27FC236}">
                <a16:creationId xmlns:a16="http://schemas.microsoft.com/office/drawing/2014/main" id="{D8138FC5-8D7C-2840-B2C6-445C79D45CD0}"/>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cSld>
  <p:clrMap bg1="lt1" tx1="dk1" bg2="lt2" tx2="dk2" accent1="accent1" accent2="accent2" accent3="accent3" accent4="accent4" accent5="accent5" accent6="accent6" hlink="hlink" folHlink="folHlink"/>
  <p:sldLayoutIdLst>
    <p:sldLayoutId id="2147483652" r:id="rId1"/>
    <p:sldLayoutId id="2147483659"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ABE084D9-5FB6-B249-9079-CD4F304A90DD}"/>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5" name="Rectangle 36">
            <a:extLst>
              <a:ext uri="{FF2B5EF4-FFF2-40B4-BE49-F238E27FC236}">
                <a16:creationId xmlns:a16="http://schemas.microsoft.com/office/drawing/2014/main" id="{2366F17F-9632-E54C-BECB-05A6A8BE1C52}"/>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6" name="Rounded Rectangle 5">
            <a:extLst>
              <a:ext uri="{FF2B5EF4-FFF2-40B4-BE49-F238E27FC236}">
                <a16:creationId xmlns:a16="http://schemas.microsoft.com/office/drawing/2014/main" id="{71FA7A4C-1F75-414D-A3C9-45F8308982ED}"/>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extLst>
      <p:ext uri="{BB962C8B-B14F-4D97-AF65-F5344CB8AC3E}">
        <p14:creationId xmlns:p14="http://schemas.microsoft.com/office/powerpoint/2010/main" val="14571170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image" Target="../media/image9.png"/><Relationship Id="rId3" Type="http://schemas.openxmlformats.org/officeDocument/2006/relationships/hyperlink" Target="https://housingis.org/about" TargetMode="External"/><Relationship Id="rId7" Type="http://schemas.openxmlformats.org/officeDocument/2006/relationships/image" Target="../media/image3.jpeg"/><Relationship Id="rId12" Type="http://schemas.openxmlformats.org/officeDocument/2006/relationships/image" Target="../media/image8.png"/><Relationship Id="rId2" Type="http://schemas.openxmlformats.org/officeDocument/2006/relationships/hyperlink" Target="https://www.zillow.com/tech/building-a-data-streaming-platform/" TargetMode="External"/><Relationship Id="rId1" Type="http://schemas.openxmlformats.org/officeDocument/2006/relationships/slideLayout" Target="../slideLayouts/slideLayout2.xml"/><Relationship Id="rId6" Type="http://schemas.openxmlformats.org/officeDocument/2006/relationships/image" Target="../media/image2.jpe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https://www.chronosinteractive.com/about" TargetMode="External"/><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0F35A7-8378-535F-1618-9FE63B8AFB27}"/>
              </a:ext>
            </a:extLst>
          </p:cNvPr>
          <p:cNvSpPr>
            <a:spLocks noGrp="1"/>
          </p:cNvSpPr>
          <p:nvPr>
            <p:ph type="body" sz="quarter" idx="10"/>
          </p:nvPr>
        </p:nvSpPr>
        <p:spPr>
          <a:xfrm>
            <a:off x="606195" y="3242064"/>
            <a:ext cx="2680869" cy="2233565"/>
          </a:xfrm>
        </p:spPr>
        <p:txBody>
          <a:bodyPr wrap="square" lIns="130622" tIns="130622" rIns="130622" bIns="130622" anchor="t">
            <a:spAutoFit/>
          </a:bodyPr>
          <a:lstStyle/>
          <a:p>
            <a:r>
              <a:rPr lang="en-US" sz="1600" dirty="0">
                <a:latin typeface="Calibri"/>
                <a:ea typeface="Calibri"/>
                <a:cs typeface="Calibri"/>
              </a:rPr>
              <a:t>Housing AI is a real estate business that makes searching for a dream home almost effortless. We are here to help customers search for their ideal home based on location, price, and  personal preferences.</a:t>
            </a:r>
            <a:endParaRPr lang="en-US" sz="1600">
              <a:ea typeface="Calibri"/>
            </a:endParaRPr>
          </a:p>
        </p:txBody>
      </p:sp>
      <p:sp>
        <p:nvSpPr>
          <p:cNvPr id="3" name="Text Placeholder 2">
            <a:extLst>
              <a:ext uri="{FF2B5EF4-FFF2-40B4-BE49-F238E27FC236}">
                <a16:creationId xmlns:a16="http://schemas.microsoft.com/office/drawing/2014/main" id="{CF3B4D38-E941-8673-26C5-9015F995E862}"/>
              </a:ext>
            </a:extLst>
          </p:cNvPr>
          <p:cNvSpPr>
            <a:spLocks noGrp="1"/>
          </p:cNvSpPr>
          <p:nvPr>
            <p:ph type="body" sz="quarter" idx="11"/>
          </p:nvPr>
        </p:nvSpPr>
        <p:spPr/>
        <p:txBody>
          <a:bodyPr/>
          <a:lstStyle/>
          <a:p>
            <a:r>
              <a:rPr lang="en-US" sz="2200" dirty="0">
                <a:latin typeface="Calibri"/>
                <a:ea typeface="Calibri"/>
                <a:cs typeface="Calibri"/>
              </a:rPr>
              <a:t>Introduction</a:t>
            </a:r>
            <a:endParaRPr lang="en-US" dirty="0" err="1"/>
          </a:p>
        </p:txBody>
      </p:sp>
      <p:sp>
        <p:nvSpPr>
          <p:cNvPr id="4" name="Text Placeholder 3">
            <a:extLst>
              <a:ext uri="{FF2B5EF4-FFF2-40B4-BE49-F238E27FC236}">
                <a16:creationId xmlns:a16="http://schemas.microsoft.com/office/drawing/2014/main" id="{1479BA2E-F146-22E7-DBAF-CFF6BF95A119}"/>
              </a:ext>
            </a:extLst>
          </p:cNvPr>
          <p:cNvSpPr>
            <a:spLocks noGrp="1"/>
          </p:cNvSpPr>
          <p:nvPr>
            <p:ph type="body" sz="quarter" idx="19"/>
          </p:nvPr>
        </p:nvSpPr>
        <p:spPr>
          <a:xfrm>
            <a:off x="605666" y="7540815"/>
            <a:ext cx="6705600" cy="2479786"/>
          </a:xfrm>
        </p:spPr>
        <p:txBody>
          <a:bodyPr wrap="square" lIns="130622" tIns="130622" rIns="130622" bIns="130622" anchor="t">
            <a:spAutoFit/>
          </a:bodyPr>
          <a:lstStyle/>
          <a:p>
            <a:r>
              <a:rPr lang="en-US" sz="1600" dirty="0">
                <a:latin typeface="Calibri"/>
                <a:ea typeface="Calibri"/>
                <a:cs typeface="Calibri"/>
              </a:rPr>
              <a:t>Using the latest version of artificial intelligence,  our programmers, analysts, and engineers can isolate user preferences and group all responses based on relatability. Some various software used for aspects of our project include:</a:t>
            </a:r>
          </a:p>
          <a:p>
            <a:endParaRPr lang="en-US" sz="1600" dirty="0">
              <a:ea typeface="Calibri"/>
            </a:endParaRPr>
          </a:p>
          <a:p>
            <a:pPr marL="285750" indent="-285750">
              <a:buChar char="•"/>
            </a:pPr>
            <a:r>
              <a:rPr lang="en-US" sz="1600" dirty="0">
                <a:latin typeface="Calibri"/>
                <a:ea typeface="Calibri"/>
                <a:cs typeface="Calibri"/>
              </a:rPr>
              <a:t>NoSQL Database: MongoDB/Draw.io/Codio</a:t>
            </a:r>
          </a:p>
          <a:p>
            <a:pPr marL="285750" indent="-285750">
              <a:buChar char="•"/>
            </a:pPr>
            <a:r>
              <a:rPr lang="en-US" sz="1600" dirty="0">
                <a:latin typeface="Calibri"/>
                <a:ea typeface="Calibri"/>
                <a:cs typeface="Calibri"/>
              </a:rPr>
              <a:t>Wireframes: Figma</a:t>
            </a:r>
          </a:p>
          <a:p>
            <a:pPr marL="285750" indent="-285750">
              <a:buChar char="•"/>
            </a:pPr>
            <a:r>
              <a:rPr lang="en-US" sz="1600" dirty="0">
                <a:latin typeface="Calibri"/>
                <a:ea typeface="Calibri"/>
                <a:cs typeface="Calibri"/>
              </a:rPr>
              <a:t>Flyer: Canva</a:t>
            </a:r>
          </a:p>
          <a:p>
            <a:pPr marL="285750" indent="-285750">
              <a:buChar char="•"/>
            </a:pPr>
            <a:r>
              <a:rPr lang="en-US" sz="1600" dirty="0">
                <a:latin typeface="Calibri"/>
                <a:ea typeface="Calibri"/>
                <a:cs typeface="Calibri"/>
              </a:rPr>
              <a:t>All Other Documents: Microsoft Office 365</a:t>
            </a:r>
          </a:p>
        </p:txBody>
      </p:sp>
      <p:sp>
        <p:nvSpPr>
          <p:cNvPr id="5" name="Text Placeholder 4">
            <a:extLst>
              <a:ext uri="{FF2B5EF4-FFF2-40B4-BE49-F238E27FC236}">
                <a16:creationId xmlns:a16="http://schemas.microsoft.com/office/drawing/2014/main" id="{1A144E3F-2AC4-A7A4-F53F-8DDC97375EFF}"/>
              </a:ext>
            </a:extLst>
          </p:cNvPr>
          <p:cNvSpPr>
            <a:spLocks noGrp="1"/>
          </p:cNvSpPr>
          <p:nvPr>
            <p:ph type="body" sz="quarter" idx="20"/>
          </p:nvPr>
        </p:nvSpPr>
        <p:spPr/>
        <p:txBody>
          <a:bodyPr/>
          <a:lstStyle/>
          <a:p>
            <a:r>
              <a:rPr lang="en-US" sz="2200" dirty="0">
                <a:latin typeface="Calibri"/>
                <a:ea typeface="Calibri"/>
                <a:cs typeface="Calibri"/>
              </a:rPr>
              <a:t>Technology</a:t>
            </a:r>
            <a:endParaRPr lang="en-US" dirty="0"/>
          </a:p>
        </p:txBody>
      </p:sp>
      <p:sp>
        <p:nvSpPr>
          <p:cNvPr id="6" name="Text Placeholder 5">
            <a:extLst>
              <a:ext uri="{FF2B5EF4-FFF2-40B4-BE49-F238E27FC236}">
                <a16:creationId xmlns:a16="http://schemas.microsoft.com/office/drawing/2014/main" id="{D7E99771-566C-ACA6-A6C5-E7082AE1818E}"/>
              </a:ext>
            </a:extLst>
          </p:cNvPr>
          <p:cNvSpPr>
            <a:spLocks noGrp="1"/>
          </p:cNvSpPr>
          <p:nvPr>
            <p:ph type="body" sz="quarter" idx="21"/>
          </p:nvPr>
        </p:nvSpPr>
        <p:spPr/>
        <p:txBody>
          <a:bodyPr wrap="square" lIns="130622" tIns="130622" rIns="130622" bIns="130622" anchor="t">
            <a:spAutoFit/>
          </a:bodyPr>
          <a:lstStyle/>
          <a:p>
            <a:pPr algn="ctr"/>
            <a:r>
              <a:rPr lang="en-US" sz="1450" b="1" dirty="0">
                <a:latin typeface="Calibri"/>
                <a:ea typeface="Calibri"/>
                <a:cs typeface="Calibri"/>
              </a:rPr>
              <a:t>Here is just a small sample of what our app has to offer:</a:t>
            </a:r>
            <a:endParaRPr lang="en-US" sz="1450" b="1">
              <a:ea typeface="Calibri" panose="020F0502020204030204" pitchFamily="34" charset="0"/>
            </a:endParaRPr>
          </a:p>
        </p:txBody>
      </p:sp>
      <p:sp>
        <p:nvSpPr>
          <p:cNvPr id="7" name="Text Placeholder 6">
            <a:extLst>
              <a:ext uri="{FF2B5EF4-FFF2-40B4-BE49-F238E27FC236}">
                <a16:creationId xmlns:a16="http://schemas.microsoft.com/office/drawing/2014/main" id="{BB75AE37-B503-609E-9164-2CA9A54C2F84}"/>
              </a:ext>
            </a:extLst>
          </p:cNvPr>
          <p:cNvSpPr>
            <a:spLocks noGrp="1"/>
          </p:cNvSpPr>
          <p:nvPr>
            <p:ph type="body" sz="quarter" idx="22"/>
          </p:nvPr>
        </p:nvSpPr>
        <p:spPr/>
        <p:txBody>
          <a:bodyPr/>
          <a:lstStyle/>
          <a:p>
            <a:r>
              <a:rPr lang="en-US" sz="2200" dirty="0">
                <a:latin typeface="Calibri"/>
                <a:ea typeface="Calibri"/>
                <a:cs typeface="Calibri"/>
              </a:rPr>
              <a:t>Wireframes</a:t>
            </a:r>
            <a:endParaRPr lang="en-US" dirty="0"/>
          </a:p>
        </p:txBody>
      </p:sp>
      <p:sp>
        <p:nvSpPr>
          <p:cNvPr id="8" name="Text Placeholder 7">
            <a:extLst>
              <a:ext uri="{FF2B5EF4-FFF2-40B4-BE49-F238E27FC236}">
                <a16:creationId xmlns:a16="http://schemas.microsoft.com/office/drawing/2014/main" id="{FEBF5784-0165-51AB-2C7B-940D0F15C90C}"/>
              </a:ext>
            </a:extLst>
          </p:cNvPr>
          <p:cNvSpPr>
            <a:spLocks noGrp="1"/>
          </p:cNvSpPr>
          <p:nvPr>
            <p:ph type="body" sz="quarter" idx="23"/>
          </p:nvPr>
        </p:nvSpPr>
        <p:spPr>
          <a:xfrm>
            <a:off x="7905844" y="11857117"/>
            <a:ext cx="13650405" cy="1925789"/>
          </a:xfrm>
        </p:spPr>
        <p:txBody>
          <a:bodyPr wrap="square" lIns="130622" tIns="130622" rIns="130622" bIns="130622" anchor="t">
            <a:spAutoFit/>
          </a:bodyPr>
          <a:lstStyle/>
          <a:p>
            <a:pPr algn="ctr"/>
            <a:r>
              <a:rPr lang="en-US" sz="1800" dirty="0">
                <a:latin typeface="Calibri"/>
                <a:ea typeface="Calibri"/>
                <a:cs typeface="Calibri"/>
              </a:rPr>
              <a:t>This project began once our business plan was approved by our professor. The very first milestone was to develop a project charter followed by a SWOT analysis, and project estimates to ensure that we were moving in the right direction. Once it was time for the second milestone,  it was now time to plan our responsibilities using a work breakdown structure, and other project planning related diagrams to ensure we met our project deadline and objective. Next was the third milestone to produce valuable marketing material and begin the first stages of developing our app using various software. The final milestone was an opportunity to review our project to see if scope, time, and budget goals were met, while also finding ways to improve another version of our project in the future.</a:t>
            </a:r>
            <a:endParaRPr lang="en-US" sz="1800" dirty="0">
              <a:ea typeface="Calibri" panose="020F0502020204030204" pitchFamily="34" charset="0"/>
            </a:endParaRPr>
          </a:p>
        </p:txBody>
      </p:sp>
      <p:sp>
        <p:nvSpPr>
          <p:cNvPr id="9" name="Text Placeholder 8">
            <a:extLst>
              <a:ext uri="{FF2B5EF4-FFF2-40B4-BE49-F238E27FC236}">
                <a16:creationId xmlns:a16="http://schemas.microsoft.com/office/drawing/2014/main" id="{2A4917B6-EEF6-1DCB-4335-02DD31999CC6}"/>
              </a:ext>
            </a:extLst>
          </p:cNvPr>
          <p:cNvSpPr>
            <a:spLocks noGrp="1"/>
          </p:cNvSpPr>
          <p:nvPr>
            <p:ph type="body" sz="quarter" idx="24"/>
          </p:nvPr>
        </p:nvSpPr>
        <p:spPr>
          <a:xfrm>
            <a:off x="7824364" y="11104251"/>
            <a:ext cx="13813366" cy="450228"/>
          </a:xfrm>
        </p:spPr>
        <p:txBody>
          <a:bodyPr/>
          <a:lstStyle/>
          <a:p>
            <a:r>
              <a:rPr lang="en-US" sz="2200" dirty="0">
                <a:latin typeface="Calibri"/>
                <a:ea typeface="Calibri"/>
                <a:cs typeface="Calibri"/>
              </a:rPr>
              <a:t>Process</a:t>
            </a:r>
            <a:endParaRPr lang="en-US" dirty="0"/>
          </a:p>
        </p:txBody>
      </p:sp>
      <p:sp>
        <p:nvSpPr>
          <p:cNvPr id="10" name="Text Placeholder 9">
            <a:extLst>
              <a:ext uri="{FF2B5EF4-FFF2-40B4-BE49-F238E27FC236}">
                <a16:creationId xmlns:a16="http://schemas.microsoft.com/office/drawing/2014/main" id="{277ABBE8-4EFC-AA6E-21CC-0EF27BC568AE}"/>
              </a:ext>
            </a:extLst>
          </p:cNvPr>
          <p:cNvSpPr>
            <a:spLocks noGrp="1"/>
          </p:cNvSpPr>
          <p:nvPr>
            <p:ph type="body" sz="quarter" idx="25"/>
          </p:nvPr>
        </p:nvSpPr>
        <p:spPr/>
        <p:txBody>
          <a:bodyPr/>
          <a:lstStyle/>
          <a:p>
            <a:r>
              <a:rPr lang="en-US" sz="2200" dirty="0">
                <a:latin typeface="Calibri"/>
                <a:ea typeface="Calibri"/>
                <a:cs typeface="Calibri"/>
              </a:rPr>
              <a:t>Conclusion</a:t>
            </a:r>
            <a:endParaRPr lang="en-US" dirty="0"/>
          </a:p>
        </p:txBody>
      </p:sp>
      <p:sp>
        <p:nvSpPr>
          <p:cNvPr id="11" name="Text Placeholder 10">
            <a:extLst>
              <a:ext uri="{FF2B5EF4-FFF2-40B4-BE49-F238E27FC236}">
                <a16:creationId xmlns:a16="http://schemas.microsoft.com/office/drawing/2014/main" id="{A25059C5-0009-6F06-A12E-693E96BFE5FA}"/>
              </a:ext>
            </a:extLst>
          </p:cNvPr>
          <p:cNvSpPr>
            <a:spLocks noGrp="1"/>
          </p:cNvSpPr>
          <p:nvPr>
            <p:ph type="body" sz="quarter" idx="26"/>
          </p:nvPr>
        </p:nvSpPr>
        <p:spPr>
          <a:xfrm>
            <a:off x="21973955" y="3262384"/>
            <a:ext cx="6698012" cy="1371791"/>
          </a:xfrm>
        </p:spPr>
        <p:txBody>
          <a:bodyPr wrap="square" lIns="130622" tIns="130622" rIns="130622" bIns="130622" anchor="t">
            <a:spAutoFit/>
          </a:bodyPr>
          <a:lstStyle/>
          <a:p>
            <a:r>
              <a:rPr lang="en-US" sz="1800" dirty="0">
                <a:latin typeface="Calibri"/>
                <a:ea typeface="Calibri"/>
                <a:cs typeface="Calibri"/>
              </a:rPr>
              <a:t>In conclusion, Housing AI not only strives to be a favorable option for finding a dream home, but also inspires to be an example to execute on a project despite outside influences, and uncontrollable circumstances in society</a:t>
            </a:r>
            <a:endParaRPr lang="en-US" sz="1800">
              <a:ea typeface="Calibri"/>
            </a:endParaRPr>
          </a:p>
        </p:txBody>
      </p:sp>
      <p:sp>
        <p:nvSpPr>
          <p:cNvPr id="12" name="Text Placeholder 11">
            <a:extLst>
              <a:ext uri="{FF2B5EF4-FFF2-40B4-BE49-F238E27FC236}">
                <a16:creationId xmlns:a16="http://schemas.microsoft.com/office/drawing/2014/main" id="{BBB1BC31-CEF1-FC76-B67A-FAAB2402C0BD}"/>
              </a:ext>
            </a:extLst>
          </p:cNvPr>
          <p:cNvSpPr>
            <a:spLocks noGrp="1"/>
          </p:cNvSpPr>
          <p:nvPr>
            <p:ph type="body" sz="quarter" idx="27"/>
          </p:nvPr>
        </p:nvSpPr>
        <p:spPr>
          <a:xfrm>
            <a:off x="22019223" y="5847286"/>
            <a:ext cx="6698012" cy="450228"/>
          </a:xfrm>
        </p:spPr>
        <p:txBody>
          <a:bodyPr/>
          <a:lstStyle/>
          <a:p>
            <a:r>
              <a:rPr lang="en-US" sz="2200" dirty="0">
                <a:latin typeface="Calibri"/>
                <a:ea typeface="Calibri"/>
                <a:cs typeface="Calibri"/>
              </a:rPr>
              <a:t>References</a:t>
            </a:r>
            <a:endParaRPr lang="en-US" dirty="0"/>
          </a:p>
        </p:txBody>
      </p:sp>
      <p:sp>
        <p:nvSpPr>
          <p:cNvPr id="13" name="Text Placeholder 12">
            <a:extLst>
              <a:ext uri="{FF2B5EF4-FFF2-40B4-BE49-F238E27FC236}">
                <a16:creationId xmlns:a16="http://schemas.microsoft.com/office/drawing/2014/main" id="{30BAE163-AF0C-B30D-D1EB-258E43B7B684}"/>
              </a:ext>
            </a:extLst>
          </p:cNvPr>
          <p:cNvSpPr>
            <a:spLocks noGrp="1"/>
          </p:cNvSpPr>
          <p:nvPr>
            <p:ph type="body" sz="quarter" idx="28"/>
          </p:nvPr>
        </p:nvSpPr>
        <p:spPr>
          <a:xfrm>
            <a:off x="21972279" y="6391924"/>
            <a:ext cx="6701366" cy="4372612"/>
          </a:xfrm>
        </p:spPr>
        <p:txBody>
          <a:bodyPr wrap="square" lIns="130622" tIns="130622" rIns="130622" bIns="130622" anchor="t">
            <a:spAutoFit/>
          </a:bodyPr>
          <a:lstStyle/>
          <a:p>
            <a:r>
              <a:rPr lang="en-US" sz="1600" dirty="0">
                <a:latin typeface="Calibri"/>
                <a:ea typeface="Calibri"/>
                <a:cs typeface="Calibri"/>
              </a:rPr>
              <a:t>Tilley, S. (2017) Introduction to Systems Analysis and Design. In Systems Analysis and Design (12th ed.), </a:t>
            </a:r>
            <a:r>
              <a:rPr lang="en-US" sz="1600">
                <a:latin typeface="Calibri"/>
                <a:ea typeface="Calibri"/>
                <a:cs typeface="Calibri"/>
              </a:rPr>
              <a:t>Cengage Learning.</a:t>
            </a:r>
            <a:endParaRPr lang="en-US" sz="1600">
              <a:ea typeface="Calibri"/>
            </a:endParaRPr>
          </a:p>
          <a:p>
            <a:endParaRPr lang="en-US" sz="1600" dirty="0">
              <a:solidFill>
                <a:srgbClr val="2D3B45"/>
              </a:solidFill>
              <a:latin typeface="Calibri"/>
              <a:ea typeface="Calibri"/>
              <a:cs typeface="Calibri"/>
            </a:endParaRPr>
          </a:p>
          <a:p>
            <a:r>
              <a:rPr lang="en-US" sz="1600" dirty="0">
                <a:latin typeface="Calibri"/>
                <a:ea typeface="Calibri"/>
                <a:cs typeface="Calibri"/>
              </a:rPr>
              <a:t>Schwalbe, K. (2018) Introduction to Project Management. In Information Technology Project Management (9th ed.), Cengage Learning.</a:t>
            </a:r>
            <a:endParaRPr lang="en-US" sz="1600">
              <a:ea typeface="Calibri"/>
            </a:endParaRPr>
          </a:p>
          <a:p>
            <a:endParaRPr lang="en-US" sz="1600" dirty="0">
              <a:latin typeface="Calibri"/>
              <a:ea typeface="Calibri"/>
              <a:cs typeface="Calibri"/>
            </a:endParaRPr>
          </a:p>
          <a:p>
            <a:r>
              <a:rPr lang="en-US" sz="1600" dirty="0">
                <a:latin typeface="Calibri"/>
                <a:ea typeface="Calibri"/>
                <a:cs typeface="Calibri"/>
              </a:rPr>
              <a:t>Daud, F. (2020, January 22). </a:t>
            </a:r>
            <a:r>
              <a:rPr lang="en-US" sz="1600" i="1" dirty="0">
                <a:latin typeface="Calibri"/>
                <a:ea typeface="Calibri"/>
                <a:cs typeface="Calibri"/>
              </a:rPr>
              <a:t>Building a data streaming platform - how Zillow sends data to its data lake</a:t>
            </a:r>
            <a:r>
              <a:rPr lang="en-US" sz="1600" dirty="0">
                <a:latin typeface="Calibri"/>
                <a:ea typeface="Calibri"/>
                <a:cs typeface="Calibri"/>
              </a:rPr>
              <a:t>. Zillow. </a:t>
            </a:r>
            <a:r>
              <a:rPr lang="en-US" sz="1600" u="sng" dirty="0">
                <a:latin typeface="Calibri"/>
                <a:ea typeface="Calibri"/>
                <a:cs typeface="Calibri"/>
                <a:hlinkClick r:id="rId2"/>
              </a:rPr>
              <a:t>https://www.zillow.com/tech/building-a-data-streaming-platform/</a:t>
            </a:r>
            <a:endParaRPr lang="en-US" sz="1600" dirty="0">
              <a:latin typeface="Calibri"/>
              <a:ea typeface="Calibri"/>
              <a:cs typeface="Calibri"/>
            </a:endParaRPr>
          </a:p>
          <a:p>
            <a:endParaRPr lang="en-US" sz="1600" u="sng" dirty="0">
              <a:latin typeface="Calibri"/>
              <a:ea typeface="Calibri"/>
              <a:cs typeface="Calibri"/>
            </a:endParaRPr>
          </a:p>
          <a:p>
            <a:r>
              <a:rPr lang="en-US" sz="1600" i="1" dirty="0">
                <a:latin typeface="Calibri"/>
                <a:ea typeface="Calibri"/>
                <a:cs typeface="Calibri"/>
              </a:rPr>
              <a:t>About </a:t>
            </a:r>
            <a:r>
              <a:rPr lang="en-US" sz="1600" i="1" err="1">
                <a:latin typeface="Calibri"/>
                <a:ea typeface="Calibri"/>
                <a:cs typeface="Calibri"/>
              </a:rPr>
              <a:t>HousingIS</a:t>
            </a:r>
            <a:r>
              <a:rPr lang="en-US" sz="1600" dirty="0">
                <a:latin typeface="Calibri"/>
                <a:ea typeface="Calibri"/>
                <a:cs typeface="Calibri"/>
              </a:rPr>
              <a:t>. </a:t>
            </a:r>
            <a:r>
              <a:rPr lang="en-US" sz="1600" err="1">
                <a:latin typeface="Calibri"/>
                <a:ea typeface="Calibri"/>
                <a:cs typeface="Calibri"/>
              </a:rPr>
              <a:t>HousingIS</a:t>
            </a:r>
            <a:r>
              <a:rPr lang="en-US" sz="1600" dirty="0">
                <a:latin typeface="Calibri"/>
                <a:ea typeface="Calibri"/>
                <a:cs typeface="Calibri"/>
              </a:rPr>
              <a:t>. (n.d.). </a:t>
            </a:r>
            <a:r>
              <a:rPr lang="en-US" sz="1600" u="sng" dirty="0">
                <a:latin typeface="Calibri"/>
                <a:ea typeface="Calibri"/>
                <a:cs typeface="Calibri"/>
                <a:hlinkClick r:id="rId3"/>
              </a:rPr>
              <a:t>https://housingis.org/about</a:t>
            </a:r>
            <a:endParaRPr lang="en-US" sz="1600" dirty="0">
              <a:latin typeface="Calibri"/>
              <a:ea typeface="Calibri"/>
              <a:cs typeface="Calibri"/>
            </a:endParaRPr>
          </a:p>
          <a:p>
            <a:endParaRPr lang="en-US" sz="1600" u="sng" dirty="0">
              <a:latin typeface="Calibri"/>
              <a:ea typeface="Calibri"/>
              <a:cs typeface="Calibri"/>
            </a:endParaRPr>
          </a:p>
          <a:p>
            <a:r>
              <a:rPr lang="en-US" sz="1600" i="1">
                <a:latin typeface="Calibri"/>
                <a:ea typeface="Calibri"/>
                <a:cs typeface="Calibri"/>
              </a:rPr>
              <a:t>We are </a:t>
            </a:r>
            <a:r>
              <a:rPr lang="en-US" sz="1600" i="1" err="1">
                <a:latin typeface="Calibri"/>
                <a:ea typeface="Calibri"/>
                <a:cs typeface="Calibri"/>
              </a:rPr>
              <a:t>chronos</a:t>
            </a:r>
            <a:r>
              <a:rPr lang="en-US" sz="1600" i="1">
                <a:latin typeface="Calibri"/>
                <a:ea typeface="Calibri"/>
                <a:cs typeface="Calibri"/>
              </a:rPr>
              <a:t>.</a:t>
            </a:r>
            <a:r>
              <a:rPr lang="en-US" sz="1600">
                <a:latin typeface="Calibri"/>
                <a:ea typeface="Calibri"/>
                <a:cs typeface="Calibri"/>
              </a:rPr>
              <a:t> About | Chronos Interactive. (n.d.). </a:t>
            </a:r>
            <a:r>
              <a:rPr lang="en-US" sz="1600" u="sng" dirty="0">
                <a:latin typeface="Calibri"/>
                <a:ea typeface="Calibri"/>
                <a:cs typeface="Calibri"/>
                <a:hlinkClick r:id="rId4"/>
              </a:rPr>
              <a:t>https://www.chronosinteractive.com/about</a:t>
            </a:r>
            <a:endParaRPr lang="en-US" sz="1600">
              <a:latin typeface="Calibri"/>
              <a:ea typeface="Calibri"/>
              <a:cs typeface="Calibri"/>
            </a:endParaRPr>
          </a:p>
          <a:p>
            <a:endParaRPr lang="en-US" sz="1450" dirty="0">
              <a:ea typeface="Calibri"/>
            </a:endParaRPr>
          </a:p>
        </p:txBody>
      </p:sp>
      <p:sp>
        <p:nvSpPr>
          <p:cNvPr id="16" name="Text Placeholder 15">
            <a:extLst>
              <a:ext uri="{FF2B5EF4-FFF2-40B4-BE49-F238E27FC236}">
                <a16:creationId xmlns:a16="http://schemas.microsoft.com/office/drawing/2014/main" id="{77D2D854-AE8F-A2E4-0465-E07897E64212}"/>
              </a:ext>
            </a:extLst>
          </p:cNvPr>
          <p:cNvSpPr>
            <a:spLocks noGrp="1"/>
          </p:cNvSpPr>
          <p:nvPr>
            <p:ph type="body" sz="quarter" idx="150"/>
          </p:nvPr>
        </p:nvSpPr>
        <p:spPr/>
        <p:txBody>
          <a:bodyPr lIns="91440" tIns="45720" rIns="91440" bIns="45720" anchor="t">
            <a:normAutofit lnSpcReduction="10000"/>
          </a:bodyPr>
          <a:lstStyle/>
          <a:p>
            <a:r>
              <a:rPr lang="en-US" sz="3400" dirty="0">
                <a:latin typeface="Calibri"/>
                <a:ea typeface="Calibri"/>
                <a:cs typeface="Calibri"/>
              </a:rPr>
              <a:t>Isaac Royal, Essence Ochoa, Chelsa Lowery</a:t>
            </a:r>
            <a:endParaRPr lang="en-US" dirty="0"/>
          </a:p>
        </p:txBody>
      </p:sp>
      <p:sp>
        <p:nvSpPr>
          <p:cNvPr id="17" name="Text Placeholder 16">
            <a:extLst>
              <a:ext uri="{FF2B5EF4-FFF2-40B4-BE49-F238E27FC236}">
                <a16:creationId xmlns:a16="http://schemas.microsoft.com/office/drawing/2014/main" id="{064FFAAD-D662-5CEF-52A4-D06B921EEB94}"/>
              </a:ext>
            </a:extLst>
          </p:cNvPr>
          <p:cNvSpPr>
            <a:spLocks noGrp="1"/>
          </p:cNvSpPr>
          <p:nvPr>
            <p:ph type="body" sz="quarter" idx="184"/>
          </p:nvPr>
        </p:nvSpPr>
        <p:spPr/>
        <p:txBody>
          <a:bodyPr lIns="91440" tIns="45720" rIns="91440" bIns="45720" anchor="t">
            <a:normAutofit/>
          </a:bodyPr>
          <a:lstStyle/>
          <a:p>
            <a:r>
              <a:rPr lang="en-US" sz="2550" dirty="0">
                <a:latin typeface="Calibri"/>
                <a:ea typeface="Calibri"/>
                <a:cs typeface="Calibri"/>
              </a:rPr>
              <a:t>CIS4301: Information Systems and Design Development</a:t>
            </a:r>
            <a:endParaRPr lang="en-US" dirty="0"/>
          </a:p>
        </p:txBody>
      </p:sp>
      <p:sp>
        <p:nvSpPr>
          <p:cNvPr id="18" name="Text Placeholder 17">
            <a:extLst>
              <a:ext uri="{FF2B5EF4-FFF2-40B4-BE49-F238E27FC236}">
                <a16:creationId xmlns:a16="http://schemas.microsoft.com/office/drawing/2014/main" id="{240FF758-BCA8-9089-8541-3FDFE3A1E3DC}"/>
              </a:ext>
            </a:extLst>
          </p:cNvPr>
          <p:cNvSpPr>
            <a:spLocks noGrp="1"/>
          </p:cNvSpPr>
          <p:nvPr>
            <p:ph type="body" sz="quarter" idx="185"/>
          </p:nvPr>
        </p:nvSpPr>
        <p:spPr/>
        <p:txBody>
          <a:bodyPr lIns="91440" tIns="45720" rIns="91440" bIns="45720" anchor="t">
            <a:normAutofit/>
          </a:bodyPr>
          <a:lstStyle/>
          <a:p>
            <a:r>
              <a:rPr lang="en-US" sz="4650" dirty="0">
                <a:latin typeface="Calibri"/>
                <a:ea typeface="Calibri"/>
                <a:cs typeface="Calibri"/>
              </a:rPr>
              <a:t>Housing AI</a:t>
            </a:r>
            <a:endParaRPr lang="en-US" dirty="0"/>
          </a:p>
        </p:txBody>
      </p:sp>
      <p:pic>
        <p:nvPicPr>
          <p:cNvPr id="19" name="Picture 18">
            <a:extLst>
              <a:ext uri="{FF2B5EF4-FFF2-40B4-BE49-F238E27FC236}">
                <a16:creationId xmlns:a16="http://schemas.microsoft.com/office/drawing/2014/main" id="{C3BD4785-3A57-2D67-DCB0-189B4BD7E719}"/>
              </a:ext>
            </a:extLst>
          </p:cNvPr>
          <p:cNvPicPr>
            <a:picLocks noChangeAspect="1"/>
          </p:cNvPicPr>
          <p:nvPr/>
        </p:nvPicPr>
        <p:blipFill>
          <a:blip r:embed="rId5"/>
          <a:stretch>
            <a:fillRect/>
          </a:stretch>
        </p:blipFill>
        <p:spPr>
          <a:xfrm>
            <a:off x="3283497" y="3264678"/>
            <a:ext cx="2649434" cy="3384187"/>
          </a:xfrm>
          <a:prstGeom prst="rect">
            <a:avLst/>
          </a:prstGeom>
        </p:spPr>
      </p:pic>
      <p:pic>
        <p:nvPicPr>
          <p:cNvPr id="21" name="Picture 20" descr="A screenshot of a sign up&#10;&#10;Description automatically generated">
            <a:extLst>
              <a:ext uri="{FF2B5EF4-FFF2-40B4-BE49-F238E27FC236}">
                <a16:creationId xmlns:a16="http://schemas.microsoft.com/office/drawing/2014/main" id="{5FAE50BB-24C9-4E3C-C4AE-0F837A386FBF}"/>
              </a:ext>
            </a:extLst>
          </p:cNvPr>
          <p:cNvPicPr>
            <a:picLocks noChangeAspect="1"/>
          </p:cNvPicPr>
          <p:nvPr/>
        </p:nvPicPr>
        <p:blipFill>
          <a:blip r:embed="rId6"/>
          <a:stretch>
            <a:fillRect/>
          </a:stretch>
        </p:blipFill>
        <p:spPr>
          <a:xfrm>
            <a:off x="9068460" y="3949999"/>
            <a:ext cx="3464648" cy="6250568"/>
          </a:xfrm>
          <a:prstGeom prst="rect">
            <a:avLst/>
          </a:prstGeom>
        </p:spPr>
      </p:pic>
      <p:pic>
        <p:nvPicPr>
          <p:cNvPr id="22" name="Picture 21" descr="A screen shot of a login form&#10;&#10;Description automatically generated">
            <a:extLst>
              <a:ext uri="{FF2B5EF4-FFF2-40B4-BE49-F238E27FC236}">
                <a16:creationId xmlns:a16="http://schemas.microsoft.com/office/drawing/2014/main" id="{948FEFB7-DDDC-91B5-1644-9AE715284C63}"/>
              </a:ext>
            </a:extLst>
          </p:cNvPr>
          <p:cNvPicPr>
            <a:picLocks noChangeAspect="1"/>
          </p:cNvPicPr>
          <p:nvPr/>
        </p:nvPicPr>
        <p:blipFill>
          <a:blip r:embed="rId7"/>
          <a:stretch>
            <a:fillRect/>
          </a:stretch>
        </p:blipFill>
        <p:spPr>
          <a:xfrm>
            <a:off x="13387388" y="3945709"/>
            <a:ext cx="3219355" cy="6259150"/>
          </a:xfrm>
          <a:prstGeom prst="rect">
            <a:avLst/>
          </a:prstGeom>
        </p:spPr>
      </p:pic>
      <p:pic>
        <p:nvPicPr>
          <p:cNvPr id="23" name="Picture 22" descr="A screenshot of a home location&#10;&#10;Description automatically generated">
            <a:extLst>
              <a:ext uri="{FF2B5EF4-FFF2-40B4-BE49-F238E27FC236}">
                <a16:creationId xmlns:a16="http://schemas.microsoft.com/office/drawing/2014/main" id="{E2840FEC-00B8-804A-BA32-58535A3AD786}"/>
              </a:ext>
            </a:extLst>
          </p:cNvPr>
          <p:cNvPicPr>
            <a:picLocks noChangeAspect="1"/>
          </p:cNvPicPr>
          <p:nvPr/>
        </p:nvPicPr>
        <p:blipFill>
          <a:blip r:embed="rId8"/>
          <a:stretch>
            <a:fillRect/>
          </a:stretch>
        </p:blipFill>
        <p:spPr>
          <a:xfrm>
            <a:off x="17668263" y="3945709"/>
            <a:ext cx="3231238" cy="6222936"/>
          </a:xfrm>
          <a:prstGeom prst="rect">
            <a:avLst/>
          </a:prstGeom>
        </p:spPr>
      </p:pic>
      <p:pic>
        <p:nvPicPr>
          <p:cNvPr id="24" name="Picture 23" descr="Mongodb original wordmark logo - Social media &amp; Logos Icons">
            <a:extLst>
              <a:ext uri="{FF2B5EF4-FFF2-40B4-BE49-F238E27FC236}">
                <a16:creationId xmlns:a16="http://schemas.microsoft.com/office/drawing/2014/main" id="{ED3579A7-8209-B3E7-46C5-109AF8E93E25}"/>
              </a:ext>
            </a:extLst>
          </p:cNvPr>
          <p:cNvPicPr>
            <a:picLocks noChangeAspect="1"/>
          </p:cNvPicPr>
          <p:nvPr/>
        </p:nvPicPr>
        <p:blipFill>
          <a:blip r:embed="rId9"/>
          <a:stretch>
            <a:fillRect/>
          </a:stretch>
        </p:blipFill>
        <p:spPr>
          <a:xfrm>
            <a:off x="603329" y="10507820"/>
            <a:ext cx="1590865" cy="1636132"/>
          </a:xfrm>
          <a:prstGeom prst="rect">
            <a:avLst/>
          </a:prstGeom>
        </p:spPr>
      </p:pic>
      <p:pic>
        <p:nvPicPr>
          <p:cNvPr id="25" name="Picture 24" descr="File:Diagrams.net Logo.svg - Wikipedia">
            <a:extLst>
              <a:ext uri="{FF2B5EF4-FFF2-40B4-BE49-F238E27FC236}">
                <a16:creationId xmlns:a16="http://schemas.microsoft.com/office/drawing/2014/main" id="{E6F643CA-F189-F7B1-EBD7-34CBAE69179A}"/>
              </a:ext>
            </a:extLst>
          </p:cNvPr>
          <p:cNvPicPr>
            <a:picLocks noChangeAspect="1"/>
          </p:cNvPicPr>
          <p:nvPr/>
        </p:nvPicPr>
        <p:blipFill>
          <a:blip r:embed="rId10"/>
          <a:stretch>
            <a:fillRect/>
          </a:stretch>
        </p:blipFill>
        <p:spPr>
          <a:xfrm>
            <a:off x="2196739" y="10507820"/>
            <a:ext cx="1717613" cy="1645185"/>
          </a:xfrm>
          <a:prstGeom prst="rect">
            <a:avLst/>
          </a:prstGeom>
        </p:spPr>
      </p:pic>
      <p:pic>
        <p:nvPicPr>
          <p:cNvPr id="28" name="Picture 27" descr="Free Codio Logo Icon - Download in Colored Outline Style">
            <a:extLst>
              <a:ext uri="{FF2B5EF4-FFF2-40B4-BE49-F238E27FC236}">
                <a16:creationId xmlns:a16="http://schemas.microsoft.com/office/drawing/2014/main" id="{FE31FFD4-4823-4755-ED2B-96D6BDC71099}"/>
              </a:ext>
            </a:extLst>
          </p:cNvPr>
          <p:cNvPicPr>
            <a:picLocks noChangeAspect="1"/>
          </p:cNvPicPr>
          <p:nvPr/>
        </p:nvPicPr>
        <p:blipFill>
          <a:blip r:embed="rId11"/>
          <a:stretch>
            <a:fillRect/>
          </a:stretch>
        </p:blipFill>
        <p:spPr>
          <a:xfrm>
            <a:off x="3906571" y="10470333"/>
            <a:ext cx="1711106" cy="1665839"/>
          </a:xfrm>
          <a:prstGeom prst="rect">
            <a:avLst/>
          </a:prstGeom>
        </p:spPr>
      </p:pic>
      <p:pic>
        <p:nvPicPr>
          <p:cNvPr id="29" name="Picture 28" descr="figma&quot; Icon - Download for free – Iconduck">
            <a:extLst>
              <a:ext uri="{FF2B5EF4-FFF2-40B4-BE49-F238E27FC236}">
                <a16:creationId xmlns:a16="http://schemas.microsoft.com/office/drawing/2014/main" id="{552907D6-5A4B-9C45-3EBD-E50CFB5D0FBE}"/>
              </a:ext>
            </a:extLst>
          </p:cNvPr>
          <p:cNvPicPr>
            <a:picLocks noChangeAspect="1"/>
          </p:cNvPicPr>
          <p:nvPr/>
        </p:nvPicPr>
        <p:blipFill>
          <a:blip r:embed="rId12"/>
          <a:stretch>
            <a:fillRect/>
          </a:stretch>
        </p:blipFill>
        <p:spPr>
          <a:xfrm>
            <a:off x="603329" y="12744025"/>
            <a:ext cx="1590865" cy="1590864"/>
          </a:xfrm>
          <a:prstGeom prst="rect">
            <a:avLst/>
          </a:prstGeom>
        </p:spPr>
      </p:pic>
      <p:pic>
        <p:nvPicPr>
          <p:cNvPr id="30" name="Picture 29" descr="Canva takes on the enterprise using Salesforce - Salesforce Australia">
            <a:extLst>
              <a:ext uri="{FF2B5EF4-FFF2-40B4-BE49-F238E27FC236}">
                <a16:creationId xmlns:a16="http://schemas.microsoft.com/office/drawing/2014/main" id="{D104E171-93EC-A491-443E-87FC13E9DB6D}"/>
              </a:ext>
            </a:extLst>
          </p:cNvPr>
          <p:cNvPicPr>
            <a:picLocks noChangeAspect="1"/>
          </p:cNvPicPr>
          <p:nvPr/>
        </p:nvPicPr>
        <p:blipFill>
          <a:blip r:embed="rId13"/>
          <a:stretch>
            <a:fillRect/>
          </a:stretch>
        </p:blipFill>
        <p:spPr>
          <a:xfrm>
            <a:off x="2266196" y="12741054"/>
            <a:ext cx="1687339" cy="1578699"/>
          </a:xfrm>
          <a:prstGeom prst="rect">
            <a:avLst/>
          </a:prstGeom>
        </p:spPr>
      </p:pic>
      <p:pic>
        <p:nvPicPr>
          <p:cNvPr id="32" name="Picture 31" descr="Microsoft 365 | Logopedia | Fandom">
            <a:extLst>
              <a:ext uri="{FF2B5EF4-FFF2-40B4-BE49-F238E27FC236}">
                <a16:creationId xmlns:a16="http://schemas.microsoft.com/office/drawing/2014/main" id="{90ECA173-59EC-2FAA-6FCA-C5490E8E1530}"/>
              </a:ext>
            </a:extLst>
          </p:cNvPr>
          <p:cNvPicPr>
            <a:picLocks noChangeAspect="1"/>
          </p:cNvPicPr>
          <p:nvPr/>
        </p:nvPicPr>
        <p:blipFill>
          <a:blip r:embed="rId14"/>
          <a:stretch>
            <a:fillRect/>
          </a:stretch>
        </p:blipFill>
        <p:spPr>
          <a:xfrm>
            <a:off x="4126493" y="12742092"/>
            <a:ext cx="1497595" cy="1576624"/>
          </a:xfrm>
          <a:prstGeom prst="rect">
            <a:avLst/>
          </a:prstGeom>
        </p:spPr>
      </p:pic>
    </p:spTree>
    <p:extLst>
      <p:ext uri="{BB962C8B-B14F-4D97-AF65-F5344CB8AC3E}">
        <p14:creationId xmlns:p14="http://schemas.microsoft.com/office/powerpoint/2010/main" val="524857142"/>
      </p:ext>
    </p:extLst>
  </p:cSld>
  <p:clrMapOvr>
    <a:masterClrMapping/>
  </p:clrMapOvr>
</p:sld>
</file>

<file path=ppt/theme/theme1.xml><?xml version="1.0" encoding="utf-8"?>
<a:theme xmlns:a="http://schemas.openxmlformats.org/drawingml/2006/main" name="36x60 Template">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1837</TotalTime>
  <Words>0</Words>
  <Application>Microsoft Office PowerPoint</Application>
  <PresentationFormat>Custom</PresentationFormat>
  <Paragraphs>0</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36x60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PowerPoint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Coote, Vanessa</cp:lastModifiedBy>
  <cp:revision>432</cp:revision>
  <dcterms:created xsi:type="dcterms:W3CDTF">2012-02-06T18:46:22Z</dcterms:created>
  <dcterms:modified xsi:type="dcterms:W3CDTF">2024-04-29T04:38:35Z</dcterms:modified>
  <cp:category>Research poster templates</cp:category>
</cp:coreProperties>
</file>