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EC92C-D3CE-D0A0-23B5-3D8AA5D387F6}" v="8" dt="2024-04-01T02:11:52.657"/>
    <p1510:client id="{483CBD0B-ED2C-F79C-033D-49F0B0E3486C}" v="250" dt="2024-04-01T05:24:57.895"/>
    <p1510:client id="{5338CF66-E50F-14EA-C965-3BA49DACB4D9}" v="442" dt="2024-03-31T23:06:47.879"/>
    <p1510:client id="{B63F55B4-7697-28D3-FE09-EA38810B143C}" v="2094" dt="2024-04-01T04:39:46.933"/>
    <p1510:client id="{BCE596F7-D489-3B9A-97BD-E7C6CB90B58E}" v="339" dt="2024-03-31T23:00:10.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3/31/2024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4531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3/31/2024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2604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3/31/2024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815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3/31/2024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3230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3/31/2024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8911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3/31/2024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5628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3/31/2024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643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3/31/2024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0308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3/31/2024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9425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3/31/2024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2321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3/31/2024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6003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3/31/2024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31308106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26" r:id="rId6"/>
    <p:sldLayoutId id="2147483722" r:id="rId7"/>
    <p:sldLayoutId id="2147483723" r:id="rId8"/>
    <p:sldLayoutId id="2147483724" r:id="rId9"/>
    <p:sldLayoutId id="2147483725" r:id="rId10"/>
    <p:sldLayoutId id="214748372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ectangle 19">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Right Triangle 2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36395" y="725467"/>
            <a:ext cx="4811354" cy="4157770"/>
          </a:xfrm>
        </p:spPr>
        <p:txBody>
          <a:bodyPr>
            <a:normAutofit/>
          </a:bodyPr>
          <a:lstStyle/>
          <a:p>
            <a:pPr algn="l"/>
            <a:r>
              <a:rPr lang="en-US" sz="6000">
                <a:solidFill>
                  <a:schemeClr val="tx2">
                    <a:alpha val="80000"/>
                  </a:schemeClr>
                </a:solidFill>
                <a:cs typeface="Posterama"/>
              </a:rPr>
              <a:t>Housing AI: Style Guide</a:t>
            </a:r>
          </a:p>
        </p:txBody>
      </p:sp>
      <p:pic>
        <p:nvPicPr>
          <p:cNvPr id="4" name="Picture 3" descr="Aesthetic liquid watercolor and ink">
            <a:extLst>
              <a:ext uri="{FF2B5EF4-FFF2-40B4-BE49-F238E27FC236}">
                <a16:creationId xmlns:a16="http://schemas.microsoft.com/office/drawing/2014/main" id="{082E7452-2798-5979-5798-A5D9EEBB8220}"/>
              </a:ext>
            </a:extLst>
          </p:cNvPr>
          <p:cNvPicPr>
            <a:picLocks noChangeAspect="1"/>
          </p:cNvPicPr>
          <p:nvPr/>
        </p:nvPicPr>
        <p:blipFill rotWithShape="1">
          <a:blip r:embed="rId2"/>
          <a:srcRect l="7954" r="3710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7214-381C-0853-1858-06F9852EEB94}"/>
              </a:ext>
            </a:extLst>
          </p:cNvPr>
          <p:cNvSpPr>
            <a:spLocks noGrp="1"/>
          </p:cNvSpPr>
          <p:nvPr>
            <p:ph type="title"/>
          </p:nvPr>
        </p:nvSpPr>
        <p:spPr/>
        <p:txBody>
          <a:bodyPr/>
          <a:lstStyle/>
          <a:p>
            <a:r>
              <a:rPr lang="en-US">
                <a:cs typeface="Posterama"/>
              </a:rPr>
              <a:t>Icons cont.</a:t>
            </a:r>
            <a:endParaRPr lang="en-US"/>
          </a:p>
        </p:txBody>
      </p:sp>
      <p:pic>
        <p:nvPicPr>
          <p:cNvPr id="3" name="Picture 2" descr="A large collection of black icons&#10;&#10;Description automatically generated">
            <a:extLst>
              <a:ext uri="{FF2B5EF4-FFF2-40B4-BE49-F238E27FC236}">
                <a16:creationId xmlns:a16="http://schemas.microsoft.com/office/drawing/2014/main" id="{2CD067F7-143A-DE0B-0F6A-AC365DAB0FC5}"/>
              </a:ext>
            </a:extLst>
          </p:cNvPr>
          <p:cNvPicPr>
            <a:picLocks noChangeAspect="1"/>
          </p:cNvPicPr>
          <p:nvPr/>
        </p:nvPicPr>
        <p:blipFill>
          <a:blip r:embed="rId2"/>
          <a:stretch>
            <a:fillRect/>
          </a:stretch>
        </p:blipFill>
        <p:spPr>
          <a:xfrm>
            <a:off x="827119" y="2052595"/>
            <a:ext cx="4915441" cy="3123515"/>
          </a:xfrm>
          <a:prstGeom prst="rect">
            <a:avLst/>
          </a:prstGeom>
        </p:spPr>
      </p:pic>
      <p:pic>
        <p:nvPicPr>
          <p:cNvPr id="4" name="Picture 3" descr="A group of stars in a row&#10;&#10;Description automatically generated">
            <a:extLst>
              <a:ext uri="{FF2B5EF4-FFF2-40B4-BE49-F238E27FC236}">
                <a16:creationId xmlns:a16="http://schemas.microsoft.com/office/drawing/2014/main" id="{F7B6010F-BE90-1D31-8E38-FBBC0DCCB245}"/>
              </a:ext>
            </a:extLst>
          </p:cNvPr>
          <p:cNvPicPr>
            <a:picLocks noChangeAspect="1"/>
          </p:cNvPicPr>
          <p:nvPr/>
        </p:nvPicPr>
        <p:blipFill>
          <a:blip r:embed="rId3"/>
          <a:stretch>
            <a:fillRect/>
          </a:stretch>
        </p:blipFill>
        <p:spPr>
          <a:xfrm>
            <a:off x="7149755" y="2066324"/>
            <a:ext cx="3755082" cy="3102919"/>
          </a:xfrm>
          <a:prstGeom prst="rect">
            <a:avLst/>
          </a:prstGeom>
        </p:spPr>
      </p:pic>
    </p:spTree>
    <p:extLst>
      <p:ext uri="{BB962C8B-B14F-4D97-AF65-F5344CB8AC3E}">
        <p14:creationId xmlns:p14="http://schemas.microsoft.com/office/powerpoint/2010/main" val="393181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2650-914B-2C11-57DF-BDDD3FAC5A7D}"/>
              </a:ext>
            </a:extLst>
          </p:cNvPr>
          <p:cNvSpPr>
            <a:spLocks noGrp="1"/>
          </p:cNvSpPr>
          <p:nvPr>
            <p:ph type="title"/>
          </p:nvPr>
        </p:nvSpPr>
        <p:spPr/>
        <p:txBody>
          <a:bodyPr/>
          <a:lstStyle/>
          <a:p>
            <a:r>
              <a:rPr lang="en-US">
                <a:cs typeface="Posterama"/>
              </a:rPr>
              <a:t>Don’ts</a:t>
            </a:r>
            <a:endParaRPr lang="en-US"/>
          </a:p>
        </p:txBody>
      </p:sp>
      <p:sp>
        <p:nvSpPr>
          <p:cNvPr id="3" name="Content Placeholder 2">
            <a:extLst>
              <a:ext uri="{FF2B5EF4-FFF2-40B4-BE49-F238E27FC236}">
                <a16:creationId xmlns:a16="http://schemas.microsoft.com/office/drawing/2014/main" id="{5C9DB389-A5C8-AFC4-1230-2E8767327293}"/>
              </a:ext>
            </a:extLst>
          </p:cNvPr>
          <p:cNvSpPr>
            <a:spLocks noGrp="1"/>
          </p:cNvSpPr>
          <p:nvPr>
            <p:ph idx="1"/>
          </p:nvPr>
        </p:nvSpPr>
        <p:spPr/>
        <p:txBody>
          <a:bodyPr vert="horz" lIns="91440" tIns="45720" rIns="91440" bIns="45720" rtlCol="0" anchor="t">
            <a:normAutofit/>
          </a:bodyPr>
          <a:lstStyle/>
          <a:p>
            <a:r>
              <a:rPr lang="en-US"/>
              <a:t>Do not use unapproved colors or logos. </a:t>
            </a:r>
          </a:p>
          <a:p>
            <a:pPr>
              <a:buClr>
                <a:srgbClr val="FFFFFF"/>
              </a:buClr>
            </a:pPr>
            <a:r>
              <a:rPr lang="en-US"/>
              <a:t>Do not reproduce any part of the Housing AI logotype in any other color than the original color</a:t>
            </a:r>
          </a:p>
          <a:p>
            <a:pPr>
              <a:buClr>
                <a:srgbClr val="FFFFFF"/>
              </a:buClr>
            </a:pPr>
            <a:r>
              <a:rPr lang="en-US"/>
              <a:t>Do not use icons for decoration or as logotypes</a:t>
            </a:r>
          </a:p>
          <a:p>
            <a:pPr>
              <a:buClr>
                <a:srgbClr val="FFFFFF"/>
              </a:buClr>
            </a:pPr>
            <a:r>
              <a:rPr lang="en-US"/>
              <a:t>Do not reinvent app icon templates or change the margins.</a:t>
            </a:r>
          </a:p>
          <a:p>
            <a:pPr>
              <a:buClr>
                <a:srgbClr val="FFFFFF"/>
              </a:buClr>
            </a:pPr>
            <a:r>
              <a:rPr lang="en-US"/>
              <a:t>Do not use any unapproved icons</a:t>
            </a:r>
          </a:p>
          <a:p>
            <a:pPr>
              <a:buClr>
                <a:srgbClr val="FFFFFF"/>
              </a:buClr>
            </a:pPr>
            <a:r>
              <a:rPr lang="en-US"/>
              <a:t>Do not try to reinvent the Housing AI logo</a:t>
            </a:r>
          </a:p>
        </p:txBody>
      </p:sp>
      <p:sp>
        <p:nvSpPr>
          <p:cNvPr id="4" name="Oval 3">
            <a:extLst>
              <a:ext uri="{FF2B5EF4-FFF2-40B4-BE49-F238E27FC236}">
                <a16:creationId xmlns:a16="http://schemas.microsoft.com/office/drawing/2014/main" id="{4F3288FB-666D-E63B-4EA0-9CC87D48E791}"/>
              </a:ext>
            </a:extLst>
          </p:cNvPr>
          <p:cNvSpPr/>
          <p:nvPr/>
        </p:nvSpPr>
        <p:spPr>
          <a:xfrm>
            <a:off x="7931087" y="583433"/>
            <a:ext cx="1490869" cy="14908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D333CF4-E337-2606-F2B1-8736ABE49B57}"/>
              </a:ext>
            </a:extLst>
          </p:cNvPr>
          <p:cNvSpPr/>
          <p:nvPr/>
        </p:nvSpPr>
        <p:spPr>
          <a:xfrm>
            <a:off x="9852651" y="583432"/>
            <a:ext cx="1490869" cy="1490869"/>
          </a:xfrm>
          <a:prstGeom prst="ellipse">
            <a:avLst/>
          </a:prstGeom>
          <a:solidFill>
            <a:schemeClr val="accent5">
              <a:lumMod val="60000"/>
              <a:lumOff val="4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2A34BF97-A311-41E8-19BD-7934C238364B}"/>
              </a:ext>
            </a:extLst>
          </p:cNvPr>
          <p:cNvSpPr/>
          <p:nvPr/>
        </p:nvSpPr>
        <p:spPr>
          <a:xfrm>
            <a:off x="7647451" y="299594"/>
            <a:ext cx="2054086" cy="2054086"/>
          </a:xfrm>
          <a:prstGeom prst="mathMultiply">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2802C3AA-AEC5-4D1D-9A81-089E6EBBD484}"/>
              </a:ext>
            </a:extLst>
          </p:cNvPr>
          <p:cNvSpPr/>
          <p:nvPr/>
        </p:nvSpPr>
        <p:spPr>
          <a:xfrm>
            <a:off x="9569015" y="299593"/>
            <a:ext cx="2054086" cy="2054086"/>
          </a:xfrm>
          <a:prstGeom prst="mathMultiply">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649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FCB9-6D66-EDB3-6B85-2E118193F727}"/>
              </a:ext>
            </a:extLst>
          </p:cNvPr>
          <p:cNvSpPr>
            <a:spLocks noGrp="1"/>
          </p:cNvSpPr>
          <p:nvPr>
            <p:ph type="title"/>
          </p:nvPr>
        </p:nvSpPr>
        <p:spPr/>
        <p:txBody>
          <a:bodyPr/>
          <a:lstStyle/>
          <a:p>
            <a:pPr algn="ctr"/>
            <a:r>
              <a:rPr lang="en-US" dirty="0">
                <a:cs typeface="Posterama"/>
              </a:rPr>
              <a:t>Examples</a:t>
            </a:r>
          </a:p>
        </p:txBody>
      </p:sp>
      <p:pic>
        <p:nvPicPr>
          <p:cNvPr id="5" name="Picture 4" descr="A screenshot of a sign up&#10;&#10;Description automatically generated">
            <a:extLst>
              <a:ext uri="{FF2B5EF4-FFF2-40B4-BE49-F238E27FC236}">
                <a16:creationId xmlns:a16="http://schemas.microsoft.com/office/drawing/2014/main" id="{3E22A808-8B43-202F-6000-2B1450BC8D5C}"/>
              </a:ext>
            </a:extLst>
          </p:cNvPr>
          <p:cNvPicPr>
            <a:picLocks noChangeAspect="1"/>
          </p:cNvPicPr>
          <p:nvPr/>
        </p:nvPicPr>
        <p:blipFill rotWithShape="1">
          <a:blip r:embed="rId2"/>
          <a:srcRect l="1435" r="718" b="-271"/>
          <a:stretch/>
        </p:blipFill>
        <p:spPr>
          <a:xfrm>
            <a:off x="950414" y="1826053"/>
            <a:ext cx="2671157" cy="4826001"/>
          </a:xfrm>
          <a:prstGeom prst="rect">
            <a:avLst/>
          </a:prstGeom>
        </p:spPr>
      </p:pic>
      <p:pic>
        <p:nvPicPr>
          <p:cNvPr id="6" name="Picture 5" descr="A screen shot of a login form&#10;&#10;Description automatically generated">
            <a:extLst>
              <a:ext uri="{FF2B5EF4-FFF2-40B4-BE49-F238E27FC236}">
                <a16:creationId xmlns:a16="http://schemas.microsoft.com/office/drawing/2014/main" id="{4523AD56-6C02-C8C8-21F5-CA0DD5AA43F3}"/>
              </a:ext>
            </a:extLst>
          </p:cNvPr>
          <p:cNvPicPr>
            <a:picLocks noChangeAspect="1"/>
          </p:cNvPicPr>
          <p:nvPr/>
        </p:nvPicPr>
        <p:blipFill>
          <a:blip r:embed="rId3"/>
          <a:stretch>
            <a:fillRect/>
          </a:stretch>
        </p:blipFill>
        <p:spPr>
          <a:xfrm>
            <a:off x="4853259" y="1784865"/>
            <a:ext cx="2485481" cy="4819136"/>
          </a:xfrm>
          <a:prstGeom prst="rect">
            <a:avLst/>
          </a:prstGeom>
        </p:spPr>
      </p:pic>
      <p:pic>
        <p:nvPicPr>
          <p:cNvPr id="7" name="Picture 6" descr="A screenshot of a home location&#10;&#10;Description automatically generated">
            <a:extLst>
              <a:ext uri="{FF2B5EF4-FFF2-40B4-BE49-F238E27FC236}">
                <a16:creationId xmlns:a16="http://schemas.microsoft.com/office/drawing/2014/main" id="{1850D3D9-3876-5E9E-5841-A5249100A14D}"/>
              </a:ext>
            </a:extLst>
          </p:cNvPr>
          <p:cNvPicPr>
            <a:picLocks noChangeAspect="1"/>
          </p:cNvPicPr>
          <p:nvPr/>
        </p:nvPicPr>
        <p:blipFill>
          <a:blip r:embed="rId4"/>
          <a:stretch>
            <a:fillRect/>
          </a:stretch>
        </p:blipFill>
        <p:spPr>
          <a:xfrm>
            <a:off x="8486480" y="1784863"/>
            <a:ext cx="2536986" cy="4819135"/>
          </a:xfrm>
          <a:prstGeom prst="rect">
            <a:avLst/>
          </a:prstGeom>
        </p:spPr>
      </p:pic>
    </p:spTree>
    <p:extLst>
      <p:ext uri="{BB962C8B-B14F-4D97-AF65-F5344CB8AC3E}">
        <p14:creationId xmlns:p14="http://schemas.microsoft.com/office/powerpoint/2010/main" val="332773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976C-D4F0-6163-47B6-D40CC118E9AA}"/>
              </a:ext>
            </a:extLst>
          </p:cNvPr>
          <p:cNvSpPr>
            <a:spLocks noGrp="1"/>
          </p:cNvSpPr>
          <p:nvPr>
            <p:ph type="title"/>
          </p:nvPr>
        </p:nvSpPr>
        <p:spPr/>
        <p:txBody>
          <a:bodyPr/>
          <a:lstStyle/>
          <a:p>
            <a:r>
              <a:rPr lang="en-US">
                <a:cs typeface="Posterama"/>
              </a:rPr>
              <a:t>Additional Information</a:t>
            </a:r>
            <a:endParaRPr lang="en-US"/>
          </a:p>
        </p:txBody>
      </p:sp>
      <p:sp>
        <p:nvSpPr>
          <p:cNvPr id="3" name="Content Placeholder 2">
            <a:extLst>
              <a:ext uri="{FF2B5EF4-FFF2-40B4-BE49-F238E27FC236}">
                <a16:creationId xmlns:a16="http://schemas.microsoft.com/office/drawing/2014/main" id="{95BCD7D0-9EFC-C9C4-DCB0-23D997778D57}"/>
              </a:ext>
            </a:extLst>
          </p:cNvPr>
          <p:cNvSpPr>
            <a:spLocks noGrp="1"/>
          </p:cNvSpPr>
          <p:nvPr>
            <p:ph idx="1"/>
          </p:nvPr>
        </p:nvSpPr>
        <p:spPr/>
        <p:txBody>
          <a:bodyPr vert="horz" lIns="91440" tIns="45720" rIns="91440" bIns="45720" rtlCol="0" anchor="t">
            <a:normAutofit/>
          </a:bodyPr>
          <a:lstStyle/>
          <a:p>
            <a:r>
              <a:rPr lang="en-US"/>
              <a:t>If you have any questions, comments, or concerns regarding stylistic details, please contact us at:</a:t>
            </a:r>
          </a:p>
          <a:p>
            <a:pPr marL="0" indent="0">
              <a:buClr>
                <a:srgbClr val="FFFFFF"/>
              </a:buClr>
              <a:buNone/>
            </a:pPr>
            <a:endParaRPr lang="en-US"/>
          </a:p>
          <a:p>
            <a:pPr marL="0" indent="0">
              <a:buNone/>
            </a:pPr>
            <a:r>
              <a:rPr lang="en-US"/>
              <a:t>ApplicationAndDesign@HousingAI.com</a:t>
            </a:r>
          </a:p>
          <a:p>
            <a:pPr marL="0" indent="0">
              <a:buNone/>
            </a:pPr>
            <a:r>
              <a:rPr lang="en-US"/>
              <a:t>Or</a:t>
            </a:r>
          </a:p>
          <a:p>
            <a:pPr marL="0" indent="0">
              <a:buNone/>
            </a:pPr>
            <a:r>
              <a:rPr lang="en-US"/>
              <a:t>Marketing@HousingAI.com</a:t>
            </a:r>
          </a:p>
        </p:txBody>
      </p:sp>
    </p:spTree>
    <p:extLst>
      <p:ext uri="{BB962C8B-B14F-4D97-AF65-F5344CB8AC3E}">
        <p14:creationId xmlns:p14="http://schemas.microsoft.com/office/powerpoint/2010/main" val="108761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8CBE-282D-382C-26D8-29DAB274AD01}"/>
              </a:ext>
            </a:extLst>
          </p:cNvPr>
          <p:cNvSpPr>
            <a:spLocks noGrp="1"/>
          </p:cNvSpPr>
          <p:nvPr>
            <p:ph type="title"/>
          </p:nvPr>
        </p:nvSpPr>
        <p:spPr/>
        <p:txBody>
          <a:bodyPr/>
          <a:lstStyle/>
          <a:p>
            <a:r>
              <a:rPr lang="en-US">
                <a:cs typeface="Posterama"/>
              </a:rPr>
              <a:t>Table of Contents</a:t>
            </a:r>
          </a:p>
        </p:txBody>
      </p:sp>
      <p:sp>
        <p:nvSpPr>
          <p:cNvPr id="3" name="Content Placeholder 2">
            <a:extLst>
              <a:ext uri="{FF2B5EF4-FFF2-40B4-BE49-F238E27FC236}">
                <a16:creationId xmlns:a16="http://schemas.microsoft.com/office/drawing/2014/main" id="{15E9DA6A-1317-7E9E-B3C0-5C8AC1D73A66}"/>
              </a:ext>
            </a:extLst>
          </p:cNvPr>
          <p:cNvSpPr>
            <a:spLocks noGrp="1"/>
          </p:cNvSpPr>
          <p:nvPr>
            <p:ph idx="1"/>
          </p:nvPr>
        </p:nvSpPr>
        <p:spPr/>
        <p:txBody>
          <a:bodyPr vert="horz" lIns="91440" tIns="45720" rIns="91440" bIns="45720" rtlCol="0" anchor="t">
            <a:normAutofit fontScale="92500" lnSpcReduction="10000"/>
          </a:bodyPr>
          <a:lstStyle/>
          <a:p>
            <a:r>
              <a:rPr lang="en-US"/>
              <a:t>Introduction ... 3</a:t>
            </a:r>
          </a:p>
          <a:p>
            <a:pPr>
              <a:buClr>
                <a:srgbClr val="FFFFFF"/>
              </a:buClr>
            </a:pPr>
            <a:r>
              <a:rPr lang="en-US"/>
              <a:t>Logotype ... 4</a:t>
            </a:r>
          </a:p>
          <a:p>
            <a:pPr>
              <a:buClr>
                <a:srgbClr val="FFFFFF"/>
              </a:buClr>
            </a:pPr>
            <a:r>
              <a:rPr lang="en-US"/>
              <a:t>Typography ... 5</a:t>
            </a:r>
          </a:p>
          <a:p>
            <a:pPr>
              <a:buClr>
                <a:srgbClr val="FFFFFF"/>
              </a:buClr>
            </a:pPr>
            <a:r>
              <a:rPr lang="en-US"/>
              <a:t>Colors ...8</a:t>
            </a:r>
          </a:p>
          <a:p>
            <a:pPr>
              <a:buClr>
                <a:srgbClr val="FFFFFF"/>
              </a:buClr>
            </a:pPr>
            <a:r>
              <a:rPr lang="en-US"/>
              <a:t>Icons …10</a:t>
            </a:r>
          </a:p>
          <a:p>
            <a:pPr>
              <a:buClr>
                <a:srgbClr val="FFFFFF"/>
              </a:buClr>
            </a:pPr>
            <a:r>
              <a:rPr lang="en-US"/>
              <a:t>Don'ts … 11</a:t>
            </a:r>
          </a:p>
          <a:p>
            <a:pPr>
              <a:buClr>
                <a:srgbClr val="FFFFFF"/>
              </a:buClr>
            </a:pPr>
            <a:r>
              <a:rPr lang="en-US"/>
              <a:t>Examples … 14</a:t>
            </a:r>
          </a:p>
          <a:p>
            <a:pPr>
              <a:buClr>
                <a:srgbClr val="FFFFFF"/>
              </a:buClr>
            </a:pPr>
            <a:r>
              <a:rPr lang="en-US"/>
              <a:t>Additional Information … 15</a:t>
            </a:r>
          </a:p>
          <a:p>
            <a:pPr>
              <a:buClr>
                <a:srgbClr val="FFFFFF"/>
              </a:buClr>
            </a:pPr>
            <a:endParaRPr lang="en-US"/>
          </a:p>
        </p:txBody>
      </p:sp>
      <p:pic>
        <p:nvPicPr>
          <p:cNvPr id="4" name="Picture 3" descr="A black text on a white background&#10;&#10;Description automatically generated">
            <a:extLst>
              <a:ext uri="{FF2B5EF4-FFF2-40B4-BE49-F238E27FC236}">
                <a16:creationId xmlns:a16="http://schemas.microsoft.com/office/drawing/2014/main" id="{4283E2D6-475B-5CEA-EFFC-FBD10810E599}"/>
              </a:ext>
            </a:extLst>
          </p:cNvPr>
          <p:cNvPicPr>
            <a:picLocks noChangeAspect="1"/>
          </p:cNvPicPr>
          <p:nvPr/>
        </p:nvPicPr>
        <p:blipFill>
          <a:blip r:embed="rId2"/>
          <a:stretch>
            <a:fillRect/>
          </a:stretch>
        </p:blipFill>
        <p:spPr>
          <a:xfrm>
            <a:off x="5402649" y="2507113"/>
            <a:ext cx="6096000" cy="2132099"/>
          </a:xfrm>
          <a:prstGeom prst="rect">
            <a:avLst/>
          </a:prstGeom>
        </p:spPr>
      </p:pic>
    </p:spTree>
    <p:extLst>
      <p:ext uri="{BB962C8B-B14F-4D97-AF65-F5344CB8AC3E}">
        <p14:creationId xmlns:p14="http://schemas.microsoft.com/office/powerpoint/2010/main" val="320663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87A3-5371-1E30-A9CE-C45D61C39E96}"/>
              </a:ext>
            </a:extLst>
          </p:cNvPr>
          <p:cNvSpPr>
            <a:spLocks noGrp="1"/>
          </p:cNvSpPr>
          <p:nvPr>
            <p:ph type="title"/>
          </p:nvPr>
        </p:nvSpPr>
        <p:spPr/>
        <p:txBody>
          <a:bodyPr/>
          <a:lstStyle/>
          <a:p>
            <a:r>
              <a:rPr lang="en-US">
                <a:cs typeface="Posterama"/>
              </a:rPr>
              <a:t>Introduction</a:t>
            </a:r>
            <a:endParaRPr lang="en-US"/>
          </a:p>
        </p:txBody>
      </p:sp>
      <p:sp>
        <p:nvSpPr>
          <p:cNvPr id="3" name="Content Placeholder 2">
            <a:extLst>
              <a:ext uri="{FF2B5EF4-FFF2-40B4-BE49-F238E27FC236}">
                <a16:creationId xmlns:a16="http://schemas.microsoft.com/office/drawing/2014/main" id="{091D9E7F-2147-5A82-1921-77E31C080BA4}"/>
              </a:ext>
            </a:extLst>
          </p:cNvPr>
          <p:cNvSpPr>
            <a:spLocks noGrp="1"/>
          </p:cNvSpPr>
          <p:nvPr>
            <p:ph idx="1"/>
          </p:nvPr>
        </p:nvSpPr>
        <p:spPr>
          <a:xfrm>
            <a:off x="457200" y="1430248"/>
            <a:ext cx="10722932" cy="5163658"/>
          </a:xfrm>
        </p:spPr>
        <p:txBody>
          <a:bodyPr vert="horz" lIns="91440" tIns="45720" rIns="91440" bIns="45720" rtlCol="0" anchor="t">
            <a:normAutofit/>
          </a:bodyPr>
          <a:lstStyle/>
          <a:p>
            <a:r>
              <a:rPr lang="en-US"/>
              <a:t>In order to make sure that consistency and quality continues to be synonymous with our brand, it is crucial that those who wish to replicate our website abide by these guidelines. </a:t>
            </a:r>
          </a:p>
          <a:p>
            <a:pPr>
              <a:buClr>
                <a:srgbClr val="FFFFFF"/>
              </a:buClr>
            </a:pPr>
            <a:r>
              <a:rPr lang="en-US"/>
              <a:t>For detailed instructions on the application of all brand assets such as wordmark, symbol, logo types, color and typography please refer to our main website.</a:t>
            </a:r>
          </a:p>
          <a:p>
            <a:pPr>
              <a:buClr>
                <a:srgbClr val="FFFFFF"/>
              </a:buClr>
            </a:pPr>
            <a:r>
              <a:rPr lang="en-US"/>
              <a:t>Any brand and identity related questions(e.g. regarding logotype or fonts) can be directed to brand.housingai.com. Questions regarding "Housing AI" design may be directed to corporate-ui@HousingAI.com</a:t>
            </a:r>
          </a:p>
        </p:txBody>
      </p:sp>
    </p:spTree>
    <p:extLst>
      <p:ext uri="{BB962C8B-B14F-4D97-AF65-F5344CB8AC3E}">
        <p14:creationId xmlns:p14="http://schemas.microsoft.com/office/powerpoint/2010/main" val="251796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512-18A0-FE3A-7DBD-D9B0E9263FD0}"/>
              </a:ext>
            </a:extLst>
          </p:cNvPr>
          <p:cNvSpPr>
            <a:spLocks noGrp="1"/>
          </p:cNvSpPr>
          <p:nvPr>
            <p:ph type="title"/>
          </p:nvPr>
        </p:nvSpPr>
        <p:spPr/>
        <p:txBody>
          <a:bodyPr/>
          <a:lstStyle/>
          <a:p>
            <a:r>
              <a:rPr lang="en-US">
                <a:cs typeface="Posterama"/>
              </a:rPr>
              <a:t>Logotype</a:t>
            </a:r>
            <a:endParaRPr lang="en-US"/>
          </a:p>
        </p:txBody>
      </p:sp>
      <p:sp>
        <p:nvSpPr>
          <p:cNvPr id="3" name="Content Placeholder 2">
            <a:extLst>
              <a:ext uri="{FF2B5EF4-FFF2-40B4-BE49-F238E27FC236}">
                <a16:creationId xmlns:a16="http://schemas.microsoft.com/office/drawing/2014/main" id="{2FBDB8A9-9471-2D59-BD7E-32EAB9301673}"/>
              </a:ext>
            </a:extLst>
          </p:cNvPr>
          <p:cNvSpPr>
            <a:spLocks noGrp="1"/>
          </p:cNvSpPr>
          <p:nvPr>
            <p:ph idx="1"/>
          </p:nvPr>
        </p:nvSpPr>
        <p:spPr/>
        <p:txBody>
          <a:bodyPr vert="horz" lIns="91440" tIns="45720" rIns="91440" bIns="45720" rtlCol="0" anchor="t">
            <a:normAutofit/>
          </a:bodyPr>
          <a:lstStyle/>
          <a:p>
            <a:r>
              <a:rPr lang="en-US"/>
              <a:t>As the main identifier for Housing AI, the Housing AI symbol is placed on the welcome page of our website and app.</a:t>
            </a:r>
          </a:p>
          <a:p>
            <a:pPr>
              <a:buClr>
                <a:srgbClr val="FFFFFF"/>
              </a:buClr>
            </a:pPr>
            <a:endParaRPr lang="en-US"/>
          </a:p>
        </p:txBody>
      </p:sp>
      <p:pic>
        <p:nvPicPr>
          <p:cNvPr id="4" name="Picture 3" descr="A black text on a white background&#10;&#10;Description automatically generated">
            <a:extLst>
              <a:ext uri="{FF2B5EF4-FFF2-40B4-BE49-F238E27FC236}">
                <a16:creationId xmlns:a16="http://schemas.microsoft.com/office/drawing/2014/main" id="{FFB53251-5A6C-A30A-9363-6D60B2AABDB0}"/>
              </a:ext>
            </a:extLst>
          </p:cNvPr>
          <p:cNvPicPr>
            <a:picLocks noChangeAspect="1"/>
          </p:cNvPicPr>
          <p:nvPr/>
        </p:nvPicPr>
        <p:blipFill>
          <a:blip r:embed="rId2"/>
          <a:stretch>
            <a:fillRect/>
          </a:stretch>
        </p:blipFill>
        <p:spPr>
          <a:xfrm>
            <a:off x="604108" y="4223329"/>
            <a:ext cx="4757352" cy="1665289"/>
          </a:xfrm>
          <a:prstGeom prst="rect">
            <a:avLst/>
          </a:prstGeom>
        </p:spPr>
      </p:pic>
      <p:pic>
        <p:nvPicPr>
          <p:cNvPr id="5" name="Picture 4" descr="A blue and white logo&#10;&#10;Description automatically generated">
            <a:extLst>
              <a:ext uri="{FF2B5EF4-FFF2-40B4-BE49-F238E27FC236}">
                <a16:creationId xmlns:a16="http://schemas.microsoft.com/office/drawing/2014/main" id="{D6AFF485-9315-EA8C-8142-EA146344A72A}"/>
              </a:ext>
            </a:extLst>
          </p:cNvPr>
          <p:cNvPicPr>
            <a:picLocks noChangeAspect="1"/>
          </p:cNvPicPr>
          <p:nvPr/>
        </p:nvPicPr>
        <p:blipFill>
          <a:blip r:embed="rId3"/>
          <a:stretch>
            <a:fillRect/>
          </a:stretch>
        </p:blipFill>
        <p:spPr>
          <a:xfrm>
            <a:off x="7672344" y="4130417"/>
            <a:ext cx="1899852" cy="1864842"/>
          </a:xfrm>
          <a:prstGeom prst="rect">
            <a:avLst/>
          </a:prstGeom>
        </p:spPr>
      </p:pic>
    </p:spTree>
    <p:extLst>
      <p:ext uri="{BB962C8B-B14F-4D97-AF65-F5344CB8AC3E}">
        <p14:creationId xmlns:p14="http://schemas.microsoft.com/office/powerpoint/2010/main" val="85259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9C66-1D72-2101-A9F5-A49A28D6E2B7}"/>
              </a:ext>
            </a:extLst>
          </p:cNvPr>
          <p:cNvSpPr>
            <a:spLocks noGrp="1"/>
          </p:cNvSpPr>
          <p:nvPr>
            <p:ph type="title"/>
          </p:nvPr>
        </p:nvSpPr>
        <p:spPr/>
        <p:txBody>
          <a:bodyPr/>
          <a:lstStyle/>
          <a:p>
            <a:r>
              <a:rPr lang="en-US">
                <a:cs typeface="Posterama"/>
              </a:rPr>
              <a:t>Typography</a:t>
            </a:r>
            <a:endParaRPr lang="en-US"/>
          </a:p>
        </p:txBody>
      </p:sp>
      <p:sp>
        <p:nvSpPr>
          <p:cNvPr id="3" name="Content Placeholder 2">
            <a:extLst>
              <a:ext uri="{FF2B5EF4-FFF2-40B4-BE49-F238E27FC236}">
                <a16:creationId xmlns:a16="http://schemas.microsoft.com/office/drawing/2014/main" id="{3182454B-DD06-E1D0-8FCD-1C2B2C28213C}"/>
              </a:ext>
            </a:extLst>
          </p:cNvPr>
          <p:cNvSpPr>
            <a:spLocks noGrp="1"/>
          </p:cNvSpPr>
          <p:nvPr>
            <p:ph idx="1"/>
          </p:nvPr>
        </p:nvSpPr>
        <p:spPr>
          <a:xfrm>
            <a:off x="457200" y="1825625"/>
            <a:ext cx="7549037" cy="4351338"/>
          </a:xfrm>
        </p:spPr>
        <p:txBody>
          <a:bodyPr vert="horz" lIns="91440" tIns="45720" rIns="91440" bIns="45720" rtlCol="0" anchor="t">
            <a:normAutofit fontScale="92500"/>
          </a:bodyPr>
          <a:lstStyle/>
          <a:p>
            <a:r>
              <a:rPr lang="en-US" dirty="0"/>
              <a:t>For headers and titles, </a:t>
            </a:r>
            <a:r>
              <a:rPr lang="en-US" dirty="0">
                <a:ea typeface="+mn-lt"/>
                <a:cs typeface="+mn-lt"/>
              </a:rPr>
              <a:t>Congenial is used. It is available as Bold (first hand choice for main headlines), Semibold(for moderate headlines) and Regular (for longer headlines or sub-headlines).</a:t>
            </a:r>
          </a:p>
          <a:p>
            <a:pPr>
              <a:buClr>
                <a:srgbClr val="FFFFFF"/>
              </a:buClr>
            </a:pPr>
            <a:r>
              <a:rPr lang="en-US" dirty="0" err="1"/>
              <a:t>Subheadlines</a:t>
            </a:r>
            <a:r>
              <a:rPr lang="en-US" dirty="0"/>
              <a:t> also use the same format of Congenial</a:t>
            </a:r>
          </a:p>
          <a:p>
            <a:pPr>
              <a:buClr>
                <a:srgbClr val="FFFFFF"/>
              </a:buClr>
            </a:pPr>
            <a:r>
              <a:rPr lang="en-US" dirty="0" err="1"/>
              <a:t>Bodycopy</a:t>
            </a:r>
            <a:r>
              <a:rPr lang="en-US" dirty="0"/>
              <a:t> and labels also Congenial </a:t>
            </a:r>
            <a:r>
              <a:rPr lang="en-US" dirty="0" err="1"/>
              <a:t>UltraLight</a:t>
            </a:r>
            <a:r>
              <a:rPr lang="en-US" dirty="0"/>
              <a:t>. Also available in Italic and bold italic</a:t>
            </a:r>
          </a:p>
        </p:txBody>
      </p:sp>
      <p:sp>
        <p:nvSpPr>
          <p:cNvPr id="4" name="TextBox 3">
            <a:extLst>
              <a:ext uri="{FF2B5EF4-FFF2-40B4-BE49-F238E27FC236}">
                <a16:creationId xmlns:a16="http://schemas.microsoft.com/office/drawing/2014/main" id="{04BD27E6-537D-0D04-FCE9-C7ECC72ED0EA}"/>
              </a:ext>
            </a:extLst>
          </p:cNvPr>
          <p:cNvSpPr txBox="1"/>
          <p:nvPr/>
        </p:nvSpPr>
        <p:spPr>
          <a:xfrm>
            <a:off x="8324933" y="279039"/>
            <a:ext cx="3219061"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Typographic Settings</a:t>
            </a:r>
          </a:p>
          <a:p>
            <a:endParaRPr lang="en-US" sz="2400">
              <a:solidFill>
                <a:schemeClr val="bg1"/>
              </a:solidFill>
            </a:endParaRPr>
          </a:p>
          <a:p>
            <a:pPr marL="342900" indent="-342900">
              <a:buAutoNum type="alphaLcPeriod"/>
            </a:pPr>
            <a:r>
              <a:rPr lang="en-US" dirty="0">
                <a:solidFill>
                  <a:schemeClr val="bg1"/>
                </a:solidFill>
              </a:rPr>
              <a:t>1. Headline: Congenial</a:t>
            </a:r>
          </a:p>
          <a:p>
            <a:r>
              <a:rPr lang="en-US" dirty="0">
                <a:solidFill>
                  <a:schemeClr val="bg1"/>
                </a:solidFill>
              </a:rPr>
              <a:t> a. Font size: 24px and up</a:t>
            </a:r>
          </a:p>
          <a:p>
            <a:r>
              <a:rPr lang="en-US" dirty="0">
                <a:solidFill>
                  <a:schemeClr val="bg1"/>
                </a:solidFill>
              </a:rPr>
              <a:t>b. Text: Upper and Lowercase</a:t>
            </a:r>
          </a:p>
          <a:p>
            <a:r>
              <a:rPr lang="en-US" dirty="0">
                <a:solidFill>
                  <a:schemeClr val="bg1"/>
                </a:solidFill>
              </a:rPr>
              <a:t>c. Letter Spacing: 0</a:t>
            </a:r>
          </a:p>
          <a:p>
            <a:endParaRPr lang="en-US">
              <a:solidFill>
                <a:schemeClr val="bg1"/>
              </a:solidFill>
            </a:endParaRPr>
          </a:p>
          <a:p>
            <a:r>
              <a:rPr lang="en-US" dirty="0">
                <a:solidFill>
                  <a:schemeClr val="bg1"/>
                </a:solidFill>
              </a:rPr>
              <a:t>2. </a:t>
            </a:r>
            <a:r>
              <a:rPr lang="en-US" dirty="0" err="1">
                <a:solidFill>
                  <a:schemeClr val="bg1"/>
                </a:solidFill>
              </a:rPr>
              <a:t>Subheadline</a:t>
            </a:r>
            <a:r>
              <a:rPr lang="en-US" dirty="0">
                <a:solidFill>
                  <a:schemeClr val="bg1"/>
                </a:solidFill>
              </a:rPr>
              <a:t>: Congenial</a:t>
            </a:r>
          </a:p>
          <a:p>
            <a:pPr marL="342900" indent="-342900">
              <a:buAutoNum type="alphaLcPeriod"/>
            </a:pPr>
            <a:r>
              <a:rPr lang="en-US" dirty="0">
                <a:solidFill>
                  <a:schemeClr val="bg1"/>
                </a:solidFill>
              </a:rPr>
              <a:t>Font size: 18px and lower</a:t>
            </a:r>
          </a:p>
          <a:p>
            <a:pPr marL="342900" indent="-342900">
              <a:buAutoNum type="alphaLcPeriod"/>
            </a:pPr>
            <a:r>
              <a:rPr lang="en-US" dirty="0">
                <a:solidFill>
                  <a:schemeClr val="bg1"/>
                </a:solidFill>
              </a:rPr>
              <a:t>Text: Upper/Lowercase</a:t>
            </a:r>
          </a:p>
          <a:p>
            <a:pPr marL="342900" indent="-342900">
              <a:buAutoNum type="alphaLcPeriod"/>
            </a:pPr>
            <a:r>
              <a:rPr lang="en-US" dirty="0">
                <a:solidFill>
                  <a:schemeClr val="bg1"/>
                </a:solidFill>
              </a:rPr>
              <a:t>Letter spacing: 0</a:t>
            </a:r>
          </a:p>
          <a:p>
            <a:pPr marL="342900" indent="-342900">
              <a:buAutoNum type="alphaLcPeriod"/>
            </a:pPr>
            <a:endParaRPr lang="en-US">
              <a:solidFill>
                <a:schemeClr val="bg1"/>
              </a:solidFill>
            </a:endParaRPr>
          </a:p>
          <a:p>
            <a:r>
              <a:rPr lang="en-US" dirty="0">
                <a:solidFill>
                  <a:schemeClr val="bg1"/>
                </a:solidFill>
              </a:rPr>
              <a:t>3. </a:t>
            </a:r>
            <a:r>
              <a:rPr lang="en-US" dirty="0" err="1">
                <a:solidFill>
                  <a:schemeClr val="bg1"/>
                </a:solidFill>
              </a:rPr>
              <a:t>Bodycopy</a:t>
            </a:r>
            <a:r>
              <a:rPr lang="en-US" dirty="0">
                <a:solidFill>
                  <a:schemeClr val="bg1"/>
                </a:solidFill>
              </a:rPr>
              <a:t> and labels: Congenial </a:t>
            </a:r>
            <a:r>
              <a:rPr lang="en-US" dirty="0" err="1">
                <a:solidFill>
                  <a:schemeClr val="bg1"/>
                </a:solidFill>
              </a:rPr>
              <a:t>UltraLight</a:t>
            </a:r>
            <a:endParaRPr lang="en-US" dirty="0">
              <a:solidFill>
                <a:schemeClr val="bg1"/>
              </a:solidFill>
            </a:endParaRPr>
          </a:p>
          <a:p>
            <a:pPr marL="342900" indent="-342900">
              <a:buAutoNum type="alphaLcPeriod"/>
            </a:pPr>
            <a:r>
              <a:rPr lang="en-US" dirty="0">
                <a:solidFill>
                  <a:schemeClr val="bg1"/>
                </a:solidFill>
              </a:rPr>
              <a:t>Font size: 14px and lower</a:t>
            </a:r>
          </a:p>
          <a:p>
            <a:pPr marL="342900" indent="-342900">
              <a:buAutoNum type="alphaLcPeriod"/>
            </a:pPr>
            <a:r>
              <a:rPr lang="en-US" dirty="0">
                <a:solidFill>
                  <a:schemeClr val="bg1"/>
                </a:solidFill>
              </a:rPr>
              <a:t>b. Upper/Lowercase</a:t>
            </a:r>
          </a:p>
          <a:p>
            <a:pPr marL="342900" indent="-342900">
              <a:buAutoNum type="alphaLcPeriod"/>
            </a:pPr>
            <a:r>
              <a:rPr lang="en-US" dirty="0">
                <a:solidFill>
                  <a:schemeClr val="bg1"/>
                </a:solidFill>
              </a:rPr>
              <a:t>Letter Spacing: 0</a:t>
            </a:r>
          </a:p>
          <a:p>
            <a:pPr marL="342900" indent="-342900">
              <a:buAutoNum type="alphaLcPeriod"/>
            </a:pPr>
            <a:endParaRPr lang="en-US" sz="1600"/>
          </a:p>
        </p:txBody>
      </p:sp>
    </p:spTree>
    <p:extLst>
      <p:ext uri="{BB962C8B-B14F-4D97-AF65-F5344CB8AC3E}">
        <p14:creationId xmlns:p14="http://schemas.microsoft.com/office/powerpoint/2010/main" val="2866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0516-CA5D-9FE1-0397-F47022FCAEBC}"/>
              </a:ext>
            </a:extLst>
          </p:cNvPr>
          <p:cNvSpPr>
            <a:spLocks noGrp="1"/>
          </p:cNvSpPr>
          <p:nvPr>
            <p:ph type="title"/>
          </p:nvPr>
        </p:nvSpPr>
        <p:spPr/>
        <p:txBody>
          <a:bodyPr/>
          <a:lstStyle/>
          <a:p>
            <a:r>
              <a:rPr lang="en-US">
                <a:cs typeface="Posterama"/>
              </a:rPr>
              <a:t>Typography cont.</a:t>
            </a:r>
            <a:endParaRPr lang="en-US"/>
          </a:p>
        </p:txBody>
      </p:sp>
      <p:sp>
        <p:nvSpPr>
          <p:cNvPr id="3" name="Content Placeholder 2">
            <a:extLst>
              <a:ext uri="{FF2B5EF4-FFF2-40B4-BE49-F238E27FC236}">
                <a16:creationId xmlns:a16="http://schemas.microsoft.com/office/drawing/2014/main" id="{A9B4A92D-42F9-2D73-8829-9E38C3349C49}"/>
              </a:ext>
            </a:extLst>
          </p:cNvPr>
          <p:cNvSpPr>
            <a:spLocks noGrp="1"/>
          </p:cNvSpPr>
          <p:nvPr>
            <p:ph idx="1"/>
          </p:nvPr>
        </p:nvSpPr>
        <p:spPr/>
        <p:txBody>
          <a:bodyPr vert="horz" lIns="91440" tIns="45720" rIns="91440" bIns="45720" rtlCol="0" anchor="t">
            <a:normAutofit/>
          </a:bodyPr>
          <a:lstStyle/>
          <a:p>
            <a:r>
              <a:rPr lang="en-US" b="1">
                <a:latin typeface="Congenial"/>
              </a:rPr>
              <a:t>Headlines: Congenial – Bold</a:t>
            </a:r>
            <a:endParaRPr lang="en-US" b="1"/>
          </a:p>
          <a:p>
            <a:pPr>
              <a:buClr>
                <a:srgbClr val="FFFFFF"/>
              </a:buClr>
            </a:pPr>
            <a:r>
              <a:rPr lang="en-US">
                <a:latin typeface="Congenial SemiBold"/>
              </a:rPr>
              <a:t>Headlines: Congenial – Semibold</a:t>
            </a:r>
          </a:p>
          <a:p>
            <a:pPr>
              <a:buClr>
                <a:srgbClr val="FFFFFF"/>
              </a:buClr>
            </a:pPr>
            <a:r>
              <a:rPr lang="en-US">
                <a:latin typeface="Congenial"/>
              </a:rPr>
              <a:t>Headlines – Congenial - Regular</a:t>
            </a:r>
          </a:p>
          <a:p>
            <a:pPr>
              <a:buClr>
                <a:srgbClr val="FFFFFF"/>
              </a:buClr>
            </a:pPr>
            <a:r>
              <a:rPr lang="en-US" b="1" err="1">
                <a:latin typeface="Congenial"/>
              </a:rPr>
              <a:t>Subheadlines</a:t>
            </a:r>
            <a:r>
              <a:rPr lang="en-US" b="1">
                <a:latin typeface="Congenial"/>
              </a:rPr>
              <a:t>: Congenial – Bold</a:t>
            </a:r>
          </a:p>
          <a:p>
            <a:pPr>
              <a:buClr>
                <a:srgbClr val="FFFFFF"/>
              </a:buClr>
            </a:pPr>
            <a:r>
              <a:rPr lang="en-US" err="1">
                <a:latin typeface="Congenial SemiBold"/>
              </a:rPr>
              <a:t>Subheadlines</a:t>
            </a:r>
            <a:r>
              <a:rPr lang="en-US">
                <a:latin typeface="Congenial SemiBold"/>
              </a:rPr>
              <a:t>: Congenial – Semibold</a:t>
            </a:r>
          </a:p>
          <a:p>
            <a:pPr>
              <a:buClr>
                <a:srgbClr val="FFFFFF"/>
              </a:buClr>
            </a:pPr>
            <a:r>
              <a:rPr lang="en-US" err="1">
                <a:latin typeface="Congenial"/>
              </a:rPr>
              <a:t>Subheadlines</a:t>
            </a:r>
            <a:r>
              <a:rPr lang="en-US">
                <a:latin typeface="Congenial"/>
              </a:rPr>
              <a:t> Congenial - Regular</a:t>
            </a:r>
          </a:p>
          <a:p>
            <a:pPr>
              <a:buClr>
                <a:srgbClr val="FFFFFF"/>
              </a:buClr>
            </a:pPr>
            <a:r>
              <a:rPr lang="en-US" err="1">
                <a:latin typeface="Congenial UltraLight"/>
              </a:rPr>
              <a:t>Bodycopy</a:t>
            </a:r>
            <a:r>
              <a:rPr lang="en-US">
                <a:latin typeface="Congenial UltraLight"/>
              </a:rPr>
              <a:t> and labels: Congenial - </a:t>
            </a:r>
            <a:r>
              <a:rPr lang="en-US" err="1">
                <a:latin typeface="Congenial UltraLight"/>
              </a:rPr>
              <a:t>UltraLight</a:t>
            </a:r>
            <a:endParaRPr lang="en-US" err="1">
              <a:latin typeface="Congenial"/>
            </a:endParaRPr>
          </a:p>
        </p:txBody>
      </p:sp>
    </p:spTree>
    <p:extLst>
      <p:ext uri="{BB962C8B-B14F-4D97-AF65-F5344CB8AC3E}">
        <p14:creationId xmlns:p14="http://schemas.microsoft.com/office/powerpoint/2010/main" val="242583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1164-AB69-37E6-D2DA-B9DCA125453F}"/>
              </a:ext>
            </a:extLst>
          </p:cNvPr>
          <p:cNvSpPr>
            <a:spLocks noGrp="1"/>
          </p:cNvSpPr>
          <p:nvPr>
            <p:ph type="title"/>
          </p:nvPr>
        </p:nvSpPr>
        <p:spPr/>
        <p:txBody>
          <a:bodyPr/>
          <a:lstStyle/>
          <a:p>
            <a:r>
              <a:rPr lang="en-US">
                <a:cs typeface="Posterama"/>
              </a:rPr>
              <a:t>Typography cont.</a:t>
            </a:r>
            <a:endParaRPr lang="en-US"/>
          </a:p>
        </p:txBody>
      </p:sp>
      <p:sp>
        <p:nvSpPr>
          <p:cNvPr id="3" name="Content Placeholder 2">
            <a:extLst>
              <a:ext uri="{FF2B5EF4-FFF2-40B4-BE49-F238E27FC236}">
                <a16:creationId xmlns:a16="http://schemas.microsoft.com/office/drawing/2014/main" id="{FBDC1DF4-843A-0E56-7641-AE0ED3296639}"/>
              </a:ext>
            </a:extLst>
          </p:cNvPr>
          <p:cNvSpPr>
            <a:spLocks noGrp="1"/>
          </p:cNvSpPr>
          <p:nvPr>
            <p:ph idx="1"/>
          </p:nvPr>
        </p:nvSpPr>
        <p:spPr/>
        <p:txBody>
          <a:bodyPr vert="horz" lIns="91440" tIns="45720" rIns="91440" bIns="45720" rtlCol="0" anchor="t">
            <a:normAutofit/>
          </a:bodyPr>
          <a:lstStyle/>
          <a:p>
            <a:r>
              <a:rPr lang="en-US"/>
              <a:t>Replacement Fonts</a:t>
            </a:r>
          </a:p>
          <a:p>
            <a:pPr marL="0" indent="0">
              <a:buClr>
                <a:srgbClr val="FFFFFF"/>
              </a:buClr>
              <a:buNone/>
            </a:pPr>
            <a:r>
              <a:rPr lang="en-US"/>
              <a:t>If any of the primary fonts are not available, it is instructed that you use:</a:t>
            </a:r>
          </a:p>
          <a:p>
            <a:pPr marL="0" indent="0">
              <a:buNone/>
            </a:pPr>
            <a:endParaRPr lang="en-US">
              <a:latin typeface="Avenir Next LT Pro"/>
              <a:cs typeface="Arial"/>
            </a:endParaRPr>
          </a:p>
          <a:p>
            <a:pPr marL="0" indent="0">
              <a:buNone/>
            </a:pPr>
            <a:r>
              <a:rPr lang="en-US">
                <a:latin typeface="Avenir Next LT Pro"/>
                <a:cs typeface="Arial"/>
              </a:rPr>
              <a:t>Arial – Headlines and </a:t>
            </a:r>
            <a:r>
              <a:rPr lang="en-US" err="1">
                <a:latin typeface="Arial"/>
                <a:cs typeface="Arial"/>
              </a:rPr>
              <a:t>Subheadlines</a:t>
            </a:r>
            <a:endParaRPr lang="en-US">
              <a:latin typeface="Arial"/>
              <a:cs typeface="Arial"/>
            </a:endParaRPr>
          </a:p>
          <a:p>
            <a:pPr marL="0" indent="0">
              <a:buNone/>
            </a:pPr>
            <a:r>
              <a:rPr lang="en-US">
                <a:latin typeface="Times New Roman"/>
                <a:cs typeface="Times New Roman"/>
              </a:rPr>
              <a:t>Times New Roman – labels and </a:t>
            </a:r>
            <a:r>
              <a:rPr lang="en-US" err="1">
                <a:latin typeface="Times New Roman"/>
                <a:cs typeface="Times New Roman"/>
              </a:rPr>
              <a:t>bodycopy</a:t>
            </a:r>
            <a:endParaRPr lang="en-US">
              <a:latin typeface="Times New Roman"/>
              <a:cs typeface="Times New Roman"/>
            </a:endParaRPr>
          </a:p>
        </p:txBody>
      </p:sp>
    </p:spTree>
    <p:extLst>
      <p:ext uri="{BB962C8B-B14F-4D97-AF65-F5344CB8AC3E}">
        <p14:creationId xmlns:p14="http://schemas.microsoft.com/office/powerpoint/2010/main" val="70359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E692-CA64-CC06-D42D-F9296FFF79FC}"/>
              </a:ext>
            </a:extLst>
          </p:cNvPr>
          <p:cNvSpPr>
            <a:spLocks noGrp="1"/>
          </p:cNvSpPr>
          <p:nvPr>
            <p:ph type="title"/>
          </p:nvPr>
        </p:nvSpPr>
        <p:spPr/>
        <p:txBody>
          <a:bodyPr/>
          <a:lstStyle/>
          <a:p>
            <a:r>
              <a:rPr lang="en-US">
                <a:cs typeface="Posterama"/>
              </a:rPr>
              <a:t>Colors</a:t>
            </a:r>
            <a:endParaRPr lang="en-US"/>
          </a:p>
        </p:txBody>
      </p:sp>
      <p:sp>
        <p:nvSpPr>
          <p:cNvPr id="3" name="Content Placeholder 2">
            <a:extLst>
              <a:ext uri="{FF2B5EF4-FFF2-40B4-BE49-F238E27FC236}">
                <a16:creationId xmlns:a16="http://schemas.microsoft.com/office/drawing/2014/main" id="{A15E716E-9FDB-C51D-DCEA-A0FBC87A6E52}"/>
              </a:ext>
            </a:extLst>
          </p:cNvPr>
          <p:cNvSpPr>
            <a:spLocks noGrp="1"/>
          </p:cNvSpPr>
          <p:nvPr>
            <p:ph idx="1"/>
          </p:nvPr>
        </p:nvSpPr>
        <p:spPr>
          <a:xfrm>
            <a:off x="457200" y="1825625"/>
            <a:ext cx="6011785" cy="4351338"/>
          </a:xfrm>
        </p:spPr>
        <p:txBody>
          <a:bodyPr vert="horz" lIns="91440" tIns="45720" rIns="91440" bIns="45720" rtlCol="0" anchor="t">
            <a:normAutofit/>
          </a:bodyPr>
          <a:lstStyle/>
          <a:p>
            <a:pPr>
              <a:buClr>
                <a:srgbClr val="FFFFFF"/>
              </a:buClr>
            </a:pPr>
            <a:r>
              <a:rPr lang="en-US" dirty="0"/>
              <a:t>The Housing AI color palette does not exclusively rely on the use of the logo colors or colors like it. The color palette mostly consists of colors with cool undertones of green and blue. The background colors will consist of mostly whites and grays. </a:t>
            </a:r>
          </a:p>
        </p:txBody>
      </p:sp>
      <p:pic>
        <p:nvPicPr>
          <p:cNvPr id="5" name="Picture 4" descr="A black text on a white background&#10;&#10;Description automatically generated">
            <a:extLst>
              <a:ext uri="{FF2B5EF4-FFF2-40B4-BE49-F238E27FC236}">
                <a16:creationId xmlns:a16="http://schemas.microsoft.com/office/drawing/2014/main" id="{C273A859-69BB-A454-0D68-D07FCBAFC0D0}"/>
              </a:ext>
            </a:extLst>
          </p:cNvPr>
          <p:cNvPicPr>
            <a:picLocks noChangeAspect="1"/>
          </p:cNvPicPr>
          <p:nvPr/>
        </p:nvPicPr>
        <p:blipFill>
          <a:blip r:embed="rId2"/>
          <a:stretch>
            <a:fillRect/>
          </a:stretch>
        </p:blipFill>
        <p:spPr>
          <a:xfrm>
            <a:off x="6987655" y="557103"/>
            <a:ext cx="4757352" cy="1665289"/>
          </a:xfrm>
          <a:prstGeom prst="rect">
            <a:avLst/>
          </a:prstGeom>
        </p:spPr>
      </p:pic>
      <p:sp>
        <p:nvSpPr>
          <p:cNvPr id="6" name="TextBox 5">
            <a:extLst>
              <a:ext uri="{FF2B5EF4-FFF2-40B4-BE49-F238E27FC236}">
                <a16:creationId xmlns:a16="http://schemas.microsoft.com/office/drawing/2014/main" id="{93045DBA-649F-7A8F-0980-7AB30A8FC290}"/>
              </a:ext>
            </a:extLst>
          </p:cNvPr>
          <p:cNvSpPr txBox="1"/>
          <p:nvPr/>
        </p:nvSpPr>
        <p:spPr>
          <a:xfrm>
            <a:off x="7078013" y="2520617"/>
            <a:ext cx="466530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rPr>
              <a:t>Logo Colors:</a:t>
            </a:r>
          </a:p>
          <a:p>
            <a:endParaRPr lang="en-US" sz="2400">
              <a:solidFill>
                <a:schemeClr val="bg1"/>
              </a:solidFill>
            </a:endParaRPr>
          </a:p>
          <a:p>
            <a:pPr marL="342900" indent="-342900">
              <a:buAutoNum type="arabicPeriod"/>
            </a:pPr>
            <a:r>
              <a:rPr lang="en-US">
                <a:solidFill>
                  <a:schemeClr val="bg1"/>
                </a:solidFill>
              </a:rPr>
              <a:t>#ffffff, RGB: 0,0,1White</a:t>
            </a:r>
          </a:p>
          <a:p>
            <a:pPr marL="342900" indent="-342900">
              <a:buAutoNum type="arabicPeriod"/>
            </a:pPr>
            <a:r>
              <a:rPr lang="en-US">
                <a:solidFill>
                  <a:schemeClr val="bg1"/>
                </a:solidFill>
              </a:rPr>
              <a:t>#000000, RGB: 0,0,0, Black</a:t>
            </a:r>
          </a:p>
          <a:p>
            <a:pPr marL="342900" indent="-342900">
              <a:buAutoNum type="arabicPeriod"/>
            </a:pPr>
            <a:r>
              <a:rPr lang="en-US">
                <a:solidFill>
                  <a:schemeClr val="bg1"/>
                </a:solidFill>
              </a:rPr>
              <a:t>#45D4D4,RGB: 69,212,212, Sea Green</a:t>
            </a:r>
          </a:p>
          <a:p>
            <a:pPr marL="342900" indent="-342900">
              <a:buAutoNum type="arabicPeriod"/>
            </a:pPr>
            <a:endParaRPr lang="en-US">
              <a:solidFill>
                <a:schemeClr val="bg1"/>
              </a:solidFill>
            </a:endParaRPr>
          </a:p>
          <a:p>
            <a:pPr marL="342900" indent="-342900">
              <a:buAutoNum type="arabicPeriod"/>
            </a:pPr>
            <a:endParaRPr lang="en-US">
              <a:solidFill>
                <a:srgbClr val="FFFFFF"/>
              </a:solidFill>
            </a:endParaRPr>
          </a:p>
          <a:p>
            <a:r>
              <a:rPr lang="en-US" sz="2400">
                <a:solidFill>
                  <a:srgbClr val="FFFFFF"/>
                </a:solidFill>
              </a:rPr>
              <a:t>Primary Colors:</a:t>
            </a:r>
          </a:p>
          <a:p>
            <a:endParaRPr lang="en-US" sz="2400">
              <a:solidFill>
                <a:schemeClr val="bg1"/>
              </a:solidFill>
              <a:latin typeface="Avenir Next LT Pro"/>
              <a:cs typeface="Arial"/>
            </a:endParaRPr>
          </a:p>
          <a:p>
            <a:pPr marL="342900" indent="-342900">
              <a:buAutoNum type="arabicPeriod"/>
            </a:pPr>
            <a:r>
              <a:rPr lang="en-US">
                <a:solidFill>
                  <a:schemeClr val="bg1"/>
                </a:solidFill>
                <a:latin typeface="Arial"/>
                <a:cs typeface="Arial"/>
              </a:rPr>
              <a:t>#ffffff, RGB: 0,0,1White</a:t>
            </a:r>
          </a:p>
          <a:p>
            <a:pPr marL="342900" indent="-342900">
              <a:buAutoNum type="arabicPeriod"/>
            </a:pPr>
            <a:r>
              <a:rPr lang="en-US">
                <a:solidFill>
                  <a:schemeClr val="bg1"/>
                </a:solidFill>
                <a:latin typeface="Arial"/>
                <a:cs typeface="Arial"/>
              </a:rPr>
              <a:t>#000000, RGB: 0,0,0, Black</a:t>
            </a:r>
          </a:p>
          <a:p>
            <a:pPr marL="342900" indent="-342900">
              <a:buAutoNum type="arabicPeriod"/>
            </a:pPr>
            <a:r>
              <a:rPr lang="en-US">
                <a:solidFill>
                  <a:schemeClr val="bg1"/>
                </a:solidFill>
                <a:latin typeface="Arial"/>
                <a:cs typeface="Arial"/>
              </a:rPr>
              <a:t>#45D4D4,RGB: 69,212,212, Sea Green</a:t>
            </a:r>
            <a:endParaRPr lang="en-US">
              <a:solidFill>
                <a:schemeClr val="bg1"/>
              </a:solidFill>
            </a:endParaRPr>
          </a:p>
          <a:p>
            <a:pPr marL="342900" indent="-342900">
              <a:buAutoNum type="arabicPeriod"/>
            </a:pPr>
            <a:endParaRPr lang="en-US">
              <a:solidFill>
                <a:srgbClr val="000000"/>
              </a:solidFill>
            </a:endParaRPr>
          </a:p>
        </p:txBody>
      </p:sp>
    </p:spTree>
    <p:extLst>
      <p:ext uri="{BB962C8B-B14F-4D97-AF65-F5344CB8AC3E}">
        <p14:creationId xmlns:p14="http://schemas.microsoft.com/office/powerpoint/2010/main" val="45913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60FF-5D02-6A24-CD56-4C13B901A80F}"/>
              </a:ext>
            </a:extLst>
          </p:cNvPr>
          <p:cNvSpPr>
            <a:spLocks noGrp="1"/>
          </p:cNvSpPr>
          <p:nvPr>
            <p:ph type="title"/>
          </p:nvPr>
        </p:nvSpPr>
        <p:spPr/>
        <p:txBody>
          <a:bodyPr/>
          <a:lstStyle/>
          <a:p>
            <a:r>
              <a:rPr lang="en-US">
                <a:cs typeface="Posterama"/>
              </a:rPr>
              <a:t>Icons</a:t>
            </a:r>
            <a:endParaRPr lang="en-US"/>
          </a:p>
        </p:txBody>
      </p:sp>
      <p:sp>
        <p:nvSpPr>
          <p:cNvPr id="3" name="Content Placeholder 2">
            <a:extLst>
              <a:ext uri="{FF2B5EF4-FFF2-40B4-BE49-F238E27FC236}">
                <a16:creationId xmlns:a16="http://schemas.microsoft.com/office/drawing/2014/main" id="{2BADFB6B-69E2-053A-AB79-E17F95DAF8E1}"/>
              </a:ext>
            </a:extLst>
          </p:cNvPr>
          <p:cNvSpPr>
            <a:spLocks noGrp="1"/>
          </p:cNvSpPr>
          <p:nvPr>
            <p:ph idx="1"/>
          </p:nvPr>
        </p:nvSpPr>
        <p:spPr>
          <a:xfrm>
            <a:off x="457200" y="1825625"/>
            <a:ext cx="4938359" cy="4351338"/>
          </a:xfrm>
        </p:spPr>
        <p:txBody>
          <a:bodyPr vert="horz" lIns="91440" tIns="45720" rIns="91440" bIns="45720" rtlCol="0" anchor="t">
            <a:normAutofit/>
          </a:bodyPr>
          <a:lstStyle/>
          <a:p>
            <a:r>
              <a:rPr lang="en-US"/>
              <a:t>The icons that should be used are listed on the right. Any other miscellaneous icons will be located on the Housing AI primary website under development reference.</a:t>
            </a:r>
          </a:p>
        </p:txBody>
      </p:sp>
      <p:pic>
        <p:nvPicPr>
          <p:cNvPr id="4" name="Picture 3" descr="A collection of black icons&#10;&#10;Description automatically generated">
            <a:extLst>
              <a:ext uri="{FF2B5EF4-FFF2-40B4-BE49-F238E27FC236}">
                <a16:creationId xmlns:a16="http://schemas.microsoft.com/office/drawing/2014/main" id="{8A4A61AF-1605-097A-9C0D-886EFEEA4D74}"/>
              </a:ext>
            </a:extLst>
          </p:cNvPr>
          <p:cNvPicPr>
            <a:picLocks noChangeAspect="1"/>
          </p:cNvPicPr>
          <p:nvPr/>
        </p:nvPicPr>
        <p:blipFill>
          <a:blip r:embed="rId2"/>
          <a:stretch>
            <a:fillRect/>
          </a:stretch>
        </p:blipFill>
        <p:spPr>
          <a:xfrm>
            <a:off x="5866677" y="1826053"/>
            <a:ext cx="6156486" cy="4139515"/>
          </a:xfrm>
          <a:prstGeom prst="rect">
            <a:avLst/>
          </a:prstGeom>
        </p:spPr>
      </p:pic>
    </p:spTree>
    <p:extLst>
      <p:ext uri="{BB962C8B-B14F-4D97-AF65-F5344CB8AC3E}">
        <p14:creationId xmlns:p14="http://schemas.microsoft.com/office/powerpoint/2010/main" val="611933053"/>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SineVTI</vt:lpstr>
      <vt:lpstr>Housing AI: Style Guide</vt:lpstr>
      <vt:lpstr>Table of Contents</vt:lpstr>
      <vt:lpstr>Introduction</vt:lpstr>
      <vt:lpstr>Logotype</vt:lpstr>
      <vt:lpstr>Typography</vt:lpstr>
      <vt:lpstr>Typography cont.</vt:lpstr>
      <vt:lpstr>Typography cont.</vt:lpstr>
      <vt:lpstr>Colors</vt:lpstr>
      <vt:lpstr>Icons</vt:lpstr>
      <vt:lpstr>Icons cont.</vt:lpstr>
      <vt:lpstr>Don’ts</vt:lpstr>
      <vt:lpstr>Examples</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41</cp:revision>
  <dcterms:created xsi:type="dcterms:W3CDTF">2024-03-31T22:14:36Z</dcterms:created>
  <dcterms:modified xsi:type="dcterms:W3CDTF">2024-04-01T05:25:52Z</dcterms:modified>
</cp:coreProperties>
</file>