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9"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53"/>
    <a:srgbClr val="FFC700"/>
    <a:srgbClr val="FAFF00"/>
    <a:srgbClr val="BDFF00"/>
    <a:srgbClr val="24FF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dfc58c896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dfc58c896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9dfc58c896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dfc58c896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dfc58c896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29dfc58c896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9dfc58c896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9dfc58c896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9dfc58c896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5763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9dfc58c896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9dfc58c896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29dfc58c896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dfc58c89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9dfc58c89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9dfc58c89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dfc58c896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dfc58c896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9dfc58c896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dfc58c896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9dfc58c896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9dfc58c896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50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02441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68190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7782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701316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476107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649364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3859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717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567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828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929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046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73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069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926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74476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22760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EmployeeWellness.tech@EWP.com" TargetMode="External"/><Relationship Id="rId2" Type="http://schemas.openxmlformats.org/officeDocument/2006/relationships/hyperlink" Target="mailto:EWPquestions@EW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Employee Wellness Program: Style Guide</a:t>
            </a:r>
            <a:endParaRPr/>
          </a:p>
        </p:txBody>
      </p:sp>
      <p:sp>
        <p:nvSpPr>
          <p:cNvPr id="89" name="Google Shape;89;p1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Colors</a:t>
            </a:r>
            <a:endParaRPr/>
          </a:p>
        </p:txBody>
      </p:sp>
      <p:sp>
        <p:nvSpPr>
          <p:cNvPr id="166" name="Google Shape;166;p22"/>
          <p:cNvSpPr txBox="1">
            <a:spLocks noGrp="1"/>
          </p:cNvSpPr>
          <p:nvPr>
            <p:ph idx="1"/>
          </p:nvPr>
        </p:nvSpPr>
        <p:spPr>
          <a:xfrm>
            <a:off x="838200" y="1825625"/>
            <a:ext cx="47601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b="1" dirty="0"/>
              <a:t>EWP Color Palette</a:t>
            </a:r>
            <a:endParaRPr b="1" dirty="0"/>
          </a:p>
          <a:p>
            <a:pPr marL="0" lvl="0" indent="0" algn="l" rtl="0">
              <a:spcBef>
                <a:spcPts val="1000"/>
              </a:spcBef>
              <a:spcAft>
                <a:spcPts val="0"/>
              </a:spcAft>
              <a:buClr>
                <a:schemeClr val="dk1"/>
              </a:buClr>
              <a:buSzPts val="1100"/>
              <a:buFont typeface="Arial"/>
              <a:buNone/>
            </a:pPr>
            <a:r>
              <a:rPr lang="en-US" dirty="0"/>
              <a:t>The EWP Color palette does not exclusively rely on the use of the logo colors or colors like it. The color palette mostly consists of dark colors like blue or black.</a:t>
            </a:r>
            <a:endParaRPr dirty="0"/>
          </a:p>
          <a:p>
            <a:pPr marL="0" lvl="0" indent="0" algn="l" rtl="0">
              <a:spcBef>
                <a:spcPts val="1000"/>
              </a:spcBef>
              <a:spcAft>
                <a:spcPts val="0"/>
              </a:spcAft>
              <a:buClr>
                <a:schemeClr val="dk1"/>
              </a:buClr>
              <a:buSzPts val="1100"/>
              <a:buFont typeface="Arial"/>
              <a:buNone/>
            </a:pPr>
            <a:r>
              <a:rPr lang="en-US" dirty="0"/>
              <a:t>In mobile apps black or white are primarily used as background colors.</a:t>
            </a:r>
            <a:endParaRPr dirty="0"/>
          </a:p>
          <a:p>
            <a:pPr marL="0" lvl="0" indent="0" algn="l" rtl="0">
              <a:spcBef>
                <a:spcPts val="1000"/>
              </a:spcBef>
              <a:spcAft>
                <a:spcPts val="0"/>
              </a:spcAft>
              <a:buNone/>
            </a:pPr>
            <a:endParaRPr dirty="0"/>
          </a:p>
        </p:txBody>
      </p:sp>
      <p:sp>
        <p:nvSpPr>
          <p:cNvPr id="167" name="Google Shape;167;p22"/>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 name="TextBox 1">
            <a:extLst>
              <a:ext uri="{FF2B5EF4-FFF2-40B4-BE49-F238E27FC236}">
                <a16:creationId xmlns:a16="http://schemas.microsoft.com/office/drawing/2014/main" id="{66E3BF79-0561-DE7E-AB83-59761F519A28}"/>
              </a:ext>
            </a:extLst>
          </p:cNvPr>
          <p:cNvSpPr txBox="1"/>
          <p:nvPr/>
        </p:nvSpPr>
        <p:spPr>
          <a:xfrm>
            <a:off x="8610600" y="1435240"/>
            <a:ext cx="2097049" cy="461665"/>
          </a:xfrm>
          <a:prstGeom prst="rect">
            <a:avLst/>
          </a:prstGeom>
          <a:noFill/>
        </p:spPr>
        <p:txBody>
          <a:bodyPr wrap="none" rtlCol="0">
            <a:spAutoFit/>
          </a:bodyPr>
          <a:lstStyle/>
          <a:p>
            <a:r>
              <a:rPr lang="en-US" sz="2400" b="1" dirty="0"/>
              <a:t>Logo Colors:</a:t>
            </a:r>
          </a:p>
        </p:txBody>
      </p:sp>
      <p:sp>
        <p:nvSpPr>
          <p:cNvPr id="3" name="TextBox 2">
            <a:extLst>
              <a:ext uri="{FF2B5EF4-FFF2-40B4-BE49-F238E27FC236}">
                <a16:creationId xmlns:a16="http://schemas.microsoft.com/office/drawing/2014/main" id="{4359D09E-85C7-18C9-FCE9-D30FC267B69F}"/>
              </a:ext>
            </a:extLst>
          </p:cNvPr>
          <p:cNvSpPr txBox="1"/>
          <p:nvPr/>
        </p:nvSpPr>
        <p:spPr>
          <a:xfrm>
            <a:off x="8044543" y="2031705"/>
            <a:ext cx="3309256" cy="523220"/>
          </a:xfrm>
          <a:prstGeom prst="rect">
            <a:avLst/>
          </a:prstGeom>
          <a:noFill/>
        </p:spPr>
        <p:txBody>
          <a:bodyPr wrap="square" rtlCol="0">
            <a:spAutoFit/>
          </a:bodyPr>
          <a:lstStyle/>
          <a:p>
            <a:pPr marL="342900" indent="-342900">
              <a:buAutoNum type="arabicPeriod"/>
            </a:pPr>
            <a:r>
              <a:rPr lang="en-US" dirty="0"/>
              <a:t>#001b53, RGB 0, 27, 83 Navy Blue</a:t>
            </a:r>
          </a:p>
          <a:p>
            <a:pPr marL="342900" indent="-342900">
              <a:buAutoNum type="arabicPeriod"/>
            </a:pPr>
            <a:r>
              <a:rPr lang="en-US" dirty="0"/>
              <a:t>#001b53, RGB 0, 0, 0, Black</a:t>
            </a:r>
          </a:p>
        </p:txBody>
      </p:sp>
      <p:sp>
        <p:nvSpPr>
          <p:cNvPr id="4" name="Oval 3">
            <a:extLst>
              <a:ext uri="{FF2B5EF4-FFF2-40B4-BE49-F238E27FC236}">
                <a16:creationId xmlns:a16="http://schemas.microsoft.com/office/drawing/2014/main" id="{548A0CC2-457C-1DF5-5DB4-EAD4F64C124B}"/>
              </a:ext>
            </a:extLst>
          </p:cNvPr>
          <p:cNvSpPr/>
          <p:nvPr/>
        </p:nvSpPr>
        <p:spPr>
          <a:xfrm>
            <a:off x="8859872" y="3056748"/>
            <a:ext cx="1179286" cy="1161144"/>
          </a:xfrm>
          <a:prstGeom prst="ellipse">
            <a:avLst/>
          </a:prstGeom>
          <a:solidFill>
            <a:srgbClr val="001B53"/>
          </a:solidFill>
          <a:ln>
            <a:solidFill>
              <a:srgbClr val="001B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3A4D5FA4-E4FD-034F-77E3-6817B719B550}"/>
              </a:ext>
            </a:extLst>
          </p:cNvPr>
          <p:cNvSpPr/>
          <p:nvPr/>
        </p:nvSpPr>
        <p:spPr>
          <a:xfrm>
            <a:off x="10475172" y="3056749"/>
            <a:ext cx="1179286" cy="1161143"/>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a:extLst>
              <a:ext uri="{FF2B5EF4-FFF2-40B4-BE49-F238E27FC236}">
                <a16:creationId xmlns:a16="http://schemas.microsoft.com/office/drawing/2014/main" id="{BC7681BC-C977-7803-C490-E9547E93DC04}"/>
              </a:ext>
            </a:extLst>
          </p:cNvPr>
          <p:cNvSpPr/>
          <p:nvPr/>
        </p:nvSpPr>
        <p:spPr>
          <a:xfrm>
            <a:off x="8586829" y="4555360"/>
            <a:ext cx="635265" cy="652689"/>
          </a:xfrm>
          <a:prstGeom prst="ellipse">
            <a:avLst/>
          </a:prstGeom>
          <a:solidFill>
            <a:srgbClr val="001B53"/>
          </a:solidFill>
          <a:ln>
            <a:solidFill>
              <a:srgbClr val="001B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3C68DD08-70C6-AB28-E5E0-D11CC26CDF51}"/>
              </a:ext>
            </a:extLst>
          </p:cNvPr>
          <p:cNvSpPr/>
          <p:nvPr/>
        </p:nvSpPr>
        <p:spPr>
          <a:xfrm>
            <a:off x="9507602" y="4540846"/>
            <a:ext cx="635265" cy="652689"/>
          </a:xfrm>
          <a:prstGeom prst="ellipse">
            <a:avLst/>
          </a:prstGeom>
          <a:solidFill>
            <a:schemeClr val="bg1">
              <a:lumMod val="95000"/>
              <a:lumOff val="5000"/>
            </a:schemeClr>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TextBox 7">
            <a:extLst>
              <a:ext uri="{FF2B5EF4-FFF2-40B4-BE49-F238E27FC236}">
                <a16:creationId xmlns:a16="http://schemas.microsoft.com/office/drawing/2014/main" id="{1B86878E-8320-9B91-AAC2-50AF94342197}"/>
              </a:ext>
            </a:extLst>
          </p:cNvPr>
          <p:cNvSpPr txBox="1"/>
          <p:nvPr/>
        </p:nvSpPr>
        <p:spPr>
          <a:xfrm>
            <a:off x="5993127" y="3259723"/>
            <a:ext cx="1725152" cy="338554"/>
          </a:xfrm>
          <a:prstGeom prst="rect">
            <a:avLst/>
          </a:prstGeom>
          <a:noFill/>
        </p:spPr>
        <p:txBody>
          <a:bodyPr wrap="none" rtlCol="0">
            <a:spAutoFit/>
          </a:bodyPr>
          <a:lstStyle/>
          <a:p>
            <a:r>
              <a:rPr lang="en-US" sz="1600" b="1" dirty="0"/>
              <a:t>Primary Colors:</a:t>
            </a:r>
          </a:p>
        </p:txBody>
      </p:sp>
      <p:sp>
        <p:nvSpPr>
          <p:cNvPr id="9" name="TextBox 8">
            <a:extLst>
              <a:ext uri="{FF2B5EF4-FFF2-40B4-BE49-F238E27FC236}">
                <a16:creationId xmlns:a16="http://schemas.microsoft.com/office/drawing/2014/main" id="{9374BE3E-757B-EAFB-F040-AD2F54B5C02D}"/>
              </a:ext>
            </a:extLst>
          </p:cNvPr>
          <p:cNvSpPr txBox="1"/>
          <p:nvPr/>
        </p:nvSpPr>
        <p:spPr>
          <a:xfrm>
            <a:off x="5216948" y="3665180"/>
            <a:ext cx="3114790" cy="3108543"/>
          </a:xfrm>
          <a:prstGeom prst="rect">
            <a:avLst/>
          </a:prstGeom>
          <a:noFill/>
        </p:spPr>
        <p:txBody>
          <a:bodyPr wrap="square" rtlCol="0">
            <a:spAutoFit/>
          </a:bodyPr>
          <a:lstStyle/>
          <a:p>
            <a:pPr marL="342900" indent="-342900">
              <a:buAutoNum type="arabicPeriod"/>
            </a:pPr>
            <a:r>
              <a:rPr lang="en-US" sz="1400" dirty="0"/>
              <a:t>#001b53, RGB 0, 27, 83 Navy Blue</a:t>
            </a:r>
          </a:p>
          <a:p>
            <a:pPr marL="342900" indent="-342900">
              <a:buAutoNum type="arabicPeriod"/>
            </a:pPr>
            <a:r>
              <a:rPr lang="en-US" sz="1400" dirty="0"/>
              <a:t>#001b53, RGB 0, 0, 0, Black</a:t>
            </a:r>
          </a:p>
          <a:p>
            <a:pPr marL="342900" indent="-342900">
              <a:buAutoNum type="arabicPeriod"/>
            </a:pPr>
            <a:r>
              <a:rPr lang="en-US" sz="1400" dirty="0"/>
              <a:t>#D9D9D9, RGB 217, 217, 217, Grey</a:t>
            </a:r>
          </a:p>
          <a:p>
            <a:pPr marL="342900" indent="-342900">
              <a:buAutoNum type="arabicPeriod"/>
            </a:pPr>
            <a:r>
              <a:rPr lang="en-US" sz="1400" dirty="0"/>
              <a:t>#24FF00, RGB 36, 255, 0, Green</a:t>
            </a:r>
          </a:p>
          <a:p>
            <a:pPr marL="342900" indent="-342900">
              <a:buAutoNum type="arabicPeriod"/>
            </a:pPr>
            <a:r>
              <a:rPr lang="en-US" sz="1400" dirty="0"/>
              <a:t>#BDFF00, RGB 189, 255, 0, Lime</a:t>
            </a:r>
          </a:p>
          <a:p>
            <a:pPr marL="342900" indent="-342900">
              <a:buAutoNum type="arabicPeriod"/>
            </a:pPr>
            <a:r>
              <a:rPr lang="en-US" sz="1400" dirty="0"/>
              <a:t># FAFF00 , RGB 250, 255, 0, Yellow</a:t>
            </a:r>
          </a:p>
          <a:p>
            <a:pPr marL="342900" indent="-342900">
              <a:buFont typeface="Arial"/>
              <a:buAutoNum type="arabicPeriod"/>
            </a:pPr>
            <a:r>
              <a:rPr lang="en-US" sz="1400" dirty="0"/>
              <a:t># FAFF00 , RGB 250, 199, 0, Orange</a:t>
            </a:r>
          </a:p>
          <a:p>
            <a:pPr marL="342900" indent="-342900">
              <a:buFont typeface="Arial"/>
              <a:buAutoNum type="arabicPeriod"/>
            </a:pPr>
            <a:r>
              <a:rPr lang="en-US" sz="1400" dirty="0"/>
              <a:t># FAFF00 , RGB 255, 0, 0, Red</a:t>
            </a:r>
          </a:p>
          <a:p>
            <a:pPr marL="342900" indent="-342900">
              <a:buAutoNum type="arabicPeriod"/>
            </a:pPr>
            <a:endParaRPr lang="en-US" sz="1400" dirty="0"/>
          </a:p>
        </p:txBody>
      </p:sp>
      <p:sp>
        <p:nvSpPr>
          <p:cNvPr id="10" name="Oval 9">
            <a:extLst>
              <a:ext uri="{FF2B5EF4-FFF2-40B4-BE49-F238E27FC236}">
                <a16:creationId xmlns:a16="http://schemas.microsoft.com/office/drawing/2014/main" id="{23AD3690-DC9A-B567-E5E7-4596237CB605}"/>
              </a:ext>
            </a:extLst>
          </p:cNvPr>
          <p:cNvSpPr/>
          <p:nvPr/>
        </p:nvSpPr>
        <p:spPr>
          <a:xfrm>
            <a:off x="10439261" y="4555359"/>
            <a:ext cx="635265" cy="652689"/>
          </a:xfrm>
          <a:prstGeom prst="ellipse">
            <a:avLst/>
          </a:prstGeom>
          <a:solidFill>
            <a:srgbClr val="D9D9D9"/>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a:extLst>
              <a:ext uri="{FF2B5EF4-FFF2-40B4-BE49-F238E27FC236}">
                <a16:creationId xmlns:a16="http://schemas.microsoft.com/office/drawing/2014/main" id="{3FBB6606-6158-50B6-EB00-53AEABC45415}"/>
              </a:ext>
            </a:extLst>
          </p:cNvPr>
          <p:cNvSpPr/>
          <p:nvPr/>
        </p:nvSpPr>
        <p:spPr>
          <a:xfrm>
            <a:off x="11301093" y="4528573"/>
            <a:ext cx="635265" cy="652689"/>
          </a:xfrm>
          <a:prstGeom prst="ellipse">
            <a:avLst/>
          </a:prstGeom>
          <a:solidFill>
            <a:srgbClr val="24FF00"/>
          </a:solidFill>
          <a:ln>
            <a:solidFill>
              <a:srgbClr val="24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Oval 11">
            <a:extLst>
              <a:ext uri="{FF2B5EF4-FFF2-40B4-BE49-F238E27FC236}">
                <a16:creationId xmlns:a16="http://schemas.microsoft.com/office/drawing/2014/main" id="{200F5A59-D0C0-A36B-4093-C2BC70F60E2E}"/>
              </a:ext>
            </a:extLst>
          </p:cNvPr>
          <p:cNvSpPr/>
          <p:nvPr/>
        </p:nvSpPr>
        <p:spPr>
          <a:xfrm>
            <a:off x="8586829" y="5347401"/>
            <a:ext cx="635265" cy="652689"/>
          </a:xfrm>
          <a:prstGeom prst="ellipse">
            <a:avLst/>
          </a:prstGeom>
          <a:solidFill>
            <a:srgbClr val="BDFF00"/>
          </a:solidFill>
          <a:ln>
            <a:solidFill>
              <a:srgbClr val="BD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3" name="Oval 12">
            <a:extLst>
              <a:ext uri="{FF2B5EF4-FFF2-40B4-BE49-F238E27FC236}">
                <a16:creationId xmlns:a16="http://schemas.microsoft.com/office/drawing/2014/main" id="{4B32CC66-E1FB-2AFB-44F7-EF0ED725CC81}"/>
              </a:ext>
            </a:extLst>
          </p:cNvPr>
          <p:cNvSpPr/>
          <p:nvPr/>
        </p:nvSpPr>
        <p:spPr>
          <a:xfrm>
            <a:off x="9520381" y="5359674"/>
            <a:ext cx="635265" cy="652689"/>
          </a:xfrm>
          <a:prstGeom prst="ellipse">
            <a:avLst/>
          </a:prstGeom>
          <a:solidFill>
            <a:srgbClr val="FAFF00"/>
          </a:solidFill>
          <a:ln>
            <a:solidFill>
              <a:srgbClr val="FA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4" name="Oval 13">
            <a:extLst>
              <a:ext uri="{FF2B5EF4-FFF2-40B4-BE49-F238E27FC236}">
                <a16:creationId xmlns:a16="http://schemas.microsoft.com/office/drawing/2014/main" id="{78FB2758-4653-E1CF-4B80-B1404EF5AD32}"/>
              </a:ext>
            </a:extLst>
          </p:cNvPr>
          <p:cNvSpPr/>
          <p:nvPr/>
        </p:nvSpPr>
        <p:spPr>
          <a:xfrm>
            <a:off x="10410737" y="5359674"/>
            <a:ext cx="635265" cy="652689"/>
          </a:xfrm>
          <a:prstGeom prst="ellipse">
            <a:avLst/>
          </a:prstGeom>
          <a:solidFill>
            <a:srgbClr val="FFC700"/>
          </a:solidFill>
          <a:ln>
            <a:solidFill>
              <a:srgbClr val="FFC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5" name="Oval 14">
            <a:extLst>
              <a:ext uri="{FF2B5EF4-FFF2-40B4-BE49-F238E27FC236}">
                <a16:creationId xmlns:a16="http://schemas.microsoft.com/office/drawing/2014/main" id="{36ADABB2-52DA-30CD-2D41-085D277B5D55}"/>
              </a:ext>
            </a:extLst>
          </p:cNvPr>
          <p:cNvSpPr/>
          <p:nvPr/>
        </p:nvSpPr>
        <p:spPr>
          <a:xfrm>
            <a:off x="11301093" y="5364855"/>
            <a:ext cx="635265" cy="652689"/>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7C95-D9FC-DC3F-8EEE-981E189307E7}"/>
              </a:ext>
            </a:extLst>
          </p:cNvPr>
          <p:cNvSpPr>
            <a:spLocks noGrp="1"/>
          </p:cNvSpPr>
          <p:nvPr>
            <p:ph type="title"/>
          </p:nvPr>
        </p:nvSpPr>
        <p:spPr/>
        <p:txBody>
          <a:bodyPr/>
          <a:lstStyle/>
          <a:p>
            <a:pPr algn="ctr"/>
            <a:r>
              <a:rPr lang="en-US" dirty="0"/>
              <a:t>Colors Cont.</a:t>
            </a:r>
          </a:p>
        </p:txBody>
      </p:sp>
      <p:sp>
        <p:nvSpPr>
          <p:cNvPr id="4" name="Slide Number Placeholder 3">
            <a:extLst>
              <a:ext uri="{FF2B5EF4-FFF2-40B4-BE49-F238E27FC236}">
                <a16:creationId xmlns:a16="http://schemas.microsoft.com/office/drawing/2014/main" id="{77A0242E-06F4-A9C3-C849-E43900B6F9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Picture 7" descr="A screen shot of a phone&#10;&#10;Description automatically generated">
            <a:extLst>
              <a:ext uri="{FF2B5EF4-FFF2-40B4-BE49-F238E27FC236}">
                <a16:creationId xmlns:a16="http://schemas.microsoft.com/office/drawing/2014/main" id="{218606FA-EDEB-1C90-2CBB-BA119F59C4E6}"/>
              </a:ext>
            </a:extLst>
          </p:cNvPr>
          <p:cNvPicPr>
            <a:picLocks noChangeAspect="1"/>
          </p:cNvPicPr>
          <p:nvPr/>
        </p:nvPicPr>
        <p:blipFill>
          <a:blip r:embed="rId2"/>
          <a:stretch>
            <a:fillRect/>
          </a:stretch>
        </p:blipFill>
        <p:spPr>
          <a:xfrm>
            <a:off x="691458" y="1500309"/>
            <a:ext cx="2381704" cy="4710351"/>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979F14D2-82AB-07F3-AE3E-0363AAF22C14}"/>
              </a:ext>
            </a:extLst>
          </p:cNvPr>
          <p:cNvPicPr>
            <a:picLocks noChangeAspect="1"/>
          </p:cNvPicPr>
          <p:nvPr/>
        </p:nvPicPr>
        <p:blipFill>
          <a:blip r:embed="rId3"/>
          <a:stretch>
            <a:fillRect/>
          </a:stretch>
        </p:blipFill>
        <p:spPr>
          <a:xfrm>
            <a:off x="6561230" y="1500308"/>
            <a:ext cx="2244168" cy="4710352"/>
          </a:xfrm>
          <a:prstGeom prst="rect">
            <a:avLst/>
          </a:prstGeom>
        </p:spPr>
      </p:pic>
      <p:pic>
        <p:nvPicPr>
          <p:cNvPr id="12" name="Picture 11" descr="A close-up of a phone&#10;&#10;Description automatically generated">
            <a:extLst>
              <a:ext uri="{FF2B5EF4-FFF2-40B4-BE49-F238E27FC236}">
                <a16:creationId xmlns:a16="http://schemas.microsoft.com/office/drawing/2014/main" id="{20F1A8B8-1325-D506-0820-4BF24C2B4004}"/>
              </a:ext>
            </a:extLst>
          </p:cNvPr>
          <p:cNvPicPr>
            <a:picLocks noChangeAspect="1"/>
          </p:cNvPicPr>
          <p:nvPr/>
        </p:nvPicPr>
        <p:blipFill>
          <a:blip r:embed="rId4"/>
          <a:stretch>
            <a:fillRect/>
          </a:stretch>
        </p:blipFill>
        <p:spPr>
          <a:xfrm>
            <a:off x="9584938" y="1500308"/>
            <a:ext cx="2198950" cy="4710352"/>
          </a:xfrm>
          <a:prstGeom prst="rect">
            <a:avLst/>
          </a:prstGeom>
        </p:spPr>
      </p:pic>
      <p:pic>
        <p:nvPicPr>
          <p:cNvPr id="14" name="Picture 13" descr="A screenshot of a phone&#10;&#10;Description automatically generated">
            <a:extLst>
              <a:ext uri="{FF2B5EF4-FFF2-40B4-BE49-F238E27FC236}">
                <a16:creationId xmlns:a16="http://schemas.microsoft.com/office/drawing/2014/main" id="{8FABAE4E-ED5B-CF63-7F64-20237E96905C}"/>
              </a:ext>
            </a:extLst>
          </p:cNvPr>
          <p:cNvPicPr>
            <a:picLocks noChangeAspect="1"/>
          </p:cNvPicPr>
          <p:nvPr/>
        </p:nvPicPr>
        <p:blipFill>
          <a:blip r:embed="rId5"/>
          <a:stretch>
            <a:fillRect/>
          </a:stretch>
        </p:blipFill>
        <p:spPr>
          <a:xfrm>
            <a:off x="3653406" y="1500308"/>
            <a:ext cx="2327579" cy="4710352"/>
          </a:xfrm>
          <a:prstGeom prst="rect">
            <a:avLst/>
          </a:prstGeom>
        </p:spPr>
      </p:pic>
    </p:spTree>
    <p:extLst>
      <p:ext uri="{BB962C8B-B14F-4D97-AF65-F5344CB8AC3E}">
        <p14:creationId xmlns:p14="http://schemas.microsoft.com/office/powerpoint/2010/main" val="292490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Icons</a:t>
            </a:r>
            <a:endParaRPr/>
          </a:p>
        </p:txBody>
      </p:sp>
      <p:sp>
        <p:nvSpPr>
          <p:cNvPr id="174" name="Google Shape;174;p23"/>
          <p:cNvSpPr txBox="1">
            <a:spLocks noGrp="1"/>
          </p:cNvSpPr>
          <p:nvPr>
            <p:ph idx="1"/>
          </p:nvPr>
        </p:nvSpPr>
        <p:spPr>
          <a:xfrm>
            <a:off x="838200" y="1825625"/>
            <a:ext cx="5751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The icons that should be used should come from the "coolicons" library on Figama and the "Star Ratings library in Figma. Any other Miscellaneous icons will be located on the EWP primary website under development reference.</a:t>
            </a:r>
            <a:endParaRPr/>
          </a:p>
        </p:txBody>
      </p:sp>
      <p:sp>
        <p:nvSpPr>
          <p:cNvPr id="175" name="Google Shape;175;p23"/>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3" name="Picture 2">
            <a:extLst>
              <a:ext uri="{FF2B5EF4-FFF2-40B4-BE49-F238E27FC236}">
                <a16:creationId xmlns:a16="http://schemas.microsoft.com/office/drawing/2014/main" id="{B028A70C-4077-36DC-7C20-EEF94BBED6BC}"/>
              </a:ext>
            </a:extLst>
          </p:cNvPr>
          <p:cNvPicPr>
            <a:picLocks noChangeAspect="1"/>
          </p:cNvPicPr>
          <p:nvPr/>
        </p:nvPicPr>
        <p:blipFill>
          <a:blip r:embed="rId3"/>
          <a:stretch>
            <a:fillRect/>
          </a:stretch>
        </p:blipFill>
        <p:spPr>
          <a:xfrm>
            <a:off x="10253756" y="3368730"/>
            <a:ext cx="723900" cy="314325"/>
          </a:xfrm>
          <a:prstGeom prst="rect">
            <a:avLst/>
          </a:prstGeom>
        </p:spPr>
      </p:pic>
      <p:pic>
        <p:nvPicPr>
          <p:cNvPr id="5" name="Picture 4" descr="A grey rectangular sign with black text&#10;&#10;Description automatically generated">
            <a:extLst>
              <a:ext uri="{FF2B5EF4-FFF2-40B4-BE49-F238E27FC236}">
                <a16:creationId xmlns:a16="http://schemas.microsoft.com/office/drawing/2014/main" id="{E7550F0E-A77D-E011-1649-11F1465B9F56}"/>
              </a:ext>
            </a:extLst>
          </p:cNvPr>
          <p:cNvPicPr>
            <a:picLocks noChangeAspect="1"/>
          </p:cNvPicPr>
          <p:nvPr/>
        </p:nvPicPr>
        <p:blipFill>
          <a:blip r:embed="rId4"/>
          <a:stretch>
            <a:fillRect/>
          </a:stretch>
        </p:blipFill>
        <p:spPr>
          <a:xfrm>
            <a:off x="10449019" y="1927206"/>
            <a:ext cx="1057275" cy="647700"/>
          </a:xfrm>
          <a:prstGeom prst="rect">
            <a:avLst/>
          </a:prstGeom>
        </p:spPr>
      </p:pic>
      <p:pic>
        <p:nvPicPr>
          <p:cNvPr id="7" name="Picture 6" descr="A grey and black logo&#10;&#10;Description automatically generated">
            <a:extLst>
              <a:ext uri="{FF2B5EF4-FFF2-40B4-BE49-F238E27FC236}">
                <a16:creationId xmlns:a16="http://schemas.microsoft.com/office/drawing/2014/main" id="{4F690BAE-3991-012D-ACA9-6A7764B21459}"/>
              </a:ext>
            </a:extLst>
          </p:cNvPr>
          <p:cNvPicPr>
            <a:picLocks noChangeAspect="1"/>
          </p:cNvPicPr>
          <p:nvPr/>
        </p:nvPicPr>
        <p:blipFill>
          <a:blip r:embed="rId5"/>
          <a:stretch>
            <a:fillRect/>
          </a:stretch>
        </p:blipFill>
        <p:spPr>
          <a:xfrm>
            <a:off x="7409278" y="2797231"/>
            <a:ext cx="1485900" cy="809625"/>
          </a:xfrm>
          <a:prstGeom prst="rect">
            <a:avLst/>
          </a:prstGeom>
        </p:spPr>
      </p:pic>
      <p:pic>
        <p:nvPicPr>
          <p:cNvPr id="9" name="Picture 8" descr="A blue rectangle with black text&#10;&#10;Description automatically generated">
            <a:extLst>
              <a:ext uri="{FF2B5EF4-FFF2-40B4-BE49-F238E27FC236}">
                <a16:creationId xmlns:a16="http://schemas.microsoft.com/office/drawing/2014/main" id="{C4F69D46-C3DF-402E-BB35-EAEBCE5AC3DC}"/>
              </a:ext>
            </a:extLst>
          </p:cNvPr>
          <p:cNvPicPr>
            <a:picLocks noChangeAspect="1"/>
          </p:cNvPicPr>
          <p:nvPr/>
        </p:nvPicPr>
        <p:blipFill>
          <a:blip r:embed="rId6"/>
          <a:stretch>
            <a:fillRect/>
          </a:stretch>
        </p:blipFill>
        <p:spPr>
          <a:xfrm>
            <a:off x="7138950" y="1774806"/>
            <a:ext cx="2457450" cy="800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App name and icon</a:t>
            </a:r>
            <a:endParaRPr/>
          </a:p>
        </p:txBody>
      </p:sp>
      <p:sp>
        <p:nvSpPr>
          <p:cNvPr id="182" name="Google Shape;182;p24"/>
          <p:cNvSpPr txBox="1">
            <a:spLocks noGrp="1"/>
          </p:cNvSpPr>
          <p:nvPr>
            <p:ph idx="1"/>
          </p:nvPr>
        </p:nvSpPr>
        <p:spPr>
          <a:xfrm>
            <a:off x="177275" y="1922825"/>
            <a:ext cx="62763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ct val="39285"/>
              <a:buFont typeface="Arial"/>
              <a:buNone/>
            </a:pPr>
            <a:r>
              <a:rPr lang="en-US"/>
              <a:t>Principles for naming a new app:</a:t>
            </a:r>
            <a:endParaRPr/>
          </a:p>
          <a:p>
            <a:pPr marL="0" lvl="0" indent="0" algn="l" rtl="0">
              <a:spcBef>
                <a:spcPts val="1000"/>
              </a:spcBef>
              <a:spcAft>
                <a:spcPts val="0"/>
              </a:spcAft>
              <a:buClr>
                <a:schemeClr val="dk1"/>
              </a:buClr>
              <a:buSzPct val="39285"/>
              <a:buFont typeface="Arial"/>
              <a:buNone/>
            </a:pPr>
            <a:r>
              <a:rPr lang="en-US"/>
              <a:t>When naming a new app, please make sure that the following principles are applied:</a:t>
            </a:r>
            <a:endParaRPr/>
          </a:p>
          <a:p>
            <a:pPr marL="457200" lvl="0" indent="-334327" algn="l" rtl="0">
              <a:spcBef>
                <a:spcPts val="1000"/>
              </a:spcBef>
              <a:spcAft>
                <a:spcPts val="0"/>
              </a:spcAft>
              <a:buSzPct val="64285"/>
              <a:buChar char="●"/>
            </a:pPr>
            <a:r>
              <a:rPr lang="en-US"/>
              <a:t>Be in line with the EWP brand</a:t>
            </a:r>
            <a:endParaRPr/>
          </a:p>
          <a:p>
            <a:pPr marL="457200" lvl="0" indent="-334327" algn="l" rtl="0">
              <a:spcBef>
                <a:spcPts val="0"/>
              </a:spcBef>
              <a:spcAft>
                <a:spcPts val="0"/>
              </a:spcAft>
              <a:buSzPct val="64285"/>
              <a:buChar char="●"/>
            </a:pPr>
            <a:r>
              <a:rPr lang="en-US"/>
              <a:t>Express customer benefit</a:t>
            </a:r>
            <a:endParaRPr/>
          </a:p>
          <a:p>
            <a:pPr marL="457200" lvl="0" indent="-334327" algn="l" rtl="0">
              <a:spcBef>
                <a:spcPts val="0"/>
              </a:spcBef>
              <a:spcAft>
                <a:spcPts val="0"/>
              </a:spcAft>
              <a:buSzPct val="64285"/>
              <a:buChar char="●"/>
            </a:pPr>
            <a:r>
              <a:rPr lang="en-US"/>
              <a:t>Focus on the functionality of the app</a:t>
            </a:r>
            <a:endParaRPr/>
          </a:p>
          <a:p>
            <a:pPr marL="457200" lvl="0" indent="-334327" algn="l" rtl="0">
              <a:spcBef>
                <a:spcPts val="0"/>
              </a:spcBef>
              <a:spcAft>
                <a:spcPts val="0"/>
              </a:spcAft>
              <a:buSzPct val="64285"/>
              <a:buChar char="●"/>
            </a:pPr>
            <a:r>
              <a:rPr lang="en-US"/>
              <a:t>Be descriptive</a:t>
            </a:r>
            <a:endParaRPr/>
          </a:p>
          <a:p>
            <a:pPr marL="457200" lvl="0" indent="-334327" algn="l" rtl="0">
              <a:spcBef>
                <a:spcPts val="0"/>
              </a:spcBef>
              <a:spcAft>
                <a:spcPts val="0"/>
              </a:spcAft>
              <a:buSzPct val="64285"/>
              <a:buChar char="●"/>
            </a:pPr>
            <a:r>
              <a:rPr lang="en-US"/>
              <a:t>Follow industry practice Be consistent (in context)</a:t>
            </a:r>
            <a:endParaRPr/>
          </a:p>
          <a:p>
            <a:pPr marL="457200" lvl="0" indent="-334327" algn="l" rtl="0">
              <a:spcBef>
                <a:spcPts val="0"/>
              </a:spcBef>
              <a:spcAft>
                <a:spcPts val="0"/>
              </a:spcAft>
              <a:buSzPct val="64285"/>
              <a:buChar char="●"/>
            </a:pPr>
            <a:r>
              <a:rPr lang="en-US"/>
              <a:t>Be kept short</a:t>
            </a:r>
            <a:endParaRPr/>
          </a:p>
          <a:p>
            <a:pPr marL="457200" lvl="0" indent="-334327" algn="l" rtl="0">
              <a:spcBef>
                <a:spcPts val="0"/>
              </a:spcBef>
              <a:spcAft>
                <a:spcPts val="0"/>
              </a:spcAft>
              <a:buSzPct val="64285"/>
              <a:buChar char="●"/>
            </a:pPr>
            <a:r>
              <a:rPr lang="en-US"/>
              <a:t>Relate to Caregiving or family</a:t>
            </a:r>
            <a:endParaRPr/>
          </a:p>
          <a:p>
            <a:pPr marL="457200" lvl="0" indent="-334327" algn="l" rtl="0">
              <a:spcBef>
                <a:spcPts val="0"/>
              </a:spcBef>
              <a:spcAft>
                <a:spcPts val="0"/>
              </a:spcAft>
              <a:buSzPct val="64285"/>
              <a:buChar char="●"/>
            </a:pPr>
            <a:r>
              <a:rPr lang="en-US"/>
              <a:t>Be the same worldwide (English)</a:t>
            </a:r>
            <a:endParaRPr/>
          </a:p>
          <a:p>
            <a:pPr marL="0" lvl="0" indent="0" algn="l" rtl="0">
              <a:spcBef>
                <a:spcPts val="1000"/>
              </a:spcBef>
              <a:spcAft>
                <a:spcPts val="0"/>
              </a:spcAft>
              <a:buNone/>
            </a:pPr>
            <a:endParaRPr/>
          </a:p>
        </p:txBody>
      </p:sp>
      <p:sp>
        <p:nvSpPr>
          <p:cNvPr id="183" name="Google Shape;183;p24"/>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184" name="Google Shape;184;p24"/>
          <p:cNvSpPr txBox="1"/>
          <p:nvPr/>
        </p:nvSpPr>
        <p:spPr>
          <a:xfrm>
            <a:off x="6239825" y="1547475"/>
            <a:ext cx="5792700" cy="452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800" b="1" dirty="0">
                <a:latin typeface="Calibri"/>
                <a:ea typeface="Calibri"/>
                <a:cs typeface="Calibri"/>
                <a:sym typeface="Calibri"/>
              </a:rPr>
              <a:t>App Icon:</a:t>
            </a:r>
            <a:endParaRPr sz="2800" b="1" dirty="0">
              <a:latin typeface="Calibri"/>
              <a:ea typeface="Calibri"/>
              <a:cs typeface="Calibri"/>
              <a:sym typeface="Calibri"/>
            </a:endParaRPr>
          </a:p>
          <a:p>
            <a:pPr marL="0" lvl="0" indent="0" algn="l" rtl="0">
              <a:spcBef>
                <a:spcPts val="0"/>
              </a:spcBef>
              <a:spcAft>
                <a:spcPts val="0"/>
              </a:spcAft>
              <a:buNone/>
            </a:pPr>
            <a:r>
              <a:rPr lang="en-US" sz="1600" dirty="0">
                <a:latin typeface="Calibri"/>
                <a:ea typeface="Calibri"/>
                <a:cs typeface="Calibri"/>
                <a:sym typeface="Calibri"/>
              </a:rPr>
              <a:t>The app icon is the first impression and identity of the app and shall therefore represent the app's Purpose.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An app icon is unique and exclusive for its app and shall not be used for other purposes or meanings. Hence, for each new app, a new app icon is created. Never use the EWP symbol/logotype as app icon. The icon style is based on the </a:t>
            </a:r>
            <a:r>
              <a:rPr lang="en-US" sz="1600" dirty="0" err="1">
                <a:latin typeface="Calibri"/>
                <a:ea typeface="Calibri"/>
                <a:cs typeface="Calibri"/>
                <a:sym typeface="Calibri"/>
              </a:rPr>
              <a:t>the</a:t>
            </a:r>
            <a:r>
              <a:rPr lang="en-US" sz="1600" dirty="0">
                <a:latin typeface="Calibri"/>
                <a:ea typeface="Calibri"/>
                <a:cs typeface="Calibri"/>
                <a:sym typeface="Calibri"/>
              </a:rPr>
              <a:t> same design as for other EWP icons.</a:t>
            </a:r>
            <a:endParaRPr sz="1600" dirty="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US" sz="2000" b="1" dirty="0">
                <a:latin typeface="Calibri"/>
                <a:ea typeface="Calibri"/>
                <a:cs typeface="Calibri"/>
                <a:sym typeface="Calibri"/>
              </a:rPr>
              <a:t>Process for approval:</a:t>
            </a:r>
            <a:endParaRPr sz="2000"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Requests for new icon names and icons are handled by 3 Amigas Mobile. Send your request to inqueries@threeamigas.com together with the following information:</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﻿Requester's name and e-mail address</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﻿App availability ( Google Play and/or App Store)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﻿App information (purpose, context, target group etc.)</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﻿Proposed name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﻿Proposed app icon (insert print screen/attach draft)</a:t>
            </a:r>
            <a:endParaRPr sz="1600" dirty="0">
              <a:latin typeface="Calibri"/>
              <a:ea typeface="Calibri"/>
              <a:cs typeface="Calibri"/>
              <a:sym typeface="Calibri"/>
            </a:endParaRPr>
          </a:p>
          <a:p>
            <a:pPr marL="0" lvl="0" indent="0" algn="l" rtl="0">
              <a:spcBef>
                <a:spcPts val="0"/>
              </a:spcBef>
              <a:spcAft>
                <a:spcPts val="0"/>
              </a:spcAft>
              <a:buNone/>
            </a:pPr>
            <a:endParaRPr sz="1600"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F067-D074-5A71-F7CC-F86154A737E0}"/>
              </a:ext>
            </a:extLst>
          </p:cNvPr>
          <p:cNvSpPr>
            <a:spLocks noGrp="1"/>
          </p:cNvSpPr>
          <p:nvPr>
            <p:ph type="title"/>
          </p:nvPr>
        </p:nvSpPr>
        <p:spPr/>
        <p:txBody>
          <a:bodyPr/>
          <a:lstStyle/>
          <a:p>
            <a:pPr algn="ctr"/>
            <a:r>
              <a:rPr lang="en-US" dirty="0"/>
              <a:t>Examples</a:t>
            </a:r>
          </a:p>
        </p:txBody>
      </p:sp>
      <p:sp>
        <p:nvSpPr>
          <p:cNvPr id="4" name="Slide Number Placeholder 3">
            <a:extLst>
              <a:ext uri="{FF2B5EF4-FFF2-40B4-BE49-F238E27FC236}">
                <a16:creationId xmlns:a16="http://schemas.microsoft.com/office/drawing/2014/main" id="{E2B99A27-9385-A2DD-F75B-4330D0F31F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descr="A screenshot of a phone&#10;&#10;Description automatically generated">
            <a:extLst>
              <a:ext uri="{FF2B5EF4-FFF2-40B4-BE49-F238E27FC236}">
                <a16:creationId xmlns:a16="http://schemas.microsoft.com/office/drawing/2014/main" id="{D5789441-700E-1C92-D927-5B20A976998D}"/>
              </a:ext>
            </a:extLst>
          </p:cNvPr>
          <p:cNvPicPr>
            <a:picLocks noChangeAspect="1"/>
          </p:cNvPicPr>
          <p:nvPr/>
        </p:nvPicPr>
        <p:blipFill>
          <a:blip r:embed="rId3"/>
          <a:stretch>
            <a:fillRect/>
          </a:stretch>
        </p:blipFill>
        <p:spPr>
          <a:xfrm>
            <a:off x="7980943" y="1523998"/>
            <a:ext cx="2318948" cy="4709885"/>
          </a:xfrm>
          <a:prstGeom prst="rect">
            <a:avLst/>
          </a:prstGeom>
        </p:spPr>
      </p:pic>
      <p:pic>
        <p:nvPicPr>
          <p:cNvPr id="8" name="Picture 7" descr="A close-up of a phone&#10;&#10;Description automatically generated">
            <a:extLst>
              <a:ext uri="{FF2B5EF4-FFF2-40B4-BE49-F238E27FC236}">
                <a16:creationId xmlns:a16="http://schemas.microsoft.com/office/drawing/2014/main" id="{597BE0AC-A629-DDA3-A66B-BE7DFD915D0C}"/>
              </a:ext>
            </a:extLst>
          </p:cNvPr>
          <p:cNvPicPr>
            <a:picLocks noChangeAspect="1"/>
          </p:cNvPicPr>
          <p:nvPr/>
        </p:nvPicPr>
        <p:blipFill>
          <a:blip r:embed="rId4"/>
          <a:stretch>
            <a:fillRect/>
          </a:stretch>
        </p:blipFill>
        <p:spPr>
          <a:xfrm>
            <a:off x="5019637" y="1523999"/>
            <a:ext cx="2198732" cy="4709885"/>
          </a:xfrm>
          <a:prstGeom prst="rect">
            <a:avLst/>
          </a:prstGeom>
        </p:spPr>
      </p:pic>
      <p:pic>
        <p:nvPicPr>
          <p:cNvPr id="10" name="Picture 9" descr="A screen shot of a phone">
            <a:extLst>
              <a:ext uri="{FF2B5EF4-FFF2-40B4-BE49-F238E27FC236}">
                <a16:creationId xmlns:a16="http://schemas.microsoft.com/office/drawing/2014/main" id="{EE627769-FFDF-97AE-E887-DFAE1F2480A7}"/>
              </a:ext>
            </a:extLst>
          </p:cNvPr>
          <p:cNvPicPr>
            <a:picLocks noChangeAspect="1"/>
          </p:cNvPicPr>
          <p:nvPr/>
        </p:nvPicPr>
        <p:blipFill>
          <a:blip r:embed="rId5"/>
          <a:stretch>
            <a:fillRect/>
          </a:stretch>
        </p:blipFill>
        <p:spPr>
          <a:xfrm>
            <a:off x="1892109" y="1523998"/>
            <a:ext cx="2252554" cy="4709885"/>
          </a:xfrm>
          <a:prstGeom prst="rect">
            <a:avLst/>
          </a:prstGeom>
        </p:spPr>
      </p:pic>
      <p:sp>
        <p:nvSpPr>
          <p:cNvPr id="11" name="TextBox 10">
            <a:extLst>
              <a:ext uri="{FF2B5EF4-FFF2-40B4-BE49-F238E27FC236}">
                <a16:creationId xmlns:a16="http://schemas.microsoft.com/office/drawing/2014/main" id="{BE4310E6-F0EE-99CA-DE9F-ACE1362494E2}"/>
              </a:ext>
            </a:extLst>
          </p:cNvPr>
          <p:cNvSpPr txBox="1"/>
          <p:nvPr/>
        </p:nvSpPr>
        <p:spPr>
          <a:xfrm>
            <a:off x="1587553" y="1154666"/>
            <a:ext cx="2557110" cy="369332"/>
          </a:xfrm>
          <a:prstGeom prst="rect">
            <a:avLst/>
          </a:prstGeom>
          <a:noFill/>
        </p:spPr>
        <p:txBody>
          <a:bodyPr wrap="none" rtlCol="0">
            <a:spAutoFit/>
          </a:bodyPr>
          <a:lstStyle/>
          <a:p>
            <a:r>
              <a:rPr lang="en-US" sz="1800" b="1" dirty="0"/>
              <a:t>Demo App Examples:</a:t>
            </a:r>
          </a:p>
        </p:txBody>
      </p:sp>
    </p:spTree>
    <p:extLst>
      <p:ext uri="{BB962C8B-B14F-4D97-AF65-F5344CB8AC3E}">
        <p14:creationId xmlns:p14="http://schemas.microsoft.com/office/powerpoint/2010/main" val="287358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Donts</a:t>
            </a:r>
            <a:endParaRPr/>
          </a:p>
        </p:txBody>
      </p:sp>
      <p:sp>
        <p:nvSpPr>
          <p:cNvPr id="191" name="Google Shape;191;p25"/>
          <p:cNvSpPr txBox="1">
            <a:spLocks noGrp="1"/>
          </p:cNvSpPr>
          <p:nvPr>
            <p:ph idx="1"/>
          </p:nvPr>
        </p:nvSpPr>
        <p:spPr>
          <a:xfrm>
            <a:off x="838200" y="1825625"/>
            <a:ext cx="4468500" cy="43512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b="1" dirty="0"/>
              <a:t>EWP Colors</a:t>
            </a:r>
            <a:endParaRPr b="1" dirty="0"/>
          </a:p>
          <a:p>
            <a:pPr marL="0" lvl="0" indent="0" algn="ctr" rtl="0">
              <a:spcBef>
                <a:spcPts val="1000"/>
              </a:spcBef>
              <a:spcAft>
                <a:spcPts val="0"/>
              </a:spcAft>
              <a:buNone/>
            </a:pPr>
            <a:endParaRPr b="1" dirty="0"/>
          </a:p>
          <a:p>
            <a:pPr marL="0" lvl="0" indent="0" algn="ctr" rtl="0">
              <a:spcBef>
                <a:spcPts val="1000"/>
              </a:spcBef>
              <a:spcAft>
                <a:spcPts val="0"/>
              </a:spcAft>
              <a:buNone/>
            </a:pPr>
            <a:endParaRPr b="1" dirty="0"/>
          </a:p>
          <a:p>
            <a:pPr marL="0" lvl="0" indent="0" algn="ctr" rtl="0">
              <a:spcBef>
                <a:spcPts val="1000"/>
              </a:spcBef>
              <a:spcAft>
                <a:spcPts val="0"/>
              </a:spcAft>
              <a:buNone/>
            </a:pPr>
            <a:endParaRPr b="1" dirty="0"/>
          </a:p>
          <a:p>
            <a:pPr marL="0" lvl="0" indent="0" algn="l" rtl="0">
              <a:spcBef>
                <a:spcPts val="1000"/>
              </a:spcBef>
              <a:spcAft>
                <a:spcPts val="0"/>
              </a:spcAft>
              <a:buClr>
                <a:schemeClr val="dk1"/>
              </a:buClr>
              <a:buSzPts val="1100"/>
              <a:buFont typeface="Arial"/>
              <a:buNone/>
            </a:pPr>
            <a:r>
              <a:rPr lang="en-US" dirty="0"/>
              <a:t>Don't use unapproved colors.</a:t>
            </a:r>
            <a:endParaRPr dirty="0"/>
          </a:p>
          <a:p>
            <a:pPr marL="0" lvl="0" indent="0" algn="l" rtl="0">
              <a:spcBef>
                <a:spcPts val="1000"/>
              </a:spcBef>
              <a:spcAft>
                <a:spcPts val="0"/>
              </a:spcAft>
              <a:buNone/>
            </a:pPr>
            <a:r>
              <a:rPr lang="en-US" dirty="0"/>
              <a:t>Don't reproduce any part of the EWP logotype in any other color than the original color</a:t>
            </a:r>
            <a:endParaRPr b="1" dirty="0"/>
          </a:p>
        </p:txBody>
      </p:sp>
      <p:sp>
        <p:nvSpPr>
          <p:cNvPr id="192" name="Google Shape;192;p25"/>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193" name="Google Shape;193;p25"/>
          <p:cNvSpPr txBox="1"/>
          <p:nvPr/>
        </p:nvSpPr>
        <p:spPr>
          <a:xfrm>
            <a:off x="5851075" y="1690825"/>
            <a:ext cx="5637300" cy="39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b="1" dirty="0">
                <a:latin typeface="Calibri"/>
                <a:ea typeface="Calibri"/>
                <a:cs typeface="Calibri"/>
                <a:sym typeface="Calibri"/>
              </a:rPr>
              <a:t>Other Important don'ts</a:t>
            </a:r>
            <a:endParaRPr sz="2800" b="1" dirty="0">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dirty="0">
                <a:latin typeface="Calibri"/>
                <a:ea typeface="Calibri"/>
                <a:cs typeface="Calibri"/>
                <a:sym typeface="Calibri"/>
              </a:rPr>
              <a:t> Don't use the icons for decoration or as </a:t>
            </a:r>
            <a:r>
              <a:rPr lang="en-US" sz="2800" dirty="0" err="1">
                <a:latin typeface="Calibri"/>
                <a:ea typeface="Calibri"/>
                <a:cs typeface="Calibri"/>
                <a:sym typeface="Calibri"/>
              </a:rPr>
              <a:t>logotypes.Only</a:t>
            </a:r>
            <a:r>
              <a:rPr lang="en-US" sz="2800" dirty="0">
                <a:latin typeface="Calibri"/>
                <a:ea typeface="Calibri"/>
                <a:cs typeface="Calibri"/>
                <a:sym typeface="Calibri"/>
              </a:rPr>
              <a:t> use the icons for information.</a:t>
            </a:r>
            <a:endParaRPr sz="2800" dirty="0">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dirty="0">
                <a:latin typeface="Calibri"/>
                <a:ea typeface="Calibri"/>
                <a:cs typeface="Calibri"/>
                <a:sym typeface="Calibri"/>
              </a:rPr>
              <a:t>Don't reuse app icons. Each icon is unique for each app</a:t>
            </a:r>
            <a:endParaRPr sz="2800" dirty="0">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dirty="0">
                <a:latin typeface="Calibri"/>
                <a:ea typeface="Calibri"/>
                <a:cs typeface="Calibri"/>
                <a:sym typeface="Calibri"/>
              </a:rPr>
              <a:t>Don’t reinvent the app icon or templates or change the margins</a:t>
            </a:r>
            <a:endParaRPr sz="2800" dirty="0">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dirty="0">
                <a:latin typeface="Calibri"/>
                <a:ea typeface="Calibri"/>
                <a:cs typeface="Calibri"/>
                <a:sym typeface="Calibri"/>
              </a:rPr>
              <a:t>Do not reinvent the EWP logo</a:t>
            </a:r>
            <a:endParaRPr sz="2800" dirty="0">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dirty="0">
                <a:latin typeface="Calibri"/>
                <a:ea typeface="Calibri"/>
                <a:cs typeface="Calibri"/>
                <a:sym typeface="Calibri"/>
              </a:rPr>
              <a:t>Do not use any unapproved icons</a:t>
            </a:r>
            <a:endParaRPr sz="2800" dirty="0">
              <a:latin typeface="Calibri"/>
              <a:ea typeface="Calibri"/>
              <a:cs typeface="Calibri"/>
              <a:sym typeface="Calibri"/>
            </a:endParaRPr>
          </a:p>
          <a:p>
            <a:pPr marL="0" lvl="0" indent="0" algn="l" rtl="0">
              <a:spcBef>
                <a:spcPts val="0"/>
              </a:spcBef>
              <a:spcAft>
                <a:spcPts val="0"/>
              </a:spcAft>
              <a:buNone/>
            </a:pPr>
            <a:endParaRPr sz="2800" dirty="0">
              <a:latin typeface="Calibri"/>
              <a:ea typeface="Calibri"/>
              <a:cs typeface="Calibri"/>
              <a:sym typeface="Calibri"/>
            </a:endParaRPr>
          </a:p>
        </p:txBody>
      </p:sp>
      <p:sp>
        <p:nvSpPr>
          <p:cNvPr id="2" name="Oval 1">
            <a:extLst>
              <a:ext uri="{FF2B5EF4-FFF2-40B4-BE49-F238E27FC236}">
                <a16:creationId xmlns:a16="http://schemas.microsoft.com/office/drawing/2014/main" id="{23645D36-6A75-49B7-5BFF-FE26FE23AF96}"/>
              </a:ext>
            </a:extLst>
          </p:cNvPr>
          <p:cNvSpPr/>
          <p:nvPr/>
        </p:nvSpPr>
        <p:spPr>
          <a:xfrm>
            <a:off x="1074821" y="2518611"/>
            <a:ext cx="1267326" cy="1171073"/>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C59AB35-79F9-D2C3-6303-BDE2B0447C00}"/>
              </a:ext>
            </a:extLst>
          </p:cNvPr>
          <p:cNvSpPr/>
          <p:nvPr/>
        </p:nvSpPr>
        <p:spPr>
          <a:xfrm>
            <a:off x="3080084" y="2518611"/>
            <a:ext cx="1267326" cy="1171073"/>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ultiplication Sign 3">
            <a:extLst>
              <a:ext uri="{FF2B5EF4-FFF2-40B4-BE49-F238E27FC236}">
                <a16:creationId xmlns:a16="http://schemas.microsoft.com/office/drawing/2014/main" id="{CFF22E88-5030-F89C-762A-070A60E1188D}"/>
              </a:ext>
            </a:extLst>
          </p:cNvPr>
          <p:cNvSpPr/>
          <p:nvPr/>
        </p:nvSpPr>
        <p:spPr>
          <a:xfrm>
            <a:off x="786063" y="2236594"/>
            <a:ext cx="1844842" cy="176463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ultiplication Sign 4">
            <a:extLst>
              <a:ext uri="{FF2B5EF4-FFF2-40B4-BE49-F238E27FC236}">
                <a16:creationId xmlns:a16="http://schemas.microsoft.com/office/drawing/2014/main" id="{0C4BDDF7-0682-E95F-997A-5DD99D674A10}"/>
              </a:ext>
            </a:extLst>
          </p:cNvPr>
          <p:cNvSpPr/>
          <p:nvPr/>
        </p:nvSpPr>
        <p:spPr>
          <a:xfrm>
            <a:off x="2811625" y="2276699"/>
            <a:ext cx="1844842" cy="176463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1603-71DA-A783-D32B-7A114FE23F4A}"/>
              </a:ext>
            </a:extLst>
          </p:cNvPr>
          <p:cNvSpPr>
            <a:spLocks noGrp="1"/>
          </p:cNvSpPr>
          <p:nvPr>
            <p:ph type="title"/>
          </p:nvPr>
        </p:nvSpPr>
        <p:spPr/>
        <p:txBody>
          <a:bodyPr>
            <a:normAutofit/>
          </a:bodyPr>
          <a:lstStyle/>
          <a:p>
            <a:r>
              <a:rPr lang="en-US" dirty="0"/>
              <a:t>Additional Information</a:t>
            </a:r>
          </a:p>
        </p:txBody>
      </p:sp>
      <p:sp>
        <p:nvSpPr>
          <p:cNvPr id="5" name="Rectangle 1">
            <a:extLst>
              <a:ext uri="{FF2B5EF4-FFF2-40B4-BE49-F238E27FC236}">
                <a16:creationId xmlns:a16="http://schemas.microsoft.com/office/drawing/2014/main" id="{58B81613-0BE8-4583-DC9D-B8608362E3C9}"/>
              </a:ext>
            </a:extLst>
          </p:cNvPr>
          <p:cNvSpPr>
            <a:spLocks noGrp="1" noChangeArrowheads="1"/>
          </p:cNvSpPr>
          <p:nvPr>
            <p:ph idx="1"/>
          </p:nvPr>
        </p:nvSpPr>
        <p:spPr bwMode="auto">
          <a:xfrm>
            <a:off x="838200" y="3016418"/>
            <a:ext cx="10089622"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mn-lt"/>
              </a:rPr>
              <a:t>Additional Information</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mn-lt"/>
              </a:rPr>
              <a:t>If you have any questions, comments, concerns or complaints regarding stylistic details, please contact us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55CC"/>
                </a:solidFill>
                <a:effectLst/>
                <a:latin typeface="+mn-lt"/>
                <a:hlinkClick r:id="rId2"/>
              </a:rPr>
              <a:t>EWPquestions@EWP.com</a:t>
            </a:r>
            <a:endParaRPr kumimoji="0" lang="en-US" altLang="en-US" sz="1600" b="0" i="0" u="none" strike="noStrike" cap="none" normalizeH="0" baseline="0" dirty="0">
              <a:ln>
                <a:noFill/>
              </a:ln>
              <a:solidFill>
                <a:srgbClr val="1155CC"/>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mn-lt"/>
              </a:rPr>
              <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55CC"/>
                </a:solidFill>
                <a:effectLst/>
                <a:latin typeface="+mn-lt"/>
                <a:hlinkClick r:id="rId3"/>
              </a:rPr>
              <a:t>EmployeeWellness.tech@EWP.com</a:t>
            </a:r>
            <a:endParaRPr kumimoji="0" lang="en-US" altLang="en-US" sz="4000" b="0" i="0" u="none" strike="noStrike" cap="none" normalizeH="0" baseline="0" dirty="0">
              <a:ln>
                <a:noFill/>
              </a:ln>
              <a:solidFill>
                <a:schemeClr val="tx1"/>
              </a:solidFill>
              <a:effectLst/>
              <a:latin typeface="+mn-lt"/>
            </a:endParaRPr>
          </a:p>
        </p:txBody>
      </p:sp>
      <p:sp>
        <p:nvSpPr>
          <p:cNvPr id="4" name="Slide Number Placeholder 3">
            <a:extLst>
              <a:ext uri="{FF2B5EF4-FFF2-40B4-BE49-F238E27FC236}">
                <a16:creationId xmlns:a16="http://schemas.microsoft.com/office/drawing/2014/main" id="{E2E5B669-85CD-2DD8-8921-8E93F5B69B5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81818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Table of Contexts</a:t>
            </a:r>
            <a:endParaRPr/>
          </a:p>
        </p:txBody>
      </p:sp>
      <p:sp>
        <p:nvSpPr>
          <p:cNvPr id="95" name="Google Shape;95;p14"/>
          <p:cNvSpPr txBox="1">
            <a:spLocks noGrp="1"/>
          </p:cNvSpPr>
          <p:nvPr>
            <p:ph idx="1"/>
          </p:nvPr>
        </p:nvSpPr>
        <p:spPr>
          <a:xfrm>
            <a:off x="838200" y="178616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Introduction…………………………………………………………………..3</a:t>
            </a:r>
            <a:endParaRPr dirty="0"/>
          </a:p>
          <a:p>
            <a:pPr marL="228600" lvl="0" indent="-228600" algn="l" rtl="0">
              <a:lnSpc>
                <a:spcPct val="90000"/>
              </a:lnSpc>
              <a:spcBef>
                <a:spcPts val="1000"/>
              </a:spcBef>
              <a:spcAft>
                <a:spcPts val="0"/>
              </a:spcAft>
              <a:buClr>
                <a:schemeClr val="dk1"/>
              </a:buClr>
              <a:buSzPts val="2800"/>
              <a:buChar char="•"/>
            </a:pPr>
            <a:r>
              <a:rPr lang="en-US" dirty="0"/>
              <a:t>Logotype………………………………………………………………………..5</a:t>
            </a:r>
            <a:endParaRPr dirty="0"/>
          </a:p>
          <a:p>
            <a:pPr marL="228600" lvl="0" indent="-228600" algn="l" rtl="0">
              <a:lnSpc>
                <a:spcPct val="90000"/>
              </a:lnSpc>
              <a:spcBef>
                <a:spcPts val="1000"/>
              </a:spcBef>
              <a:spcAft>
                <a:spcPts val="0"/>
              </a:spcAft>
              <a:buClr>
                <a:schemeClr val="dk1"/>
              </a:buClr>
              <a:buSzPts val="2800"/>
              <a:buChar char="•"/>
            </a:pPr>
            <a:r>
              <a:rPr lang="en-US" dirty="0"/>
              <a:t>Typography……….……………………………………………………………6</a:t>
            </a:r>
            <a:endParaRPr dirty="0"/>
          </a:p>
          <a:p>
            <a:pPr marL="228600" lvl="0" indent="-228600" algn="l" rtl="0">
              <a:lnSpc>
                <a:spcPct val="90000"/>
              </a:lnSpc>
              <a:spcBef>
                <a:spcPts val="1000"/>
              </a:spcBef>
              <a:spcAft>
                <a:spcPts val="0"/>
              </a:spcAft>
              <a:buClr>
                <a:schemeClr val="dk1"/>
              </a:buClr>
              <a:buSzPts val="2800"/>
              <a:buChar char="•"/>
            </a:pPr>
            <a:r>
              <a:rPr lang="en-US" dirty="0"/>
              <a:t>Colors…………………………………………………………………………….10</a:t>
            </a:r>
            <a:endParaRPr dirty="0"/>
          </a:p>
          <a:p>
            <a:pPr marL="228600" lvl="0" indent="-228600" algn="l" rtl="0">
              <a:lnSpc>
                <a:spcPct val="90000"/>
              </a:lnSpc>
              <a:spcBef>
                <a:spcPts val="1000"/>
              </a:spcBef>
              <a:spcAft>
                <a:spcPts val="0"/>
              </a:spcAft>
              <a:buClr>
                <a:schemeClr val="dk1"/>
              </a:buClr>
              <a:buSzPts val="2800"/>
              <a:buChar char="•"/>
            </a:pPr>
            <a:r>
              <a:rPr lang="en-US" dirty="0"/>
              <a:t>Icons……………………………………………………………………………...12</a:t>
            </a:r>
            <a:endParaRPr dirty="0"/>
          </a:p>
          <a:p>
            <a:pPr marL="228600" lvl="0" indent="-228600" algn="l" rtl="0">
              <a:lnSpc>
                <a:spcPct val="90000"/>
              </a:lnSpc>
              <a:spcBef>
                <a:spcPts val="1000"/>
              </a:spcBef>
              <a:spcAft>
                <a:spcPts val="0"/>
              </a:spcAft>
              <a:buClr>
                <a:schemeClr val="dk1"/>
              </a:buClr>
              <a:buSzPts val="2800"/>
              <a:buChar char="•"/>
            </a:pPr>
            <a:r>
              <a:rPr lang="en-US" dirty="0"/>
              <a:t>App name and icon………………………………………………………...13</a:t>
            </a:r>
            <a:endParaRPr dirty="0"/>
          </a:p>
          <a:p>
            <a:pPr marL="228600" lvl="0" indent="-228600" algn="l" rtl="0">
              <a:lnSpc>
                <a:spcPct val="90000"/>
              </a:lnSpc>
              <a:spcBef>
                <a:spcPts val="1000"/>
              </a:spcBef>
              <a:spcAft>
                <a:spcPts val="0"/>
              </a:spcAft>
              <a:buClr>
                <a:schemeClr val="dk1"/>
              </a:buClr>
              <a:buSzPts val="2800"/>
              <a:buChar char="•"/>
            </a:pPr>
            <a:r>
              <a:rPr lang="en-US" dirty="0"/>
              <a:t>Examples……………………………………………………………..…………14</a:t>
            </a:r>
            <a:endParaRPr dirty="0"/>
          </a:p>
          <a:p>
            <a:pPr marL="228600" lvl="0" indent="-228600" algn="l" rtl="0">
              <a:lnSpc>
                <a:spcPct val="90000"/>
              </a:lnSpc>
              <a:spcBef>
                <a:spcPts val="1000"/>
              </a:spcBef>
              <a:spcAft>
                <a:spcPts val="0"/>
              </a:spcAft>
              <a:buClr>
                <a:schemeClr val="dk1"/>
              </a:buClr>
              <a:buSzPts val="2800"/>
              <a:buChar char="•"/>
            </a:pPr>
            <a:r>
              <a:rPr lang="en-US" dirty="0"/>
              <a:t>Don’ts……………………………………………………….…………………...15</a:t>
            </a:r>
            <a:endParaRPr dirty="0"/>
          </a:p>
          <a:p>
            <a:pPr marL="228600" lvl="0" indent="-228600" algn="l" rtl="0">
              <a:lnSpc>
                <a:spcPct val="90000"/>
              </a:lnSpc>
              <a:spcBef>
                <a:spcPts val="1000"/>
              </a:spcBef>
              <a:spcAft>
                <a:spcPts val="0"/>
              </a:spcAft>
              <a:buClr>
                <a:schemeClr val="dk1"/>
              </a:buClr>
              <a:buSzPts val="2800"/>
              <a:buChar char="•"/>
            </a:pPr>
            <a:r>
              <a:rPr lang="en-US" dirty="0"/>
              <a:t>Additional information……………………………………………………16</a:t>
            </a:r>
            <a:endParaRPr dirty="0"/>
          </a:p>
        </p:txBody>
      </p:sp>
      <p:sp>
        <p:nvSpPr>
          <p:cNvPr id="96" name="Google Shape;96;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Introduction</a:t>
            </a:r>
            <a:endParaRPr/>
          </a:p>
        </p:txBody>
      </p:sp>
      <p:sp>
        <p:nvSpPr>
          <p:cNvPr id="102" name="Google Shape;102;p15"/>
          <p:cNvSpPr txBox="1">
            <a:spLocks noGrp="1"/>
          </p:cNvSpPr>
          <p:nvPr>
            <p:ph idx="1"/>
          </p:nvPr>
        </p:nvSpPr>
        <p:spPr>
          <a:xfrm>
            <a:off x="838200" y="1825625"/>
            <a:ext cx="6955971"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To preserve the quality of our mobile application, it is very important that those who wish to replicate follow these guidelines.</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For detailed instructions on the application of all brand assets such as wordmark, symbol, logo types, color and typography please refer to our main website.</a:t>
            </a:r>
            <a:endParaRPr dirty="0"/>
          </a:p>
          <a:p>
            <a:pPr marL="0" lvl="0" indent="0" algn="l" rtl="0">
              <a:lnSpc>
                <a:spcPct val="90000"/>
              </a:lnSpc>
              <a:spcBef>
                <a:spcPts val="1000"/>
              </a:spcBef>
              <a:spcAft>
                <a:spcPts val="0"/>
              </a:spcAft>
              <a:buClr>
                <a:schemeClr val="dk1"/>
              </a:buClr>
              <a:buSzPts val="2800"/>
              <a:buNone/>
            </a:pPr>
            <a:endParaRPr dirty="0"/>
          </a:p>
        </p:txBody>
      </p:sp>
      <p:sp>
        <p:nvSpPr>
          <p:cNvPr id="103" name="Google Shape;103;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3" name="Picture 2" descr="A screen shot of a phone&#10;&#10;Description automatically generated">
            <a:extLst>
              <a:ext uri="{FF2B5EF4-FFF2-40B4-BE49-F238E27FC236}">
                <a16:creationId xmlns:a16="http://schemas.microsoft.com/office/drawing/2014/main" id="{07FBB119-67C6-3A35-6A1E-203B0A57ABB1}"/>
              </a:ext>
            </a:extLst>
          </p:cNvPr>
          <p:cNvPicPr>
            <a:picLocks noChangeAspect="1"/>
          </p:cNvPicPr>
          <p:nvPr/>
        </p:nvPicPr>
        <p:blipFill>
          <a:blip r:embed="rId3"/>
          <a:stretch>
            <a:fillRect/>
          </a:stretch>
        </p:blipFill>
        <p:spPr>
          <a:xfrm>
            <a:off x="9024586" y="1306789"/>
            <a:ext cx="2329214" cy="48701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Introduction cont.</a:t>
            </a:r>
            <a:endParaRPr/>
          </a:p>
        </p:txBody>
      </p:sp>
      <p:sp>
        <p:nvSpPr>
          <p:cNvPr id="109" name="Google Shape;109;p16"/>
          <p:cNvSpPr txBox="1">
            <a:spLocks noGrp="1"/>
          </p:cNvSpPr>
          <p:nvPr>
            <p:ph idx="1"/>
          </p:nvPr>
        </p:nvSpPr>
        <p:spPr>
          <a:xfrm>
            <a:off x="838200" y="2740025"/>
            <a:ext cx="7279888"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u="sng" dirty="0"/>
              <a:t>Preparations</a:t>
            </a:r>
            <a:endParaRPr dirty="0"/>
          </a:p>
          <a:p>
            <a:pPr marL="0" lvl="0" indent="0" algn="l" rtl="0">
              <a:lnSpc>
                <a:spcPct val="90000"/>
              </a:lnSpc>
              <a:spcBef>
                <a:spcPts val="1000"/>
              </a:spcBef>
              <a:spcAft>
                <a:spcPts val="0"/>
              </a:spcAft>
              <a:buClr>
                <a:schemeClr val="dk1"/>
              </a:buClr>
              <a:buSzPts val="2800"/>
              <a:buNone/>
            </a:pPr>
            <a:r>
              <a:rPr lang="en-US" dirty="0"/>
              <a:t>Apps that are part of EWP mobile apps must follow the designs in this manual. Before publishing an app, EWP and the Identity team needs to approve the publication.</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sp>
        <p:nvSpPr>
          <p:cNvPr id="111" name="Google Shape;111;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3" name="Picture 2" descr="A screenshot of a phone&#10;&#10;Description automatically generated">
            <a:extLst>
              <a:ext uri="{FF2B5EF4-FFF2-40B4-BE49-F238E27FC236}">
                <a16:creationId xmlns:a16="http://schemas.microsoft.com/office/drawing/2014/main" id="{7868DF04-6E45-41DE-85F3-8FD088E9BB0A}"/>
              </a:ext>
            </a:extLst>
          </p:cNvPr>
          <p:cNvPicPr>
            <a:picLocks noChangeAspect="1"/>
          </p:cNvPicPr>
          <p:nvPr/>
        </p:nvPicPr>
        <p:blipFill>
          <a:blip r:embed="rId3"/>
          <a:stretch>
            <a:fillRect/>
          </a:stretch>
        </p:blipFill>
        <p:spPr>
          <a:xfrm>
            <a:off x="8610600" y="1690688"/>
            <a:ext cx="2023905" cy="42480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Logotype</a:t>
            </a:r>
            <a:endParaRPr/>
          </a:p>
        </p:txBody>
      </p:sp>
      <p:sp>
        <p:nvSpPr>
          <p:cNvPr id="117" name="Google Shape;117;p17"/>
          <p:cNvSpPr txBox="1">
            <a:spLocks noGrp="1"/>
          </p:cNvSpPr>
          <p:nvPr>
            <p:ph idx="1"/>
          </p:nvPr>
        </p:nvSpPr>
        <p:spPr>
          <a:xfrm>
            <a:off x="707571" y="1253331"/>
            <a:ext cx="4782015" cy="4351338"/>
          </a:xfrm>
          <a:prstGeom prst="rect">
            <a:avLst/>
          </a:prstGeom>
          <a:noFill/>
          <a:ln>
            <a:noFill/>
          </a:ln>
        </p:spPr>
        <p:txBody>
          <a:bodyPr spcFirstLastPara="1" wrap="square" lIns="91425" tIns="45700" rIns="91425" bIns="45700" anchor="t" anchorCtr="0">
            <a:normAutofit/>
          </a:bodyPr>
          <a:lstStyle/>
          <a:p>
            <a:pPr marL="228600" lvl="0" indent="-64135" algn="l" rtl="0">
              <a:lnSpc>
                <a:spcPct val="90000"/>
              </a:lnSpc>
              <a:spcBef>
                <a:spcPts val="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The symbol for EWP is placed at the top of the login screen which is the only place this logo is being used making it easy to incorporate</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For tablets that are especially in landscape mode, the logo should be the same principal. </a:t>
            </a:r>
            <a:endParaRPr/>
          </a:p>
        </p:txBody>
      </p:sp>
      <p:sp>
        <p:nvSpPr>
          <p:cNvPr id="125" name="Google Shape;125;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18" name="Google Shape;118;p17" descr="A blue circle on a black background"/>
          <p:cNvPicPr preferRelativeResize="0"/>
          <p:nvPr/>
        </p:nvPicPr>
        <p:blipFill rotWithShape="1">
          <a:blip r:embed="rId3">
            <a:alphaModFix/>
          </a:blip>
          <a:srcRect/>
          <a:stretch/>
        </p:blipFill>
        <p:spPr>
          <a:xfrm>
            <a:off x="4152998" y="1760830"/>
            <a:ext cx="4525181" cy="3232272"/>
          </a:xfrm>
          <a:prstGeom prst="rect">
            <a:avLst/>
          </a:prstGeom>
          <a:noFill/>
          <a:ln>
            <a:noFill/>
          </a:ln>
        </p:spPr>
      </p:pic>
      <p:sp>
        <p:nvSpPr>
          <p:cNvPr id="119" name="Google Shape;119;p17"/>
          <p:cNvSpPr txBox="1"/>
          <p:nvPr/>
        </p:nvSpPr>
        <p:spPr>
          <a:xfrm>
            <a:off x="5595917" y="4246340"/>
            <a:ext cx="138371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1" u="none" strike="noStrike" cap="none" dirty="0">
                <a:latin typeface="Calibri"/>
                <a:ea typeface="Calibri"/>
                <a:cs typeface="Calibri"/>
                <a:sym typeface="Calibri"/>
              </a:rPr>
              <a:t>EWP logo</a:t>
            </a:r>
            <a:endParaRPr dirty="0"/>
          </a:p>
        </p:txBody>
      </p:sp>
      <p:sp>
        <p:nvSpPr>
          <p:cNvPr id="120" name="Google Shape;120;p17"/>
          <p:cNvSpPr txBox="1"/>
          <p:nvPr/>
        </p:nvSpPr>
        <p:spPr>
          <a:xfrm>
            <a:off x="6760132" y="626571"/>
            <a:ext cx="34394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u="sng" dirty="0">
                <a:latin typeface="Calibri"/>
                <a:ea typeface="Calibri"/>
                <a:cs typeface="Calibri"/>
                <a:sym typeface="Calibri"/>
              </a:rPr>
              <a:t>Portions, Logos,  and Sizes</a:t>
            </a:r>
            <a:endParaRPr dirty="0"/>
          </a:p>
        </p:txBody>
      </p:sp>
      <p:pic>
        <p:nvPicPr>
          <p:cNvPr id="121" name="Google Shape;121;p17" descr="A screenshot of a computer&#10;&#10;Description automatically generated"/>
          <p:cNvPicPr preferRelativeResize="0"/>
          <p:nvPr/>
        </p:nvPicPr>
        <p:blipFill rotWithShape="1">
          <a:blip r:embed="rId4">
            <a:alphaModFix/>
          </a:blip>
          <a:srcRect/>
          <a:stretch/>
        </p:blipFill>
        <p:spPr>
          <a:xfrm>
            <a:off x="9297481" y="1298983"/>
            <a:ext cx="2609850" cy="1381125"/>
          </a:xfrm>
          <a:prstGeom prst="rect">
            <a:avLst/>
          </a:prstGeom>
          <a:noFill/>
          <a:ln>
            <a:noFill/>
          </a:ln>
        </p:spPr>
      </p:pic>
      <p:pic>
        <p:nvPicPr>
          <p:cNvPr id="122" name="Google Shape;122;p17" descr="A screen shot of a logo&#10;&#10;Description automatically generated"/>
          <p:cNvPicPr preferRelativeResize="0"/>
          <p:nvPr/>
        </p:nvPicPr>
        <p:blipFill rotWithShape="1">
          <a:blip r:embed="rId5">
            <a:alphaModFix/>
          </a:blip>
          <a:srcRect/>
          <a:stretch/>
        </p:blipFill>
        <p:spPr>
          <a:xfrm>
            <a:off x="9476366" y="4623674"/>
            <a:ext cx="2179184" cy="1961990"/>
          </a:xfrm>
          <a:prstGeom prst="rect">
            <a:avLst/>
          </a:prstGeom>
          <a:noFill/>
          <a:ln>
            <a:noFill/>
          </a:ln>
        </p:spPr>
      </p:pic>
      <p:sp>
        <p:nvSpPr>
          <p:cNvPr id="123" name="Google Shape;123;p17"/>
          <p:cNvSpPr txBox="1"/>
          <p:nvPr/>
        </p:nvSpPr>
        <p:spPr>
          <a:xfrm>
            <a:off x="5498514" y="1437710"/>
            <a:ext cx="375464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latin typeface="Calibri"/>
                <a:ea typeface="Calibri"/>
                <a:cs typeface="Calibri"/>
                <a:sym typeface="Calibri"/>
              </a:rPr>
              <a:t>The size of the logo on the welcome page and the location of the logo relative to the screen</a:t>
            </a:r>
            <a:endParaRPr dirty="0"/>
          </a:p>
        </p:txBody>
      </p:sp>
      <p:sp>
        <p:nvSpPr>
          <p:cNvPr id="124" name="Google Shape;124;p17"/>
          <p:cNvSpPr txBox="1"/>
          <p:nvPr/>
        </p:nvSpPr>
        <p:spPr>
          <a:xfrm>
            <a:off x="7230730" y="3896796"/>
            <a:ext cx="496127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latin typeface="Calibri"/>
                <a:ea typeface="Calibri"/>
                <a:cs typeface="Calibri"/>
                <a:sym typeface="Calibri"/>
              </a:rPr>
              <a:t>The dimensions from the center of the screen should never change when building the welcome page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Typography</a:t>
            </a:r>
            <a:endParaRPr/>
          </a:p>
        </p:txBody>
      </p:sp>
      <p:sp>
        <p:nvSpPr>
          <p:cNvPr id="131" name="Google Shape;131;p18"/>
          <p:cNvSpPr txBox="1">
            <a:spLocks noGrp="1"/>
          </p:cNvSpPr>
          <p:nvPr>
            <p:ph idx="1"/>
          </p:nvPr>
        </p:nvSpPr>
        <p:spPr>
          <a:xfrm>
            <a:off x="838200" y="1825625"/>
            <a:ext cx="5088467"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52095" algn="l" rtl="0">
              <a:spcBef>
                <a:spcPts val="0"/>
              </a:spcBef>
              <a:spcAft>
                <a:spcPts val="0"/>
              </a:spcAft>
              <a:buSzPct val="100000"/>
              <a:buChar char="•"/>
            </a:pPr>
            <a:r>
              <a:rPr lang="en-US"/>
              <a:t>For headlines DM Sans is used. It is available as Bold (first hand choice for main headlines), Medium(for moderate headlines), and Regular (for longer headlines or sub-headlines).</a:t>
            </a:r>
            <a:endParaRPr/>
          </a:p>
          <a:p>
            <a:pPr marL="228600" lvl="0" indent="-202882" algn="l" rtl="0">
              <a:spcBef>
                <a:spcPts val="0"/>
              </a:spcBef>
              <a:spcAft>
                <a:spcPts val="0"/>
              </a:spcAft>
              <a:buSzPct val="64285"/>
              <a:buChar char="•"/>
            </a:pPr>
            <a:endParaRPr/>
          </a:p>
          <a:p>
            <a:pPr marL="228600" lvl="0" indent="-252095" algn="l" rtl="0">
              <a:spcBef>
                <a:spcPts val="0"/>
              </a:spcBef>
              <a:spcAft>
                <a:spcPts val="0"/>
              </a:spcAft>
              <a:buSzPct val="100000"/>
              <a:buChar char="•"/>
            </a:pPr>
            <a:r>
              <a:rPr lang="en-US"/>
              <a:t> For subheadlines DM Sans is used. It is available as Bold (first hand choice for main headlines), Medium(for moderate headlines), and Regular (for longer headlines or sub-headlines).</a:t>
            </a:r>
            <a:endParaRPr/>
          </a:p>
          <a:p>
            <a:pPr marL="228600" lvl="0" indent="-202882" algn="l" rtl="0">
              <a:spcBef>
                <a:spcPts val="0"/>
              </a:spcBef>
              <a:spcAft>
                <a:spcPts val="0"/>
              </a:spcAft>
              <a:buSzPct val="64285"/>
              <a:buChar char="•"/>
            </a:pPr>
            <a:endParaRPr/>
          </a:p>
          <a:p>
            <a:pPr marL="228600" lvl="0" indent="-252095" algn="l" rtl="0">
              <a:spcBef>
                <a:spcPts val="0"/>
              </a:spcBef>
              <a:spcAft>
                <a:spcPts val="0"/>
              </a:spcAft>
              <a:buSzPct val="100000"/>
              <a:buChar char="•"/>
            </a:pPr>
            <a:r>
              <a:rPr lang="en-US"/>
              <a:t>For bodycopy and labels B612 is used. It is available as Bold (first hand choice for main headlines),and Regular (for longer headlines or sub-headlines). It is also available in Italic and bold italic.</a:t>
            </a:r>
            <a:endParaRPr/>
          </a:p>
          <a:p>
            <a:pPr marL="228600" lvl="0" indent="0" algn="l" rtl="0">
              <a:lnSpc>
                <a:spcPct val="90000"/>
              </a:lnSpc>
              <a:spcBef>
                <a:spcPts val="0"/>
              </a:spcBef>
              <a:spcAft>
                <a:spcPts val="0"/>
              </a:spcAft>
              <a:buNone/>
            </a:pPr>
            <a:endParaRPr/>
          </a:p>
        </p:txBody>
      </p:sp>
      <p:sp>
        <p:nvSpPr>
          <p:cNvPr id="133" name="Google Shape;133;p1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2" name="Google Shape;132;p18"/>
          <p:cNvSpPr txBox="1"/>
          <p:nvPr/>
        </p:nvSpPr>
        <p:spPr>
          <a:xfrm>
            <a:off x="6502398" y="1600637"/>
            <a:ext cx="508846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latin typeface="Calibri"/>
                <a:ea typeface="Calibri"/>
                <a:cs typeface="Calibri"/>
                <a:sym typeface="Calibri"/>
              </a:rPr>
              <a:t>Typography Settings</a:t>
            </a:r>
            <a:endParaRPr dirty="0"/>
          </a:p>
          <a:p>
            <a:pPr marL="342900" marR="0" lvl="0" indent="-342900" algn="l" rtl="0">
              <a:spcBef>
                <a:spcPts val="0"/>
              </a:spcBef>
              <a:spcAft>
                <a:spcPts val="0"/>
              </a:spcAft>
              <a:buClr>
                <a:schemeClr val="dk1"/>
              </a:buClr>
              <a:buSzPts val="1800"/>
              <a:buFont typeface="Calibri"/>
              <a:buAutoNum type="arabicPeriod"/>
            </a:pPr>
            <a:r>
              <a:rPr lang="en-US" sz="1800" dirty="0">
                <a:latin typeface="Calibri"/>
                <a:ea typeface="Calibri"/>
                <a:cs typeface="Calibri"/>
                <a:sym typeface="Calibri"/>
              </a:rPr>
              <a:t>Headline: DM Sans Bold</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Font size mobile: 24px and up </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Text: upper and Lowercase</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Letter Spacing: 0</a:t>
            </a:r>
            <a:endParaRPr dirty="0"/>
          </a:p>
          <a:p>
            <a:pPr marL="0" marR="0" lvl="0" indent="0" algn="l" rtl="0">
              <a:spcBef>
                <a:spcPts val="0"/>
              </a:spcBef>
              <a:spcAft>
                <a:spcPts val="0"/>
              </a:spcAft>
              <a:buNone/>
            </a:pPr>
            <a:r>
              <a:rPr lang="en-US" sz="1800" dirty="0">
                <a:latin typeface="Calibri"/>
                <a:ea typeface="Calibri"/>
                <a:cs typeface="Calibri"/>
                <a:sym typeface="Calibri"/>
              </a:rPr>
              <a:t>2. Subheadline: DM Sans Bold, or Medium</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Font size mobile: 18px and below </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Text: Upper and Lowercase</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Letter Spacing: 0</a:t>
            </a:r>
            <a:endParaRPr dirty="0"/>
          </a:p>
          <a:p>
            <a:pPr marL="0" marR="0" lvl="0" indent="0" algn="l" rtl="0">
              <a:spcBef>
                <a:spcPts val="0"/>
              </a:spcBef>
              <a:spcAft>
                <a:spcPts val="0"/>
              </a:spcAft>
              <a:buNone/>
            </a:pPr>
            <a:r>
              <a:rPr lang="en-US" sz="1800" dirty="0">
                <a:latin typeface="Calibri"/>
                <a:ea typeface="Calibri"/>
                <a:cs typeface="Calibri"/>
                <a:sym typeface="Calibri"/>
              </a:rPr>
              <a:t>3. Bodycopy: B612 Regular</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Font size mobile: 14px and below</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Text: Upper and Lowercase</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Letter Spacing: 0</a:t>
            </a:r>
            <a:endParaRPr dirty="0"/>
          </a:p>
          <a:p>
            <a:pPr marL="0" marR="0" lvl="0" indent="0" algn="l" rtl="0">
              <a:spcBef>
                <a:spcPts val="0"/>
              </a:spcBef>
              <a:spcAft>
                <a:spcPts val="0"/>
              </a:spcAft>
              <a:buNone/>
            </a:pPr>
            <a:r>
              <a:rPr lang="en-US" sz="1800" dirty="0">
                <a:latin typeface="Calibri"/>
                <a:ea typeface="Calibri"/>
                <a:cs typeface="Calibri"/>
                <a:sym typeface="Calibri"/>
              </a:rPr>
              <a:t>4. Labels: B612</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19px and below</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Text: Upper and Lowercase </a:t>
            </a:r>
            <a:endParaRPr dirty="0"/>
          </a:p>
          <a:p>
            <a:pPr marL="342900" marR="0" lvl="0" indent="-342900" algn="l" rtl="0">
              <a:spcBef>
                <a:spcPts val="0"/>
              </a:spcBef>
              <a:spcAft>
                <a:spcPts val="0"/>
              </a:spcAft>
              <a:buClr>
                <a:schemeClr val="dk1"/>
              </a:buClr>
              <a:buSzPts val="1800"/>
              <a:buFont typeface="Calibri"/>
              <a:buAutoNum type="alphaLcPeriod"/>
            </a:pPr>
            <a:r>
              <a:rPr lang="en-US" sz="1800" dirty="0">
                <a:latin typeface="Calibri"/>
                <a:ea typeface="Calibri"/>
                <a:cs typeface="Calibri"/>
                <a:sym typeface="Calibri"/>
              </a:rPr>
              <a:t>Letter Spacing: 0</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Typography cont.</a:t>
            </a:r>
            <a:endParaRPr/>
          </a:p>
        </p:txBody>
      </p:sp>
      <p:sp>
        <p:nvSpPr>
          <p:cNvPr id="140" name="Google Shape;140;p19"/>
          <p:cNvSpPr txBox="1">
            <a:spLocks noGrp="1"/>
          </p:cNvSpPr>
          <p:nvPr>
            <p:ph idx="1"/>
          </p:nvPr>
        </p:nvSpPr>
        <p:spPr>
          <a:xfrm>
            <a:off x="838200" y="1461925"/>
            <a:ext cx="4941600" cy="43512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Clr>
                <a:schemeClr val="dk1"/>
              </a:buClr>
              <a:buSzPct val="39285"/>
              <a:buFont typeface="Arial"/>
              <a:buNone/>
            </a:pPr>
            <a:r>
              <a:rPr lang="en-US" b="1" dirty="0"/>
              <a:t>Headlines: DM Sans – Bold</a:t>
            </a:r>
            <a:endParaRPr b="1" dirty="0"/>
          </a:p>
          <a:p>
            <a:pPr marL="0" lvl="0" indent="0" algn="l" rtl="0">
              <a:spcBef>
                <a:spcPts val="1000"/>
              </a:spcBef>
              <a:spcAft>
                <a:spcPts val="0"/>
              </a:spcAft>
              <a:buClr>
                <a:schemeClr val="dk1"/>
              </a:buClr>
              <a:buSzPct val="39285"/>
              <a:buFont typeface="Arial"/>
              <a:buNone/>
            </a:pPr>
            <a:r>
              <a:rPr lang="en-US" dirty="0"/>
              <a:t>Headlines: DM Sans - Medium</a:t>
            </a:r>
            <a:endParaRPr dirty="0"/>
          </a:p>
          <a:p>
            <a:pPr marL="0" lvl="0" indent="0" algn="l" rtl="0">
              <a:spcBef>
                <a:spcPts val="1000"/>
              </a:spcBef>
              <a:spcAft>
                <a:spcPts val="0"/>
              </a:spcAft>
              <a:buClr>
                <a:schemeClr val="dk1"/>
              </a:buClr>
              <a:buSzPct val="39285"/>
              <a:buFont typeface="Arial"/>
              <a:buNone/>
            </a:pPr>
            <a:r>
              <a:rPr lang="en-US" dirty="0"/>
              <a:t>Headlines: DM Sans – Regular</a:t>
            </a:r>
          </a:p>
          <a:p>
            <a:pPr marL="0" lvl="0" indent="0" algn="l" rtl="0">
              <a:spcBef>
                <a:spcPts val="1000"/>
              </a:spcBef>
              <a:spcAft>
                <a:spcPts val="0"/>
              </a:spcAft>
              <a:buClr>
                <a:schemeClr val="dk1"/>
              </a:buClr>
              <a:buSzPct val="39285"/>
              <a:buFont typeface="Arial"/>
              <a:buNone/>
            </a:pPr>
            <a:r>
              <a:rPr lang="en-US" dirty="0"/>
              <a:t> </a:t>
            </a:r>
            <a:r>
              <a:rPr lang="en-US" dirty="0" err="1"/>
              <a:t>abcdefghijkImnopqrstuvxyzäö</a:t>
            </a:r>
            <a:endParaRPr dirty="0"/>
          </a:p>
          <a:p>
            <a:pPr marL="0" lvl="0" indent="0" algn="l" rtl="0">
              <a:spcBef>
                <a:spcPts val="1000"/>
              </a:spcBef>
              <a:spcAft>
                <a:spcPts val="0"/>
              </a:spcAft>
              <a:buClr>
                <a:schemeClr val="dk1"/>
              </a:buClr>
              <a:buSzPct val="39285"/>
              <a:buFont typeface="Arial"/>
              <a:buNone/>
            </a:pPr>
            <a:r>
              <a:rPr lang="en-US" dirty="0"/>
              <a:t>1234567890!"#€%&amp;/()=?</a:t>
            </a:r>
            <a:endParaRPr dirty="0"/>
          </a:p>
          <a:p>
            <a:pPr marL="0" lvl="0" indent="0" algn="l" rtl="0">
              <a:spcBef>
                <a:spcPts val="1000"/>
              </a:spcBef>
              <a:spcAft>
                <a:spcPts val="0"/>
              </a:spcAft>
              <a:buNone/>
            </a:pPr>
            <a:endParaRPr dirty="0"/>
          </a:p>
          <a:p>
            <a:pPr marL="0" lvl="0" indent="0" algn="l" rtl="0">
              <a:spcBef>
                <a:spcPts val="1000"/>
              </a:spcBef>
              <a:spcAft>
                <a:spcPts val="0"/>
              </a:spcAft>
              <a:buClr>
                <a:schemeClr val="dk1"/>
              </a:buClr>
              <a:buSzPct val="39285"/>
              <a:buFont typeface="Arial"/>
              <a:buNone/>
            </a:pPr>
            <a:r>
              <a:rPr lang="en-US" dirty="0" err="1"/>
              <a:t>abcdefghijkImnoparstuvxyzäö</a:t>
            </a:r>
            <a:endParaRPr dirty="0"/>
          </a:p>
          <a:p>
            <a:pPr marL="0" lvl="0" indent="0" algn="l" rtl="0">
              <a:spcBef>
                <a:spcPts val="1000"/>
              </a:spcBef>
              <a:spcAft>
                <a:spcPts val="0"/>
              </a:spcAft>
              <a:buClr>
                <a:schemeClr val="dk1"/>
              </a:buClr>
              <a:buSzPct val="39285"/>
              <a:buFont typeface="Arial"/>
              <a:buNone/>
            </a:pPr>
            <a:r>
              <a:rPr lang="en-US" dirty="0"/>
              <a:t>1234567890!" #€%&amp;/()=?</a:t>
            </a:r>
          </a:p>
          <a:p>
            <a:pPr marL="0" lvl="0" indent="0" algn="l" rtl="0">
              <a:spcBef>
                <a:spcPts val="1000"/>
              </a:spcBef>
              <a:spcAft>
                <a:spcPts val="0"/>
              </a:spcAft>
              <a:buClr>
                <a:schemeClr val="dk1"/>
              </a:buClr>
              <a:buSzPct val="39285"/>
              <a:buFont typeface="Arial"/>
              <a:buNone/>
            </a:pPr>
            <a:r>
              <a:rPr lang="en-US" dirty="0"/>
              <a:t> </a:t>
            </a:r>
            <a:r>
              <a:rPr lang="en-US" dirty="0" err="1"/>
              <a:t>abcdefghijkImnoparstuvxyzäö</a:t>
            </a:r>
            <a:endParaRPr dirty="0"/>
          </a:p>
          <a:p>
            <a:pPr marL="0" lvl="0" indent="0" algn="l" rtl="0">
              <a:spcBef>
                <a:spcPts val="1000"/>
              </a:spcBef>
              <a:spcAft>
                <a:spcPts val="0"/>
              </a:spcAft>
              <a:buClr>
                <a:schemeClr val="dk1"/>
              </a:buClr>
              <a:buSzPct val="39285"/>
              <a:buFont typeface="Arial"/>
              <a:buNone/>
            </a:pPr>
            <a:r>
              <a:rPr lang="en-US" dirty="0"/>
              <a:t>1234567890!'#€%&amp;/()=?</a:t>
            </a:r>
            <a:endParaRPr dirty="0"/>
          </a:p>
          <a:p>
            <a:pPr marL="0" lvl="0" indent="0" algn="l" rtl="0">
              <a:spcBef>
                <a:spcPts val="1000"/>
              </a:spcBef>
              <a:spcAft>
                <a:spcPts val="0"/>
              </a:spcAft>
              <a:buNone/>
            </a:pPr>
            <a:endParaRPr dirty="0"/>
          </a:p>
        </p:txBody>
      </p:sp>
      <p:sp>
        <p:nvSpPr>
          <p:cNvPr id="141" name="Google Shape;141;p19"/>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42" name="Google Shape;142;p19"/>
          <p:cNvSpPr txBox="1"/>
          <p:nvPr/>
        </p:nvSpPr>
        <p:spPr>
          <a:xfrm>
            <a:off x="5607175" y="1408975"/>
            <a:ext cx="5520900" cy="44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b="1" dirty="0" err="1">
                <a:latin typeface="Calibri"/>
                <a:ea typeface="Calibri"/>
                <a:cs typeface="Calibri"/>
                <a:sym typeface="Calibri"/>
              </a:rPr>
              <a:t>Subheadlines</a:t>
            </a:r>
            <a:r>
              <a:rPr lang="en-US" sz="2800" b="1" dirty="0">
                <a:latin typeface="Calibri"/>
                <a:ea typeface="Calibri"/>
                <a:cs typeface="Calibri"/>
                <a:sym typeface="Calibri"/>
              </a:rPr>
              <a:t>: DM Sans - Bold</a:t>
            </a:r>
            <a:endParaRPr sz="2800" b="1" dirty="0">
              <a:latin typeface="Calibri"/>
              <a:ea typeface="Calibri"/>
              <a:cs typeface="Calibri"/>
              <a:sym typeface="Calibri"/>
            </a:endParaRPr>
          </a:p>
          <a:p>
            <a:pPr marL="0" lvl="0" indent="0" algn="l" rtl="0">
              <a:spcBef>
                <a:spcPts val="0"/>
              </a:spcBef>
              <a:spcAft>
                <a:spcPts val="0"/>
              </a:spcAft>
              <a:buNone/>
            </a:pPr>
            <a:r>
              <a:rPr lang="en-US" sz="2800" dirty="0" err="1">
                <a:latin typeface="Calibri"/>
                <a:ea typeface="Calibri"/>
                <a:cs typeface="Calibri"/>
                <a:sym typeface="Calibri"/>
              </a:rPr>
              <a:t>Subheadlines</a:t>
            </a:r>
            <a:r>
              <a:rPr lang="en-US" sz="2800" dirty="0">
                <a:latin typeface="Calibri"/>
                <a:ea typeface="Calibri"/>
                <a:cs typeface="Calibri"/>
                <a:sym typeface="Calibri"/>
              </a:rPr>
              <a:t>: DM Sans - Medium </a:t>
            </a:r>
            <a:r>
              <a:rPr lang="en-US" sz="2800" dirty="0" err="1">
                <a:latin typeface="Calibri"/>
                <a:ea typeface="Calibri"/>
                <a:cs typeface="Calibri"/>
                <a:sym typeface="Calibri"/>
              </a:rPr>
              <a:t>Subheadlines</a:t>
            </a:r>
            <a:r>
              <a:rPr lang="en-US" sz="2800" dirty="0">
                <a:latin typeface="Calibri"/>
                <a:ea typeface="Calibri"/>
                <a:cs typeface="Calibri"/>
                <a:sym typeface="Calibri"/>
              </a:rPr>
              <a:t>: DM Sans - Regular </a:t>
            </a:r>
            <a:endParaRPr sz="2800" dirty="0">
              <a:latin typeface="Calibri"/>
              <a:ea typeface="Calibri"/>
              <a:cs typeface="Calibri"/>
              <a:sym typeface="Calibri"/>
            </a:endParaRPr>
          </a:p>
          <a:p>
            <a:pPr marL="0" lvl="0" indent="0" algn="l" rtl="0">
              <a:spcBef>
                <a:spcPts val="0"/>
              </a:spcBef>
              <a:spcAft>
                <a:spcPts val="0"/>
              </a:spcAft>
              <a:buNone/>
            </a:pPr>
            <a:endParaRPr sz="2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800" dirty="0" err="1">
                <a:latin typeface="Calibri"/>
                <a:ea typeface="Calibri"/>
                <a:cs typeface="Calibri"/>
                <a:sym typeface="Calibri"/>
              </a:rPr>
              <a:t>abcdefghijkImnoparstuvxyzäö</a:t>
            </a:r>
            <a:endParaRPr sz="2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800" dirty="0">
                <a:latin typeface="Calibri"/>
                <a:ea typeface="Calibri"/>
                <a:cs typeface="Calibri"/>
                <a:sym typeface="Calibri"/>
              </a:rPr>
              <a:t>1234567890!'#€%&amp;/()=?</a:t>
            </a:r>
            <a:endParaRPr sz="2800" dirty="0">
              <a:latin typeface="Calibri"/>
              <a:ea typeface="Calibri"/>
              <a:cs typeface="Calibri"/>
              <a:sym typeface="Calibri"/>
            </a:endParaRPr>
          </a:p>
          <a:p>
            <a:pPr marL="0" lvl="0" indent="0" algn="l" rtl="0">
              <a:spcBef>
                <a:spcPts val="0"/>
              </a:spcBef>
              <a:spcAft>
                <a:spcPts val="0"/>
              </a:spcAft>
              <a:buNone/>
            </a:pPr>
            <a:endParaRPr sz="2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800" dirty="0" err="1">
                <a:latin typeface="Calibri"/>
                <a:ea typeface="Calibri"/>
                <a:cs typeface="Calibri"/>
                <a:sym typeface="Calibri"/>
              </a:rPr>
              <a:t>abcdefghijkImnoparstuvxyzäö</a:t>
            </a:r>
            <a:endParaRPr sz="2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800" dirty="0">
                <a:latin typeface="Calibri"/>
                <a:ea typeface="Calibri"/>
                <a:cs typeface="Calibri"/>
                <a:sym typeface="Calibri"/>
              </a:rPr>
              <a:t>1234567890!"#€%&amp;/)=?</a:t>
            </a:r>
            <a:endParaRPr sz="2800" dirty="0">
              <a:latin typeface="Calibri"/>
              <a:ea typeface="Calibri"/>
              <a:cs typeface="Calibri"/>
              <a:sym typeface="Calibri"/>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dirty="0"/>
              <a:t>Typography cont.</a:t>
            </a:r>
            <a:endParaRPr dirty="0"/>
          </a:p>
          <a:p>
            <a:pPr marL="0" lvl="0" indent="0" algn="l" rtl="0">
              <a:spcBef>
                <a:spcPts val="0"/>
              </a:spcBef>
              <a:spcAft>
                <a:spcPts val="0"/>
              </a:spcAft>
              <a:buNone/>
            </a:pPr>
            <a:endParaRPr dirty="0"/>
          </a:p>
        </p:txBody>
      </p:sp>
      <p:sp>
        <p:nvSpPr>
          <p:cNvPr id="149" name="Google Shape;149;p20"/>
          <p:cNvSpPr txBox="1">
            <a:spLocks noGrp="1"/>
          </p:cNvSpPr>
          <p:nvPr>
            <p:ph idx="1"/>
          </p:nvPr>
        </p:nvSpPr>
        <p:spPr>
          <a:xfrm>
            <a:off x="3850104" y="1825625"/>
            <a:ext cx="6416843" cy="4351200"/>
          </a:xfrm>
          <a:prstGeom prst="rect">
            <a:avLst/>
          </a:prstGeom>
        </p:spPr>
        <p:txBody>
          <a:bodyPr spcFirstLastPara="1" wrap="square" lIns="91425" tIns="45700" rIns="91425" bIns="45700" anchor="t" anchorCtr="0">
            <a:normAutofit/>
          </a:bodyPr>
          <a:lstStyle/>
          <a:p>
            <a:pPr marL="0" lvl="0" indent="0" rtl="0">
              <a:spcBef>
                <a:spcPts val="1000"/>
              </a:spcBef>
              <a:spcAft>
                <a:spcPts val="0"/>
              </a:spcAft>
              <a:buNone/>
            </a:pPr>
            <a:r>
              <a:rPr lang="en-US" b="1" dirty="0"/>
              <a:t>Labels and </a:t>
            </a:r>
            <a:r>
              <a:rPr lang="en-US" b="1" dirty="0" err="1"/>
              <a:t>Boycopy</a:t>
            </a:r>
            <a:r>
              <a:rPr lang="en-US" b="1" dirty="0"/>
              <a:t>: B612 - Bold</a:t>
            </a:r>
            <a:endParaRPr b="1" dirty="0"/>
          </a:p>
          <a:p>
            <a:pPr marL="0" lvl="0" indent="0" rtl="0">
              <a:spcBef>
                <a:spcPts val="1000"/>
              </a:spcBef>
              <a:spcAft>
                <a:spcPts val="0"/>
              </a:spcAft>
              <a:buNone/>
            </a:pPr>
            <a:r>
              <a:rPr lang="en-US" dirty="0"/>
              <a:t> Labels and </a:t>
            </a:r>
            <a:r>
              <a:rPr lang="en-US" dirty="0" err="1"/>
              <a:t>Boycopy</a:t>
            </a:r>
            <a:r>
              <a:rPr lang="en-US" dirty="0"/>
              <a:t>: B612 - Regular</a:t>
            </a:r>
            <a:endParaRPr dirty="0"/>
          </a:p>
          <a:p>
            <a:pPr marL="0" lvl="0" indent="0" algn="ctr" rtl="0">
              <a:spcBef>
                <a:spcPts val="1000"/>
              </a:spcBef>
              <a:spcAft>
                <a:spcPts val="0"/>
              </a:spcAft>
              <a:buNone/>
            </a:pPr>
            <a:endParaRPr dirty="0"/>
          </a:p>
          <a:p>
            <a:pPr marL="0" lvl="0" indent="0" algn="ctr" rtl="0">
              <a:spcBef>
                <a:spcPts val="1000"/>
              </a:spcBef>
              <a:spcAft>
                <a:spcPts val="0"/>
              </a:spcAft>
              <a:buClr>
                <a:schemeClr val="dk1"/>
              </a:buClr>
              <a:buSzPct val="39285"/>
              <a:buFont typeface="Arial"/>
              <a:buNone/>
            </a:pPr>
            <a:endParaRPr dirty="0"/>
          </a:p>
          <a:p>
            <a:pPr marL="0" lvl="0" indent="0" rtl="0">
              <a:spcBef>
                <a:spcPts val="1000"/>
              </a:spcBef>
              <a:spcAft>
                <a:spcPts val="0"/>
              </a:spcAft>
              <a:buClr>
                <a:schemeClr val="dk1"/>
              </a:buClr>
              <a:buSzPct val="39285"/>
              <a:buFont typeface="Arial"/>
              <a:buNone/>
            </a:pPr>
            <a:r>
              <a:rPr lang="en-US" b="1" dirty="0" err="1"/>
              <a:t>abcdefghijkmnoparstuxyzäo</a:t>
            </a:r>
            <a:endParaRPr b="1" dirty="0"/>
          </a:p>
          <a:p>
            <a:pPr marL="0" lvl="0" indent="0" rtl="0">
              <a:spcBef>
                <a:spcPts val="1000"/>
              </a:spcBef>
              <a:spcAft>
                <a:spcPts val="0"/>
              </a:spcAft>
              <a:buNone/>
            </a:pPr>
            <a:r>
              <a:rPr lang="en-US" b="1" dirty="0"/>
              <a:t>1234567890!'#€%&amp;/[J=?          </a:t>
            </a:r>
            <a:r>
              <a:rPr lang="en-US" dirty="0"/>
              <a:t>←Bold Italic</a:t>
            </a:r>
            <a:endParaRPr dirty="0"/>
          </a:p>
          <a:p>
            <a:pPr marL="0" lvl="0" indent="0" algn="ctr" rtl="0">
              <a:spcBef>
                <a:spcPts val="1000"/>
              </a:spcBef>
              <a:spcAft>
                <a:spcPts val="0"/>
              </a:spcAft>
              <a:buNone/>
            </a:pPr>
            <a:endParaRPr dirty="0"/>
          </a:p>
          <a:p>
            <a:pPr marL="0" lvl="0" indent="0" rtl="0">
              <a:spcBef>
                <a:spcPts val="1000"/>
              </a:spcBef>
              <a:spcAft>
                <a:spcPts val="0"/>
              </a:spcAft>
              <a:buClr>
                <a:schemeClr val="dk1"/>
              </a:buClr>
              <a:buSzPct val="39285"/>
              <a:buFont typeface="Arial"/>
              <a:buNone/>
            </a:pPr>
            <a:r>
              <a:rPr lang="en-US" dirty="0"/>
              <a:t> </a:t>
            </a:r>
            <a:r>
              <a:rPr lang="en-US" dirty="0" err="1"/>
              <a:t>abcdefghijklmnopqrstuvxyzäö</a:t>
            </a:r>
            <a:endParaRPr dirty="0"/>
          </a:p>
          <a:p>
            <a:pPr marL="0" lvl="0" indent="0" rtl="0">
              <a:spcBef>
                <a:spcPts val="1000"/>
              </a:spcBef>
              <a:spcAft>
                <a:spcPts val="0"/>
              </a:spcAft>
              <a:buClr>
                <a:schemeClr val="dk1"/>
              </a:buClr>
              <a:buSzPct val="39285"/>
              <a:buFont typeface="Arial"/>
              <a:buNone/>
            </a:pPr>
            <a:r>
              <a:rPr lang="en-US" dirty="0"/>
              <a:t>1234567890!" #€%&amp;/[]=?      ←Regular Italic</a:t>
            </a:r>
            <a:endParaRPr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None/>
            </a:pPr>
            <a:endParaRPr dirty="0"/>
          </a:p>
        </p:txBody>
      </p:sp>
      <p:sp>
        <p:nvSpPr>
          <p:cNvPr id="150" name="Google Shape;150;p20"/>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Typography cont.</a:t>
            </a:r>
            <a:endParaRPr/>
          </a:p>
          <a:p>
            <a:pPr marL="0" lvl="0" indent="0" algn="l" rtl="0">
              <a:spcBef>
                <a:spcPts val="0"/>
              </a:spcBef>
              <a:spcAft>
                <a:spcPts val="0"/>
              </a:spcAft>
              <a:buNone/>
            </a:pPr>
            <a:endParaRPr/>
          </a:p>
        </p:txBody>
      </p:sp>
      <p:sp>
        <p:nvSpPr>
          <p:cNvPr id="157" name="Google Shape;157;p21"/>
          <p:cNvSpPr txBox="1">
            <a:spLocks noGrp="1"/>
          </p:cNvSpPr>
          <p:nvPr>
            <p:ph idx="1"/>
          </p:nvPr>
        </p:nvSpPr>
        <p:spPr>
          <a:xfrm>
            <a:off x="838200" y="1825625"/>
            <a:ext cx="4840800" cy="43512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Clr>
                <a:schemeClr val="dk1"/>
              </a:buClr>
              <a:buSzPts val="1100"/>
              <a:buFont typeface="Arial"/>
              <a:buNone/>
            </a:pPr>
            <a:r>
              <a:rPr lang="en-US" b="1" dirty="0"/>
              <a:t>Replacement Fonts</a:t>
            </a:r>
            <a:endParaRPr b="1" dirty="0"/>
          </a:p>
          <a:p>
            <a:pPr marL="0" lvl="0" indent="0" algn="l" rtl="0">
              <a:spcBef>
                <a:spcPts val="1000"/>
              </a:spcBef>
              <a:spcAft>
                <a:spcPts val="0"/>
              </a:spcAft>
              <a:buClr>
                <a:schemeClr val="dk1"/>
              </a:buClr>
              <a:buSzPts val="1100"/>
              <a:buFont typeface="Arial"/>
              <a:buNone/>
            </a:pPr>
            <a:r>
              <a:rPr lang="en-US" dirty="0"/>
              <a:t>If there is a case that the aforementioned primary fonts are not available, it is instructed that you use:</a:t>
            </a:r>
            <a:endParaRPr dirty="0"/>
          </a:p>
          <a:p>
            <a:pPr marL="457200" lvl="0" indent="-342900" algn="l" rtl="0">
              <a:spcBef>
                <a:spcPts val="1000"/>
              </a:spcBef>
              <a:spcAft>
                <a:spcPts val="0"/>
              </a:spcAft>
              <a:buSzPts val="1800"/>
              <a:buChar char="●"/>
            </a:pPr>
            <a:r>
              <a:rPr lang="en-US" dirty="0"/>
              <a:t>Arial - Headlines </a:t>
            </a:r>
            <a:r>
              <a:rPr lang="en-US" dirty="0" err="1"/>
              <a:t>andSubheadlines</a:t>
            </a:r>
            <a:endParaRPr dirty="0"/>
          </a:p>
          <a:p>
            <a:pPr marL="457200" lvl="0" indent="-342900" algn="l" rtl="0">
              <a:spcBef>
                <a:spcPts val="0"/>
              </a:spcBef>
              <a:spcAft>
                <a:spcPts val="0"/>
              </a:spcAft>
              <a:buSzPts val="1800"/>
              <a:buChar char="●"/>
            </a:pPr>
            <a:r>
              <a:rPr lang="en-US" dirty="0"/>
              <a:t>Calibri - Labels and </a:t>
            </a:r>
            <a:r>
              <a:rPr lang="en-US" dirty="0" err="1"/>
              <a:t>bodycopy</a:t>
            </a:r>
            <a:endParaRPr dirty="0"/>
          </a:p>
          <a:p>
            <a:pPr marL="0" lvl="0" indent="0" algn="l" rtl="0">
              <a:spcBef>
                <a:spcPts val="1000"/>
              </a:spcBef>
              <a:spcAft>
                <a:spcPts val="0"/>
              </a:spcAft>
              <a:buNone/>
            </a:pPr>
            <a:endParaRPr dirty="0"/>
          </a:p>
        </p:txBody>
      </p:sp>
      <p:sp>
        <p:nvSpPr>
          <p:cNvPr id="158" name="Google Shape;158;p2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59" name="Google Shape;159;p21"/>
          <p:cNvSpPr txBox="1"/>
          <p:nvPr/>
        </p:nvSpPr>
        <p:spPr>
          <a:xfrm>
            <a:off x="5995350" y="1690825"/>
            <a:ext cx="5722200" cy="38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Calisto MT (Body)"/>
                <a:ea typeface="Calibri"/>
                <a:cs typeface="Calibri"/>
                <a:sym typeface="Calibri"/>
              </a:rPr>
              <a:t>Arial - Headlines and </a:t>
            </a:r>
            <a:r>
              <a:rPr lang="en-US" sz="2000" b="1" dirty="0" err="1">
                <a:latin typeface="Calisto MT (Body)"/>
                <a:ea typeface="Calibri"/>
                <a:cs typeface="Calibri"/>
                <a:sym typeface="Calibri"/>
              </a:rPr>
              <a:t>Subheadlines</a:t>
            </a:r>
            <a:endParaRPr sz="2000" b="1" dirty="0">
              <a:latin typeface="Calisto MT (Body)"/>
              <a:ea typeface="Calibri"/>
              <a:cs typeface="Calibri"/>
              <a:sym typeface="Calibri"/>
            </a:endParaRPr>
          </a:p>
          <a:p>
            <a:pPr marL="0" lvl="0" indent="0" algn="l" rtl="0">
              <a:spcBef>
                <a:spcPts val="0"/>
              </a:spcBef>
              <a:spcAft>
                <a:spcPts val="0"/>
              </a:spcAft>
              <a:buClr>
                <a:schemeClr val="dk1"/>
              </a:buClr>
              <a:buSzPts val="1100"/>
              <a:buFont typeface="Arial"/>
              <a:buNone/>
            </a:pPr>
            <a:endParaRPr sz="2000" b="1" dirty="0">
              <a:latin typeface="Calisto MT (Body)"/>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dirty="0" err="1">
                <a:latin typeface="Calisto MT (Body)"/>
                <a:ea typeface="Calibri"/>
                <a:cs typeface="Calibri"/>
                <a:sym typeface="Calibri"/>
              </a:rPr>
              <a:t>abcdefghijk|mnoparstuvxyzä</a:t>
            </a:r>
            <a:endParaRPr sz="2000" dirty="0">
              <a:latin typeface="Calisto MT (Body)"/>
              <a:ea typeface="Calibri"/>
              <a:cs typeface="Calibri"/>
              <a:sym typeface="Calibri"/>
            </a:endParaRPr>
          </a:p>
          <a:p>
            <a:pPr marL="0" lvl="0" indent="0" algn="l" rtl="0">
              <a:spcBef>
                <a:spcPts val="0"/>
              </a:spcBef>
              <a:spcAft>
                <a:spcPts val="0"/>
              </a:spcAft>
              <a:buNone/>
            </a:pPr>
            <a:r>
              <a:rPr lang="en-US" sz="2000" dirty="0">
                <a:latin typeface="Calisto MT (Body)"/>
                <a:ea typeface="Calibri"/>
                <a:cs typeface="Calibri"/>
                <a:sym typeface="Calibri"/>
              </a:rPr>
              <a:t>ö1234567890!'#€%&amp;/()=?</a:t>
            </a:r>
            <a:endParaRPr sz="2000" dirty="0">
              <a:latin typeface="Calisto MT (Body)"/>
              <a:ea typeface="Calibri"/>
              <a:cs typeface="Calibri"/>
              <a:sym typeface="Calibri"/>
            </a:endParaRPr>
          </a:p>
          <a:p>
            <a:pPr marL="0" lvl="0" indent="0" algn="l" rtl="0">
              <a:spcBef>
                <a:spcPts val="0"/>
              </a:spcBef>
              <a:spcAft>
                <a:spcPts val="0"/>
              </a:spcAft>
              <a:buClr>
                <a:schemeClr val="dk1"/>
              </a:buClr>
              <a:buSzPts val="1100"/>
              <a:buFont typeface="Arial"/>
              <a:buNone/>
            </a:pPr>
            <a:endParaRPr sz="2000" dirty="0">
              <a:latin typeface="Calisto MT (Body)"/>
              <a:ea typeface="Calibri"/>
              <a:cs typeface="Calibri"/>
              <a:sym typeface="Calibri"/>
            </a:endParaRPr>
          </a:p>
          <a:p>
            <a:pPr marL="0" lvl="0" indent="0" algn="l" rtl="0">
              <a:spcBef>
                <a:spcPts val="0"/>
              </a:spcBef>
              <a:spcAft>
                <a:spcPts val="0"/>
              </a:spcAft>
              <a:buNone/>
            </a:pPr>
            <a:r>
              <a:rPr lang="en-US" sz="2000" b="1" dirty="0">
                <a:latin typeface="Calisto MT (Body)"/>
                <a:ea typeface="Calibri"/>
                <a:cs typeface="Calibri"/>
                <a:sym typeface="Calibri"/>
              </a:rPr>
              <a:t>Calibri - Labels and body copy</a:t>
            </a:r>
            <a:endParaRPr sz="2000" b="1" dirty="0">
              <a:latin typeface="Calisto MT (Body)"/>
              <a:ea typeface="Calibri"/>
              <a:cs typeface="Calibri"/>
              <a:sym typeface="Calibri"/>
            </a:endParaRPr>
          </a:p>
          <a:p>
            <a:pPr marL="0" lvl="0" indent="0" algn="l" rtl="0">
              <a:spcBef>
                <a:spcPts val="0"/>
              </a:spcBef>
              <a:spcAft>
                <a:spcPts val="0"/>
              </a:spcAft>
              <a:buClr>
                <a:schemeClr val="dk1"/>
              </a:buClr>
              <a:buSzPts val="1100"/>
              <a:buFont typeface="Arial"/>
              <a:buNone/>
            </a:pPr>
            <a:endParaRPr sz="2000" b="1" dirty="0">
              <a:latin typeface="Calisto MT (Body)"/>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dirty="0">
                <a:latin typeface="Calisto MT (Body)"/>
                <a:ea typeface="Calibri"/>
                <a:cs typeface="Calibri"/>
                <a:sym typeface="Calibri"/>
              </a:rPr>
              <a:t>abcdefghijk|mnopqrstuvxyzäö1</a:t>
            </a:r>
            <a:endParaRPr sz="2000" dirty="0">
              <a:latin typeface="Calisto MT (Body)"/>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dirty="0">
                <a:latin typeface="Calisto MT (Body)"/>
                <a:ea typeface="Calibri"/>
                <a:cs typeface="Calibri"/>
                <a:sym typeface="Calibri"/>
              </a:rPr>
              <a:t>234567890!'#€%&amp;/()=?</a:t>
            </a:r>
            <a:endParaRPr sz="2000" dirty="0">
              <a:latin typeface="Calisto MT (Body)"/>
              <a:ea typeface="Calibri"/>
              <a:cs typeface="Calibri"/>
              <a:sym typeface="Calibri"/>
            </a:endParaRPr>
          </a:p>
          <a:p>
            <a:pPr marL="0" lvl="0" indent="0" algn="l" rtl="0">
              <a:spcBef>
                <a:spcPts val="0"/>
              </a:spcBef>
              <a:spcAft>
                <a:spcPts val="0"/>
              </a:spcAft>
              <a:buNone/>
            </a:pPr>
            <a:endParaRPr sz="2400" dirty="0">
              <a:solidFill>
                <a:schemeClr val="dk1"/>
              </a:solidFill>
              <a:latin typeface="Calisto MT (Body)"/>
              <a:ea typeface="Calibri"/>
              <a:cs typeface="Calibri"/>
              <a:sym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7</TotalTime>
  <Words>1183</Words>
  <Application>Microsoft Office PowerPoint</Application>
  <PresentationFormat>Widescreen</PresentationFormat>
  <Paragraphs>194</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Calisto MT</vt:lpstr>
      <vt:lpstr>Calisto MT (Body)</vt:lpstr>
      <vt:lpstr>Wingdings 2</vt:lpstr>
      <vt:lpstr>Slate</vt:lpstr>
      <vt:lpstr>Employee Wellness Program: Style Guide</vt:lpstr>
      <vt:lpstr>Table of Contexts</vt:lpstr>
      <vt:lpstr>Introduction</vt:lpstr>
      <vt:lpstr>Introduction cont.</vt:lpstr>
      <vt:lpstr>Logotype</vt:lpstr>
      <vt:lpstr>Typography</vt:lpstr>
      <vt:lpstr>Typography cont.</vt:lpstr>
      <vt:lpstr>Typography cont. </vt:lpstr>
      <vt:lpstr>Typography cont. </vt:lpstr>
      <vt:lpstr>Colors</vt:lpstr>
      <vt:lpstr>Colors Cont.</vt:lpstr>
      <vt:lpstr>Icons</vt:lpstr>
      <vt:lpstr>App name and icon</vt:lpstr>
      <vt:lpstr>Examples</vt:lpstr>
      <vt:lpstr>Donts</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Wellness Program: Style Guide</dc:title>
  <cp:lastModifiedBy>Goodman, Samuel C.</cp:lastModifiedBy>
  <cp:revision>3</cp:revision>
  <dcterms:modified xsi:type="dcterms:W3CDTF">2023-11-22T05:29:17Z</dcterms:modified>
</cp:coreProperties>
</file>