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60" r:id="rId5"/>
  </p:sldMasterIdLst>
  <p:notesMasterIdLst>
    <p:notesMasterId r:id="rId7"/>
  </p:notesMasterIdLst>
  <p:handoutMasterIdLst>
    <p:handoutMasterId r:id="rId8"/>
  </p:handoutMasterIdLst>
  <p:sldIdLst>
    <p:sldId id="257" r:id="rId6"/>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D9C95-8BC5-F245-A5A0-A2EFF577CD24}" v="3" dt="2023-12-06T04:13:50.652"/>
    <p1510:client id="{107156F3-9A15-41AC-864E-EE505829033F}" v="21" dt="2023-12-06T03:27:34.136"/>
    <p1510:client id="{7D5D33C5-29C0-5F21-A46D-FA8B06FBC1CE}" v="818" dt="2023-12-04T21:49:09.124"/>
    <p1510:client id="{FF993E4E-5D35-4FE2-B587-1E365E917AC4}" v="162" vWet="166" dt="2023-12-06T03:25:43.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47" d="100"/>
          <a:sy n="47" d="100"/>
        </p:scale>
        <p:origin x="616" y="88"/>
      </p:cViewPr>
      <p:guideLst>
        <p:guide orient="horz" pos="1659"/>
        <p:guide orient="horz" pos="144"/>
        <p:guide orient="horz" pos="10080"/>
        <p:guide orient="horz"/>
        <p:guide pos="358"/>
        <p:guide pos="1809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iden1.howard@famu.edu" TargetMode="External"/><Relationship Id="rId2" Type="http://schemas.openxmlformats.org/officeDocument/2006/relationships/hyperlink" Target="mailto:michael1.mondelice@famu.edu"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5E88B-C582-7B48-B8C8-E06A09591A38}"/>
              </a:ext>
            </a:extLst>
          </p:cNvPr>
          <p:cNvSpPr>
            <a:spLocks noGrp="1"/>
          </p:cNvSpPr>
          <p:nvPr>
            <p:ph type="body" sz="quarter" idx="10"/>
          </p:nvPr>
        </p:nvSpPr>
        <p:spPr>
          <a:xfrm>
            <a:off x="588833" y="3242063"/>
            <a:ext cx="6721904" cy="3532382"/>
          </a:xfrm>
        </p:spPr>
        <p:txBody>
          <a:bodyPr/>
          <a:lstStyle/>
          <a:p>
            <a:r>
              <a:rPr lang="en-US" sz="1800" b="1">
                <a:latin typeface="Calibri" panose="020F0502020204030204" pitchFamily="34" charset="0"/>
                <a:cs typeface="Calibri" panose="020F0502020204030204" pitchFamily="34" charset="0"/>
              </a:rPr>
              <a:t>Overview: </a:t>
            </a:r>
            <a:r>
              <a:rPr lang="en-US" sz="1800" err="1">
                <a:latin typeface="Calibri" panose="020F0502020204030204" pitchFamily="34" charset="0"/>
                <a:cs typeface="Calibri" panose="020F0502020204030204" pitchFamily="34" charset="0"/>
              </a:rPr>
              <a:t>ConnectAbility</a:t>
            </a:r>
            <a:r>
              <a:rPr lang="en-US" sz="1800">
                <a:latin typeface="Calibri" panose="020F0502020204030204" pitchFamily="34" charset="0"/>
                <a:cs typeface="Calibri" panose="020F0502020204030204" pitchFamily="34" charset="0"/>
              </a:rPr>
              <a:t> is an innovative mobile app that enhances social interactions for people with disabilities. It acts as a bridge, reducing the social gap by offering a tailored digital space where users can forge meaningful connections.</a:t>
            </a:r>
          </a:p>
          <a:p>
            <a:endParaRPr lang="en-US" sz="1800">
              <a:latin typeface="Calibri" panose="020F0502020204030204" pitchFamily="34" charset="0"/>
              <a:cs typeface="Calibri" panose="020F0502020204030204" pitchFamily="34" charset="0"/>
            </a:endParaRPr>
          </a:p>
          <a:p>
            <a:r>
              <a:rPr lang="en-US" sz="1800" b="1">
                <a:latin typeface="Calibri" panose="020F0502020204030204" pitchFamily="34" charset="0"/>
                <a:cs typeface="Calibri" panose="020F0502020204030204" pitchFamily="34" charset="0"/>
              </a:rPr>
              <a:t>Target Audience: </a:t>
            </a:r>
            <a:r>
              <a:rPr lang="en-US" sz="1800">
                <a:latin typeface="Calibri" panose="020F0502020204030204" pitchFamily="34" charset="0"/>
                <a:cs typeface="Calibri" panose="020F0502020204030204" pitchFamily="34" charset="0"/>
              </a:rPr>
              <a:t>Specifically crafted for individuals facing various disabilities –physical, auditory, visual, or cognitive, ensuring that physical constraints do not limit social interaction.</a:t>
            </a:r>
          </a:p>
          <a:p>
            <a:endParaRPr lang="en-US" sz="1800">
              <a:latin typeface="Calibri" panose="020F0502020204030204" pitchFamily="34" charset="0"/>
              <a:cs typeface="Calibri" panose="020F0502020204030204" pitchFamily="34" charset="0"/>
            </a:endParaRPr>
          </a:p>
          <a:p>
            <a:r>
              <a:rPr lang="en-US" sz="1800" b="1">
                <a:latin typeface="Calibri" panose="020F0502020204030204" pitchFamily="34" charset="0"/>
                <a:cs typeface="Calibri" panose="020F0502020204030204" pitchFamily="34" charset="0"/>
              </a:rPr>
              <a:t>Vision</a:t>
            </a:r>
            <a:r>
              <a:rPr lang="en-US" sz="1800">
                <a:latin typeface="Calibri" panose="020F0502020204030204" pitchFamily="34" charset="0"/>
                <a:cs typeface="Calibri" panose="020F0502020204030204" pitchFamily="34" charset="0"/>
              </a:rPr>
              <a:t>: To create an inclusive, barrier-free social platform where every user feels valued, understood, and connected.</a:t>
            </a:r>
          </a:p>
        </p:txBody>
      </p:sp>
      <p:sp>
        <p:nvSpPr>
          <p:cNvPr id="3" name="Text Placeholder 2">
            <a:extLst>
              <a:ext uri="{FF2B5EF4-FFF2-40B4-BE49-F238E27FC236}">
                <a16:creationId xmlns:a16="http://schemas.microsoft.com/office/drawing/2014/main" id="{4FC464CD-9CD5-0C44-B0DA-7D72ADC1C801}"/>
              </a:ext>
            </a:extLst>
          </p:cNvPr>
          <p:cNvSpPr>
            <a:spLocks noGrp="1"/>
          </p:cNvSpPr>
          <p:nvPr>
            <p:ph type="body" sz="quarter" idx="11"/>
          </p:nvPr>
        </p:nvSpPr>
        <p:spPr/>
        <p:txBody>
          <a:bodyPr/>
          <a:lstStyle/>
          <a:p>
            <a:r>
              <a:rPr lang="en-US">
                <a:latin typeface="Calibri" panose="020F0502020204030204" pitchFamily="34" charset="0"/>
                <a:cs typeface="Calibri" panose="020F0502020204030204" pitchFamily="34" charset="0"/>
              </a:rPr>
              <a:t>Introduction</a:t>
            </a:r>
          </a:p>
        </p:txBody>
      </p:sp>
      <p:sp>
        <p:nvSpPr>
          <p:cNvPr id="4" name="Text Placeholder 3">
            <a:extLst>
              <a:ext uri="{FF2B5EF4-FFF2-40B4-BE49-F238E27FC236}">
                <a16:creationId xmlns:a16="http://schemas.microsoft.com/office/drawing/2014/main" id="{49656F8B-235B-8B4C-801F-88103EEA1428}"/>
              </a:ext>
            </a:extLst>
          </p:cNvPr>
          <p:cNvSpPr>
            <a:spLocks noGrp="1"/>
          </p:cNvSpPr>
          <p:nvPr>
            <p:ph type="body" sz="quarter" idx="19"/>
          </p:nvPr>
        </p:nvSpPr>
        <p:spPr>
          <a:xfrm>
            <a:off x="605666" y="7540815"/>
            <a:ext cx="6705600" cy="5803773"/>
          </a:xfrm>
        </p:spPr>
        <p:txBody>
          <a:bodyPr wrap="square" lIns="130622" tIns="130622" rIns="130622" bIns="130622" anchor="t">
            <a:spAutoFit/>
          </a:bodyPr>
          <a:lstStyle/>
          <a:p>
            <a:r>
              <a:rPr lang="en-US" sz="1800" b="1">
                <a:latin typeface="Calibri" panose="020F0502020204030204" pitchFamily="34" charset="0"/>
                <a:cs typeface="Calibri" panose="020F0502020204030204" pitchFamily="34" charset="0"/>
              </a:rPr>
              <a:t>Enhance Social Interaction: </a:t>
            </a:r>
            <a:r>
              <a:rPr lang="en-US" sz="1800">
                <a:latin typeface="Calibri" panose="020F0502020204030204" pitchFamily="34" charset="0"/>
                <a:cs typeface="Calibri" panose="020F0502020204030204" pitchFamily="34" charset="0"/>
              </a:rPr>
              <a:t>Provide an accessible platform for social engagement, catering to various disabilities.</a:t>
            </a:r>
          </a:p>
          <a:p>
            <a:endParaRPr lang="en-US" sz="1800" b="1">
              <a:latin typeface="Calibri" panose="020F0502020204030204" pitchFamily="34" charset="0"/>
              <a:cs typeface="Calibri" panose="020F0502020204030204" pitchFamily="34" charset="0"/>
            </a:endParaRPr>
          </a:p>
          <a:p>
            <a:r>
              <a:rPr lang="en-US" sz="1800" b="1">
                <a:latin typeface="Calibri" panose="020F0502020204030204" pitchFamily="34" charset="0"/>
                <a:cs typeface="Calibri" panose="020F0502020204030204" pitchFamily="34" charset="0"/>
              </a:rPr>
              <a:t>Accessibility and User Customization: </a:t>
            </a:r>
            <a:r>
              <a:rPr lang="en-US" sz="1800">
                <a:latin typeface="Calibri" panose="020F0502020204030204" pitchFamily="34" charset="0"/>
                <a:cs typeface="Calibri" panose="020F0502020204030204" pitchFamily="34" charset="0"/>
              </a:rPr>
              <a:t>Offer an intuitive, customizable interface with features like voice commands and screen readers.</a:t>
            </a:r>
          </a:p>
          <a:p>
            <a:endParaRPr lang="en-US" sz="1800">
              <a:latin typeface="Calibri" panose="020F0502020204030204" pitchFamily="34" charset="0"/>
              <a:cs typeface="Calibri" panose="020F0502020204030204" pitchFamily="34" charset="0"/>
            </a:endParaRPr>
          </a:p>
          <a:p>
            <a:r>
              <a:rPr lang="en-US" sz="1800" b="1">
                <a:latin typeface="Calibri" panose="020F0502020204030204" pitchFamily="34" charset="0"/>
                <a:cs typeface="Calibri" panose="020F0502020204030204" pitchFamily="34" charset="0"/>
              </a:rPr>
              <a:t>Community Building: </a:t>
            </a:r>
            <a:r>
              <a:rPr lang="en-US" sz="1800">
                <a:latin typeface="Calibri" panose="020F0502020204030204" pitchFamily="34" charset="0"/>
                <a:cs typeface="Calibri" panose="020F0502020204030204" pitchFamily="34" charset="0"/>
              </a:rPr>
              <a:t>Create forums, groups, and event features to foster supportive communities and real-world connections.</a:t>
            </a:r>
          </a:p>
          <a:p>
            <a:endParaRPr lang="en-US" sz="1800" b="1">
              <a:latin typeface="Calibri" panose="020F0502020204030204" pitchFamily="34" charset="0"/>
              <a:cs typeface="Calibri" panose="020F0502020204030204" pitchFamily="34" charset="0"/>
            </a:endParaRPr>
          </a:p>
          <a:p>
            <a:r>
              <a:rPr lang="en-US" sz="1800" b="1">
                <a:latin typeface="Calibri" panose="020F0502020204030204" pitchFamily="34" charset="0"/>
                <a:cs typeface="Calibri" panose="020F0502020204030204" pitchFamily="34" charset="0"/>
              </a:rPr>
              <a:t>Security and Privacy: </a:t>
            </a:r>
            <a:r>
              <a:rPr lang="en-US" sz="1800">
                <a:latin typeface="Calibri" panose="020F0502020204030204" pitchFamily="34" charset="0"/>
                <a:cs typeface="Calibri" panose="020F0502020204030204" pitchFamily="34" charset="0"/>
              </a:rPr>
              <a:t>Ensure robust data protection and a safe user environment, adhering to privacy regulations.</a:t>
            </a:r>
          </a:p>
          <a:p>
            <a:endParaRPr lang="en-US" sz="1800">
              <a:latin typeface="Calibri" panose="020F0502020204030204" pitchFamily="34" charset="0"/>
              <a:cs typeface="Calibri" panose="020F0502020204030204" pitchFamily="34" charset="0"/>
            </a:endParaRPr>
          </a:p>
          <a:p>
            <a:r>
              <a:rPr lang="en-US" sz="1800" b="1">
                <a:latin typeface="Calibri" panose="020F0502020204030204" pitchFamily="34" charset="0"/>
                <a:cs typeface="Calibri" panose="020F0502020204030204" pitchFamily="34" charset="0"/>
              </a:rPr>
              <a:t>Collaborative Development: </a:t>
            </a:r>
            <a:r>
              <a:rPr lang="en-US" sz="1800">
                <a:latin typeface="Calibri" panose="020F0502020204030204" pitchFamily="34" charset="0"/>
                <a:cs typeface="Calibri" panose="020F0502020204030204" pitchFamily="34" charset="0"/>
              </a:rPr>
              <a:t>Involve community feedback in the app's evolution to ensure it meets user needs.</a:t>
            </a:r>
          </a:p>
          <a:p>
            <a:endParaRPr lang="en-US" sz="1800">
              <a:latin typeface="Calibri" panose="020F0502020204030204" pitchFamily="34" charset="0"/>
              <a:cs typeface="Calibri" panose="020F0502020204030204" pitchFamily="34" charset="0"/>
            </a:endParaRPr>
          </a:p>
          <a:p>
            <a:r>
              <a:rPr lang="en-US" sz="1800" b="1">
                <a:latin typeface="Calibri" panose="020F0502020204030204" pitchFamily="34" charset="0"/>
                <a:cs typeface="Calibri" panose="020F0502020204030204" pitchFamily="34" charset="0"/>
              </a:rPr>
              <a:t>Educational Aspect: </a:t>
            </a:r>
            <a:r>
              <a:rPr lang="en-US" sz="1800">
                <a:latin typeface="Calibri" panose="020F0502020204030204" pitchFamily="34" charset="0"/>
                <a:cs typeface="Calibri" panose="020F0502020204030204" pitchFamily="34" charset="0"/>
              </a:rPr>
              <a:t>Incorporate resources to educate about disabilities and support personal development.</a:t>
            </a:r>
          </a:p>
        </p:txBody>
      </p:sp>
      <p:sp>
        <p:nvSpPr>
          <p:cNvPr id="5" name="Text Placeholder 4">
            <a:extLst>
              <a:ext uri="{FF2B5EF4-FFF2-40B4-BE49-F238E27FC236}">
                <a16:creationId xmlns:a16="http://schemas.microsoft.com/office/drawing/2014/main" id="{E079C153-2356-8A41-9571-F057A61C5A68}"/>
              </a:ext>
            </a:extLst>
          </p:cNvPr>
          <p:cNvSpPr>
            <a:spLocks noGrp="1"/>
          </p:cNvSpPr>
          <p:nvPr>
            <p:ph type="body" sz="quarter" idx="20"/>
          </p:nvPr>
        </p:nvSpPr>
        <p:spPr/>
        <p:txBody>
          <a:bodyPr/>
          <a:lstStyle/>
          <a:p>
            <a:r>
              <a:rPr lang="en-US">
                <a:latin typeface="Calibri" panose="020F0502020204030204" pitchFamily="34" charset="0"/>
                <a:cs typeface="Calibri" panose="020F0502020204030204" pitchFamily="34" charset="0"/>
              </a:rPr>
              <a:t>Objectives</a:t>
            </a:r>
          </a:p>
        </p:txBody>
      </p:sp>
      <p:sp>
        <p:nvSpPr>
          <p:cNvPr id="6" name="Text Placeholder 5">
            <a:extLst>
              <a:ext uri="{FF2B5EF4-FFF2-40B4-BE49-F238E27FC236}">
                <a16:creationId xmlns:a16="http://schemas.microsoft.com/office/drawing/2014/main" id="{4CBAB54E-5EEE-564E-B8C6-4A57067AC91B}"/>
              </a:ext>
            </a:extLst>
          </p:cNvPr>
          <p:cNvSpPr>
            <a:spLocks noGrp="1"/>
          </p:cNvSpPr>
          <p:nvPr>
            <p:ph type="body" sz="quarter" idx="21"/>
          </p:nvPr>
        </p:nvSpPr>
        <p:spPr>
          <a:xfrm>
            <a:off x="7724776" y="3258415"/>
            <a:ext cx="13813365" cy="4634222"/>
          </a:xfrm>
        </p:spPr>
        <p:txBody>
          <a:bodyPr/>
          <a:lstStyle/>
          <a:p>
            <a:r>
              <a:rPr lang="en-US" sz="2000" b="1">
                <a:latin typeface="Calibri" panose="020F0502020204030204" pitchFamily="34" charset="0"/>
                <a:cs typeface="Calibri" panose="020F0502020204030204" pitchFamily="34" charset="0"/>
              </a:rPr>
              <a:t>Technology</a:t>
            </a:r>
          </a:p>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Laptops for software development and design.</a:t>
            </a:r>
          </a:p>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Microsoft Suite for project documentation.</a:t>
            </a:r>
          </a:p>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Figma for UI/UX design and wireframes.</a:t>
            </a:r>
          </a:p>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draw.io for creating data flow diagrams.</a:t>
            </a:r>
          </a:p>
          <a:p>
            <a:endParaRPr lang="en-US" sz="2000">
              <a:latin typeface="Calibri" panose="020F0502020204030204" pitchFamily="34" charset="0"/>
              <a:cs typeface="Calibri" panose="020F0502020204030204" pitchFamily="34" charset="0"/>
            </a:endParaRPr>
          </a:p>
          <a:p>
            <a:r>
              <a:rPr lang="en-US" sz="2000" b="1">
                <a:latin typeface="Calibri" panose="020F0502020204030204" pitchFamily="34" charset="0"/>
                <a:cs typeface="Calibri" panose="020F0502020204030204" pitchFamily="34" charset="0"/>
              </a:rPr>
              <a:t>Development Process</a:t>
            </a:r>
          </a:p>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SWOT analysis and Use Case Assessment for initial planning.</a:t>
            </a:r>
          </a:p>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Designing wireframes in Figma for user interface layout.</a:t>
            </a:r>
          </a:p>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Using draw.io for visualizing data flows within the app.</a:t>
            </a:r>
          </a:p>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Preparing an RFQ to outline project requirements and select vendors.</a:t>
            </a:r>
          </a:p>
          <a:p>
            <a:pPr marL="342900" indent="-342900">
              <a:buFont typeface="Arial" panose="020B0604020202020204" pitchFamily="34" charset="0"/>
              <a:buChar char="•"/>
            </a:pPr>
            <a:r>
              <a:rPr lang="en-US" sz="2000">
                <a:latin typeface="Calibri" panose="020F0502020204030204" pitchFamily="34" charset="0"/>
                <a:cs typeface="Calibri" panose="020F0502020204030204" pitchFamily="34" charset="0"/>
              </a:rPr>
              <a:t>Implementing the app using agile development methodologies.</a:t>
            </a:r>
          </a:p>
        </p:txBody>
      </p:sp>
      <p:sp>
        <p:nvSpPr>
          <p:cNvPr id="7" name="Text Placeholder 6">
            <a:extLst>
              <a:ext uri="{FF2B5EF4-FFF2-40B4-BE49-F238E27FC236}">
                <a16:creationId xmlns:a16="http://schemas.microsoft.com/office/drawing/2014/main" id="{023778EB-3C7F-A34E-BCA5-A63A37233BE2}"/>
              </a:ext>
            </a:extLst>
          </p:cNvPr>
          <p:cNvSpPr>
            <a:spLocks noGrp="1"/>
          </p:cNvSpPr>
          <p:nvPr>
            <p:ph type="body" sz="quarter" idx="22"/>
          </p:nvPr>
        </p:nvSpPr>
        <p:spPr/>
        <p:txBody>
          <a:bodyPr/>
          <a:lstStyle/>
          <a:p>
            <a:r>
              <a:rPr lang="en-US">
                <a:latin typeface="Calibri" panose="020F0502020204030204" pitchFamily="34" charset="0"/>
                <a:cs typeface="Calibri" panose="020F0502020204030204" pitchFamily="34" charset="0"/>
              </a:rPr>
              <a:t>Materials &amp; Methods</a:t>
            </a:r>
          </a:p>
        </p:txBody>
      </p:sp>
      <p:sp>
        <p:nvSpPr>
          <p:cNvPr id="9" name="Text Placeholder 8">
            <a:extLst>
              <a:ext uri="{FF2B5EF4-FFF2-40B4-BE49-F238E27FC236}">
                <a16:creationId xmlns:a16="http://schemas.microsoft.com/office/drawing/2014/main" id="{EF806257-4E45-D344-A7E5-B0F221EA30AC}"/>
              </a:ext>
            </a:extLst>
          </p:cNvPr>
          <p:cNvSpPr>
            <a:spLocks noGrp="1"/>
          </p:cNvSpPr>
          <p:nvPr>
            <p:ph type="body" sz="quarter" idx="24"/>
          </p:nvPr>
        </p:nvSpPr>
        <p:spPr>
          <a:xfrm>
            <a:off x="7724776" y="7997397"/>
            <a:ext cx="13813366" cy="450228"/>
          </a:xfrm>
        </p:spPr>
        <p:txBody>
          <a:bodyPr/>
          <a:lstStyle/>
          <a:p>
            <a:r>
              <a:rPr lang="en-US" sz="2200">
                <a:latin typeface="Calibri"/>
                <a:cs typeface="Calibri"/>
              </a:rPr>
              <a:t>Results</a:t>
            </a:r>
            <a:endParaRPr lang="en-US">
              <a:latin typeface="Calibri" panose="020F0502020204030204" pitchFamily="34" charset="0"/>
              <a:cs typeface="Calibri" panose="020F0502020204030204" pitchFamily="34" charset="0"/>
            </a:endParaRPr>
          </a:p>
        </p:txBody>
      </p:sp>
      <p:sp>
        <p:nvSpPr>
          <p:cNvPr id="10" name="Text Placeholder 9">
            <a:extLst>
              <a:ext uri="{FF2B5EF4-FFF2-40B4-BE49-F238E27FC236}">
                <a16:creationId xmlns:a16="http://schemas.microsoft.com/office/drawing/2014/main" id="{CAF97BC9-8897-EE4D-813D-383158E00527}"/>
              </a:ext>
            </a:extLst>
          </p:cNvPr>
          <p:cNvSpPr>
            <a:spLocks noGrp="1"/>
          </p:cNvSpPr>
          <p:nvPr>
            <p:ph type="body" sz="quarter" idx="25"/>
          </p:nvPr>
        </p:nvSpPr>
        <p:spPr/>
        <p:txBody>
          <a:bodyPr/>
          <a:lstStyle/>
          <a:p>
            <a:r>
              <a:rPr lang="en-US">
                <a:latin typeface="Calibri" panose="020F0502020204030204" pitchFamily="34" charset="0"/>
                <a:cs typeface="Calibri" panose="020F0502020204030204" pitchFamily="34" charset="0"/>
              </a:rPr>
              <a:t>Conclusions</a:t>
            </a:r>
          </a:p>
        </p:txBody>
      </p:sp>
      <p:sp>
        <p:nvSpPr>
          <p:cNvPr id="11" name="Text Placeholder 10">
            <a:extLst>
              <a:ext uri="{FF2B5EF4-FFF2-40B4-BE49-F238E27FC236}">
                <a16:creationId xmlns:a16="http://schemas.microsoft.com/office/drawing/2014/main" id="{0BB3A7A5-68EE-9D49-8EB1-7FAFD8C650E3}"/>
              </a:ext>
            </a:extLst>
          </p:cNvPr>
          <p:cNvSpPr>
            <a:spLocks noGrp="1"/>
          </p:cNvSpPr>
          <p:nvPr>
            <p:ph type="body" sz="quarter" idx="26"/>
          </p:nvPr>
        </p:nvSpPr>
        <p:spPr>
          <a:xfrm>
            <a:off x="21973955" y="3262384"/>
            <a:ext cx="6698012" cy="4479052"/>
          </a:xfrm>
        </p:spPr>
        <p:txBody>
          <a:bodyPr/>
          <a:lstStyle/>
          <a:p>
            <a:pPr algn="l">
              <a:buFont typeface="Arial" panose="020B0604020202020204" pitchFamily="34" charset="0"/>
              <a:buChar char="•"/>
            </a:pPr>
            <a:r>
              <a:rPr lang="en-US" sz="2000" b="1" i="0">
                <a:effectLst/>
                <a:latin typeface="Söhne"/>
              </a:rPr>
              <a:t>Insights Gained:</a:t>
            </a:r>
            <a:r>
              <a:rPr lang="en-US" sz="2000" b="0" i="0">
                <a:effectLst/>
                <a:latin typeface="Söhne"/>
              </a:rPr>
              <a:t> In-depth understanding of the challenges faced by the disabled community in digital spaces. Enhanced skills in accessible app design and development.</a:t>
            </a:r>
          </a:p>
          <a:p>
            <a:pPr algn="l">
              <a:buFont typeface="Arial" panose="020B0604020202020204" pitchFamily="34" charset="0"/>
              <a:buChar char="•"/>
            </a:pPr>
            <a:endParaRPr lang="en-US" sz="2000" b="0" i="0">
              <a:effectLst/>
              <a:latin typeface="Söhne"/>
            </a:endParaRPr>
          </a:p>
          <a:p>
            <a:pPr algn="l">
              <a:buFont typeface="Arial" panose="020B0604020202020204" pitchFamily="34" charset="0"/>
              <a:buChar char="•"/>
            </a:pPr>
            <a:r>
              <a:rPr lang="en-US" sz="2000" b="1" i="0">
                <a:effectLst/>
                <a:latin typeface="Söhne"/>
              </a:rPr>
              <a:t>Challenges Overcome:</a:t>
            </a:r>
            <a:r>
              <a:rPr lang="en-US" sz="2000" b="0" i="0">
                <a:effectLst/>
                <a:latin typeface="Söhne"/>
              </a:rPr>
              <a:t> Balancing diverse accessibility needs, ensuring compliance with international accessibility standards, and integrating complex functionalities like voice navigation in a user-friendly manner.</a:t>
            </a:r>
          </a:p>
          <a:p>
            <a:pPr algn="l">
              <a:buFont typeface="Arial" panose="020B0604020202020204" pitchFamily="34" charset="0"/>
              <a:buChar char="•"/>
            </a:pPr>
            <a:endParaRPr lang="en-US" sz="2000" b="0" i="0">
              <a:effectLst/>
              <a:latin typeface="Söhne"/>
            </a:endParaRPr>
          </a:p>
          <a:p>
            <a:pPr algn="l">
              <a:buFont typeface="Arial" panose="020B0604020202020204" pitchFamily="34" charset="0"/>
              <a:buChar char="•"/>
            </a:pPr>
            <a:r>
              <a:rPr lang="en-US" sz="2000" b="1" i="0">
                <a:effectLst/>
                <a:latin typeface="Söhne"/>
              </a:rPr>
              <a:t>Future Directions:</a:t>
            </a:r>
            <a:r>
              <a:rPr lang="en-US" sz="2000" b="0" i="0">
                <a:effectLst/>
                <a:latin typeface="Söhne"/>
              </a:rPr>
              <a:t> Plans to integrate AI for personalized user experiences and expand functionalities to include more interactive elements like video communication.</a:t>
            </a:r>
          </a:p>
          <a:p>
            <a:endParaRPr lang="en-US">
              <a:latin typeface="Calibri" panose="020F0502020204030204" pitchFamily="34" charset="0"/>
              <a:cs typeface="Calibri" panose="020F0502020204030204" pitchFamily="34" charset="0"/>
            </a:endParaRPr>
          </a:p>
        </p:txBody>
      </p:sp>
      <p:sp>
        <p:nvSpPr>
          <p:cNvPr id="12" name="Text Placeholder 11">
            <a:extLst>
              <a:ext uri="{FF2B5EF4-FFF2-40B4-BE49-F238E27FC236}">
                <a16:creationId xmlns:a16="http://schemas.microsoft.com/office/drawing/2014/main" id="{619576A6-C8A8-3D49-B230-832D8B28109F}"/>
              </a:ext>
            </a:extLst>
          </p:cNvPr>
          <p:cNvSpPr>
            <a:spLocks noGrp="1"/>
          </p:cNvSpPr>
          <p:nvPr>
            <p:ph type="body" sz="quarter" idx="27"/>
          </p:nvPr>
        </p:nvSpPr>
        <p:spPr>
          <a:xfrm>
            <a:off x="21973955" y="8227026"/>
            <a:ext cx="6698012" cy="450228"/>
          </a:xfrm>
        </p:spPr>
        <p:txBody>
          <a:bodyPr/>
          <a:lstStyle/>
          <a:p>
            <a:r>
              <a:rPr lang="en-US" sz="2200">
                <a:latin typeface="Calibri"/>
                <a:cs typeface="Calibri"/>
              </a:rPr>
              <a:t>References</a:t>
            </a:r>
            <a:endParaRPr lang="en-US">
              <a:latin typeface="Calibri"/>
              <a:cs typeface="Calibri"/>
            </a:endParaRPr>
          </a:p>
        </p:txBody>
      </p:sp>
      <p:sp>
        <p:nvSpPr>
          <p:cNvPr id="13" name="Text Placeholder 12">
            <a:extLst>
              <a:ext uri="{FF2B5EF4-FFF2-40B4-BE49-F238E27FC236}">
                <a16:creationId xmlns:a16="http://schemas.microsoft.com/office/drawing/2014/main" id="{20C339A9-2BFC-DD46-BCA5-117827EA9E98}"/>
              </a:ext>
            </a:extLst>
          </p:cNvPr>
          <p:cNvSpPr>
            <a:spLocks noGrp="1"/>
          </p:cNvSpPr>
          <p:nvPr>
            <p:ph type="body" sz="quarter" idx="28"/>
          </p:nvPr>
        </p:nvSpPr>
        <p:spPr>
          <a:xfrm>
            <a:off x="21998977" y="8775034"/>
            <a:ext cx="6701366" cy="4861977"/>
          </a:xfrm>
        </p:spPr>
        <p:txBody>
          <a:bodyPr wrap="square" lIns="130622" tIns="130622" rIns="130622" bIns="130622" anchor="t">
            <a:spAutoFit/>
          </a:bodyPr>
          <a:lstStyle/>
          <a:p>
            <a:r>
              <a:rPr lang="en-US" sz="1800" b="1">
                <a:latin typeface="Calibri"/>
                <a:cs typeface="Calibri"/>
              </a:rPr>
              <a:t>Tinder: </a:t>
            </a:r>
            <a:r>
              <a:rPr lang="en-US" sz="1800">
                <a:latin typeface="Calibri"/>
                <a:cs typeface="Calibri"/>
              </a:rPr>
              <a:t>Used Tinder as a reference for the wireframe of project</a:t>
            </a:r>
          </a:p>
          <a:p>
            <a:endParaRPr lang="en-US" sz="1800">
              <a:latin typeface="Calibri"/>
              <a:cs typeface="Calibri"/>
            </a:endParaRPr>
          </a:p>
          <a:p>
            <a:r>
              <a:rPr lang="en-US" sz="1800" b="1">
                <a:latin typeface="Calibri"/>
                <a:cs typeface="Calibri"/>
              </a:rPr>
              <a:t>Web Content Accessibility Guidelines (WCAG)</a:t>
            </a:r>
            <a:r>
              <a:rPr lang="en-US" sz="1800">
                <a:latin typeface="Calibri"/>
                <a:cs typeface="Calibri"/>
              </a:rPr>
              <a:t>: This set of guidelines from the W3C provides recommendations for making web content more accessible. </a:t>
            </a:r>
          </a:p>
          <a:p>
            <a:endParaRPr lang="en-US" sz="1800">
              <a:latin typeface="Calibri"/>
              <a:cs typeface="Calibri"/>
            </a:endParaRPr>
          </a:p>
          <a:p>
            <a:r>
              <a:rPr lang="en-US" sz="1800" b="1">
                <a:latin typeface="Calibri"/>
                <a:cs typeface="Calibri"/>
              </a:rPr>
              <a:t>American Association of People with Disabilities (AAPD):</a:t>
            </a:r>
            <a:r>
              <a:rPr lang="en-US" sz="1800">
                <a:latin typeface="Calibri"/>
                <a:cs typeface="Calibri"/>
              </a:rPr>
              <a:t> Connect with AAPD for insights into various disability communities.</a:t>
            </a:r>
          </a:p>
          <a:p>
            <a:endParaRPr lang="en-US" sz="1800">
              <a:latin typeface="Calibri"/>
              <a:cs typeface="Calibri"/>
            </a:endParaRPr>
          </a:p>
          <a:p>
            <a:r>
              <a:rPr lang="en-US" sz="1800" b="1">
                <a:latin typeface="Calibri"/>
                <a:cs typeface="Calibri"/>
              </a:rPr>
              <a:t>Google Maps API</a:t>
            </a:r>
            <a:r>
              <a:rPr lang="en-US" sz="1800">
                <a:latin typeface="Calibri"/>
                <a:cs typeface="Calibri"/>
              </a:rPr>
              <a:t>: Referencing Google Maps for their location-based features, allows users to find and connect with others in their vicinity.</a:t>
            </a:r>
          </a:p>
          <a:p>
            <a:endParaRPr lang="en-US" sz="1800">
              <a:latin typeface="Calibri"/>
              <a:cs typeface="Calibri"/>
            </a:endParaRPr>
          </a:p>
          <a:p>
            <a:r>
              <a:rPr lang="en-US" sz="1800" b="1">
                <a:latin typeface="Calibri"/>
                <a:cs typeface="Calibri"/>
              </a:rPr>
              <a:t>Twilio API: </a:t>
            </a:r>
            <a:r>
              <a:rPr lang="en-US" sz="1800">
                <a:latin typeface="Calibri"/>
                <a:cs typeface="Calibri"/>
              </a:rPr>
              <a:t>For SMS and voice communication features, referencing Twilio provided a reliable API for messaging and calling.</a:t>
            </a:r>
          </a:p>
        </p:txBody>
      </p:sp>
      <p:sp>
        <p:nvSpPr>
          <p:cNvPr id="14" name="Text Placeholder 13">
            <a:extLst>
              <a:ext uri="{FF2B5EF4-FFF2-40B4-BE49-F238E27FC236}">
                <a16:creationId xmlns:a16="http://schemas.microsoft.com/office/drawing/2014/main" id="{288D987E-FD59-7640-9071-C7FE1787C4D4}"/>
              </a:ext>
            </a:extLst>
          </p:cNvPr>
          <p:cNvSpPr>
            <a:spLocks noGrp="1"/>
          </p:cNvSpPr>
          <p:nvPr>
            <p:ph type="body" sz="quarter" idx="29"/>
          </p:nvPr>
        </p:nvSpPr>
        <p:spPr>
          <a:xfrm>
            <a:off x="22000653" y="13543240"/>
            <a:ext cx="6698012" cy="450228"/>
          </a:xfrm>
        </p:spPr>
        <p:txBody>
          <a:bodyPr/>
          <a:lstStyle/>
          <a:p>
            <a:r>
              <a:rPr lang="en-US">
                <a:latin typeface="Calibri" panose="020F0502020204030204" pitchFamily="34" charset="0"/>
                <a:cs typeface="Calibri" panose="020F0502020204030204" pitchFamily="34" charset="0"/>
              </a:rPr>
              <a:t>Acknowledgments</a:t>
            </a:r>
          </a:p>
        </p:txBody>
      </p:sp>
      <p:sp>
        <p:nvSpPr>
          <p:cNvPr id="15" name="Text Placeholder 14">
            <a:extLst>
              <a:ext uri="{FF2B5EF4-FFF2-40B4-BE49-F238E27FC236}">
                <a16:creationId xmlns:a16="http://schemas.microsoft.com/office/drawing/2014/main" id="{1B828A8D-3196-E34B-8D82-A94729E11CEF}"/>
              </a:ext>
            </a:extLst>
          </p:cNvPr>
          <p:cNvSpPr>
            <a:spLocks noGrp="1"/>
          </p:cNvSpPr>
          <p:nvPr>
            <p:ph type="body" sz="quarter" idx="30"/>
          </p:nvPr>
        </p:nvSpPr>
        <p:spPr>
          <a:xfrm>
            <a:off x="21972279" y="14064550"/>
            <a:ext cx="6701366" cy="1537990"/>
          </a:xfrm>
        </p:spPr>
        <p:txBody>
          <a:bodyPr wrap="square" lIns="130622" tIns="130622" rIns="130622" bIns="130622" anchor="t">
            <a:spAutoFit/>
          </a:bodyPr>
          <a:lstStyle/>
          <a:p>
            <a:r>
              <a:rPr lang="en-US" sz="1800">
                <a:latin typeface="Calibri"/>
                <a:cs typeface="Calibri"/>
              </a:rPr>
              <a:t>Jamaal Floyd : jamaal1.floyd@famu.edu</a:t>
            </a:r>
            <a:endParaRPr lang="en-US" sz="1800"/>
          </a:p>
          <a:p>
            <a:r>
              <a:rPr lang="en-US" sz="1800">
                <a:latin typeface="Calibri"/>
                <a:cs typeface="Calibri"/>
              </a:rPr>
              <a:t>Michael </a:t>
            </a:r>
            <a:r>
              <a:rPr lang="en-US" sz="1800" err="1">
                <a:latin typeface="Calibri"/>
                <a:cs typeface="Calibri"/>
              </a:rPr>
              <a:t>Mondelice</a:t>
            </a:r>
            <a:r>
              <a:rPr lang="en-US" sz="1800">
                <a:latin typeface="Calibri"/>
                <a:cs typeface="Calibri"/>
              </a:rPr>
              <a:t>: </a:t>
            </a:r>
            <a:r>
              <a:rPr lang="en-US" sz="1800">
                <a:latin typeface="Calibri"/>
                <a:cs typeface="Calibri"/>
                <a:hlinkClick r:id="rId2"/>
              </a:rPr>
              <a:t>michael1.mondelice@famu.edu</a:t>
            </a:r>
            <a:endParaRPr lang="en-US" sz="1800"/>
          </a:p>
          <a:p>
            <a:r>
              <a:rPr lang="en-US" sz="1800">
                <a:latin typeface="Calibri"/>
                <a:cs typeface="Calibri"/>
              </a:rPr>
              <a:t>Jaiden Howard: </a:t>
            </a:r>
            <a:r>
              <a:rPr lang="en-US" sz="1800">
                <a:latin typeface="Calibri"/>
                <a:cs typeface="Calibri"/>
                <a:hlinkClick r:id="rId3"/>
              </a:rPr>
              <a:t>jaiden1.howard@famu.edu</a:t>
            </a:r>
            <a:endParaRPr lang="en-US" sz="1800">
              <a:latin typeface="Calibri"/>
              <a:cs typeface="Calibri"/>
            </a:endParaRPr>
          </a:p>
          <a:p>
            <a:r>
              <a:rPr lang="en-US" sz="1800">
                <a:latin typeface="Calibri"/>
                <a:cs typeface="Calibri"/>
              </a:rPr>
              <a:t>Christopher Perez: christopher1.perez@famu.edu</a:t>
            </a:r>
          </a:p>
        </p:txBody>
      </p:sp>
      <p:sp>
        <p:nvSpPr>
          <p:cNvPr id="16" name="Text Placeholder 15">
            <a:extLst>
              <a:ext uri="{FF2B5EF4-FFF2-40B4-BE49-F238E27FC236}">
                <a16:creationId xmlns:a16="http://schemas.microsoft.com/office/drawing/2014/main" id="{502ACBB9-AC02-C74F-A4C5-4A424E7A7546}"/>
              </a:ext>
            </a:extLst>
          </p:cNvPr>
          <p:cNvSpPr>
            <a:spLocks noGrp="1"/>
          </p:cNvSpPr>
          <p:nvPr>
            <p:ph type="body" sz="quarter" idx="150"/>
          </p:nvPr>
        </p:nvSpPr>
        <p:spPr>
          <a:xfrm>
            <a:off x="3906520" y="1088424"/>
            <a:ext cx="21447761" cy="638112"/>
          </a:xfrm>
        </p:spPr>
        <p:txBody>
          <a:bodyPr/>
          <a:lstStyle/>
          <a:p>
            <a:r>
              <a:rPr lang="en-US">
                <a:latin typeface="Calibri" panose="020F0502020204030204" pitchFamily="34" charset="0"/>
                <a:cs typeface="Calibri" panose="020F0502020204030204" pitchFamily="34" charset="0"/>
              </a:rPr>
              <a:t>Jaiden Howard, Jamaal Floyd, Michael Mondelice, Christopher Perez</a:t>
            </a:r>
          </a:p>
        </p:txBody>
      </p:sp>
      <p:sp>
        <p:nvSpPr>
          <p:cNvPr id="17" name="Text Placeholder 16">
            <a:extLst>
              <a:ext uri="{FF2B5EF4-FFF2-40B4-BE49-F238E27FC236}">
                <a16:creationId xmlns:a16="http://schemas.microsoft.com/office/drawing/2014/main" id="{E09C5EF0-BADA-AD47-953C-48BC0458D964}"/>
              </a:ext>
            </a:extLst>
          </p:cNvPr>
          <p:cNvSpPr>
            <a:spLocks noGrp="1"/>
          </p:cNvSpPr>
          <p:nvPr>
            <p:ph type="body" sz="quarter" idx="184"/>
          </p:nvPr>
        </p:nvSpPr>
        <p:spPr>
          <a:xfrm>
            <a:off x="3906520" y="1811348"/>
            <a:ext cx="21447761" cy="676859"/>
          </a:xfrm>
        </p:spPr>
        <p:txBody>
          <a:bodyPr lIns="91440" tIns="45720" rIns="91440" bIns="45720" anchor="t">
            <a:normAutofit/>
          </a:bodyPr>
          <a:lstStyle/>
          <a:p>
            <a:r>
              <a:rPr lang="en-US" sz="2550">
                <a:latin typeface="Calibri"/>
                <a:cs typeface="Calibri"/>
              </a:rPr>
              <a:t>FAMU CS</a:t>
            </a:r>
            <a:endParaRPr lang="en-US">
              <a:latin typeface="Calibri" panose="020F0502020204030204" pitchFamily="34" charset="0"/>
              <a:cs typeface="Calibri" panose="020F0502020204030204" pitchFamily="34" charset="0"/>
            </a:endParaRPr>
          </a:p>
        </p:txBody>
      </p:sp>
      <p:sp>
        <p:nvSpPr>
          <p:cNvPr id="18" name="Text Placeholder 17">
            <a:extLst>
              <a:ext uri="{FF2B5EF4-FFF2-40B4-BE49-F238E27FC236}">
                <a16:creationId xmlns:a16="http://schemas.microsoft.com/office/drawing/2014/main" id="{F5F0ADD1-C752-C34B-BD9A-C3294F22A7FD}"/>
              </a:ext>
            </a:extLst>
          </p:cNvPr>
          <p:cNvSpPr>
            <a:spLocks noGrp="1"/>
          </p:cNvSpPr>
          <p:nvPr>
            <p:ph type="body" sz="quarter" idx="185"/>
          </p:nvPr>
        </p:nvSpPr>
        <p:spPr/>
        <p:txBody>
          <a:bodyPr lIns="91440" tIns="45720" rIns="91440" bIns="45720" anchor="t">
            <a:normAutofit/>
          </a:bodyPr>
          <a:lstStyle/>
          <a:p>
            <a:r>
              <a:rPr lang="en-US" sz="4650" err="1">
                <a:latin typeface="Calibri"/>
                <a:cs typeface="Calibri"/>
              </a:rPr>
              <a:t>ConnectAbility</a:t>
            </a:r>
            <a:endParaRPr lang="en-US" err="1">
              <a:latin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52E77DF0-18F8-49DE-84F7-E45CCE61502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4988"/>
          <a:stretch/>
        </p:blipFill>
        <p:spPr>
          <a:xfrm>
            <a:off x="605666" y="635184"/>
            <a:ext cx="3095251" cy="1544592"/>
          </a:xfrm>
          <a:prstGeom prst="rect">
            <a:avLst/>
          </a:prstGeom>
        </p:spPr>
      </p:pic>
      <p:pic>
        <p:nvPicPr>
          <p:cNvPr id="19" name="Picture 18" descr="Screens screenshot of a phone&#10;&#10;Description automatically generated">
            <a:extLst>
              <a:ext uri="{FF2B5EF4-FFF2-40B4-BE49-F238E27FC236}">
                <a16:creationId xmlns:a16="http://schemas.microsoft.com/office/drawing/2014/main" id="{3056EC6E-0B68-3F11-57DD-FEC718EFB411}"/>
              </a:ext>
            </a:extLst>
          </p:cNvPr>
          <p:cNvPicPr>
            <a:picLocks noChangeAspect="1"/>
          </p:cNvPicPr>
          <p:nvPr/>
        </p:nvPicPr>
        <p:blipFill>
          <a:blip r:embed="rId5"/>
          <a:stretch>
            <a:fillRect/>
          </a:stretch>
        </p:blipFill>
        <p:spPr>
          <a:xfrm>
            <a:off x="8263890" y="8528685"/>
            <a:ext cx="12755880" cy="6465570"/>
          </a:xfrm>
          <a:prstGeom prst="rect">
            <a:avLst/>
          </a:prstGeom>
        </p:spPr>
      </p:pic>
    </p:spTree>
    <p:extLst>
      <p:ext uri="{BB962C8B-B14F-4D97-AF65-F5344CB8AC3E}">
        <p14:creationId xmlns:p14="http://schemas.microsoft.com/office/powerpoint/2010/main" val="3565046513"/>
      </p:ext>
    </p:extLst>
  </p:cSld>
  <p:clrMapOvr>
    <a:masterClrMapping/>
  </p:clrMapOvr>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69C3B536F1254ABF83F355FE9EA24F" ma:contentTypeVersion="3" ma:contentTypeDescription="Create a new document." ma:contentTypeScope="" ma:versionID="b48641d8081ad73c9856c1f906a376dc">
  <xsd:schema xmlns:xsd="http://www.w3.org/2001/XMLSchema" xmlns:xs="http://www.w3.org/2001/XMLSchema" xmlns:p="http://schemas.microsoft.com/office/2006/metadata/properties" xmlns:ns3="cd5e8ce9-5210-498f-9196-a26fa5e9d3d3" targetNamespace="http://schemas.microsoft.com/office/2006/metadata/properties" ma:root="true" ma:fieldsID="0d7f55b1f8a3aca1242bc7de39151a99" ns3:_="">
    <xsd:import namespace="cd5e8ce9-5210-498f-9196-a26fa5e9d3d3"/>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5e8ce9-5210-498f-9196-a26fa5e9d3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D7447A-3BA8-47CF-9D8E-97FB47CBDFC9}">
  <ds:schemaRefs>
    <ds:schemaRef ds:uri="http://schemas.microsoft.com/sharepoint/v3/contenttype/forms"/>
  </ds:schemaRefs>
</ds:datastoreItem>
</file>

<file path=customXml/itemProps2.xml><?xml version="1.0" encoding="utf-8"?>
<ds:datastoreItem xmlns:ds="http://schemas.openxmlformats.org/officeDocument/2006/customXml" ds:itemID="{C12B141A-BBAB-4257-89BD-130FDEB02E2C}">
  <ds:schemaRefs>
    <ds:schemaRef ds:uri="cd5e8ce9-5210-498f-9196-a26fa5e9d3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909C9C9-8C71-4EAA-99BB-6413F8C02A8E}">
  <ds:schemaRefs>
    <ds:schemaRef ds:uri="cd5e8ce9-5210-498f-9196-a26fa5e9d3d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PosterPresentations.com-36x60-Template-V3</Template>
  <TotalTime>0</TotalTime>
  <Words>519</Words>
  <Application>Microsoft Macintosh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Söhne</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Perez, Christopher</cp:lastModifiedBy>
  <cp:revision>2</cp:revision>
  <dcterms:created xsi:type="dcterms:W3CDTF">2012-02-06T18:46:22Z</dcterms:created>
  <dcterms:modified xsi:type="dcterms:W3CDTF">2023-12-06T04:13:51Z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0x0101005669C3B536F1254ABF83F355FE9EA24F</vt:lpwstr>
  </property>
</Properties>
</file>