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4" r:id="rId10"/>
    <p:sldId id="261" r:id="rId11"/>
    <p:sldId id="262" r:id="rId12"/>
    <p:sldId id="263" r:id="rId13"/>
    <p:sldId id="265" r:id="rId14"/>
    <p:sldId id="267" r:id="rId15"/>
    <p:sldId id="266" r:id="rId16"/>
  </p:sldIdLst>
  <p:sldSz cx="18288000" cy="10287000"/>
  <p:notesSz cx="6858000" cy="9144000"/>
  <p:embeddedFontLst>
    <p:embeddedFont>
      <p:font typeface="Century Gothic Paneuropean" panose="020B0604020202020204" charset="0"/>
      <p:regular r:id="rId17"/>
    </p:embeddedFont>
    <p:embeddedFont>
      <p:font typeface="Century Gothic Paneuropean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EA8B02-689D-4F3B-991B-8E27A92F880F}" v="17" dt="2025-04-05T03:41:3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hyperlink" Target="mailto:Job-Syncquestions@js.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9514936" y="2631057"/>
            <a:ext cx="8982254" cy="4690613"/>
            <a:chOff x="0" y="0"/>
            <a:chExt cx="11976338" cy="6254150"/>
          </a:xfrm>
        </p:grpSpPr>
        <p:sp>
          <p:nvSpPr>
            <p:cNvPr id="5" name="Freeform 5"/>
            <p:cNvSpPr/>
            <p:nvPr/>
          </p:nvSpPr>
          <p:spPr>
            <a:xfrm>
              <a:off x="0" y="0"/>
              <a:ext cx="11976338" cy="6254150"/>
            </a:xfrm>
            <a:custGeom>
              <a:avLst/>
              <a:gdLst/>
              <a:ahLst/>
              <a:cxnLst/>
              <a:rect l="l" t="t" r="r" b="b"/>
              <a:pathLst>
                <a:path w="11976338" h="6254150">
                  <a:moveTo>
                    <a:pt x="0" y="0"/>
                  </a:moveTo>
                  <a:lnTo>
                    <a:pt x="11976338" y="0"/>
                  </a:lnTo>
                  <a:lnTo>
                    <a:pt x="11976338" y="6254150"/>
                  </a:lnTo>
                  <a:lnTo>
                    <a:pt x="0" y="6254150"/>
                  </a:lnTo>
                  <a:close/>
                </a:path>
              </a:pathLst>
            </a:custGeom>
            <a:solidFill>
              <a:srgbClr val="000000">
                <a:alpha val="0"/>
              </a:srgbClr>
            </a:solidFill>
          </p:spPr>
          <p:txBody>
            <a:bodyPr/>
            <a:lstStyle/>
            <a:p>
              <a:endParaRPr lang="en-US"/>
            </a:p>
          </p:txBody>
        </p:sp>
        <p:sp>
          <p:nvSpPr>
            <p:cNvPr id="6" name="TextBox 6"/>
            <p:cNvSpPr txBox="1"/>
            <p:nvPr/>
          </p:nvSpPr>
          <p:spPr>
            <a:xfrm>
              <a:off x="0" y="76200"/>
              <a:ext cx="11976338" cy="6177950"/>
            </a:xfrm>
            <a:prstGeom prst="rect">
              <a:avLst/>
            </a:prstGeom>
          </p:spPr>
          <p:txBody>
            <a:bodyPr lIns="0" tIns="0" rIns="0" bIns="0" rtlCol="0" anchor="b"/>
            <a:lstStyle/>
            <a:p>
              <a:pPr algn="l">
                <a:lnSpc>
                  <a:spcPts val="6480"/>
                </a:lnSpc>
              </a:pPr>
              <a:r>
                <a:rPr lang="en-US" sz="6000">
                  <a:solidFill>
                    <a:srgbClr val="B2D0B4"/>
                  </a:solidFill>
                  <a:latin typeface="Century Gothic Paneuropean"/>
                  <a:ea typeface="Century Gothic Paneuropean"/>
                  <a:cs typeface="Century Gothic Paneuropean"/>
                  <a:sym typeface="Century Gothic Paneuropean"/>
                </a:rPr>
                <a:t>JOB-SYNC: </a:t>
              </a:r>
            </a:p>
            <a:p>
              <a:pPr algn="l">
                <a:lnSpc>
                  <a:spcPts val="6480"/>
                </a:lnSpc>
              </a:pPr>
              <a:endParaRPr lang="en-US" sz="6000">
                <a:solidFill>
                  <a:srgbClr val="B2D0B4"/>
                </a:solidFill>
                <a:latin typeface="Century Gothic Paneuropean"/>
                <a:ea typeface="Century Gothic Paneuropean"/>
                <a:cs typeface="Century Gothic Paneuropean"/>
                <a:sym typeface="Century Gothic Paneuropean"/>
              </a:endParaRPr>
            </a:p>
            <a:p>
              <a:pPr algn="l">
                <a:lnSpc>
                  <a:spcPts val="6480"/>
                </a:lnSpc>
              </a:pPr>
              <a:endParaRPr lang="en-US" sz="6000">
                <a:solidFill>
                  <a:srgbClr val="B2D0B4"/>
                </a:solidFill>
                <a:latin typeface="Century Gothic Paneuropean"/>
                <a:ea typeface="Century Gothic Paneuropean"/>
                <a:cs typeface="Century Gothic Paneuropean"/>
                <a:sym typeface="Century Gothic Paneuropean"/>
              </a:endParaRPr>
            </a:p>
            <a:p>
              <a:pPr algn="l">
                <a:lnSpc>
                  <a:spcPts val="6480"/>
                </a:lnSpc>
              </a:pPr>
              <a:r>
                <a:rPr lang="en-US" sz="6000">
                  <a:solidFill>
                    <a:srgbClr val="B2D0B4"/>
                  </a:solidFill>
                  <a:latin typeface="Century Gothic Paneuropean"/>
                  <a:ea typeface="Century Gothic Paneuropean"/>
                  <a:cs typeface="Century Gothic Paneuropean"/>
                  <a:sym typeface="Century Gothic Paneuropean"/>
                </a:rPr>
                <a:t>A comprehensive style guide</a:t>
              </a:r>
            </a:p>
          </p:txBody>
        </p:sp>
      </p:grpSp>
      <p:sp>
        <p:nvSpPr>
          <p:cNvPr id="7" name="Freeform 7" descr="Business, dress, professional, suit, tie icon - Download on Iconfinder"/>
          <p:cNvSpPr/>
          <p:nvPr/>
        </p:nvSpPr>
        <p:spPr>
          <a:xfrm>
            <a:off x="2114550" y="1028700"/>
            <a:ext cx="7886700" cy="7886700"/>
          </a:xfrm>
          <a:custGeom>
            <a:avLst/>
            <a:gdLst/>
            <a:ahLst/>
            <a:cxnLst/>
            <a:rect l="l" t="t" r="r" b="b"/>
            <a:pathLst>
              <a:path w="7886700" h="7886700">
                <a:moveTo>
                  <a:pt x="0" y="0"/>
                </a:moveTo>
                <a:lnTo>
                  <a:pt x="7886700" y="0"/>
                </a:lnTo>
                <a:lnTo>
                  <a:pt x="7886700" y="7886700"/>
                </a:lnTo>
                <a:lnTo>
                  <a:pt x="0" y="7886700"/>
                </a:lnTo>
                <a:lnTo>
                  <a:pt x="0" y="0"/>
                </a:lnTo>
                <a:close/>
              </a:path>
            </a:pathLst>
          </a:custGeom>
          <a:blipFill>
            <a:blip r:embed="rId2"/>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7272069" y="-275787"/>
            <a:ext cx="5143500" cy="2852928"/>
            <a:chOff x="0" y="0"/>
            <a:chExt cx="6858000" cy="3803904"/>
          </a:xfrm>
        </p:grpSpPr>
        <p:sp>
          <p:nvSpPr>
            <p:cNvPr id="5" name="Freeform 5"/>
            <p:cNvSpPr/>
            <p:nvPr/>
          </p:nvSpPr>
          <p:spPr>
            <a:xfrm>
              <a:off x="0" y="0"/>
              <a:ext cx="6858000" cy="3803904"/>
            </a:xfrm>
            <a:custGeom>
              <a:avLst/>
              <a:gdLst/>
              <a:ahLst/>
              <a:cxnLst/>
              <a:rect l="l" t="t" r="r" b="b"/>
              <a:pathLst>
                <a:path w="6858000" h="3803904">
                  <a:moveTo>
                    <a:pt x="0" y="0"/>
                  </a:moveTo>
                  <a:lnTo>
                    <a:pt x="6858000" y="0"/>
                  </a:lnTo>
                  <a:lnTo>
                    <a:pt x="6858000" y="3803904"/>
                  </a:lnTo>
                  <a:lnTo>
                    <a:pt x="0" y="3803904"/>
                  </a:lnTo>
                  <a:close/>
                </a:path>
              </a:pathLst>
            </a:custGeom>
            <a:solidFill>
              <a:srgbClr val="000000">
                <a:alpha val="0"/>
              </a:srgbClr>
            </a:solidFill>
          </p:spPr>
          <p:txBody>
            <a:bodyPr/>
            <a:lstStyle/>
            <a:p>
              <a:endParaRPr lang="en-US"/>
            </a:p>
          </p:txBody>
        </p:sp>
        <p:sp>
          <p:nvSpPr>
            <p:cNvPr id="6" name="TextBox 6"/>
            <p:cNvSpPr txBox="1"/>
            <p:nvPr/>
          </p:nvSpPr>
          <p:spPr>
            <a:xfrm>
              <a:off x="0" y="57150"/>
              <a:ext cx="6858000" cy="3746754"/>
            </a:xfrm>
            <a:prstGeom prst="rect">
              <a:avLst/>
            </a:prstGeom>
          </p:spPr>
          <p:txBody>
            <a:bodyPr lIns="0" tIns="0" rIns="0" bIns="0" rtlCol="0" anchor="b"/>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DON'TS </a:t>
              </a:r>
            </a:p>
          </p:txBody>
        </p:sp>
      </p:grpSp>
      <p:grpSp>
        <p:nvGrpSpPr>
          <p:cNvPr id="7" name="Group 7"/>
          <p:cNvGrpSpPr/>
          <p:nvPr/>
        </p:nvGrpSpPr>
        <p:grpSpPr>
          <a:xfrm>
            <a:off x="1557069" y="3107666"/>
            <a:ext cx="14675685" cy="5978104"/>
            <a:chOff x="0" y="0"/>
            <a:chExt cx="19567580" cy="7970806"/>
          </a:xfrm>
        </p:grpSpPr>
        <p:sp>
          <p:nvSpPr>
            <p:cNvPr id="8" name="Freeform 8"/>
            <p:cNvSpPr/>
            <p:nvPr/>
          </p:nvSpPr>
          <p:spPr>
            <a:xfrm>
              <a:off x="0" y="0"/>
              <a:ext cx="19567581" cy="7970806"/>
            </a:xfrm>
            <a:custGeom>
              <a:avLst/>
              <a:gdLst/>
              <a:ahLst/>
              <a:cxnLst/>
              <a:rect l="l" t="t" r="r" b="b"/>
              <a:pathLst>
                <a:path w="19567581" h="7970806">
                  <a:moveTo>
                    <a:pt x="0" y="0"/>
                  </a:moveTo>
                  <a:lnTo>
                    <a:pt x="19567581" y="0"/>
                  </a:lnTo>
                  <a:lnTo>
                    <a:pt x="19567581" y="7970806"/>
                  </a:lnTo>
                  <a:lnTo>
                    <a:pt x="0" y="7970806"/>
                  </a:lnTo>
                  <a:close/>
                </a:path>
              </a:pathLst>
            </a:custGeom>
            <a:solidFill>
              <a:srgbClr val="000000">
                <a:alpha val="0"/>
              </a:srgbClr>
            </a:solidFill>
          </p:spPr>
          <p:txBody>
            <a:bodyPr/>
            <a:lstStyle/>
            <a:p>
              <a:endParaRPr lang="en-US"/>
            </a:p>
          </p:txBody>
        </p:sp>
        <p:sp>
          <p:nvSpPr>
            <p:cNvPr id="9" name="TextBox 9"/>
            <p:cNvSpPr txBox="1"/>
            <p:nvPr/>
          </p:nvSpPr>
          <p:spPr>
            <a:xfrm>
              <a:off x="0" y="47625"/>
              <a:ext cx="19567580" cy="7923181"/>
            </a:xfrm>
            <a:prstGeom prst="rect">
              <a:avLst/>
            </a:prstGeom>
          </p:spPr>
          <p:txBody>
            <a:bodyPr lIns="0" tIns="0" rIns="0" bIns="0" rtlCol="0" anchor="t"/>
            <a:lstStyle/>
            <a:p>
              <a:pPr algn="l">
                <a:lnSpc>
                  <a:spcPts val="4050"/>
                </a:lnSpc>
              </a:pPr>
              <a:r>
                <a:rPr lang="en-US" sz="3750">
                  <a:solidFill>
                    <a:srgbClr val="FFFFFF"/>
                  </a:solidFill>
                  <a:latin typeface="Century Gothic Paneuropean"/>
                  <a:ea typeface="Century Gothic Paneuropean"/>
                  <a:cs typeface="Century Gothic Paneuropean"/>
                  <a:sym typeface="Century Gothic Paneuropean"/>
                </a:rPr>
                <a:t>DON'T USE UNAPPROVED COLORS. </a:t>
              </a:r>
            </a:p>
            <a:p>
              <a:pPr algn="l">
                <a:lnSpc>
                  <a:spcPts val="4050"/>
                </a:lnSpc>
              </a:pPr>
              <a:endParaRPr lang="en-US" sz="3750">
                <a:solidFill>
                  <a:srgbClr val="FFFFFF"/>
                </a:solidFill>
                <a:latin typeface="Century Gothic Paneuropean"/>
                <a:ea typeface="Century Gothic Paneuropean"/>
                <a:cs typeface="Century Gothic Paneuropean"/>
                <a:sym typeface="Century Gothic Paneuropean"/>
              </a:endParaRPr>
            </a:p>
            <a:p>
              <a:pPr algn="l">
                <a:lnSpc>
                  <a:spcPts val="4050"/>
                </a:lnSpc>
              </a:pPr>
              <a:r>
                <a:rPr lang="en-US" sz="3750">
                  <a:solidFill>
                    <a:srgbClr val="FFFFFF"/>
                  </a:solidFill>
                  <a:latin typeface="Century Gothic Paneuropean"/>
                  <a:ea typeface="Century Gothic Paneuropean"/>
                  <a:cs typeface="Century Gothic Paneuropean"/>
                  <a:sym typeface="Century Gothic Paneuropean"/>
                </a:rPr>
                <a:t>Don't reproduce any part of the of the JOB-Sync logo in any other color than it's original.</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151EA-519A-9402-55D9-67C80A589FB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A984B18-F0FB-594D-415C-0E4937D27BEC}"/>
              </a:ext>
            </a:extLst>
          </p:cNvPr>
          <p:cNvGrpSpPr/>
          <p:nvPr/>
        </p:nvGrpSpPr>
        <p:grpSpPr>
          <a:xfrm>
            <a:off x="0" y="9738358"/>
            <a:ext cx="18283238" cy="548640"/>
            <a:chOff x="0" y="0"/>
            <a:chExt cx="24377650" cy="731520"/>
          </a:xfrm>
        </p:grpSpPr>
        <p:sp>
          <p:nvSpPr>
            <p:cNvPr id="3" name="Freeform 3">
              <a:extLst>
                <a:ext uri="{FF2B5EF4-FFF2-40B4-BE49-F238E27FC236}">
                  <a16:creationId xmlns:a16="http://schemas.microsoft.com/office/drawing/2014/main" id="{227A5318-D08E-79B5-7D46-2CCB06EA0A49}"/>
                </a:ext>
              </a:extLst>
            </p:cNvPr>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7" name="Group 7">
            <a:extLst>
              <a:ext uri="{FF2B5EF4-FFF2-40B4-BE49-F238E27FC236}">
                <a16:creationId xmlns:a16="http://schemas.microsoft.com/office/drawing/2014/main" id="{A6C59C7E-369B-06D6-6510-4C8E271555B7}"/>
              </a:ext>
            </a:extLst>
          </p:cNvPr>
          <p:cNvGrpSpPr/>
          <p:nvPr/>
        </p:nvGrpSpPr>
        <p:grpSpPr>
          <a:xfrm>
            <a:off x="1557069" y="3107666"/>
            <a:ext cx="14675685" cy="5978104"/>
            <a:chOff x="0" y="0"/>
            <a:chExt cx="19567580" cy="7970806"/>
          </a:xfrm>
        </p:grpSpPr>
        <p:sp>
          <p:nvSpPr>
            <p:cNvPr id="8" name="Freeform 8">
              <a:extLst>
                <a:ext uri="{FF2B5EF4-FFF2-40B4-BE49-F238E27FC236}">
                  <a16:creationId xmlns:a16="http://schemas.microsoft.com/office/drawing/2014/main" id="{8BB06FF6-E133-3F88-0809-ED447923F278}"/>
                </a:ext>
              </a:extLst>
            </p:cNvPr>
            <p:cNvSpPr/>
            <p:nvPr/>
          </p:nvSpPr>
          <p:spPr>
            <a:xfrm>
              <a:off x="0" y="0"/>
              <a:ext cx="19567581" cy="7970806"/>
            </a:xfrm>
            <a:custGeom>
              <a:avLst/>
              <a:gdLst/>
              <a:ahLst/>
              <a:cxnLst/>
              <a:rect l="l" t="t" r="r" b="b"/>
              <a:pathLst>
                <a:path w="19567581" h="7970806">
                  <a:moveTo>
                    <a:pt x="0" y="0"/>
                  </a:moveTo>
                  <a:lnTo>
                    <a:pt x="19567581" y="0"/>
                  </a:lnTo>
                  <a:lnTo>
                    <a:pt x="19567581" y="7970806"/>
                  </a:lnTo>
                  <a:lnTo>
                    <a:pt x="0" y="7970806"/>
                  </a:lnTo>
                  <a:close/>
                </a:path>
              </a:pathLst>
            </a:custGeom>
            <a:solidFill>
              <a:srgbClr val="000000">
                <a:alpha val="0"/>
              </a:srgbClr>
            </a:solidFill>
          </p:spPr>
          <p:txBody>
            <a:bodyPr/>
            <a:lstStyle/>
            <a:p>
              <a:endParaRPr lang="en-US"/>
            </a:p>
          </p:txBody>
        </p:sp>
        <p:sp>
          <p:nvSpPr>
            <p:cNvPr id="9" name="TextBox 9">
              <a:extLst>
                <a:ext uri="{FF2B5EF4-FFF2-40B4-BE49-F238E27FC236}">
                  <a16:creationId xmlns:a16="http://schemas.microsoft.com/office/drawing/2014/main" id="{703CF480-908B-3B0F-2D4E-3EB977E3A368}"/>
                </a:ext>
              </a:extLst>
            </p:cNvPr>
            <p:cNvSpPr txBox="1"/>
            <p:nvPr/>
          </p:nvSpPr>
          <p:spPr>
            <a:xfrm>
              <a:off x="0" y="47625"/>
              <a:ext cx="19567580" cy="7923181"/>
            </a:xfrm>
            <a:prstGeom prst="rect">
              <a:avLst/>
            </a:prstGeom>
          </p:spPr>
          <p:txBody>
            <a:bodyPr lIns="0" tIns="0" rIns="0" bIns="0" rtlCol="0" anchor="t"/>
            <a:lstStyle/>
            <a:p>
              <a:pPr algn="l">
                <a:lnSpc>
                  <a:spcPts val="4050"/>
                </a:lnSpc>
              </a:pPr>
              <a:r>
                <a:rPr lang="en-US" sz="3750" dirty="0">
                  <a:solidFill>
                    <a:srgbClr val="FFFFFF"/>
                  </a:solidFill>
                  <a:latin typeface="Century Gothic Paneuropean"/>
                  <a:ea typeface="Century Gothic Paneuropean"/>
                  <a:cs typeface="Century Gothic Paneuropean"/>
                  <a:sym typeface="Century Gothic Paneuropean"/>
                </a:rPr>
                <a:t>DON'T USE UNAPPROVED COLORS. </a:t>
              </a:r>
            </a:p>
            <a:p>
              <a:pPr algn="l">
                <a:lnSpc>
                  <a:spcPts val="4050"/>
                </a:lnSpc>
              </a:pPr>
              <a:endParaRPr lang="en-US" sz="3750" dirty="0">
                <a:solidFill>
                  <a:srgbClr val="FFFFFF"/>
                </a:solidFill>
                <a:latin typeface="Century Gothic Paneuropean"/>
                <a:ea typeface="Century Gothic Paneuropean"/>
                <a:cs typeface="Century Gothic Paneuropean"/>
                <a:sym typeface="Century Gothic Paneuropean"/>
              </a:endParaRPr>
            </a:p>
            <a:p>
              <a:pPr algn="l">
                <a:lnSpc>
                  <a:spcPts val="4050"/>
                </a:lnSpc>
              </a:pPr>
              <a:r>
                <a:rPr lang="en-US" sz="3750" dirty="0">
                  <a:solidFill>
                    <a:srgbClr val="FFFFFF"/>
                  </a:solidFill>
                  <a:latin typeface="Century Gothic Paneuropean"/>
                  <a:ea typeface="Century Gothic Paneuropean"/>
                  <a:cs typeface="Century Gothic Paneuropean"/>
                  <a:sym typeface="Century Gothic Paneuropean"/>
                </a:rPr>
                <a:t>Don't reproduce any part of the of the JOB-Sync logo in any other color than it's original.</a:t>
              </a:r>
            </a:p>
          </p:txBody>
        </p:sp>
      </p:grpSp>
      <p:pic>
        <p:nvPicPr>
          <p:cNvPr id="10" name="Picture 2">
            <a:hlinkClick r:id="" action="ppaction://media"/>
            <a:extLst>
              <a:ext uri="{FF2B5EF4-FFF2-40B4-BE49-F238E27FC236}">
                <a16:creationId xmlns:a16="http://schemas.microsoft.com/office/drawing/2014/main" id="{D839F233-0766-AB07-F5D3-DAB318C9E6BC}"/>
              </a:ext>
            </a:extLst>
          </p:cNvPr>
          <p:cNvPicPr>
            <a:picLocks noChangeAspect="1"/>
          </p:cNvPicPr>
          <p:nvPr>
            <a:videoFile r:link="rId2"/>
            <p:extLst>
              <p:ext uri="{DAA4B4D4-6D71-4841-9C94-3DE7FCFB9230}">
                <p14:media xmlns:p14="http://schemas.microsoft.com/office/powerpoint/2010/main" r:embed="rId1"/>
              </p:ext>
            </p:extLst>
          </p:nvPr>
        </p:nvPicPr>
        <p:blipFill>
          <a:blip r:embed="rId4"/>
          <a:srcRect/>
          <a:stretch>
            <a:fillRect/>
          </a:stretch>
        </p:blipFill>
        <p:spPr>
          <a:xfrm>
            <a:off x="1143000" y="1333500"/>
            <a:ext cx="16230600" cy="6955971"/>
          </a:xfrm>
          <a:prstGeom prst="rect">
            <a:avLst/>
          </a:prstGeom>
        </p:spPr>
      </p:pic>
    </p:spTree>
    <p:extLst>
      <p:ext uri="{BB962C8B-B14F-4D97-AF65-F5344CB8AC3E}">
        <p14:creationId xmlns:p14="http://schemas.microsoft.com/office/powerpoint/2010/main" val="378130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video>
              <p:cMediaNode vol="100000">
                <p:cTn id="2" fill="hold" display="0">
                  <p:stCondLst>
                    <p:cond delay="indefinite"/>
                  </p:stCondLst>
                </p:cTn>
                <p:tgtEl>
                  <p:spTgt spid="10"/>
                </p:tgtEl>
              </p:cMediaNode>
            </p:vide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257300" y="547689"/>
            <a:ext cx="15773400" cy="1717836"/>
            <a:chOff x="0" y="0"/>
            <a:chExt cx="21031200" cy="2290448"/>
          </a:xfrm>
        </p:grpSpPr>
        <p:sp>
          <p:nvSpPr>
            <p:cNvPr id="5" name="Freeform 5"/>
            <p:cNvSpPr/>
            <p:nvPr/>
          </p:nvSpPr>
          <p:spPr>
            <a:xfrm>
              <a:off x="0" y="0"/>
              <a:ext cx="21031200" cy="2290448"/>
            </a:xfrm>
            <a:custGeom>
              <a:avLst/>
              <a:gdLst/>
              <a:ahLst/>
              <a:cxnLst/>
              <a:rect l="l" t="t" r="r" b="b"/>
              <a:pathLst>
                <a:path w="21031200" h="2290448">
                  <a:moveTo>
                    <a:pt x="0" y="0"/>
                  </a:moveTo>
                  <a:lnTo>
                    <a:pt x="21031200" y="0"/>
                  </a:lnTo>
                  <a:lnTo>
                    <a:pt x="21031200" y="2290448"/>
                  </a:lnTo>
                  <a:lnTo>
                    <a:pt x="0" y="2290448"/>
                  </a:lnTo>
                  <a:close/>
                </a:path>
              </a:pathLst>
            </a:custGeom>
            <a:solidFill>
              <a:srgbClr val="000000">
                <a:alpha val="0"/>
              </a:srgbClr>
            </a:solidFill>
          </p:spPr>
          <p:txBody>
            <a:bodyPr/>
            <a:lstStyle/>
            <a:p>
              <a:endParaRPr lang="en-US"/>
            </a:p>
          </p:txBody>
        </p:sp>
        <p:sp>
          <p:nvSpPr>
            <p:cNvPr id="6" name="TextBox 6"/>
            <p:cNvSpPr txBox="1"/>
            <p:nvPr/>
          </p:nvSpPr>
          <p:spPr>
            <a:xfrm>
              <a:off x="0" y="57150"/>
              <a:ext cx="21031200" cy="2233298"/>
            </a:xfrm>
            <a:prstGeom prst="rect">
              <a:avLst/>
            </a:prstGeom>
          </p:spPr>
          <p:txBody>
            <a:bodyPr lIns="0" tIns="0" rIns="0" bIns="0" rtlCol="0" anchor="b"/>
            <a:lstStyle/>
            <a:p>
              <a:pPr algn="ctr">
                <a:lnSpc>
                  <a:spcPts val="5508"/>
                </a:lnSpc>
              </a:pPr>
              <a:r>
                <a:rPr lang="en-US" sz="5100">
                  <a:solidFill>
                    <a:srgbClr val="B2D0B4"/>
                  </a:solidFill>
                  <a:latin typeface="Century Gothic Paneuropean"/>
                  <a:ea typeface="Century Gothic Paneuropean"/>
                  <a:cs typeface="Century Gothic Paneuropean"/>
                  <a:sym typeface="Century Gothic Paneuropean"/>
                </a:rPr>
                <a:t>Additional Information</a:t>
              </a:r>
            </a:p>
          </p:txBody>
        </p:sp>
      </p:grpSp>
      <p:grpSp>
        <p:nvGrpSpPr>
          <p:cNvPr id="7" name="Group 7"/>
          <p:cNvGrpSpPr/>
          <p:nvPr/>
        </p:nvGrpSpPr>
        <p:grpSpPr>
          <a:xfrm>
            <a:off x="1028700" y="2585755"/>
            <a:ext cx="15773400" cy="6527007"/>
            <a:chOff x="0" y="0"/>
            <a:chExt cx="21031200" cy="8702676"/>
          </a:xfrm>
        </p:grpSpPr>
        <p:sp>
          <p:nvSpPr>
            <p:cNvPr id="8" name="Freeform 8"/>
            <p:cNvSpPr/>
            <p:nvPr/>
          </p:nvSpPr>
          <p:spPr>
            <a:xfrm>
              <a:off x="0" y="0"/>
              <a:ext cx="21031200" cy="8702676"/>
            </a:xfrm>
            <a:custGeom>
              <a:avLst/>
              <a:gdLst/>
              <a:ahLst/>
              <a:cxnLst/>
              <a:rect l="l" t="t" r="r" b="b"/>
              <a:pathLst>
                <a:path w="21031200" h="8702676">
                  <a:moveTo>
                    <a:pt x="0" y="0"/>
                  </a:moveTo>
                  <a:lnTo>
                    <a:pt x="21031200" y="0"/>
                  </a:lnTo>
                  <a:lnTo>
                    <a:pt x="21031200" y="8702676"/>
                  </a:lnTo>
                  <a:lnTo>
                    <a:pt x="0" y="8702676"/>
                  </a:lnTo>
                  <a:close/>
                </a:path>
              </a:pathLst>
            </a:custGeom>
            <a:solidFill>
              <a:srgbClr val="000000">
                <a:alpha val="0"/>
              </a:srgbClr>
            </a:solidFill>
          </p:spPr>
          <p:txBody>
            <a:bodyPr/>
            <a:lstStyle/>
            <a:p>
              <a:endParaRPr lang="en-US"/>
            </a:p>
          </p:txBody>
        </p:sp>
        <p:sp>
          <p:nvSpPr>
            <p:cNvPr id="9" name="TextBox 9"/>
            <p:cNvSpPr txBox="1"/>
            <p:nvPr/>
          </p:nvSpPr>
          <p:spPr>
            <a:xfrm>
              <a:off x="0" y="38100"/>
              <a:ext cx="21031200" cy="8664576"/>
            </a:xfrm>
            <a:prstGeom prst="rect">
              <a:avLst/>
            </a:prstGeom>
          </p:spPr>
          <p:txBody>
            <a:bodyPr lIns="0" tIns="0" rIns="0" bIns="0" rtlCol="0" anchor="t"/>
            <a:lstStyle/>
            <a:p>
              <a:pPr marL="542925" lvl="1" indent="-271462" algn="l">
                <a:lnSpc>
                  <a:spcPts val="3240"/>
                </a:lnSpc>
                <a:buFont typeface="Arial"/>
                <a:buChar char="•"/>
              </a:pPr>
              <a:r>
                <a:rPr lang="en-US" sz="3000">
                  <a:solidFill>
                    <a:srgbClr val="FFFFFF"/>
                  </a:solidFill>
                  <a:latin typeface="Century Gothic Paneuropean"/>
                  <a:ea typeface="Century Gothic Paneuropean"/>
                  <a:cs typeface="Century Gothic Paneuropean"/>
                  <a:sym typeface="Century Gothic Paneuropean"/>
                </a:rPr>
                <a:t>If you have any questions, comments, concerns or complaints regarding stylistic details, please contact us at:</a:t>
              </a:r>
            </a:p>
            <a:p>
              <a:pPr marL="542925" lvl="1" indent="-271462" algn="l">
                <a:lnSpc>
                  <a:spcPts val="3240"/>
                </a:lnSpc>
              </a:pPr>
              <a:endParaRPr lang="en-US" sz="3000">
                <a:solidFill>
                  <a:srgbClr val="FFFFFF"/>
                </a:solidFill>
                <a:latin typeface="Century Gothic Paneuropean"/>
                <a:ea typeface="Century Gothic Paneuropean"/>
                <a:cs typeface="Century Gothic Paneuropean"/>
                <a:sym typeface="Century Gothic Paneuropean"/>
              </a:endParaRPr>
            </a:p>
            <a:p>
              <a:pPr algn="l">
                <a:lnSpc>
                  <a:spcPts val="3240"/>
                </a:lnSpc>
              </a:pPr>
              <a:r>
                <a:rPr lang="en-US" sz="3000">
                  <a:solidFill>
                    <a:srgbClr val="C9A057"/>
                  </a:solidFill>
                  <a:latin typeface="Century Gothic Paneuropean"/>
                  <a:ea typeface="Century Gothic Paneuropean"/>
                  <a:cs typeface="Century Gothic Paneuropean"/>
                  <a:sym typeface="Century Gothic Paneuropean"/>
                </a:rPr>
                <a:t>   support</a:t>
              </a:r>
              <a:r>
                <a:rPr lang="en-US" sz="3000" u="sng">
                  <a:solidFill>
                    <a:srgbClr val="C9A057"/>
                  </a:solidFill>
                  <a:latin typeface="Century Gothic Paneuropean"/>
                  <a:ea typeface="Century Gothic Paneuropean"/>
                  <a:cs typeface="Century Gothic Paneuropean"/>
                  <a:sym typeface="Century Gothic Paneuropean"/>
                  <a:hlinkClick r:id="rId2" tooltip="mailto:Job-Syncquestions@js.com"/>
                </a:rPr>
                <a:t>@jobsync.com</a:t>
              </a:r>
            </a:p>
            <a:p>
              <a:pPr algn="l">
                <a:lnSpc>
                  <a:spcPts val="3240"/>
                </a:lnSpc>
              </a:pPr>
              <a:endParaRPr lang="en-US" sz="3000" u="sng">
                <a:solidFill>
                  <a:srgbClr val="C9A057"/>
                </a:solidFill>
                <a:latin typeface="Century Gothic Paneuropean"/>
                <a:ea typeface="Century Gothic Paneuropean"/>
                <a:cs typeface="Century Gothic Paneuropean"/>
                <a:sym typeface="Century Gothic Paneuropean"/>
                <a:hlinkClick r:id="rId2" tooltip="mailto:Job-Syncquestions@js.com"/>
              </a:endParaRPr>
            </a:p>
            <a:p>
              <a:pPr algn="l">
                <a:lnSpc>
                  <a:spcPts val="3240"/>
                </a:lnSpc>
              </a:pPr>
              <a:r>
                <a:rPr lang="en-US" sz="3000" u="sng">
                  <a:solidFill>
                    <a:srgbClr val="FFFFFF"/>
                  </a:solidFill>
                  <a:latin typeface="Century Gothic Paneuropean"/>
                  <a:ea typeface="Century Gothic Paneuropean"/>
                  <a:cs typeface="Century Gothic Paneuropean"/>
                  <a:sym typeface="Century Gothic Paneuropean"/>
                </a:rPr>
                <a:t>Or</a:t>
              </a:r>
            </a:p>
            <a:p>
              <a:pPr algn="l">
                <a:lnSpc>
                  <a:spcPts val="3240"/>
                </a:lnSpc>
              </a:pPr>
              <a:endParaRPr lang="en-US" sz="3000" u="sng">
                <a:solidFill>
                  <a:srgbClr val="FFFFFF"/>
                </a:solidFill>
                <a:latin typeface="Century Gothic Paneuropean"/>
                <a:ea typeface="Century Gothic Paneuropean"/>
                <a:cs typeface="Century Gothic Paneuropean"/>
                <a:sym typeface="Century Gothic Paneuropean"/>
              </a:endParaRPr>
            </a:p>
            <a:p>
              <a:pPr marL="542925" lvl="1" indent="-271462" algn="l">
                <a:lnSpc>
                  <a:spcPts val="3240"/>
                </a:lnSpc>
              </a:pPr>
              <a:r>
                <a:rPr lang="en-US" sz="3000" u="sng">
                  <a:solidFill>
                    <a:srgbClr val="FFFFFF"/>
                  </a:solidFill>
                  <a:latin typeface="Century Gothic Paneuropean"/>
                  <a:ea typeface="Century Gothic Paneuropean"/>
                  <a:cs typeface="Century Gothic Paneuropean"/>
                  <a:sym typeface="Century Gothic Paneuropean"/>
                </a:rPr>
                <a:t>M</a:t>
              </a:r>
              <a:r>
                <a:rPr lang="en-US" sz="3000">
                  <a:solidFill>
                    <a:srgbClr val="FFFFFF"/>
                  </a:solidFill>
                  <a:latin typeface="Century Gothic Paneuropean"/>
                  <a:ea typeface="Century Gothic Paneuropean"/>
                  <a:cs typeface="Century Gothic Paneuropean"/>
                  <a:sym typeface="Century Gothic Paneuropean"/>
                </a:rPr>
                <a:t>arcus3.jones@famu.edu</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257300" y="547689"/>
            <a:ext cx="15773400" cy="1717836"/>
            <a:chOff x="0" y="0"/>
            <a:chExt cx="21031200" cy="2290448"/>
          </a:xfrm>
        </p:grpSpPr>
        <p:sp>
          <p:nvSpPr>
            <p:cNvPr id="5" name="Freeform 5"/>
            <p:cNvSpPr/>
            <p:nvPr/>
          </p:nvSpPr>
          <p:spPr>
            <a:xfrm>
              <a:off x="0" y="0"/>
              <a:ext cx="21031200" cy="2290448"/>
            </a:xfrm>
            <a:custGeom>
              <a:avLst/>
              <a:gdLst/>
              <a:ahLst/>
              <a:cxnLst/>
              <a:rect l="l" t="t" r="r" b="b"/>
              <a:pathLst>
                <a:path w="21031200" h="2290448">
                  <a:moveTo>
                    <a:pt x="0" y="0"/>
                  </a:moveTo>
                  <a:lnTo>
                    <a:pt x="21031200" y="0"/>
                  </a:lnTo>
                  <a:lnTo>
                    <a:pt x="21031200" y="2290448"/>
                  </a:lnTo>
                  <a:lnTo>
                    <a:pt x="0" y="2290448"/>
                  </a:lnTo>
                  <a:close/>
                </a:path>
              </a:pathLst>
            </a:custGeom>
            <a:solidFill>
              <a:srgbClr val="000000">
                <a:alpha val="0"/>
              </a:srgbClr>
            </a:solidFill>
          </p:spPr>
          <p:txBody>
            <a:bodyPr/>
            <a:lstStyle/>
            <a:p>
              <a:endParaRPr lang="en-US"/>
            </a:p>
          </p:txBody>
        </p:sp>
        <p:sp>
          <p:nvSpPr>
            <p:cNvPr id="6" name="TextBox 6"/>
            <p:cNvSpPr txBox="1"/>
            <p:nvPr/>
          </p:nvSpPr>
          <p:spPr>
            <a:xfrm>
              <a:off x="0" y="76200"/>
              <a:ext cx="21031200" cy="2214248"/>
            </a:xfrm>
            <a:prstGeom prst="rect">
              <a:avLst/>
            </a:prstGeom>
          </p:spPr>
          <p:txBody>
            <a:bodyPr lIns="0" tIns="0" rIns="0" bIns="0" rtlCol="0" anchor="b"/>
            <a:lstStyle/>
            <a:p>
              <a:pPr algn="ctr">
                <a:lnSpc>
                  <a:spcPts val="6480"/>
                </a:lnSpc>
              </a:pPr>
              <a:r>
                <a:rPr lang="en-US" sz="6000">
                  <a:solidFill>
                    <a:srgbClr val="B2D0B4"/>
                  </a:solidFill>
                  <a:latin typeface="Century Gothic Paneuropean"/>
                  <a:ea typeface="Century Gothic Paneuropean"/>
                  <a:cs typeface="Century Gothic Paneuropean"/>
                  <a:sym typeface="Century Gothic Paneuropean"/>
                </a:rPr>
                <a:t>Table of Contents</a:t>
              </a:r>
            </a:p>
          </p:txBody>
        </p:sp>
      </p:grpSp>
      <p:grpSp>
        <p:nvGrpSpPr>
          <p:cNvPr id="7" name="Group 7"/>
          <p:cNvGrpSpPr/>
          <p:nvPr/>
        </p:nvGrpSpPr>
        <p:grpSpPr>
          <a:xfrm>
            <a:off x="1257300" y="2738438"/>
            <a:ext cx="15773400" cy="6527007"/>
            <a:chOff x="0" y="0"/>
            <a:chExt cx="21031200" cy="8702676"/>
          </a:xfrm>
        </p:grpSpPr>
        <p:sp>
          <p:nvSpPr>
            <p:cNvPr id="8" name="Freeform 8"/>
            <p:cNvSpPr/>
            <p:nvPr/>
          </p:nvSpPr>
          <p:spPr>
            <a:xfrm>
              <a:off x="0" y="0"/>
              <a:ext cx="21031200" cy="8702676"/>
            </a:xfrm>
            <a:custGeom>
              <a:avLst/>
              <a:gdLst/>
              <a:ahLst/>
              <a:cxnLst/>
              <a:rect l="l" t="t" r="r" b="b"/>
              <a:pathLst>
                <a:path w="21031200" h="8702676">
                  <a:moveTo>
                    <a:pt x="0" y="0"/>
                  </a:moveTo>
                  <a:lnTo>
                    <a:pt x="21031200" y="0"/>
                  </a:lnTo>
                  <a:lnTo>
                    <a:pt x="21031200" y="8702676"/>
                  </a:lnTo>
                  <a:lnTo>
                    <a:pt x="0" y="8702676"/>
                  </a:lnTo>
                  <a:close/>
                </a:path>
              </a:pathLst>
            </a:custGeom>
            <a:solidFill>
              <a:srgbClr val="000000">
                <a:alpha val="0"/>
              </a:srgbClr>
            </a:solidFill>
          </p:spPr>
          <p:txBody>
            <a:bodyPr/>
            <a:lstStyle/>
            <a:p>
              <a:endParaRPr lang="en-US"/>
            </a:p>
          </p:txBody>
        </p:sp>
        <p:sp>
          <p:nvSpPr>
            <p:cNvPr id="9" name="TextBox 9"/>
            <p:cNvSpPr txBox="1"/>
            <p:nvPr/>
          </p:nvSpPr>
          <p:spPr>
            <a:xfrm>
              <a:off x="0" y="47625"/>
              <a:ext cx="21031200" cy="8655051"/>
            </a:xfrm>
            <a:prstGeom prst="rect">
              <a:avLst/>
            </a:prstGeom>
          </p:spPr>
          <p:txBody>
            <a:bodyPr lIns="0" tIns="0" rIns="0" bIns="0" rtlCol="0" anchor="t"/>
            <a:lstStyle/>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Introductions...2</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Logo and App Icon...5</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Typography...6</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Colors...7</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Icons...8</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Don'ts...10</a:t>
              </a:r>
            </a:p>
            <a:p>
              <a:pPr marL="678656" lvl="1" indent="-339328" algn="l">
                <a:lnSpc>
                  <a:spcPts val="4050"/>
                </a:lnSpc>
                <a:buFont typeface="Arial"/>
                <a:buChar char="•"/>
              </a:pPr>
              <a:r>
                <a:rPr lang="en-US" sz="3750">
                  <a:solidFill>
                    <a:srgbClr val="FFFFFF"/>
                  </a:solidFill>
                  <a:latin typeface="Century Gothic Paneuropean"/>
                  <a:ea typeface="Century Gothic Paneuropean"/>
                  <a:cs typeface="Century Gothic Paneuropean"/>
                  <a:sym typeface="Century Gothic Paneuropean"/>
                </a:rPr>
                <a:t>Additional Information...11</a:t>
              </a:r>
            </a:p>
            <a:p>
              <a:pPr marL="678656" lvl="1" indent="-339328" algn="l">
                <a:lnSpc>
                  <a:spcPts val="4050"/>
                </a:lnSpc>
              </a:pPr>
              <a:endParaRPr lang="en-US" sz="3750">
                <a:solidFill>
                  <a:srgbClr val="FFFFFF"/>
                </a:solidFill>
                <a:latin typeface="Century Gothic Paneuropean"/>
                <a:ea typeface="Century Gothic Paneuropean"/>
                <a:cs typeface="Century Gothic Paneuropean"/>
                <a:sym typeface="Century Gothic Paneuropean"/>
              </a:endParaRPr>
            </a:p>
            <a:p>
              <a:pPr marL="678656" lvl="1" indent="-339328" algn="l">
                <a:lnSpc>
                  <a:spcPts val="4050"/>
                </a:lnSpc>
              </a:pPr>
              <a:endParaRPr lang="en-US" sz="3750">
                <a:solidFill>
                  <a:srgbClr val="FFFFFF"/>
                </a:solidFill>
                <a:latin typeface="Century Gothic Paneuropean"/>
                <a:ea typeface="Century Gothic Paneuropean"/>
                <a:cs typeface="Century Gothic Paneuropean"/>
                <a:sym typeface="Century Gothic Paneuropean"/>
              </a:endParaRPr>
            </a:p>
            <a:p>
              <a:pPr marL="678656" lvl="1" indent="-339328" algn="l">
                <a:lnSpc>
                  <a:spcPts val="4050"/>
                </a:lnSpc>
              </a:pPr>
              <a:endParaRPr lang="en-US" sz="3750">
                <a:solidFill>
                  <a:srgbClr val="FFFFFF"/>
                </a:solidFill>
                <a:latin typeface="Century Gothic Paneuropean"/>
                <a:ea typeface="Century Gothic Paneuropean"/>
                <a:cs typeface="Century Gothic Paneuropean"/>
                <a:sym typeface="Century Gothic Paneuropean"/>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257300" y="547689"/>
            <a:ext cx="15773400" cy="1717836"/>
            <a:chOff x="0" y="0"/>
            <a:chExt cx="21031200" cy="2290448"/>
          </a:xfrm>
        </p:grpSpPr>
        <p:sp>
          <p:nvSpPr>
            <p:cNvPr id="5" name="Freeform 5"/>
            <p:cNvSpPr/>
            <p:nvPr/>
          </p:nvSpPr>
          <p:spPr>
            <a:xfrm>
              <a:off x="0" y="0"/>
              <a:ext cx="21031200" cy="2290448"/>
            </a:xfrm>
            <a:custGeom>
              <a:avLst/>
              <a:gdLst/>
              <a:ahLst/>
              <a:cxnLst/>
              <a:rect l="l" t="t" r="r" b="b"/>
              <a:pathLst>
                <a:path w="21031200" h="2290448">
                  <a:moveTo>
                    <a:pt x="0" y="0"/>
                  </a:moveTo>
                  <a:lnTo>
                    <a:pt x="21031200" y="0"/>
                  </a:lnTo>
                  <a:lnTo>
                    <a:pt x="21031200" y="2290448"/>
                  </a:lnTo>
                  <a:lnTo>
                    <a:pt x="0" y="2290448"/>
                  </a:lnTo>
                  <a:close/>
                </a:path>
              </a:pathLst>
            </a:custGeom>
            <a:solidFill>
              <a:srgbClr val="000000">
                <a:alpha val="0"/>
              </a:srgbClr>
            </a:solidFill>
          </p:spPr>
          <p:txBody>
            <a:bodyPr/>
            <a:lstStyle/>
            <a:p>
              <a:endParaRPr lang="en-US"/>
            </a:p>
          </p:txBody>
        </p:sp>
        <p:sp>
          <p:nvSpPr>
            <p:cNvPr id="6" name="TextBox 6"/>
            <p:cNvSpPr txBox="1"/>
            <p:nvPr/>
          </p:nvSpPr>
          <p:spPr>
            <a:xfrm>
              <a:off x="0" y="57150"/>
              <a:ext cx="21031200" cy="2233298"/>
            </a:xfrm>
            <a:prstGeom prst="rect">
              <a:avLst/>
            </a:prstGeom>
          </p:spPr>
          <p:txBody>
            <a:bodyPr lIns="0" tIns="0" rIns="0" bIns="0" rtlCol="0" anchor="b"/>
            <a:lstStyle/>
            <a:p>
              <a:pPr algn="ctr">
                <a:lnSpc>
                  <a:spcPts val="5508"/>
                </a:lnSpc>
              </a:pPr>
              <a:r>
                <a:rPr lang="en-US" sz="5100">
                  <a:solidFill>
                    <a:srgbClr val="B2D0B4"/>
                  </a:solidFill>
                  <a:latin typeface="Century Gothic Paneuropean"/>
                  <a:ea typeface="Century Gothic Paneuropean"/>
                  <a:cs typeface="Century Gothic Paneuropean"/>
                  <a:sym typeface="Century Gothic Paneuropean"/>
                </a:rPr>
                <a:t>Introduction</a:t>
              </a:r>
            </a:p>
          </p:txBody>
        </p:sp>
      </p:grpSp>
      <p:grpSp>
        <p:nvGrpSpPr>
          <p:cNvPr id="7" name="Group 7"/>
          <p:cNvGrpSpPr/>
          <p:nvPr/>
        </p:nvGrpSpPr>
        <p:grpSpPr>
          <a:xfrm>
            <a:off x="1257300" y="2738438"/>
            <a:ext cx="15773400" cy="6527007"/>
            <a:chOff x="0" y="0"/>
            <a:chExt cx="21031200" cy="8702676"/>
          </a:xfrm>
        </p:grpSpPr>
        <p:sp>
          <p:nvSpPr>
            <p:cNvPr id="8" name="Freeform 8"/>
            <p:cNvSpPr/>
            <p:nvPr/>
          </p:nvSpPr>
          <p:spPr>
            <a:xfrm>
              <a:off x="0" y="0"/>
              <a:ext cx="21031200" cy="8702676"/>
            </a:xfrm>
            <a:custGeom>
              <a:avLst/>
              <a:gdLst/>
              <a:ahLst/>
              <a:cxnLst/>
              <a:rect l="l" t="t" r="r" b="b"/>
              <a:pathLst>
                <a:path w="21031200" h="8702676">
                  <a:moveTo>
                    <a:pt x="0" y="0"/>
                  </a:moveTo>
                  <a:lnTo>
                    <a:pt x="21031200" y="0"/>
                  </a:lnTo>
                  <a:lnTo>
                    <a:pt x="21031200" y="8702676"/>
                  </a:lnTo>
                  <a:lnTo>
                    <a:pt x="0" y="8702676"/>
                  </a:lnTo>
                  <a:close/>
                </a:path>
              </a:pathLst>
            </a:custGeom>
            <a:solidFill>
              <a:srgbClr val="000000">
                <a:alpha val="0"/>
              </a:srgbClr>
            </a:solidFill>
          </p:spPr>
          <p:txBody>
            <a:bodyPr/>
            <a:lstStyle/>
            <a:p>
              <a:endParaRPr lang="en-US"/>
            </a:p>
          </p:txBody>
        </p:sp>
        <p:sp>
          <p:nvSpPr>
            <p:cNvPr id="9" name="TextBox 9"/>
            <p:cNvSpPr txBox="1"/>
            <p:nvPr/>
          </p:nvSpPr>
          <p:spPr>
            <a:xfrm>
              <a:off x="0" y="47625"/>
              <a:ext cx="21031200" cy="8655051"/>
            </a:xfrm>
            <a:prstGeom prst="rect">
              <a:avLst/>
            </a:prstGeom>
          </p:spPr>
          <p:txBody>
            <a:bodyPr lIns="0" tIns="0" rIns="0" bIns="0" rtlCol="0" anchor="t"/>
            <a:lstStyle/>
            <a:p>
              <a:pPr algn="l">
                <a:lnSpc>
                  <a:spcPts val="4050"/>
                </a:lnSpc>
              </a:pPr>
              <a:r>
                <a:rPr lang="en-US" sz="3750">
                  <a:solidFill>
                    <a:srgbClr val="FFFFFF"/>
                  </a:solidFill>
                  <a:latin typeface="Century Gothic Paneuropean"/>
                  <a:ea typeface="Century Gothic Paneuropean"/>
                  <a:cs typeface="Century Gothic Paneuropean"/>
                  <a:sym typeface="Century Gothic Paneuropean"/>
                </a:rPr>
                <a:t>Job sync is an innovative platform designed to streamline job application process for applicants and it's able to enhance connections with hiring teams. It's a one way platform for job seekers and offering simple tools to simply searches, optimize resumes and provide personalized guides.</a:t>
              </a:r>
            </a:p>
            <a:p>
              <a:pPr algn="l">
                <a:lnSpc>
                  <a:spcPts val="4050"/>
                </a:lnSpc>
              </a:pPr>
              <a:r>
                <a:rPr lang="en-US" sz="3750">
                  <a:solidFill>
                    <a:srgbClr val="FFFFFF"/>
                  </a:solidFill>
                  <a:latin typeface="Century Gothic Paneuropean"/>
                  <a:ea typeface="Century Gothic Paneuropean"/>
                  <a:cs typeface="Century Gothic Paneuropean"/>
                  <a:sym typeface="Century Gothic Paneuropean"/>
                </a:rPr>
                <a:t>The platform focuses on providing seamless job search capabilities, personalized resume reviews, interview preparation and networking opportunities.</a:t>
              </a:r>
            </a:p>
            <a:p>
              <a:pPr algn="l">
                <a:lnSpc>
                  <a:spcPts val="4050"/>
                </a:lnSpc>
              </a:pPr>
              <a:r>
                <a:rPr lang="en-US" sz="3750">
                  <a:solidFill>
                    <a:srgbClr val="FFFFFF"/>
                  </a:solidFill>
                  <a:latin typeface="Century Gothic Paneuropean"/>
                  <a:ea typeface="Century Gothic Paneuropean"/>
                  <a:cs typeface="Century Gothic Paneuropean"/>
                  <a:sym typeface="Century Gothic Paneuropean"/>
                </a:rPr>
                <a:t>Any questions that need to be addressed can be directed to identity@JS.com.</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257300" y="547689"/>
            <a:ext cx="15773400" cy="1717836"/>
            <a:chOff x="0" y="0"/>
            <a:chExt cx="21031200" cy="2290448"/>
          </a:xfrm>
        </p:grpSpPr>
        <p:sp>
          <p:nvSpPr>
            <p:cNvPr id="5" name="Freeform 5"/>
            <p:cNvSpPr/>
            <p:nvPr/>
          </p:nvSpPr>
          <p:spPr>
            <a:xfrm>
              <a:off x="0" y="0"/>
              <a:ext cx="21031200" cy="2290448"/>
            </a:xfrm>
            <a:custGeom>
              <a:avLst/>
              <a:gdLst/>
              <a:ahLst/>
              <a:cxnLst/>
              <a:rect l="l" t="t" r="r" b="b"/>
              <a:pathLst>
                <a:path w="21031200" h="2290448">
                  <a:moveTo>
                    <a:pt x="0" y="0"/>
                  </a:moveTo>
                  <a:lnTo>
                    <a:pt x="21031200" y="0"/>
                  </a:lnTo>
                  <a:lnTo>
                    <a:pt x="21031200" y="2290448"/>
                  </a:lnTo>
                  <a:lnTo>
                    <a:pt x="0" y="2290448"/>
                  </a:lnTo>
                  <a:close/>
                </a:path>
              </a:pathLst>
            </a:custGeom>
            <a:solidFill>
              <a:srgbClr val="000000">
                <a:alpha val="0"/>
              </a:srgbClr>
            </a:solidFill>
          </p:spPr>
          <p:txBody>
            <a:bodyPr/>
            <a:lstStyle/>
            <a:p>
              <a:endParaRPr lang="en-US"/>
            </a:p>
          </p:txBody>
        </p:sp>
        <p:sp>
          <p:nvSpPr>
            <p:cNvPr id="6" name="TextBox 6"/>
            <p:cNvSpPr txBox="1"/>
            <p:nvPr/>
          </p:nvSpPr>
          <p:spPr>
            <a:xfrm>
              <a:off x="0" y="57150"/>
              <a:ext cx="21031200" cy="2233298"/>
            </a:xfrm>
            <a:prstGeom prst="rect">
              <a:avLst/>
            </a:prstGeom>
          </p:spPr>
          <p:txBody>
            <a:bodyPr lIns="0" tIns="0" rIns="0" bIns="0" rtlCol="0" anchor="b"/>
            <a:lstStyle/>
            <a:p>
              <a:pPr algn="ctr">
                <a:lnSpc>
                  <a:spcPts val="5508"/>
                </a:lnSpc>
              </a:pPr>
              <a:r>
                <a:rPr lang="en-US" sz="5100">
                  <a:solidFill>
                    <a:srgbClr val="B2D0B4"/>
                  </a:solidFill>
                  <a:latin typeface="Century Gothic Paneuropean"/>
                  <a:ea typeface="Century Gothic Paneuropean"/>
                  <a:cs typeface="Century Gothic Paneuropean"/>
                  <a:sym typeface="Century Gothic Paneuropean"/>
                </a:rPr>
                <a:t>Introduction Continued</a:t>
              </a:r>
            </a:p>
          </p:txBody>
        </p:sp>
      </p:grpSp>
      <p:grpSp>
        <p:nvGrpSpPr>
          <p:cNvPr id="7" name="Group 7"/>
          <p:cNvGrpSpPr/>
          <p:nvPr/>
        </p:nvGrpSpPr>
        <p:grpSpPr>
          <a:xfrm>
            <a:off x="1257300" y="2630608"/>
            <a:ext cx="15782025" cy="6634836"/>
            <a:chOff x="0" y="0"/>
            <a:chExt cx="21042700" cy="8846448"/>
          </a:xfrm>
        </p:grpSpPr>
        <p:sp>
          <p:nvSpPr>
            <p:cNvPr id="8" name="Freeform 8"/>
            <p:cNvSpPr/>
            <p:nvPr/>
          </p:nvSpPr>
          <p:spPr>
            <a:xfrm>
              <a:off x="0" y="0"/>
              <a:ext cx="21042700" cy="8846448"/>
            </a:xfrm>
            <a:custGeom>
              <a:avLst/>
              <a:gdLst/>
              <a:ahLst/>
              <a:cxnLst/>
              <a:rect l="l" t="t" r="r" b="b"/>
              <a:pathLst>
                <a:path w="21042700" h="8846448">
                  <a:moveTo>
                    <a:pt x="0" y="0"/>
                  </a:moveTo>
                  <a:lnTo>
                    <a:pt x="21042700" y="0"/>
                  </a:lnTo>
                  <a:lnTo>
                    <a:pt x="21042700" y="8846448"/>
                  </a:lnTo>
                  <a:lnTo>
                    <a:pt x="0" y="8846448"/>
                  </a:lnTo>
                  <a:close/>
                </a:path>
              </a:pathLst>
            </a:custGeom>
            <a:solidFill>
              <a:srgbClr val="000000">
                <a:alpha val="0"/>
              </a:srgbClr>
            </a:solidFill>
          </p:spPr>
          <p:txBody>
            <a:bodyPr/>
            <a:lstStyle/>
            <a:p>
              <a:endParaRPr lang="en-US"/>
            </a:p>
          </p:txBody>
        </p:sp>
        <p:sp>
          <p:nvSpPr>
            <p:cNvPr id="9" name="TextBox 9"/>
            <p:cNvSpPr txBox="1"/>
            <p:nvPr/>
          </p:nvSpPr>
          <p:spPr>
            <a:xfrm>
              <a:off x="0" y="47625"/>
              <a:ext cx="21042700" cy="8798823"/>
            </a:xfrm>
            <a:prstGeom prst="rect">
              <a:avLst/>
            </a:prstGeom>
          </p:spPr>
          <p:txBody>
            <a:bodyPr lIns="0" tIns="0" rIns="0" bIns="0" rtlCol="0" anchor="t"/>
            <a:lstStyle/>
            <a:p>
              <a:pPr algn="l">
                <a:lnSpc>
                  <a:spcPts val="4050"/>
                </a:lnSpc>
              </a:pPr>
              <a:r>
                <a:rPr lang="en-US" sz="3750" b="1" u="sng">
                  <a:solidFill>
                    <a:srgbClr val="FFFFFF"/>
                  </a:solidFill>
                  <a:latin typeface="Century Gothic Paneuropean Bold"/>
                  <a:ea typeface="Century Gothic Paneuropean Bold"/>
                  <a:cs typeface="Century Gothic Paneuropean Bold"/>
                  <a:sym typeface="Century Gothic Paneuropean Bold"/>
                </a:rPr>
                <a:t>Standard light mode and dark mode </a:t>
              </a:r>
            </a:p>
            <a:p>
              <a:pPr algn="l">
                <a:lnSpc>
                  <a:spcPts val="4212"/>
                </a:lnSpc>
              </a:pPr>
              <a:r>
                <a:rPr lang="en-US" sz="3900">
                  <a:solidFill>
                    <a:srgbClr val="FFFFFF"/>
                  </a:solidFill>
                  <a:latin typeface="Century Gothic Paneuropean"/>
                  <a:ea typeface="Century Gothic Paneuropean"/>
                  <a:cs typeface="Century Gothic Paneuropean"/>
                  <a:sym typeface="Century Gothic Paneuropean"/>
                </a:rPr>
                <a:t>We intend to implement the feature of having a complete light and dark mode respectively in our app.</a:t>
              </a:r>
            </a:p>
            <a:p>
              <a:pPr algn="l">
                <a:lnSpc>
                  <a:spcPts val="4050"/>
                </a:lnSpc>
              </a:pPr>
              <a:endParaRPr lang="en-US" sz="3900">
                <a:solidFill>
                  <a:srgbClr val="FFFFFF"/>
                </a:solidFill>
                <a:latin typeface="Century Gothic Paneuropean"/>
                <a:ea typeface="Century Gothic Paneuropean"/>
                <a:cs typeface="Century Gothic Paneuropean"/>
                <a:sym typeface="Century Gothic Paneuropean"/>
              </a:endParaRPr>
            </a:p>
            <a:p>
              <a:pPr algn="l">
                <a:lnSpc>
                  <a:spcPts val="4374"/>
                </a:lnSpc>
              </a:pPr>
              <a:r>
                <a:rPr lang="en-US" sz="4050" b="1" u="sng">
                  <a:solidFill>
                    <a:srgbClr val="FFFFFF"/>
                  </a:solidFill>
                  <a:latin typeface="Century Gothic Paneuropean Bold"/>
                  <a:ea typeface="Century Gothic Paneuropean Bold"/>
                  <a:cs typeface="Century Gothic Paneuropean Bold"/>
                  <a:sym typeface="Century Gothic Paneuropean Bold"/>
                </a:rPr>
                <a:t>Preparations</a:t>
              </a:r>
            </a:p>
            <a:p>
              <a:pPr algn="l">
                <a:lnSpc>
                  <a:spcPts val="4050"/>
                </a:lnSpc>
              </a:pPr>
              <a:r>
                <a:rPr lang="en-US" sz="3750" b="1">
                  <a:solidFill>
                    <a:srgbClr val="FFFFFF"/>
                  </a:solidFill>
                  <a:latin typeface="Century Gothic Paneuropean Bold"/>
                  <a:ea typeface="Century Gothic Paneuropean Bold"/>
                  <a:cs typeface="Century Gothic Paneuropean Bold"/>
                  <a:sym typeface="Century Gothic Paneuropean Bold"/>
                </a:rPr>
                <a:t>We will make sure our app is up to the complete standard before publishing the app, an app name and icon will be approved by JS and the backend team.</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1887200" y="0"/>
            <a:ext cx="5143500" cy="2857500"/>
            <a:chOff x="0" y="0"/>
            <a:chExt cx="6858000" cy="3810000"/>
          </a:xfrm>
        </p:grpSpPr>
        <p:sp>
          <p:nvSpPr>
            <p:cNvPr id="5" name="Freeform 5"/>
            <p:cNvSpPr/>
            <p:nvPr/>
          </p:nvSpPr>
          <p:spPr>
            <a:xfrm>
              <a:off x="0" y="0"/>
              <a:ext cx="6858000" cy="3810000"/>
            </a:xfrm>
            <a:custGeom>
              <a:avLst/>
              <a:gdLst/>
              <a:ahLst/>
              <a:cxnLst/>
              <a:rect l="l" t="t" r="r" b="b"/>
              <a:pathLst>
                <a:path w="6858000" h="3810000">
                  <a:moveTo>
                    <a:pt x="0" y="0"/>
                  </a:moveTo>
                  <a:lnTo>
                    <a:pt x="6858000" y="0"/>
                  </a:lnTo>
                  <a:lnTo>
                    <a:pt x="6858000" y="3810000"/>
                  </a:lnTo>
                  <a:lnTo>
                    <a:pt x="0" y="3810000"/>
                  </a:lnTo>
                  <a:close/>
                </a:path>
              </a:pathLst>
            </a:custGeom>
            <a:solidFill>
              <a:srgbClr val="000000">
                <a:alpha val="0"/>
              </a:srgbClr>
            </a:solidFill>
          </p:spPr>
          <p:txBody>
            <a:bodyPr/>
            <a:lstStyle/>
            <a:p>
              <a:endParaRPr lang="en-US"/>
            </a:p>
          </p:txBody>
        </p:sp>
        <p:sp>
          <p:nvSpPr>
            <p:cNvPr id="6" name="TextBox 6"/>
            <p:cNvSpPr txBox="1"/>
            <p:nvPr/>
          </p:nvSpPr>
          <p:spPr>
            <a:xfrm>
              <a:off x="0" y="57150"/>
              <a:ext cx="6858000" cy="3752850"/>
            </a:xfrm>
            <a:prstGeom prst="rect">
              <a:avLst/>
            </a:prstGeom>
          </p:spPr>
          <p:txBody>
            <a:bodyPr lIns="0" tIns="0" rIns="0" bIns="0" rtlCol="0" anchor="b"/>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LOGO AND APP ICON</a:t>
              </a:r>
            </a:p>
          </p:txBody>
        </p:sp>
      </p:grpSp>
      <p:grpSp>
        <p:nvGrpSpPr>
          <p:cNvPr id="7" name="Group 7"/>
          <p:cNvGrpSpPr/>
          <p:nvPr/>
        </p:nvGrpSpPr>
        <p:grpSpPr>
          <a:xfrm>
            <a:off x="9859994" y="2870440"/>
            <a:ext cx="7947082" cy="6862311"/>
            <a:chOff x="0" y="0"/>
            <a:chExt cx="10596110" cy="9149748"/>
          </a:xfrm>
        </p:grpSpPr>
        <p:sp>
          <p:nvSpPr>
            <p:cNvPr id="8" name="Freeform 8"/>
            <p:cNvSpPr/>
            <p:nvPr/>
          </p:nvSpPr>
          <p:spPr>
            <a:xfrm>
              <a:off x="0" y="0"/>
              <a:ext cx="10596110" cy="9149748"/>
            </a:xfrm>
            <a:custGeom>
              <a:avLst/>
              <a:gdLst/>
              <a:ahLst/>
              <a:cxnLst/>
              <a:rect l="l" t="t" r="r" b="b"/>
              <a:pathLst>
                <a:path w="10596110" h="9149748">
                  <a:moveTo>
                    <a:pt x="0" y="0"/>
                  </a:moveTo>
                  <a:lnTo>
                    <a:pt x="10596110" y="0"/>
                  </a:lnTo>
                  <a:lnTo>
                    <a:pt x="10596110" y="9149748"/>
                  </a:lnTo>
                  <a:lnTo>
                    <a:pt x="0" y="9149748"/>
                  </a:lnTo>
                  <a:close/>
                </a:path>
              </a:pathLst>
            </a:custGeom>
            <a:solidFill>
              <a:srgbClr val="000000">
                <a:alpha val="0"/>
              </a:srgbClr>
            </a:solidFill>
          </p:spPr>
          <p:txBody>
            <a:bodyPr/>
            <a:lstStyle/>
            <a:p>
              <a:endParaRPr lang="en-US"/>
            </a:p>
          </p:txBody>
        </p:sp>
        <p:sp>
          <p:nvSpPr>
            <p:cNvPr id="9" name="TextBox 9"/>
            <p:cNvSpPr txBox="1"/>
            <p:nvPr/>
          </p:nvSpPr>
          <p:spPr>
            <a:xfrm>
              <a:off x="0" y="47625"/>
              <a:ext cx="10596110" cy="9102123"/>
            </a:xfrm>
            <a:prstGeom prst="rect">
              <a:avLst/>
            </a:prstGeom>
          </p:spPr>
          <p:txBody>
            <a:bodyPr lIns="0" tIns="0" rIns="0" bIns="0" rtlCol="0" anchor="t"/>
            <a:lstStyle/>
            <a:p>
              <a:pPr algn="l">
                <a:lnSpc>
                  <a:spcPts val="4050"/>
                </a:lnSpc>
              </a:pPr>
              <a:r>
                <a:rPr lang="en-US" sz="3750" dirty="0">
                  <a:solidFill>
                    <a:srgbClr val="FFFFFF"/>
                  </a:solidFill>
                  <a:latin typeface="Century Gothic Paneuropean"/>
                  <a:ea typeface="Century Gothic Paneuropean"/>
                  <a:cs typeface="Century Gothic Paneuropean"/>
                  <a:sym typeface="Century Gothic Paneuropean"/>
                </a:rPr>
                <a:t>As the main identifier for Job-Sync, this would be placed in the welcome page and this would be the only logo and app icon that should be used, so there should never be a problem with incorporating it in either a header or a footer.</a:t>
              </a:r>
            </a:p>
          </p:txBody>
        </p:sp>
      </p:grpSp>
      <p:grpSp>
        <p:nvGrpSpPr>
          <p:cNvPr id="15" name="Group 15"/>
          <p:cNvGrpSpPr/>
          <p:nvPr/>
        </p:nvGrpSpPr>
        <p:grpSpPr>
          <a:xfrm>
            <a:off x="2822361" y="2781300"/>
            <a:ext cx="3700109" cy="3704493"/>
            <a:chOff x="0" y="0"/>
            <a:chExt cx="4933479" cy="4939325"/>
          </a:xfrm>
        </p:grpSpPr>
        <p:grpSp>
          <p:nvGrpSpPr>
            <p:cNvPr id="16" name="Group 16"/>
            <p:cNvGrpSpPr/>
            <p:nvPr/>
          </p:nvGrpSpPr>
          <p:grpSpPr>
            <a:xfrm>
              <a:off x="0" y="0"/>
              <a:ext cx="4933479" cy="4939325"/>
              <a:chOff x="0" y="0"/>
              <a:chExt cx="742095" cy="742975"/>
            </a:xfrm>
          </p:grpSpPr>
          <p:sp>
            <p:nvSpPr>
              <p:cNvPr id="17" name="Freeform 17"/>
              <p:cNvSpPr/>
              <p:nvPr/>
            </p:nvSpPr>
            <p:spPr>
              <a:xfrm>
                <a:off x="0" y="0"/>
                <a:ext cx="742095" cy="742975"/>
              </a:xfrm>
              <a:custGeom>
                <a:avLst/>
                <a:gdLst/>
                <a:ahLst/>
                <a:cxnLst/>
                <a:rect l="l" t="t" r="r" b="b"/>
                <a:pathLst>
                  <a:path w="742095" h="742975">
                    <a:moveTo>
                      <a:pt x="215138" y="0"/>
                    </a:moveTo>
                    <a:lnTo>
                      <a:pt x="526958" y="0"/>
                    </a:lnTo>
                    <a:cubicBezTo>
                      <a:pt x="584016" y="0"/>
                      <a:pt x="638737" y="22666"/>
                      <a:pt x="679083" y="63012"/>
                    </a:cubicBezTo>
                    <a:cubicBezTo>
                      <a:pt x="719429" y="103359"/>
                      <a:pt x="742095" y="158080"/>
                      <a:pt x="742095" y="215138"/>
                    </a:cubicBezTo>
                    <a:lnTo>
                      <a:pt x="742095" y="527837"/>
                    </a:lnTo>
                    <a:cubicBezTo>
                      <a:pt x="742095" y="646654"/>
                      <a:pt x="645775" y="742975"/>
                      <a:pt x="526958" y="742975"/>
                    </a:cubicBezTo>
                    <a:lnTo>
                      <a:pt x="215138" y="742975"/>
                    </a:lnTo>
                    <a:cubicBezTo>
                      <a:pt x="96321" y="742975"/>
                      <a:pt x="0" y="646654"/>
                      <a:pt x="0" y="527837"/>
                    </a:cubicBezTo>
                    <a:lnTo>
                      <a:pt x="0" y="215138"/>
                    </a:lnTo>
                    <a:cubicBezTo>
                      <a:pt x="0" y="96321"/>
                      <a:pt x="96321" y="0"/>
                      <a:pt x="215138" y="0"/>
                    </a:cubicBezTo>
                    <a:close/>
                  </a:path>
                </a:pathLst>
              </a:custGeom>
              <a:gradFill rotWithShape="1">
                <a:gsLst>
                  <a:gs pos="0">
                    <a:srgbClr val="0097B2">
                      <a:alpha val="100000"/>
                    </a:srgbClr>
                  </a:gs>
                  <a:gs pos="100000">
                    <a:srgbClr val="7ED957">
                      <a:alpha val="100000"/>
                    </a:srgbClr>
                  </a:gs>
                </a:gsLst>
                <a:lin ang="0"/>
              </a:gradFill>
              <a:ln cap="rnd">
                <a:noFill/>
                <a:prstDash val="sysDot"/>
                <a:round/>
              </a:ln>
            </p:spPr>
            <p:txBody>
              <a:bodyPr/>
              <a:lstStyle/>
              <a:p>
                <a:endParaRPr lang="en-US"/>
              </a:p>
            </p:txBody>
          </p:sp>
          <p:sp>
            <p:nvSpPr>
              <p:cNvPr id="18" name="TextBox 18"/>
              <p:cNvSpPr txBox="1"/>
              <p:nvPr/>
            </p:nvSpPr>
            <p:spPr>
              <a:xfrm>
                <a:off x="0" y="-19050"/>
                <a:ext cx="742095" cy="762025"/>
              </a:xfrm>
              <a:prstGeom prst="rect">
                <a:avLst/>
              </a:prstGeom>
            </p:spPr>
            <p:txBody>
              <a:bodyPr lIns="50800" tIns="50800" rIns="50800" bIns="50800" rtlCol="0" anchor="ctr"/>
              <a:lstStyle/>
              <a:p>
                <a:pPr algn="ctr">
                  <a:lnSpc>
                    <a:spcPts val="1260"/>
                  </a:lnSpc>
                  <a:spcBef>
                    <a:spcPct val="0"/>
                  </a:spcBef>
                </a:pPr>
                <a:endParaRPr/>
              </a:p>
            </p:txBody>
          </p:sp>
        </p:grpSp>
        <p:sp>
          <p:nvSpPr>
            <p:cNvPr id="19" name="Freeform 19"/>
            <p:cNvSpPr/>
            <p:nvPr/>
          </p:nvSpPr>
          <p:spPr>
            <a:xfrm>
              <a:off x="416327" y="401736"/>
              <a:ext cx="4162136" cy="4162136"/>
            </a:xfrm>
            <a:custGeom>
              <a:avLst/>
              <a:gdLst/>
              <a:ahLst/>
              <a:cxnLst/>
              <a:rect l="l" t="t" r="r" b="b"/>
              <a:pathLst>
                <a:path w="4162136" h="4162136">
                  <a:moveTo>
                    <a:pt x="0" y="0"/>
                  </a:moveTo>
                  <a:lnTo>
                    <a:pt x="4162135" y="0"/>
                  </a:lnTo>
                  <a:lnTo>
                    <a:pt x="4162135" y="4162135"/>
                  </a:lnTo>
                  <a:lnTo>
                    <a:pt x="0" y="416213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Freeform 20"/>
            <p:cNvSpPr/>
            <p:nvPr/>
          </p:nvSpPr>
          <p:spPr>
            <a:xfrm>
              <a:off x="857603" y="843013"/>
              <a:ext cx="3279582" cy="3279582"/>
            </a:xfrm>
            <a:custGeom>
              <a:avLst/>
              <a:gdLst/>
              <a:ahLst/>
              <a:cxnLst/>
              <a:rect l="l" t="t" r="r" b="b"/>
              <a:pathLst>
                <a:path w="3279582" h="3279582">
                  <a:moveTo>
                    <a:pt x="0" y="0"/>
                  </a:moveTo>
                  <a:lnTo>
                    <a:pt x="3279583" y="0"/>
                  </a:lnTo>
                  <a:lnTo>
                    <a:pt x="3279583" y="3279582"/>
                  </a:lnTo>
                  <a:lnTo>
                    <a:pt x="0" y="327958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rnd">
              <a:noFill/>
              <a:prstDash val="solid"/>
              <a:round/>
            </a:ln>
          </p:spPr>
          <p:txBody>
            <a:bodyPr/>
            <a:lstStyle/>
            <a:p>
              <a:endParaRPr lang="en-US"/>
            </a:p>
          </p:txBody>
        </p:sp>
        <p:sp>
          <p:nvSpPr>
            <p:cNvPr id="21" name="Freeform 21"/>
            <p:cNvSpPr/>
            <p:nvPr/>
          </p:nvSpPr>
          <p:spPr>
            <a:xfrm>
              <a:off x="1219550" y="1151677"/>
              <a:ext cx="2662254" cy="2662254"/>
            </a:xfrm>
            <a:custGeom>
              <a:avLst/>
              <a:gdLst/>
              <a:ahLst/>
              <a:cxnLst/>
              <a:rect l="l" t="t" r="r" b="b"/>
              <a:pathLst>
                <a:path w="2662254" h="2662254">
                  <a:moveTo>
                    <a:pt x="0" y="0"/>
                  </a:moveTo>
                  <a:lnTo>
                    <a:pt x="2662253" y="0"/>
                  </a:lnTo>
                  <a:lnTo>
                    <a:pt x="2662253" y="2662253"/>
                  </a:lnTo>
                  <a:lnTo>
                    <a:pt x="0" y="2662253"/>
                  </a:lnTo>
                  <a:lnTo>
                    <a:pt x="0" y="0"/>
                  </a:lnTo>
                  <a:close/>
                </a:path>
              </a:pathLst>
            </a:custGeom>
            <a:blipFill>
              <a:blip r:embed="rId6"/>
              <a:stretch>
                <a:fillRect/>
              </a:stretch>
            </a:blipFill>
          </p:spPr>
          <p:txBody>
            <a:bodyPr/>
            <a:lstStyle/>
            <a:p>
              <a:endParaRPr lang="en-US"/>
            </a:p>
          </p:txBody>
        </p:sp>
        <p:sp>
          <p:nvSpPr>
            <p:cNvPr id="22" name="Freeform 22"/>
            <p:cNvSpPr/>
            <p:nvPr/>
          </p:nvSpPr>
          <p:spPr>
            <a:xfrm>
              <a:off x="1582804" y="1300670"/>
              <a:ext cx="1935744" cy="2364268"/>
            </a:xfrm>
            <a:custGeom>
              <a:avLst/>
              <a:gdLst/>
              <a:ahLst/>
              <a:cxnLst/>
              <a:rect l="l" t="t" r="r" b="b"/>
              <a:pathLst>
                <a:path w="1935744" h="2364268">
                  <a:moveTo>
                    <a:pt x="0" y="0"/>
                  </a:moveTo>
                  <a:lnTo>
                    <a:pt x="1935745" y="0"/>
                  </a:lnTo>
                  <a:lnTo>
                    <a:pt x="1935745" y="2364268"/>
                  </a:lnTo>
                  <a:lnTo>
                    <a:pt x="0" y="236426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sp>
        <p:nvSpPr>
          <p:cNvPr id="23" name="TextBox 23"/>
          <p:cNvSpPr txBox="1"/>
          <p:nvPr/>
        </p:nvSpPr>
        <p:spPr>
          <a:xfrm>
            <a:off x="2904051" y="1640787"/>
            <a:ext cx="3228142" cy="715899"/>
          </a:xfrm>
          <a:prstGeom prst="rect">
            <a:avLst/>
          </a:prstGeom>
        </p:spPr>
        <p:txBody>
          <a:bodyPr lIns="0" tIns="0" rIns="0" bIns="0" rtlCol="0" anchor="t">
            <a:spAutoFit/>
          </a:bodyPr>
          <a:lstStyle/>
          <a:p>
            <a:pPr algn="ctr">
              <a:lnSpc>
                <a:spcPts val="5508"/>
              </a:lnSpc>
              <a:spcBef>
                <a:spcPct val="0"/>
              </a:spcBef>
            </a:pPr>
            <a:r>
              <a:rPr lang="en-US" sz="5100" dirty="0">
                <a:solidFill>
                  <a:srgbClr val="FFFFFF"/>
                </a:solidFill>
                <a:latin typeface="Century Gothic Paneuropean"/>
                <a:ea typeface="Century Gothic Paneuropean"/>
                <a:cs typeface="Century Gothic Paneuropean"/>
                <a:sym typeface="Century Gothic Paneuropean"/>
              </a:rPr>
              <a:t>logo</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1887200" y="884208"/>
            <a:ext cx="5143500" cy="1110651"/>
            <a:chOff x="0" y="0"/>
            <a:chExt cx="6858000" cy="1480868"/>
          </a:xfrm>
        </p:grpSpPr>
        <p:sp>
          <p:nvSpPr>
            <p:cNvPr id="5" name="Freeform 5"/>
            <p:cNvSpPr/>
            <p:nvPr/>
          </p:nvSpPr>
          <p:spPr>
            <a:xfrm>
              <a:off x="0" y="0"/>
              <a:ext cx="6858000" cy="1480868"/>
            </a:xfrm>
            <a:custGeom>
              <a:avLst/>
              <a:gdLst/>
              <a:ahLst/>
              <a:cxnLst/>
              <a:rect l="l" t="t" r="r" b="b"/>
              <a:pathLst>
                <a:path w="6858000" h="1480868">
                  <a:moveTo>
                    <a:pt x="0" y="0"/>
                  </a:moveTo>
                  <a:lnTo>
                    <a:pt x="6858000" y="0"/>
                  </a:lnTo>
                  <a:lnTo>
                    <a:pt x="6858000" y="1480868"/>
                  </a:lnTo>
                  <a:lnTo>
                    <a:pt x="0" y="1480868"/>
                  </a:lnTo>
                  <a:close/>
                </a:path>
              </a:pathLst>
            </a:custGeom>
            <a:solidFill>
              <a:srgbClr val="000000">
                <a:alpha val="0"/>
              </a:srgbClr>
            </a:solidFill>
          </p:spPr>
          <p:txBody>
            <a:bodyPr/>
            <a:lstStyle/>
            <a:p>
              <a:endParaRPr lang="en-US"/>
            </a:p>
          </p:txBody>
        </p:sp>
        <p:sp>
          <p:nvSpPr>
            <p:cNvPr id="6" name="TextBox 6"/>
            <p:cNvSpPr txBox="1"/>
            <p:nvPr/>
          </p:nvSpPr>
          <p:spPr>
            <a:xfrm>
              <a:off x="0" y="57150"/>
              <a:ext cx="6858000" cy="1423718"/>
            </a:xfrm>
            <a:prstGeom prst="rect">
              <a:avLst/>
            </a:prstGeom>
          </p:spPr>
          <p:txBody>
            <a:bodyPr lIns="0" tIns="0" rIns="0" bIns="0" rtlCol="0" anchor="b"/>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App Icon </a:t>
              </a:r>
            </a:p>
          </p:txBody>
        </p:sp>
      </p:grpSp>
      <p:grpSp>
        <p:nvGrpSpPr>
          <p:cNvPr id="7" name="Group 7"/>
          <p:cNvGrpSpPr/>
          <p:nvPr/>
        </p:nvGrpSpPr>
        <p:grpSpPr>
          <a:xfrm>
            <a:off x="1257300" y="1028700"/>
            <a:ext cx="5934974" cy="856173"/>
            <a:chOff x="0" y="0"/>
            <a:chExt cx="7913298" cy="1141564"/>
          </a:xfrm>
        </p:grpSpPr>
        <p:sp>
          <p:nvSpPr>
            <p:cNvPr id="8" name="Freeform 8"/>
            <p:cNvSpPr/>
            <p:nvPr/>
          </p:nvSpPr>
          <p:spPr>
            <a:xfrm>
              <a:off x="0" y="0"/>
              <a:ext cx="7913298" cy="1141564"/>
            </a:xfrm>
            <a:custGeom>
              <a:avLst/>
              <a:gdLst/>
              <a:ahLst/>
              <a:cxnLst/>
              <a:rect l="l" t="t" r="r" b="b"/>
              <a:pathLst>
                <a:path w="7913298" h="1141564">
                  <a:moveTo>
                    <a:pt x="0" y="0"/>
                  </a:moveTo>
                  <a:lnTo>
                    <a:pt x="7913298" y="0"/>
                  </a:lnTo>
                  <a:lnTo>
                    <a:pt x="7913298" y="1141564"/>
                  </a:lnTo>
                  <a:lnTo>
                    <a:pt x="0" y="1141564"/>
                  </a:lnTo>
                  <a:close/>
                </a:path>
              </a:pathLst>
            </a:custGeom>
            <a:solidFill>
              <a:srgbClr val="000000">
                <a:alpha val="0"/>
              </a:srgbClr>
            </a:solidFill>
          </p:spPr>
          <p:txBody>
            <a:bodyPr/>
            <a:lstStyle/>
            <a:p>
              <a:endParaRPr lang="en-US"/>
            </a:p>
          </p:txBody>
        </p:sp>
        <p:sp>
          <p:nvSpPr>
            <p:cNvPr id="9" name="TextBox 9"/>
            <p:cNvSpPr txBox="1"/>
            <p:nvPr/>
          </p:nvSpPr>
          <p:spPr>
            <a:xfrm>
              <a:off x="0" y="57150"/>
              <a:ext cx="7913298" cy="1084414"/>
            </a:xfrm>
            <a:prstGeom prst="rect">
              <a:avLst/>
            </a:prstGeom>
          </p:spPr>
          <p:txBody>
            <a:bodyPr lIns="0" tIns="0" rIns="0" bIns="0" rtlCol="0" anchor="t"/>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Naming New App</a:t>
              </a:r>
            </a:p>
            <a:p>
              <a:pPr algn="l">
                <a:lnSpc>
                  <a:spcPts val="5508"/>
                </a:lnSpc>
              </a:pPr>
              <a:endParaRPr lang="en-US" sz="5100">
                <a:solidFill>
                  <a:srgbClr val="B2D0B4"/>
                </a:solidFill>
                <a:latin typeface="Century Gothic Paneuropean"/>
                <a:ea typeface="Century Gothic Paneuropean"/>
                <a:cs typeface="Century Gothic Paneuropean"/>
                <a:sym typeface="Century Gothic Paneuropean"/>
              </a:endParaRPr>
            </a:p>
          </p:txBody>
        </p:sp>
      </p:grpSp>
      <p:grpSp>
        <p:nvGrpSpPr>
          <p:cNvPr id="10" name="Group 10"/>
          <p:cNvGrpSpPr/>
          <p:nvPr/>
        </p:nvGrpSpPr>
        <p:grpSpPr>
          <a:xfrm>
            <a:off x="10959861" y="2115628"/>
            <a:ext cx="6868782" cy="5594528"/>
            <a:chOff x="0" y="0"/>
            <a:chExt cx="9158376" cy="7459370"/>
          </a:xfrm>
        </p:grpSpPr>
        <p:sp>
          <p:nvSpPr>
            <p:cNvPr id="11" name="Freeform 11"/>
            <p:cNvSpPr/>
            <p:nvPr/>
          </p:nvSpPr>
          <p:spPr>
            <a:xfrm>
              <a:off x="0" y="0"/>
              <a:ext cx="9158376" cy="7459370"/>
            </a:xfrm>
            <a:custGeom>
              <a:avLst/>
              <a:gdLst/>
              <a:ahLst/>
              <a:cxnLst/>
              <a:rect l="l" t="t" r="r" b="b"/>
              <a:pathLst>
                <a:path w="9158376" h="7459370">
                  <a:moveTo>
                    <a:pt x="0" y="0"/>
                  </a:moveTo>
                  <a:lnTo>
                    <a:pt x="9158376" y="0"/>
                  </a:lnTo>
                  <a:lnTo>
                    <a:pt x="9158376" y="7459370"/>
                  </a:lnTo>
                  <a:lnTo>
                    <a:pt x="0" y="7459370"/>
                  </a:lnTo>
                  <a:close/>
                </a:path>
              </a:pathLst>
            </a:custGeom>
            <a:solidFill>
              <a:srgbClr val="000000">
                <a:alpha val="0"/>
              </a:srgbClr>
            </a:solidFill>
          </p:spPr>
          <p:txBody>
            <a:bodyPr/>
            <a:lstStyle/>
            <a:p>
              <a:endParaRPr lang="en-US"/>
            </a:p>
          </p:txBody>
        </p:sp>
        <p:sp>
          <p:nvSpPr>
            <p:cNvPr id="12" name="TextBox 12"/>
            <p:cNvSpPr txBox="1"/>
            <p:nvPr/>
          </p:nvSpPr>
          <p:spPr>
            <a:xfrm>
              <a:off x="0" y="47625"/>
              <a:ext cx="9158376" cy="7411745"/>
            </a:xfrm>
            <a:prstGeom prst="rect">
              <a:avLst/>
            </a:prstGeom>
          </p:spPr>
          <p:txBody>
            <a:bodyPr lIns="0" tIns="0" rIns="0" bIns="0" rtlCol="0" anchor="t"/>
            <a:lstStyle/>
            <a:p>
              <a:pPr algn="l">
                <a:lnSpc>
                  <a:spcPts val="3888"/>
                </a:lnSpc>
              </a:pPr>
              <a:r>
                <a:rPr lang="en-US" sz="3600">
                  <a:solidFill>
                    <a:srgbClr val="FFFFFF"/>
                  </a:solidFill>
                  <a:latin typeface="Century Gothic Paneuropean"/>
                  <a:ea typeface="Century Gothic Paneuropean"/>
                  <a:cs typeface="Century Gothic Paneuropean"/>
                  <a:sym typeface="Century Gothic Paneuropean"/>
                </a:rPr>
                <a:t>The app Icon is the first impression and identity of the app and shall therefore represent the app's purpose. An app Icon is unique and exclusive for its app and shall not be used for other purposes or meanings. Hence, for each new app and icon created. Never use the JOBSYNC beta app icon.</a:t>
              </a:r>
            </a:p>
          </p:txBody>
        </p:sp>
      </p:grpSp>
      <p:grpSp>
        <p:nvGrpSpPr>
          <p:cNvPr id="13" name="Group 13"/>
          <p:cNvGrpSpPr/>
          <p:nvPr/>
        </p:nvGrpSpPr>
        <p:grpSpPr>
          <a:xfrm>
            <a:off x="387959" y="2101449"/>
            <a:ext cx="6789296" cy="1384995"/>
            <a:chOff x="0" y="0"/>
            <a:chExt cx="9052394" cy="1846660"/>
          </a:xfrm>
        </p:grpSpPr>
        <p:sp>
          <p:nvSpPr>
            <p:cNvPr id="14" name="Freeform 14"/>
            <p:cNvSpPr/>
            <p:nvPr/>
          </p:nvSpPr>
          <p:spPr>
            <a:xfrm>
              <a:off x="0" y="0"/>
              <a:ext cx="9052394" cy="1846660"/>
            </a:xfrm>
            <a:custGeom>
              <a:avLst/>
              <a:gdLst/>
              <a:ahLst/>
              <a:cxnLst/>
              <a:rect l="l" t="t" r="r" b="b"/>
              <a:pathLst>
                <a:path w="9052394" h="1846660">
                  <a:moveTo>
                    <a:pt x="0" y="0"/>
                  </a:moveTo>
                  <a:lnTo>
                    <a:pt x="9052394" y="0"/>
                  </a:lnTo>
                  <a:lnTo>
                    <a:pt x="9052394" y="1846660"/>
                  </a:lnTo>
                  <a:lnTo>
                    <a:pt x="0" y="1846660"/>
                  </a:lnTo>
                  <a:close/>
                </a:path>
              </a:pathLst>
            </a:custGeom>
            <a:solidFill>
              <a:srgbClr val="000000">
                <a:alpha val="0"/>
              </a:srgbClr>
            </a:solidFill>
          </p:spPr>
          <p:txBody>
            <a:bodyPr/>
            <a:lstStyle/>
            <a:p>
              <a:endParaRPr lang="en-US"/>
            </a:p>
          </p:txBody>
        </p:sp>
        <p:sp>
          <p:nvSpPr>
            <p:cNvPr id="15" name="TextBox 15"/>
            <p:cNvSpPr txBox="1"/>
            <p:nvPr/>
          </p:nvSpPr>
          <p:spPr>
            <a:xfrm>
              <a:off x="0" y="0"/>
              <a:ext cx="9052394" cy="1846660"/>
            </a:xfrm>
            <a:prstGeom prst="rect">
              <a:avLst/>
            </a:prstGeom>
          </p:spPr>
          <p:txBody>
            <a:bodyPr lIns="0" tIns="0" rIns="0" bIns="0" rtlCol="0" anchor="t"/>
            <a:lstStyle/>
            <a:p>
              <a:pPr algn="l">
                <a:lnSpc>
                  <a:spcPts val="3240"/>
                </a:lnSpc>
              </a:pPr>
              <a:r>
                <a:rPr lang="en-US" sz="2700">
                  <a:solidFill>
                    <a:srgbClr val="FFFFFF"/>
                  </a:solidFill>
                  <a:latin typeface="Century Gothic Paneuropean"/>
                  <a:ea typeface="Century Gothic Paneuropean"/>
                  <a:cs typeface="Century Gothic Paneuropean"/>
                  <a:sym typeface="Century Gothic Paneuropean"/>
                </a:rPr>
                <a:t>When naming a new app, please make sure that the following principles are applied.</a:t>
              </a:r>
            </a:p>
          </p:txBody>
        </p:sp>
      </p:grpSp>
      <p:grpSp>
        <p:nvGrpSpPr>
          <p:cNvPr id="16" name="Group 16"/>
          <p:cNvGrpSpPr/>
          <p:nvPr/>
        </p:nvGrpSpPr>
        <p:grpSpPr>
          <a:xfrm>
            <a:off x="377194" y="3739476"/>
            <a:ext cx="6810823" cy="3185487"/>
            <a:chOff x="0" y="0"/>
            <a:chExt cx="9081098" cy="4247316"/>
          </a:xfrm>
        </p:grpSpPr>
        <p:sp>
          <p:nvSpPr>
            <p:cNvPr id="17" name="Freeform 17"/>
            <p:cNvSpPr/>
            <p:nvPr/>
          </p:nvSpPr>
          <p:spPr>
            <a:xfrm>
              <a:off x="0" y="0"/>
              <a:ext cx="9081098" cy="4247316"/>
            </a:xfrm>
            <a:custGeom>
              <a:avLst/>
              <a:gdLst/>
              <a:ahLst/>
              <a:cxnLst/>
              <a:rect l="l" t="t" r="r" b="b"/>
              <a:pathLst>
                <a:path w="9081098" h="4247316">
                  <a:moveTo>
                    <a:pt x="0" y="0"/>
                  </a:moveTo>
                  <a:lnTo>
                    <a:pt x="9081098" y="0"/>
                  </a:lnTo>
                  <a:lnTo>
                    <a:pt x="9081098" y="4247316"/>
                  </a:lnTo>
                  <a:lnTo>
                    <a:pt x="0" y="4247316"/>
                  </a:lnTo>
                  <a:close/>
                </a:path>
              </a:pathLst>
            </a:custGeom>
            <a:solidFill>
              <a:srgbClr val="000000">
                <a:alpha val="0"/>
              </a:srgbClr>
            </a:solidFill>
          </p:spPr>
          <p:txBody>
            <a:bodyPr/>
            <a:lstStyle/>
            <a:p>
              <a:endParaRPr lang="en-US"/>
            </a:p>
          </p:txBody>
        </p:sp>
        <p:sp>
          <p:nvSpPr>
            <p:cNvPr id="18" name="TextBox 18"/>
            <p:cNvSpPr txBox="1"/>
            <p:nvPr/>
          </p:nvSpPr>
          <p:spPr>
            <a:xfrm>
              <a:off x="0" y="9525"/>
              <a:ext cx="9081098" cy="4237791"/>
            </a:xfrm>
            <a:prstGeom prst="rect">
              <a:avLst/>
            </a:prstGeom>
          </p:spPr>
          <p:txBody>
            <a:bodyPr lIns="0" tIns="0" rIns="0" bIns="0" rtlCol="0" anchor="t"/>
            <a:lstStyle/>
            <a:p>
              <a:pPr algn="l">
                <a:lnSpc>
                  <a:spcPts val="3960"/>
                </a:lnSpc>
              </a:pPr>
              <a:r>
                <a:rPr lang="en-US" sz="3300">
                  <a:solidFill>
                    <a:srgbClr val="FFFFFF"/>
                  </a:solidFill>
                  <a:latin typeface="Century Gothic Paneuropean"/>
                  <a:ea typeface="Century Gothic Paneuropean"/>
                  <a:cs typeface="Century Gothic Paneuropean"/>
                  <a:sym typeface="Century Gothic Paneuropean"/>
                </a:rPr>
                <a:t>Be in line with Job-Sync brand, express customer benefit, focus on the functionality of the app, be descriptive, follow industry practice., be consistent and most of all keep it short.</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485900" y="547689"/>
            <a:ext cx="15773400" cy="1746237"/>
            <a:chOff x="0" y="0"/>
            <a:chExt cx="21031200" cy="2328316"/>
          </a:xfrm>
        </p:grpSpPr>
        <p:sp>
          <p:nvSpPr>
            <p:cNvPr id="5" name="Freeform 5"/>
            <p:cNvSpPr/>
            <p:nvPr/>
          </p:nvSpPr>
          <p:spPr>
            <a:xfrm>
              <a:off x="0" y="0"/>
              <a:ext cx="21031200" cy="2328316"/>
            </a:xfrm>
            <a:custGeom>
              <a:avLst/>
              <a:gdLst/>
              <a:ahLst/>
              <a:cxnLst/>
              <a:rect l="l" t="t" r="r" b="b"/>
              <a:pathLst>
                <a:path w="21031200" h="2328316">
                  <a:moveTo>
                    <a:pt x="0" y="0"/>
                  </a:moveTo>
                  <a:lnTo>
                    <a:pt x="21031200" y="0"/>
                  </a:lnTo>
                  <a:lnTo>
                    <a:pt x="21031200" y="2328316"/>
                  </a:lnTo>
                  <a:lnTo>
                    <a:pt x="0" y="2328316"/>
                  </a:lnTo>
                  <a:close/>
                </a:path>
              </a:pathLst>
            </a:custGeom>
            <a:solidFill>
              <a:srgbClr val="000000">
                <a:alpha val="0"/>
              </a:srgbClr>
            </a:solidFill>
          </p:spPr>
          <p:txBody>
            <a:bodyPr/>
            <a:lstStyle/>
            <a:p>
              <a:endParaRPr lang="en-US"/>
            </a:p>
          </p:txBody>
        </p:sp>
        <p:sp>
          <p:nvSpPr>
            <p:cNvPr id="6" name="TextBox 6"/>
            <p:cNvSpPr txBox="1"/>
            <p:nvPr/>
          </p:nvSpPr>
          <p:spPr>
            <a:xfrm>
              <a:off x="0" y="57150"/>
              <a:ext cx="21031200" cy="2271166"/>
            </a:xfrm>
            <a:prstGeom prst="rect">
              <a:avLst/>
            </a:prstGeom>
          </p:spPr>
          <p:txBody>
            <a:bodyPr lIns="0" tIns="0" rIns="0" bIns="0" rtlCol="0" anchor="b"/>
            <a:lstStyle/>
            <a:p>
              <a:pPr algn="ctr">
                <a:lnSpc>
                  <a:spcPts val="5508"/>
                </a:lnSpc>
              </a:pPr>
              <a:r>
                <a:rPr lang="en-US" sz="5100" b="1">
                  <a:solidFill>
                    <a:srgbClr val="B2D0B4"/>
                  </a:solidFill>
                  <a:latin typeface="Century Gothic Paneuropean Bold"/>
                  <a:ea typeface="Century Gothic Paneuropean Bold"/>
                  <a:cs typeface="Century Gothic Paneuropean Bold"/>
                  <a:sym typeface="Century Gothic Paneuropean Bold"/>
                </a:rPr>
                <a:t>JobSync Typography Guide</a:t>
              </a:r>
            </a:p>
            <a:p>
              <a:pPr algn="l">
                <a:lnSpc>
                  <a:spcPts val="5508"/>
                </a:lnSpc>
              </a:pPr>
              <a:endParaRPr lang="en-US" sz="5100" b="1">
                <a:solidFill>
                  <a:srgbClr val="B2D0B4"/>
                </a:solidFill>
                <a:latin typeface="Century Gothic Paneuropean Bold"/>
                <a:ea typeface="Century Gothic Paneuropean Bold"/>
                <a:cs typeface="Century Gothic Paneuropean Bold"/>
                <a:sym typeface="Century Gothic Paneuropean Bold"/>
              </a:endParaRPr>
            </a:p>
          </p:txBody>
        </p:sp>
      </p:grpSp>
      <p:grpSp>
        <p:nvGrpSpPr>
          <p:cNvPr id="7" name="Group 7"/>
          <p:cNvGrpSpPr/>
          <p:nvPr/>
        </p:nvGrpSpPr>
        <p:grpSpPr>
          <a:xfrm>
            <a:off x="798170" y="1772729"/>
            <a:ext cx="17226950" cy="8490546"/>
            <a:chOff x="0" y="0"/>
            <a:chExt cx="22969266" cy="11320728"/>
          </a:xfrm>
        </p:grpSpPr>
        <p:sp>
          <p:nvSpPr>
            <p:cNvPr id="8" name="Freeform 8"/>
            <p:cNvSpPr/>
            <p:nvPr/>
          </p:nvSpPr>
          <p:spPr>
            <a:xfrm>
              <a:off x="0" y="0"/>
              <a:ext cx="22969266" cy="11320728"/>
            </a:xfrm>
            <a:custGeom>
              <a:avLst/>
              <a:gdLst/>
              <a:ahLst/>
              <a:cxnLst/>
              <a:rect l="l" t="t" r="r" b="b"/>
              <a:pathLst>
                <a:path w="22969266" h="11320728">
                  <a:moveTo>
                    <a:pt x="0" y="0"/>
                  </a:moveTo>
                  <a:lnTo>
                    <a:pt x="22969266" y="0"/>
                  </a:lnTo>
                  <a:lnTo>
                    <a:pt x="22969266" y="11320728"/>
                  </a:lnTo>
                  <a:lnTo>
                    <a:pt x="0" y="11320728"/>
                  </a:lnTo>
                  <a:close/>
                </a:path>
              </a:pathLst>
            </a:custGeom>
            <a:solidFill>
              <a:srgbClr val="000000">
                <a:alpha val="0"/>
              </a:srgbClr>
            </a:solidFill>
          </p:spPr>
          <p:txBody>
            <a:bodyPr/>
            <a:lstStyle/>
            <a:p>
              <a:endParaRPr lang="en-US"/>
            </a:p>
          </p:txBody>
        </p:sp>
        <p:sp>
          <p:nvSpPr>
            <p:cNvPr id="9" name="TextBox 9"/>
            <p:cNvSpPr txBox="1"/>
            <p:nvPr/>
          </p:nvSpPr>
          <p:spPr>
            <a:xfrm>
              <a:off x="0" y="66675"/>
              <a:ext cx="22969266" cy="11254053"/>
            </a:xfrm>
            <a:prstGeom prst="rect">
              <a:avLst/>
            </a:prstGeom>
          </p:spPr>
          <p:txBody>
            <a:bodyPr lIns="0" tIns="0" rIns="0" bIns="0" rtlCol="0" anchor="ctr"/>
            <a:lstStyle/>
            <a:p>
              <a:pPr algn="l">
                <a:lnSpc>
                  <a:spcPts val="2697"/>
                </a:lnSpc>
              </a:pPr>
              <a:r>
                <a:rPr lang="en-US" sz="2775">
                  <a:solidFill>
                    <a:srgbClr val="FFFFFF"/>
                  </a:solidFill>
                  <a:latin typeface="Century Gothic Paneuropean"/>
                  <a:ea typeface="Century Gothic Paneuropean"/>
                  <a:cs typeface="Century Gothic Paneuropean"/>
                  <a:sym typeface="Century Gothic Paneuropean"/>
                </a:rPr>
                <a:t>The typography for JobSync, with its bold gradient background transitioning from blue (#0097B2) to green (#7ED957), reflects a sleek, modern, and professional aesthetic while ensuring readability. The recommended font family for headings is Bebas Neue or Montserrat, styled in extra bold or black for a futuristic feel, with main titles ranging from 44–52px and section headers between 30–38px. For contrast, the primary heading color should be deep navy (#003366) or white (#FFFFFF). Subheadings should use Raleway or Open Sans in semi-bold or bold, sized between 22–26px, and colored teal (#008080) or light green (#A4E57A) to maintain a tech-forward vibe. Body text, set in Roboto or Lato with regular or medium weight, should be sized 16–18px and use dark gray (#333333) or black (#000000) for clarity. Text should dynamically adjust to maintain legibility on both dark and light sections of the gradient background. Callouts and highlights can use Poppins or Nunito in bold or italic, matching body text size but using electric blue (#0073E6) or vibrant green (#4CAF50) for accent colors. For quotes and testimonials, Merriweather or Georgia in italic should be used, sized 16–18px, with soft cyan (#A7E0E8) or off-white (#F5F5F5) colors for a subtle, distinguished look. Button text should be Montserrat or Bebas Neue, styled in bold, all caps, sized 16–18px, with white (#FFFFFF) text on a deep blue (#005A9E) or neon green (#00CC66) background to create a clear call to action. The typography guidelines emphasize ample spacing, clear alignment—left for text-heavy sections and center for headers or call-to-action elements—and a seamless integration with the bold, structured look of the JobSync logo. By combining high-contrast fonts, dynamic styling, and a cohesive layout, JobSync creates a modern, tech-forward aesthetic tailored to its audience.</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1887200" y="2286000"/>
            <a:ext cx="5143500" cy="2857500"/>
            <a:chOff x="0" y="0"/>
            <a:chExt cx="6858000" cy="3810000"/>
          </a:xfrm>
        </p:grpSpPr>
        <p:sp>
          <p:nvSpPr>
            <p:cNvPr id="5" name="Freeform 5"/>
            <p:cNvSpPr/>
            <p:nvPr/>
          </p:nvSpPr>
          <p:spPr>
            <a:xfrm>
              <a:off x="0" y="0"/>
              <a:ext cx="6858000" cy="3810000"/>
            </a:xfrm>
            <a:custGeom>
              <a:avLst/>
              <a:gdLst/>
              <a:ahLst/>
              <a:cxnLst/>
              <a:rect l="l" t="t" r="r" b="b"/>
              <a:pathLst>
                <a:path w="6858000" h="3810000">
                  <a:moveTo>
                    <a:pt x="0" y="0"/>
                  </a:moveTo>
                  <a:lnTo>
                    <a:pt x="6858000" y="0"/>
                  </a:lnTo>
                  <a:lnTo>
                    <a:pt x="6858000" y="3810000"/>
                  </a:lnTo>
                  <a:lnTo>
                    <a:pt x="0" y="3810000"/>
                  </a:lnTo>
                  <a:close/>
                </a:path>
              </a:pathLst>
            </a:custGeom>
            <a:solidFill>
              <a:srgbClr val="000000">
                <a:alpha val="0"/>
              </a:srgbClr>
            </a:solidFill>
          </p:spPr>
          <p:txBody>
            <a:bodyPr/>
            <a:lstStyle/>
            <a:p>
              <a:endParaRPr lang="en-US"/>
            </a:p>
          </p:txBody>
        </p:sp>
        <p:sp>
          <p:nvSpPr>
            <p:cNvPr id="6" name="TextBox 6"/>
            <p:cNvSpPr txBox="1"/>
            <p:nvPr/>
          </p:nvSpPr>
          <p:spPr>
            <a:xfrm>
              <a:off x="0" y="57150"/>
              <a:ext cx="6858000" cy="3752850"/>
            </a:xfrm>
            <a:prstGeom prst="rect">
              <a:avLst/>
            </a:prstGeom>
          </p:spPr>
          <p:txBody>
            <a:bodyPr lIns="0" tIns="0" rIns="0" bIns="0" rtlCol="0" anchor="b"/>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Colors </a:t>
              </a:r>
            </a:p>
          </p:txBody>
        </p:sp>
      </p:grpSp>
      <p:grpSp>
        <p:nvGrpSpPr>
          <p:cNvPr id="7" name="Group 7"/>
          <p:cNvGrpSpPr/>
          <p:nvPr/>
        </p:nvGrpSpPr>
        <p:grpSpPr>
          <a:xfrm>
            <a:off x="10691950" y="5143500"/>
            <a:ext cx="6338750" cy="2698582"/>
            <a:chOff x="0" y="0"/>
            <a:chExt cx="6858000" cy="2919641"/>
          </a:xfrm>
        </p:grpSpPr>
        <p:sp>
          <p:nvSpPr>
            <p:cNvPr id="8" name="Freeform 8"/>
            <p:cNvSpPr/>
            <p:nvPr/>
          </p:nvSpPr>
          <p:spPr>
            <a:xfrm>
              <a:off x="0" y="0"/>
              <a:ext cx="6858000" cy="2919641"/>
            </a:xfrm>
            <a:custGeom>
              <a:avLst/>
              <a:gdLst/>
              <a:ahLst/>
              <a:cxnLst/>
              <a:rect l="l" t="t" r="r" b="b"/>
              <a:pathLst>
                <a:path w="6858000" h="2919641">
                  <a:moveTo>
                    <a:pt x="0" y="0"/>
                  </a:moveTo>
                  <a:lnTo>
                    <a:pt x="6858000" y="0"/>
                  </a:lnTo>
                  <a:lnTo>
                    <a:pt x="6858000" y="2919641"/>
                  </a:lnTo>
                  <a:lnTo>
                    <a:pt x="0" y="2919641"/>
                  </a:lnTo>
                  <a:close/>
                </a:path>
              </a:pathLst>
            </a:custGeom>
            <a:solidFill>
              <a:srgbClr val="000000">
                <a:alpha val="0"/>
              </a:srgbClr>
            </a:solidFill>
          </p:spPr>
          <p:txBody>
            <a:bodyPr/>
            <a:lstStyle/>
            <a:p>
              <a:endParaRPr lang="en-US"/>
            </a:p>
          </p:txBody>
        </p:sp>
        <p:sp>
          <p:nvSpPr>
            <p:cNvPr id="9" name="TextBox 9"/>
            <p:cNvSpPr txBox="1"/>
            <p:nvPr/>
          </p:nvSpPr>
          <p:spPr>
            <a:xfrm>
              <a:off x="0" y="28575"/>
              <a:ext cx="6858000" cy="2891066"/>
            </a:xfrm>
            <a:prstGeom prst="rect">
              <a:avLst/>
            </a:prstGeom>
          </p:spPr>
          <p:txBody>
            <a:bodyPr lIns="0" tIns="0" rIns="0" bIns="0" rtlCol="0" anchor="t"/>
            <a:lstStyle/>
            <a:p>
              <a:pPr algn="l">
                <a:lnSpc>
                  <a:spcPts val="2592"/>
                </a:lnSpc>
              </a:pPr>
              <a:r>
                <a:rPr lang="en-US" sz="2400">
                  <a:solidFill>
                    <a:srgbClr val="FFFFFF"/>
                  </a:solidFill>
                  <a:latin typeface="Century Gothic Paneuropean"/>
                  <a:ea typeface="Century Gothic Paneuropean"/>
                  <a:cs typeface="Century Gothic Paneuropean"/>
                  <a:sym typeface="Century Gothic Paneuropean"/>
                </a:rPr>
                <a:t>These colors together create a vibrant, professional, and approachable feel for JobSync, helping it establish a strong brand identity that resonates with users looking for a reliable, forward-thinking job-search platform.</a:t>
              </a:r>
            </a:p>
          </p:txBody>
        </p:sp>
      </p:grpSp>
      <p:grpSp>
        <p:nvGrpSpPr>
          <p:cNvPr id="10" name="Group 10"/>
          <p:cNvGrpSpPr/>
          <p:nvPr/>
        </p:nvGrpSpPr>
        <p:grpSpPr>
          <a:xfrm>
            <a:off x="1028700" y="1912716"/>
            <a:ext cx="7860696" cy="6918769"/>
            <a:chOff x="0" y="0"/>
            <a:chExt cx="2070307" cy="1822227"/>
          </a:xfrm>
        </p:grpSpPr>
        <p:sp>
          <p:nvSpPr>
            <p:cNvPr id="11" name="Freeform 11"/>
            <p:cNvSpPr/>
            <p:nvPr/>
          </p:nvSpPr>
          <p:spPr>
            <a:xfrm>
              <a:off x="0" y="0"/>
              <a:ext cx="2070307" cy="1822227"/>
            </a:xfrm>
            <a:custGeom>
              <a:avLst/>
              <a:gdLst/>
              <a:ahLst/>
              <a:cxnLst/>
              <a:rect l="l" t="t" r="r" b="b"/>
              <a:pathLst>
                <a:path w="2070307" h="1822227">
                  <a:moveTo>
                    <a:pt x="0" y="0"/>
                  </a:moveTo>
                  <a:lnTo>
                    <a:pt x="2070307" y="0"/>
                  </a:lnTo>
                  <a:lnTo>
                    <a:pt x="2070307" y="1822227"/>
                  </a:lnTo>
                  <a:lnTo>
                    <a:pt x="0" y="1822227"/>
                  </a:lnTo>
                  <a:close/>
                </a:path>
              </a:pathLst>
            </a:custGeom>
            <a:gradFill rotWithShape="1">
              <a:gsLst>
                <a:gs pos="0">
                  <a:srgbClr val="0097B2">
                    <a:alpha val="100000"/>
                  </a:srgbClr>
                </a:gs>
                <a:gs pos="100000">
                  <a:srgbClr val="7ED957">
                    <a:alpha val="100000"/>
                  </a:srgbClr>
                </a:gs>
              </a:gsLst>
              <a:lin ang="0"/>
            </a:gradFill>
          </p:spPr>
          <p:txBody>
            <a:bodyPr/>
            <a:lstStyle/>
            <a:p>
              <a:endParaRPr lang="en-US"/>
            </a:p>
          </p:txBody>
        </p:sp>
        <p:sp>
          <p:nvSpPr>
            <p:cNvPr id="12" name="TextBox 12"/>
            <p:cNvSpPr txBox="1"/>
            <p:nvPr/>
          </p:nvSpPr>
          <p:spPr>
            <a:xfrm>
              <a:off x="0" y="-38100"/>
              <a:ext cx="2070307" cy="186032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38358"/>
            <a:ext cx="18283238" cy="548640"/>
            <a:chOff x="0" y="0"/>
            <a:chExt cx="24377650" cy="731520"/>
          </a:xfrm>
        </p:grpSpPr>
        <p:sp>
          <p:nvSpPr>
            <p:cNvPr id="3" name="Freeform 3"/>
            <p:cNvSpPr/>
            <p:nvPr/>
          </p:nvSpPr>
          <p:spPr>
            <a:xfrm>
              <a:off x="0" y="0"/>
              <a:ext cx="24377650" cy="731520"/>
            </a:xfrm>
            <a:custGeom>
              <a:avLst/>
              <a:gdLst/>
              <a:ahLst/>
              <a:cxnLst/>
              <a:rect l="l" t="t" r="r" b="b"/>
              <a:pathLst>
                <a:path w="24377650" h="731520">
                  <a:moveTo>
                    <a:pt x="0" y="0"/>
                  </a:moveTo>
                  <a:lnTo>
                    <a:pt x="24377650" y="0"/>
                  </a:lnTo>
                  <a:lnTo>
                    <a:pt x="24377650" y="731520"/>
                  </a:lnTo>
                  <a:lnTo>
                    <a:pt x="0" y="731520"/>
                  </a:lnTo>
                  <a:close/>
                </a:path>
              </a:pathLst>
            </a:custGeom>
            <a:solidFill>
              <a:srgbClr val="2E2923"/>
            </a:solidFill>
          </p:spPr>
          <p:txBody>
            <a:bodyPr/>
            <a:lstStyle/>
            <a:p>
              <a:endParaRPr lang="en-US"/>
            </a:p>
          </p:txBody>
        </p:sp>
      </p:grpSp>
      <p:grpSp>
        <p:nvGrpSpPr>
          <p:cNvPr id="4" name="Group 4"/>
          <p:cNvGrpSpPr/>
          <p:nvPr/>
        </p:nvGrpSpPr>
        <p:grpSpPr>
          <a:xfrm>
            <a:off x="11887200" y="1035168"/>
            <a:ext cx="5143500" cy="1067520"/>
            <a:chOff x="0" y="0"/>
            <a:chExt cx="6858000" cy="1423360"/>
          </a:xfrm>
        </p:grpSpPr>
        <p:sp>
          <p:nvSpPr>
            <p:cNvPr id="5" name="Freeform 5"/>
            <p:cNvSpPr/>
            <p:nvPr/>
          </p:nvSpPr>
          <p:spPr>
            <a:xfrm>
              <a:off x="0" y="0"/>
              <a:ext cx="6858000" cy="1423360"/>
            </a:xfrm>
            <a:custGeom>
              <a:avLst/>
              <a:gdLst/>
              <a:ahLst/>
              <a:cxnLst/>
              <a:rect l="l" t="t" r="r" b="b"/>
              <a:pathLst>
                <a:path w="6858000" h="1423360">
                  <a:moveTo>
                    <a:pt x="0" y="0"/>
                  </a:moveTo>
                  <a:lnTo>
                    <a:pt x="6858000" y="0"/>
                  </a:lnTo>
                  <a:lnTo>
                    <a:pt x="6858000" y="1423360"/>
                  </a:lnTo>
                  <a:lnTo>
                    <a:pt x="0" y="1423360"/>
                  </a:lnTo>
                  <a:close/>
                </a:path>
              </a:pathLst>
            </a:custGeom>
            <a:solidFill>
              <a:srgbClr val="000000">
                <a:alpha val="0"/>
              </a:srgbClr>
            </a:solidFill>
          </p:spPr>
          <p:txBody>
            <a:bodyPr/>
            <a:lstStyle/>
            <a:p>
              <a:endParaRPr lang="en-US"/>
            </a:p>
          </p:txBody>
        </p:sp>
        <p:sp>
          <p:nvSpPr>
            <p:cNvPr id="6" name="TextBox 6"/>
            <p:cNvSpPr txBox="1"/>
            <p:nvPr/>
          </p:nvSpPr>
          <p:spPr>
            <a:xfrm>
              <a:off x="0" y="57150"/>
              <a:ext cx="6858000" cy="1366210"/>
            </a:xfrm>
            <a:prstGeom prst="rect">
              <a:avLst/>
            </a:prstGeom>
          </p:spPr>
          <p:txBody>
            <a:bodyPr lIns="0" tIns="0" rIns="0" bIns="0" rtlCol="0" anchor="b"/>
            <a:lstStyle/>
            <a:p>
              <a:pPr algn="l">
                <a:lnSpc>
                  <a:spcPts val="5508"/>
                </a:lnSpc>
              </a:pPr>
              <a:r>
                <a:rPr lang="en-US" sz="5100">
                  <a:solidFill>
                    <a:srgbClr val="B2D0B4"/>
                  </a:solidFill>
                  <a:latin typeface="Century Gothic Paneuropean"/>
                  <a:ea typeface="Century Gothic Paneuropean"/>
                  <a:cs typeface="Century Gothic Paneuropean"/>
                  <a:sym typeface="Century Gothic Paneuropean"/>
                </a:rPr>
                <a:t>ICONS</a:t>
              </a:r>
            </a:p>
          </p:txBody>
        </p:sp>
      </p:grpSp>
      <p:sp>
        <p:nvSpPr>
          <p:cNvPr id="7" name="Freeform 7" descr="Coolicons Icon Library by Iconduck | Figma"/>
          <p:cNvSpPr/>
          <p:nvPr/>
        </p:nvSpPr>
        <p:spPr>
          <a:xfrm>
            <a:off x="1257300" y="1028700"/>
            <a:ext cx="9601200" cy="7886700"/>
          </a:xfrm>
          <a:custGeom>
            <a:avLst/>
            <a:gdLst/>
            <a:ahLst/>
            <a:cxnLst/>
            <a:rect l="l" t="t" r="r" b="b"/>
            <a:pathLst>
              <a:path w="9601200" h="7886700">
                <a:moveTo>
                  <a:pt x="0" y="0"/>
                </a:moveTo>
                <a:lnTo>
                  <a:pt x="9601200" y="0"/>
                </a:lnTo>
                <a:lnTo>
                  <a:pt x="9601200" y="7886700"/>
                </a:lnTo>
                <a:lnTo>
                  <a:pt x="0" y="7886700"/>
                </a:lnTo>
                <a:lnTo>
                  <a:pt x="0" y="0"/>
                </a:lnTo>
                <a:close/>
              </a:path>
            </a:pathLst>
          </a:custGeom>
          <a:blipFill>
            <a:blip r:embed="rId2"/>
            <a:stretch>
              <a:fillRect l="-30167" r="-34117"/>
            </a:stretch>
          </a:blipFill>
        </p:spPr>
        <p:txBody>
          <a:bodyPr/>
          <a:lstStyle/>
          <a:p>
            <a:endParaRPr lang="en-US"/>
          </a:p>
        </p:txBody>
      </p:sp>
      <p:grpSp>
        <p:nvGrpSpPr>
          <p:cNvPr id="8" name="Group 8"/>
          <p:cNvGrpSpPr/>
          <p:nvPr/>
        </p:nvGrpSpPr>
        <p:grpSpPr>
          <a:xfrm>
            <a:off x="11671539" y="2568515"/>
            <a:ext cx="5143500" cy="2743200"/>
            <a:chOff x="0" y="0"/>
            <a:chExt cx="6858000" cy="3657600"/>
          </a:xfrm>
        </p:grpSpPr>
        <p:sp>
          <p:nvSpPr>
            <p:cNvPr id="9" name="Freeform 9"/>
            <p:cNvSpPr/>
            <p:nvPr/>
          </p:nvSpPr>
          <p:spPr>
            <a:xfrm>
              <a:off x="0" y="0"/>
              <a:ext cx="6858000" cy="3657600"/>
            </a:xfrm>
            <a:custGeom>
              <a:avLst/>
              <a:gdLst/>
              <a:ahLst/>
              <a:cxnLst/>
              <a:rect l="l" t="t" r="r" b="b"/>
              <a:pathLst>
                <a:path w="6858000" h="3657600">
                  <a:moveTo>
                    <a:pt x="0" y="0"/>
                  </a:moveTo>
                  <a:lnTo>
                    <a:pt x="6858000" y="0"/>
                  </a:lnTo>
                  <a:lnTo>
                    <a:pt x="6858000" y="3657600"/>
                  </a:lnTo>
                  <a:lnTo>
                    <a:pt x="0" y="3657600"/>
                  </a:lnTo>
                  <a:close/>
                </a:path>
              </a:pathLst>
            </a:custGeom>
            <a:solidFill>
              <a:srgbClr val="000000">
                <a:alpha val="0"/>
              </a:srgbClr>
            </a:solidFill>
          </p:spPr>
          <p:txBody>
            <a:bodyPr/>
            <a:lstStyle/>
            <a:p>
              <a:endParaRPr lang="en-US"/>
            </a:p>
          </p:txBody>
        </p:sp>
        <p:sp>
          <p:nvSpPr>
            <p:cNvPr id="10" name="TextBox 10"/>
            <p:cNvSpPr txBox="1"/>
            <p:nvPr/>
          </p:nvSpPr>
          <p:spPr>
            <a:xfrm>
              <a:off x="0" y="47625"/>
              <a:ext cx="6858000" cy="3609975"/>
            </a:xfrm>
            <a:prstGeom prst="rect">
              <a:avLst/>
            </a:prstGeom>
          </p:spPr>
          <p:txBody>
            <a:bodyPr lIns="0" tIns="0" rIns="0" bIns="0" rtlCol="0" anchor="t"/>
            <a:lstStyle/>
            <a:p>
              <a:pPr algn="l">
                <a:lnSpc>
                  <a:spcPts val="3564"/>
                </a:lnSpc>
              </a:pPr>
              <a:r>
                <a:rPr lang="en-US" sz="3300">
                  <a:solidFill>
                    <a:srgbClr val="FFFFFF"/>
                  </a:solidFill>
                  <a:latin typeface="Century Gothic Paneuropean"/>
                  <a:ea typeface="Century Gothic Paneuropean"/>
                  <a:cs typeface="Century Gothic Paneuropean"/>
                  <a:sym typeface="Century Gothic Paneuropean"/>
                </a:rPr>
                <a:t>The icons should be used from the coolicons library on Figma and the star ratings library in Figma. Any other miscellaneous icons will be located on the JOB-SYNC Primary website under development reference</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2410cde-af4b-486f-a501-4897aee8efe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C019F98001CC441BD8DFE61981DF592" ma:contentTypeVersion="15" ma:contentTypeDescription="Create a new document." ma:contentTypeScope="" ma:versionID="f11a317fdccce36b63cc1be4ed932918">
  <xsd:schema xmlns:xsd="http://www.w3.org/2001/XMLSchema" xmlns:xs="http://www.w3.org/2001/XMLSchema" xmlns:p="http://schemas.microsoft.com/office/2006/metadata/properties" xmlns:ns3="d2410cde-af4b-486f-a501-4897aee8efea" xmlns:ns4="cb5e2074-135d-4a91-b2ea-b8b4098ade9f" targetNamespace="http://schemas.microsoft.com/office/2006/metadata/properties" ma:root="true" ma:fieldsID="508b39f7ef21f0ee7be03915d4380056" ns3:_="" ns4:_="">
    <xsd:import namespace="d2410cde-af4b-486f-a501-4897aee8efea"/>
    <xsd:import namespace="cb5e2074-135d-4a91-b2ea-b8b4098ade9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OCR" minOccurs="0"/>
                <xsd:element ref="ns3:MediaServiceGenerationTime" minOccurs="0"/>
                <xsd:element ref="ns3:MediaServiceEventHashCode" minOccurs="0"/>
                <xsd:element ref="ns3:MediaServiceSearchProperties" minOccurs="0"/>
                <xsd:element ref="ns3:MediaServiceDateTaken" minOccurs="0"/>
                <xsd:element ref="ns3:MediaServiceSystemTags" minOccurs="0"/>
                <xsd:element ref="ns3:MediaLengthInSecond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410cde-af4b-486f-a501-4897aee8ef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b5e2074-135d-4a91-b2ea-b8b4098ade9f"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EF1E4A-B1FA-4924-B1D1-CE439066AAA2}">
  <ds:schemaRefs>
    <ds:schemaRef ds:uri="http://schemas.microsoft.com/office/2006/metadata/properties"/>
    <ds:schemaRef ds:uri="http://purl.org/dc/dcmitype/"/>
    <ds:schemaRef ds:uri="http://purl.org/dc/elements/1.1/"/>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cb5e2074-135d-4a91-b2ea-b8b4098ade9f"/>
    <ds:schemaRef ds:uri="d2410cde-af4b-486f-a501-4897aee8efea"/>
    <ds:schemaRef ds:uri="http://www.w3.org/XML/1998/namespace"/>
  </ds:schemaRefs>
</ds:datastoreItem>
</file>

<file path=customXml/itemProps2.xml><?xml version="1.0" encoding="utf-8"?>
<ds:datastoreItem xmlns:ds="http://schemas.openxmlformats.org/officeDocument/2006/customXml" ds:itemID="{9117D917-9F12-406B-8621-8D492CFCE380}">
  <ds:schemaRefs>
    <ds:schemaRef ds:uri="http://schemas.microsoft.com/sharepoint/v3/contenttype/forms"/>
  </ds:schemaRefs>
</ds:datastoreItem>
</file>

<file path=customXml/itemProps3.xml><?xml version="1.0" encoding="utf-8"?>
<ds:datastoreItem xmlns:ds="http://schemas.openxmlformats.org/officeDocument/2006/customXml" ds:itemID="{F705F30A-8111-4F9F-935B-12F2A4A7E7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410cde-af4b-486f-a501-4897aee8efea"/>
    <ds:schemaRef ds:uri="cb5e2074-135d-4a91-b2ea-b8b4098ade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TotalTime>
  <Words>857</Words>
  <Application>Microsoft Office PowerPoint</Application>
  <PresentationFormat>Custom</PresentationFormat>
  <Paragraphs>52</Paragraphs>
  <Slides>12</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Century Gothic Paneuropean Bold</vt:lpstr>
      <vt:lpstr>Century Gothic Paneuropean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 the main identifier for Job-Sync, this would be placed in the welcome page and these would be the only logos and app icon that should be used, so there should never be a problem with incorporating it in either a header or a footer.</dc:title>
  <dc:creator>Maiah Lester</dc:creator>
  <cp:lastModifiedBy>Lester, Shemaiah</cp:lastModifiedBy>
  <cp:revision>3</cp:revision>
  <dcterms:created xsi:type="dcterms:W3CDTF">2006-08-16T00:00:00Z</dcterms:created>
  <dcterms:modified xsi:type="dcterms:W3CDTF">2025-04-05T03:42:00Z</dcterms:modified>
  <dc:identifier>DAGi4k4I19I</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0x010100FC019F98001CC441BD8DFE61981DF592</vt:lpwstr>
  </property>
</Properties>
</file>