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0" r:id="rId13"/>
    <p:sldId id="317" r:id="rId14"/>
    <p:sldId id="318" r:id="rId15"/>
    <p:sldId id="319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/>
    <p:restoredTop sz="94617"/>
  </p:normalViewPr>
  <p:slideViewPr>
    <p:cSldViewPr>
      <p:cViewPr varScale="1">
        <p:scale>
          <a:sx n="111" d="100"/>
          <a:sy n="111" d="100"/>
        </p:scale>
        <p:origin x="14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07881-C30D-154D-8BCB-83A3E81B1B51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5D150-2A86-8E4D-B5EC-FAD5B3F6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3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2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you like  HW00?
https://www.polleverywhere.com/multiple_choice_polls/fD5JP7pT1EqEJ1Ort7VpO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variable a be declared as and what does it equal? ____ a = 3 / 2 + 1.5 * 2
https://www.polleverywhere.com/multiple_choice_polls/I6TXuxtSoIt89xr4SBYRJ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30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c equal? boolean c = 'a' &lt; 'b'
https://www.polleverywhere.com/multiple_choice_polls/jYCf6uecaK6xbFk4dVV2n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6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declared as and if it runs, what does it equal? _____ a = 2.0 / 0
https://www.polleverywhere.com/multiple_choice_polls/zDEcYYt8c1eVPV0YHsIT6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69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0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7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6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7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22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9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9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73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5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7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5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6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5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50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30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6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58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3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45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02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0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14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74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80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97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4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1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53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723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099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2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383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92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72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875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49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27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31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07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7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9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 shows the next image/rotate the </a:t>
            </a:r>
            <a:r>
              <a:rPr lang="en-US"/>
              <a:t>canvas aroun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5D150-2A86-8E4D-B5EC-FAD5B3F6D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7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189" y="6400346"/>
            <a:ext cx="1006198" cy="3662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3193" y="304304"/>
            <a:ext cx="437761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4" y="1329435"/>
            <a:ext cx="8083550" cy="460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9657" y="6543664"/>
            <a:ext cx="23114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hyperlink" Target="https://www.polleverywhere.com/multiple_choice_polls/fD5JP7pT1EqEJ1Ort7VpO" TargetMode="External"/><Relationship Id="rId5" Type="http://schemas.openxmlformats.org/officeDocument/2006/relationships/hyperlink" Target="https://www.liveslides.com/download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hyperlink" Target="https://www.polleverywhere.com/multiple_choice_polls/I6TXuxtSoIt89xr4SBYRJ" TargetMode="External"/><Relationship Id="rId5" Type="http://schemas.openxmlformats.org/officeDocument/2006/relationships/hyperlink" Target="https://www.liveslides.com/download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hyperlink" Target="https://www.polleverywhere.com/multiple_choice_polls/jYCf6uecaK6xbFk4dVV2n" TargetMode="External"/><Relationship Id="rId5" Type="http://schemas.openxmlformats.org/officeDocument/2006/relationships/hyperlink" Target="https://www.liveslides.com/download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hyperlink" Target="https://www.polleverywhere.com/multiple_choice_polls/zDEcYYt8c1eVPV0YHsIT6" TargetMode="External"/><Relationship Id="rId5" Type="http://schemas.openxmlformats.org/officeDocument/2006/relationships/hyperlink" Target="https://www.liveslides.com/download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omics.com/foxtrot/2003/10/03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822" y="2517457"/>
            <a:ext cx="5292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Conditionals </a:t>
            </a:r>
            <a:r>
              <a:rPr sz="4400" dirty="0"/>
              <a:t>and</a:t>
            </a:r>
            <a:r>
              <a:rPr sz="4400" spc="-65" dirty="0"/>
              <a:t> </a:t>
            </a:r>
            <a:r>
              <a:rPr sz="4400" spc="-5" dirty="0"/>
              <a:t>Loops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212" y="304304"/>
            <a:ext cx="6407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</a:t>
            </a:r>
            <a:r>
              <a:rPr spc="-5" dirty="0"/>
              <a:t>PennDraw for</a:t>
            </a:r>
            <a:r>
              <a:rPr spc="-65" dirty="0"/>
              <a:t> </a:t>
            </a:r>
            <a:r>
              <a:rPr spc="-5" dirty="0"/>
              <a:t>Animation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7660"/>
            <a:ext cx="7149465" cy="4545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900" marR="1689100" indent="-457200">
              <a:lnSpc>
                <a:spcPct val="99500"/>
              </a:lnSpc>
              <a:spcBef>
                <a:spcPts val="114"/>
              </a:spcBef>
            </a:pPr>
            <a:r>
              <a:rPr sz="2700" dirty="0">
                <a:latin typeface="Carlito"/>
                <a:cs typeface="Carlito"/>
              </a:rPr>
              <a:t>public </a:t>
            </a:r>
            <a:r>
              <a:rPr sz="2700" spc="-5" dirty="0">
                <a:latin typeface="Carlito"/>
                <a:cs typeface="Carlito"/>
              </a:rPr>
              <a:t>static void main(String[] args) </a:t>
            </a:r>
            <a:r>
              <a:rPr sz="2700" dirty="0">
                <a:latin typeface="Carlito"/>
                <a:cs typeface="Carlito"/>
              </a:rPr>
              <a:t>{  </a:t>
            </a:r>
            <a:r>
              <a:rPr sz="2700" spc="-5" dirty="0">
                <a:latin typeface="Carlito"/>
                <a:cs typeface="Carlito"/>
              </a:rPr>
              <a:t>PennDraw.setCanvasSize(500, </a:t>
            </a:r>
            <a:r>
              <a:rPr sz="2700" dirty="0">
                <a:latin typeface="Carlito"/>
                <a:cs typeface="Carlito"/>
              </a:rPr>
              <a:t>500);  </a:t>
            </a:r>
            <a:r>
              <a:rPr sz="2700" spc="-5" dirty="0">
                <a:latin typeface="Carlito"/>
                <a:cs typeface="Carlito"/>
              </a:rPr>
              <a:t>PennDraw.enableAnimation(30);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Carlito"/>
              <a:cs typeface="Carlito"/>
            </a:endParaRPr>
          </a:p>
          <a:p>
            <a:pPr marL="469900">
              <a:lnSpc>
                <a:spcPts val="3220"/>
              </a:lnSpc>
              <a:tabLst>
                <a:tab pos="2588895" algn="l"/>
              </a:tabLst>
            </a:pPr>
            <a:r>
              <a:rPr sz="2700" spc="-5" dirty="0">
                <a:latin typeface="Carlito"/>
                <a:cs typeface="Carlito"/>
              </a:rPr>
              <a:t>while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(true)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{	</a:t>
            </a:r>
            <a:r>
              <a:rPr sz="2700" spc="-5" dirty="0">
                <a:latin typeface="Carlito"/>
                <a:cs typeface="Carlito"/>
              </a:rPr>
              <a:t>// repeats</a:t>
            </a:r>
            <a:r>
              <a:rPr sz="270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forever</a:t>
            </a:r>
            <a:endParaRPr sz="2700">
              <a:latin typeface="Carlito"/>
              <a:cs typeface="Carlito"/>
            </a:endParaRPr>
          </a:p>
          <a:p>
            <a:pPr marL="927100">
              <a:lnSpc>
                <a:spcPts val="3220"/>
              </a:lnSpc>
            </a:pP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// draw frame of animation (your code</a:t>
            </a:r>
            <a:r>
              <a:rPr sz="2700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here)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tabLst>
                <a:tab pos="4075429" algn="l"/>
              </a:tabLst>
            </a:pPr>
            <a:r>
              <a:rPr sz="2700" spc="-5" dirty="0">
                <a:latin typeface="Carlito"/>
                <a:cs typeface="Carlito"/>
              </a:rPr>
              <a:t>PennDraw.advance();	// </a:t>
            </a:r>
            <a:r>
              <a:rPr sz="2700" dirty="0">
                <a:latin typeface="Carlito"/>
                <a:cs typeface="Carlito"/>
              </a:rPr>
              <a:t>display next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frame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Carlito"/>
              <a:cs typeface="Carlito"/>
            </a:endParaRPr>
          </a:p>
          <a:p>
            <a:pPr marL="469900">
              <a:lnSpc>
                <a:spcPts val="3220"/>
              </a:lnSpc>
            </a:pPr>
            <a:r>
              <a:rPr sz="2700" dirty="0">
                <a:latin typeface="Carlito"/>
                <a:cs typeface="Carlito"/>
              </a:rPr>
              <a:t>}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ts val="3220"/>
              </a:lnSpc>
            </a:pPr>
            <a:r>
              <a:rPr sz="2700" dirty="0">
                <a:latin typeface="Carlito"/>
                <a:cs typeface="Carlito"/>
              </a:rPr>
              <a:t>}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0838" y="1301674"/>
            <a:ext cx="4914265" cy="4914265"/>
            <a:chOff x="2290838" y="1301674"/>
            <a:chExt cx="4914265" cy="4914265"/>
          </a:xfrm>
        </p:grpSpPr>
        <p:sp>
          <p:nvSpPr>
            <p:cNvPr id="3" name="object 3"/>
            <p:cNvSpPr/>
            <p:nvPr/>
          </p:nvSpPr>
          <p:spPr>
            <a:xfrm>
              <a:off x="4405083" y="5262206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2"/>
                  </a:lnTo>
                  <a:lnTo>
                    <a:pt x="312960" y="10725"/>
                  </a:lnTo>
                  <a:lnTo>
                    <a:pt x="269117" y="23674"/>
                  </a:lnTo>
                  <a:lnTo>
                    <a:pt x="227489" y="41275"/>
                  </a:lnTo>
                  <a:lnTo>
                    <a:pt x="188379" y="63222"/>
                  </a:lnTo>
                  <a:lnTo>
                    <a:pt x="152092" y="89212"/>
                  </a:lnTo>
                  <a:lnTo>
                    <a:pt x="118933" y="118939"/>
                  </a:lnTo>
                  <a:lnTo>
                    <a:pt x="89207" y="152098"/>
                  </a:lnTo>
                  <a:lnTo>
                    <a:pt x="63219" y="188386"/>
                  </a:lnTo>
                  <a:lnTo>
                    <a:pt x="41272" y="227496"/>
                  </a:lnTo>
                  <a:lnTo>
                    <a:pt x="23672" y="269125"/>
                  </a:lnTo>
                  <a:lnTo>
                    <a:pt x="10724" y="312967"/>
                  </a:lnTo>
                  <a:lnTo>
                    <a:pt x="2731" y="358719"/>
                  </a:lnTo>
                  <a:lnTo>
                    <a:pt x="0" y="406074"/>
                  </a:lnTo>
                  <a:lnTo>
                    <a:pt x="2731" y="453431"/>
                  </a:lnTo>
                  <a:lnTo>
                    <a:pt x="10724" y="499183"/>
                  </a:lnTo>
                  <a:lnTo>
                    <a:pt x="23672" y="543026"/>
                  </a:lnTo>
                  <a:lnTo>
                    <a:pt x="41272" y="584655"/>
                  </a:lnTo>
                  <a:lnTo>
                    <a:pt x="63219" y="623765"/>
                  </a:lnTo>
                  <a:lnTo>
                    <a:pt x="89207" y="660052"/>
                  </a:lnTo>
                  <a:lnTo>
                    <a:pt x="118933" y="693211"/>
                  </a:lnTo>
                  <a:lnTo>
                    <a:pt x="152092" y="722937"/>
                  </a:lnTo>
                  <a:lnTo>
                    <a:pt x="188379" y="748926"/>
                  </a:lnTo>
                  <a:lnTo>
                    <a:pt x="227489" y="770873"/>
                  </a:lnTo>
                  <a:lnTo>
                    <a:pt x="269117" y="788473"/>
                  </a:lnTo>
                  <a:lnTo>
                    <a:pt x="312960" y="801422"/>
                  </a:lnTo>
                  <a:lnTo>
                    <a:pt x="358712" y="809415"/>
                  </a:lnTo>
                  <a:lnTo>
                    <a:pt x="406069" y="812147"/>
                  </a:lnTo>
                  <a:lnTo>
                    <a:pt x="453426" y="809415"/>
                  </a:lnTo>
                  <a:lnTo>
                    <a:pt x="499178" y="801422"/>
                  </a:lnTo>
                  <a:lnTo>
                    <a:pt x="543021" y="788473"/>
                  </a:lnTo>
                  <a:lnTo>
                    <a:pt x="584650" y="770873"/>
                  </a:lnTo>
                  <a:lnTo>
                    <a:pt x="623760" y="748926"/>
                  </a:lnTo>
                  <a:lnTo>
                    <a:pt x="660047" y="722937"/>
                  </a:lnTo>
                  <a:lnTo>
                    <a:pt x="693205" y="693211"/>
                  </a:lnTo>
                  <a:lnTo>
                    <a:pt x="722931" y="660052"/>
                  </a:lnTo>
                  <a:lnTo>
                    <a:pt x="748920" y="623765"/>
                  </a:lnTo>
                  <a:lnTo>
                    <a:pt x="770866" y="584655"/>
                  </a:lnTo>
                  <a:lnTo>
                    <a:pt x="788466" y="543026"/>
                  </a:lnTo>
                  <a:lnTo>
                    <a:pt x="801415" y="499183"/>
                  </a:lnTo>
                  <a:lnTo>
                    <a:pt x="809407" y="453431"/>
                  </a:lnTo>
                  <a:lnTo>
                    <a:pt x="812139" y="406074"/>
                  </a:lnTo>
                  <a:lnTo>
                    <a:pt x="809407" y="358719"/>
                  </a:lnTo>
                  <a:lnTo>
                    <a:pt x="801415" y="312967"/>
                  </a:lnTo>
                  <a:lnTo>
                    <a:pt x="788466" y="269125"/>
                  </a:lnTo>
                  <a:lnTo>
                    <a:pt x="770866" y="227496"/>
                  </a:lnTo>
                  <a:lnTo>
                    <a:pt x="748920" y="188386"/>
                  </a:lnTo>
                  <a:lnTo>
                    <a:pt x="722931" y="152098"/>
                  </a:lnTo>
                  <a:lnTo>
                    <a:pt x="693205" y="118939"/>
                  </a:lnTo>
                  <a:lnTo>
                    <a:pt x="660047" y="89212"/>
                  </a:lnTo>
                  <a:lnTo>
                    <a:pt x="623760" y="63222"/>
                  </a:lnTo>
                  <a:lnTo>
                    <a:pt x="584650" y="41275"/>
                  </a:lnTo>
                  <a:lnTo>
                    <a:pt x="543021" y="23674"/>
                  </a:lnTo>
                  <a:lnTo>
                    <a:pt x="499178" y="10725"/>
                  </a:lnTo>
                  <a:lnTo>
                    <a:pt x="453426" y="2732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538" y="1314374"/>
              <a:ext cx="4888865" cy="4888865"/>
            </a:xfrm>
            <a:custGeom>
              <a:avLst/>
              <a:gdLst/>
              <a:ahLst/>
              <a:cxnLst/>
              <a:rect l="l" t="t" r="r" b="b"/>
              <a:pathLst>
                <a:path w="4888865" h="4888865">
                  <a:moveTo>
                    <a:pt x="0" y="0"/>
                  </a:moveTo>
                  <a:lnTo>
                    <a:pt x="4888286" y="0"/>
                  </a:lnTo>
                  <a:lnTo>
                    <a:pt x="4888286" y="4888286"/>
                  </a:lnTo>
                  <a:lnTo>
                    <a:pt x="0" y="488828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92307" y="5375643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1"/>
                  </a:lnTo>
                  <a:lnTo>
                    <a:pt x="312960" y="10724"/>
                  </a:lnTo>
                  <a:lnTo>
                    <a:pt x="269117" y="23672"/>
                  </a:lnTo>
                  <a:lnTo>
                    <a:pt x="227489" y="41272"/>
                  </a:lnTo>
                  <a:lnTo>
                    <a:pt x="188379" y="63219"/>
                  </a:lnTo>
                  <a:lnTo>
                    <a:pt x="152092" y="89207"/>
                  </a:lnTo>
                  <a:lnTo>
                    <a:pt x="118933" y="118933"/>
                  </a:lnTo>
                  <a:lnTo>
                    <a:pt x="89207" y="152091"/>
                  </a:lnTo>
                  <a:lnTo>
                    <a:pt x="63219" y="188378"/>
                  </a:lnTo>
                  <a:lnTo>
                    <a:pt x="41272" y="227487"/>
                  </a:lnTo>
                  <a:lnTo>
                    <a:pt x="23672" y="269116"/>
                  </a:lnTo>
                  <a:lnTo>
                    <a:pt x="10724" y="312958"/>
                  </a:lnTo>
                  <a:lnTo>
                    <a:pt x="2731" y="358709"/>
                  </a:lnTo>
                  <a:lnTo>
                    <a:pt x="0" y="406065"/>
                  </a:lnTo>
                  <a:lnTo>
                    <a:pt x="2731" y="453422"/>
                  </a:lnTo>
                  <a:lnTo>
                    <a:pt x="10724" y="499174"/>
                  </a:lnTo>
                  <a:lnTo>
                    <a:pt x="23672" y="543017"/>
                  </a:lnTo>
                  <a:lnTo>
                    <a:pt x="41272" y="584646"/>
                  </a:lnTo>
                  <a:lnTo>
                    <a:pt x="63219" y="623756"/>
                  </a:lnTo>
                  <a:lnTo>
                    <a:pt x="89207" y="660043"/>
                  </a:lnTo>
                  <a:lnTo>
                    <a:pt x="118933" y="693202"/>
                  </a:lnTo>
                  <a:lnTo>
                    <a:pt x="152092" y="722928"/>
                  </a:lnTo>
                  <a:lnTo>
                    <a:pt x="188379" y="748917"/>
                  </a:lnTo>
                  <a:lnTo>
                    <a:pt x="227489" y="770864"/>
                  </a:lnTo>
                  <a:lnTo>
                    <a:pt x="269117" y="788464"/>
                  </a:lnTo>
                  <a:lnTo>
                    <a:pt x="312960" y="801413"/>
                  </a:lnTo>
                  <a:lnTo>
                    <a:pt x="358712" y="809406"/>
                  </a:lnTo>
                  <a:lnTo>
                    <a:pt x="406069" y="812138"/>
                  </a:lnTo>
                  <a:lnTo>
                    <a:pt x="453426" y="809406"/>
                  </a:lnTo>
                  <a:lnTo>
                    <a:pt x="499178" y="801413"/>
                  </a:lnTo>
                  <a:lnTo>
                    <a:pt x="543021" y="788464"/>
                  </a:lnTo>
                  <a:lnTo>
                    <a:pt x="584650" y="770864"/>
                  </a:lnTo>
                  <a:lnTo>
                    <a:pt x="623760" y="748917"/>
                  </a:lnTo>
                  <a:lnTo>
                    <a:pt x="660047" y="722928"/>
                  </a:lnTo>
                  <a:lnTo>
                    <a:pt x="693205" y="693202"/>
                  </a:lnTo>
                  <a:lnTo>
                    <a:pt x="722931" y="660043"/>
                  </a:lnTo>
                  <a:lnTo>
                    <a:pt x="748920" y="623756"/>
                  </a:lnTo>
                  <a:lnTo>
                    <a:pt x="770866" y="584646"/>
                  </a:lnTo>
                  <a:lnTo>
                    <a:pt x="788466" y="543017"/>
                  </a:lnTo>
                  <a:lnTo>
                    <a:pt x="801415" y="499174"/>
                  </a:lnTo>
                  <a:lnTo>
                    <a:pt x="809407" y="453422"/>
                  </a:lnTo>
                  <a:lnTo>
                    <a:pt x="812139" y="406065"/>
                  </a:lnTo>
                  <a:lnTo>
                    <a:pt x="809407" y="358709"/>
                  </a:lnTo>
                  <a:lnTo>
                    <a:pt x="801415" y="312958"/>
                  </a:lnTo>
                  <a:lnTo>
                    <a:pt x="788466" y="269116"/>
                  </a:lnTo>
                  <a:lnTo>
                    <a:pt x="770866" y="227487"/>
                  </a:lnTo>
                  <a:lnTo>
                    <a:pt x="748920" y="188378"/>
                  </a:lnTo>
                  <a:lnTo>
                    <a:pt x="722931" y="152091"/>
                  </a:lnTo>
                  <a:lnTo>
                    <a:pt x="693205" y="118933"/>
                  </a:lnTo>
                  <a:lnTo>
                    <a:pt x="660047" y="89207"/>
                  </a:lnTo>
                  <a:lnTo>
                    <a:pt x="623760" y="63219"/>
                  </a:lnTo>
                  <a:lnTo>
                    <a:pt x="584650" y="41272"/>
                  </a:lnTo>
                  <a:lnTo>
                    <a:pt x="543021" y="23672"/>
                  </a:lnTo>
                  <a:lnTo>
                    <a:pt x="499178" y="10724"/>
                  </a:lnTo>
                  <a:lnTo>
                    <a:pt x="453426" y="2731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44707" y="5247436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2"/>
                  </a:lnTo>
                  <a:lnTo>
                    <a:pt x="312960" y="10725"/>
                  </a:lnTo>
                  <a:lnTo>
                    <a:pt x="269117" y="23674"/>
                  </a:lnTo>
                  <a:lnTo>
                    <a:pt x="227489" y="41275"/>
                  </a:lnTo>
                  <a:lnTo>
                    <a:pt x="188379" y="63222"/>
                  </a:lnTo>
                  <a:lnTo>
                    <a:pt x="152092" y="89212"/>
                  </a:lnTo>
                  <a:lnTo>
                    <a:pt x="118933" y="118939"/>
                  </a:lnTo>
                  <a:lnTo>
                    <a:pt x="89207" y="152099"/>
                  </a:lnTo>
                  <a:lnTo>
                    <a:pt x="63219" y="188386"/>
                  </a:lnTo>
                  <a:lnTo>
                    <a:pt x="41272" y="227497"/>
                  </a:lnTo>
                  <a:lnTo>
                    <a:pt x="23672" y="269126"/>
                  </a:lnTo>
                  <a:lnTo>
                    <a:pt x="10724" y="312969"/>
                  </a:lnTo>
                  <a:lnTo>
                    <a:pt x="2731" y="358721"/>
                  </a:lnTo>
                  <a:lnTo>
                    <a:pt x="0" y="406077"/>
                  </a:lnTo>
                  <a:lnTo>
                    <a:pt x="2731" y="453433"/>
                  </a:lnTo>
                  <a:lnTo>
                    <a:pt x="10724" y="499185"/>
                  </a:lnTo>
                  <a:lnTo>
                    <a:pt x="23672" y="543028"/>
                  </a:lnTo>
                  <a:lnTo>
                    <a:pt x="41272" y="584657"/>
                  </a:lnTo>
                  <a:lnTo>
                    <a:pt x="63219" y="623767"/>
                  </a:lnTo>
                  <a:lnTo>
                    <a:pt x="89207" y="660054"/>
                  </a:lnTo>
                  <a:lnTo>
                    <a:pt x="118933" y="693213"/>
                  </a:lnTo>
                  <a:lnTo>
                    <a:pt x="152092" y="722939"/>
                  </a:lnTo>
                  <a:lnTo>
                    <a:pt x="188379" y="748928"/>
                  </a:lnTo>
                  <a:lnTo>
                    <a:pt x="227489" y="770875"/>
                  </a:lnTo>
                  <a:lnTo>
                    <a:pt x="269117" y="788476"/>
                  </a:lnTo>
                  <a:lnTo>
                    <a:pt x="312960" y="801425"/>
                  </a:lnTo>
                  <a:lnTo>
                    <a:pt x="358712" y="809417"/>
                  </a:lnTo>
                  <a:lnTo>
                    <a:pt x="406069" y="812149"/>
                  </a:lnTo>
                  <a:lnTo>
                    <a:pt x="453426" y="809417"/>
                  </a:lnTo>
                  <a:lnTo>
                    <a:pt x="499178" y="801425"/>
                  </a:lnTo>
                  <a:lnTo>
                    <a:pt x="543021" y="788476"/>
                  </a:lnTo>
                  <a:lnTo>
                    <a:pt x="584650" y="770875"/>
                  </a:lnTo>
                  <a:lnTo>
                    <a:pt x="623760" y="748928"/>
                  </a:lnTo>
                  <a:lnTo>
                    <a:pt x="660047" y="722939"/>
                  </a:lnTo>
                  <a:lnTo>
                    <a:pt x="693205" y="693213"/>
                  </a:lnTo>
                  <a:lnTo>
                    <a:pt x="722931" y="660054"/>
                  </a:lnTo>
                  <a:lnTo>
                    <a:pt x="748920" y="623767"/>
                  </a:lnTo>
                  <a:lnTo>
                    <a:pt x="770866" y="584657"/>
                  </a:lnTo>
                  <a:lnTo>
                    <a:pt x="788466" y="543028"/>
                  </a:lnTo>
                  <a:lnTo>
                    <a:pt x="801415" y="499185"/>
                  </a:lnTo>
                  <a:lnTo>
                    <a:pt x="809407" y="453433"/>
                  </a:lnTo>
                  <a:lnTo>
                    <a:pt x="812139" y="406077"/>
                  </a:lnTo>
                  <a:lnTo>
                    <a:pt x="809407" y="358721"/>
                  </a:lnTo>
                  <a:lnTo>
                    <a:pt x="801415" y="312969"/>
                  </a:lnTo>
                  <a:lnTo>
                    <a:pt x="788466" y="269126"/>
                  </a:lnTo>
                  <a:lnTo>
                    <a:pt x="770866" y="227497"/>
                  </a:lnTo>
                  <a:lnTo>
                    <a:pt x="748920" y="188386"/>
                  </a:lnTo>
                  <a:lnTo>
                    <a:pt x="722931" y="152099"/>
                  </a:lnTo>
                  <a:lnTo>
                    <a:pt x="693205" y="118939"/>
                  </a:lnTo>
                  <a:lnTo>
                    <a:pt x="660047" y="89212"/>
                  </a:lnTo>
                  <a:lnTo>
                    <a:pt x="623760" y="63222"/>
                  </a:lnTo>
                  <a:lnTo>
                    <a:pt x="584650" y="41275"/>
                  </a:lnTo>
                  <a:lnTo>
                    <a:pt x="543021" y="23674"/>
                  </a:lnTo>
                  <a:lnTo>
                    <a:pt x="499178" y="10725"/>
                  </a:lnTo>
                  <a:lnTo>
                    <a:pt x="453426" y="2732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4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1897" y="5144058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2"/>
                  </a:lnTo>
                  <a:lnTo>
                    <a:pt x="312960" y="10725"/>
                  </a:lnTo>
                  <a:lnTo>
                    <a:pt x="269117" y="23674"/>
                  </a:lnTo>
                  <a:lnTo>
                    <a:pt x="227489" y="41275"/>
                  </a:lnTo>
                  <a:lnTo>
                    <a:pt x="188379" y="63222"/>
                  </a:lnTo>
                  <a:lnTo>
                    <a:pt x="152092" y="89211"/>
                  </a:lnTo>
                  <a:lnTo>
                    <a:pt x="118933" y="118938"/>
                  </a:lnTo>
                  <a:lnTo>
                    <a:pt x="89207" y="152097"/>
                  </a:lnTo>
                  <a:lnTo>
                    <a:pt x="63219" y="188384"/>
                  </a:lnTo>
                  <a:lnTo>
                    <a:pt x="41272" y="227494"/>
                  </a:lnTo>
                  <a:lnTo>
                    <a:pt x="23672" y="269122"/>
                  </a:lnTo>
                  <a:lnTo>
                    <a:pt x="10724" y="312964"/>
                  </a:lnTo>
                  <a:lnTo>
                    <a:pt x="2731" y="358715"/>
                  </a:lnTo>
                  <a:lnTo>
                    <a:pt x="0" y="406069"/>
                  </a:lnTo>
                  <a:lnTo>
                    <a:pt x="2731" y="453427"/>
                  </a:lnTo>
                  <a:lnTo>
                    <a:pt x="10724" y="499180"/>
                  </a:lnTo>
                  <a:lnTo>
                    <a:pt x="23672" y="543024"/>
                  </a:lnTo>
                  <a:lnTo>
                    <a:pt x="41272" y="584654"/>
                  </a:lnTo>
                  <a:lnTo>
                    <a:pt x="63219" y="623765"/>
                  </a:lnTo>
                  <a:lnTo>
                    <a:pt x="89207" y="660052"/>
                  </a:lnTo>
                  <a:lnTo>
                    <a:pt x="118933" y="693212"/>
                  </a:lnTo>
                  <a:lnTo>
                    <a:pt x="152092" y="722938"/>
                  </a:lnTo>
                  <a:lnTo>
                    <a:pt x="188379" y="748927"/>
                  </a:lnTo>
                  <a:lnTo>
                    <a:pt x="227489" y="770874"/>
                  </a:lnTo>
                  <a:lnTo>
                    <a:pt x="269117" y="788475"/>
                  </a:lnTo>
                  <a:lnTo>
                    <a:pt x="312960" y="801423"/>
                  </a:lnTo>
                  <a:lnTo>
                    <a:pt x="358712" y="809416"/>
                  </a:lnTo>
                  <a:lnTo>
                    <a:pt x="406069" y="812148"/>
                  </a:lnTo>
                  <a:lnTo>
                    <a:pt x="453426" y="809416"/>
                  </a:lnTo>
                  <a:lnTo>
                    <a:pt x="499178" y="801423"/>
                  </a:lnTo>
                  <a:lnTo>
                    <a:pt x="543021" y="788475"/>
                  </a:lnTo>
                  <a:lnTo>
                    <a:pt x="584650" y="770874"/>
                  </a:lnTo>
                  <a:lnTo>
                    <a:pt x="623760" y="748927"/>
                  </a:lnTo>
                  <a:lnTo>
                    <a:pt x="660047" y="722938"/>
                  </a:lnTo>
                  <a:lnTo>
                    <a:pt x="693205" y="693212"/>
                  </a:lnTo>
                  <a:lnTo>
                    <a:pt x="722931" y="660052"/>
                  </a:lnTo>
                  <a:lnTo>
                    <a:pt x="748920" y="623765"/>
                  </a:lnTo>
                  <a:lnTo>
                    <a:pt x="770866" y="584654"/>
                  </a:lnTo>
                  <a:lnTo>
                    <a:pt x="788466" y="543024"/>
                  </a:lnTo>
                  <a:lnTo>
                    <a:pt x="801415" y="499180"/>
                  </a:lnTo>
                  <a:lnTo>
                    <a:pt x="809407" y="453427"/>
                  </a:lnTo>
                  <a:lnTo>
                    <a:pt x="812139" y="406069"/>
                  </a:lnTo>
                  <a:lnTo>
                    <a:pt x="809407" y="358715"/>
                  </a:lnTo>
                  <a:lnTo>
                    <a:pt x="801415" y="312964"/>
                  </a:lnTo>
                  <a:lnTo>
                    <a:pt x="788466" y="269122"/>
                  </a:lnTo>
                  <a:lnTo>
                    <a:pt x="770866" y="227494"/>
                  </a:lnTo>
                  <a:lnTo>
                    <a:pt x="748920" y="188384"/>
                  </a:lnTo>
                  <a:lnTo>
                    <a:pt x="722931" y="152097"/>
                  </a:lnTo>
                  <a:lnTo>
                    <a:pt x="693205" y="118938"/>
                  </a:lnTo>
                  <a:lnTo>
                    <a:pt x="660047" y="89211"/>
                  </a:lnTo>
                  <a:lnTo>
                    <a:pt x="623760" y="63222"/>
                  </a:lnTo>
                  <a:lnTo>
                    <a:pt x="584650" y="41275"/>
                  </a:lnTo>
                  <a:lnTo>
                    <a:pt x="543021" y="23674"/>
                  </a:lnTo>
                  <a:lnTo>
                    <a:pt x="499178" y="10725"/>
                  </a:lnTo>
                  <a:lnTo>
                    <a:pt x="453426" y="2732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1897" y="5144058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0" y="406071"/>
                  </a:moveTo>
                  <a:lnTo>
                    <a:pt x="2731" y="358715"/>
                  </a:lnTo>
                  <a:lnTo>
                    <a:pt x="10724" y="312963"/>
                  </a:lnTo>
                  <a:lnTo>
                    <a:pt x="23673" y="269120"/>
                  </a:lnTo>
                  <a:lnTo>
                    <a:pt x="41273" y="227491"/>
                  </a:lnTo>
                  <a:lnTo>
                    <a:pt x="63220" y="188381"/>
                  </a:lnTo>
                  <a:lnTo>
                    <a:pt x="89209" y="152094"/>
                  </a:lnTo>
                  <a:lnTo>
                    <a:pt x="118935" y="118935"/>
                  </a:lnTo>
                  <a:lnTo>
                    <a:pt x="152094" y="89209"/>
                  </a:lnTo>
                  <a:lnTo>
                    <a:pt x="188381" y="63220"/>
                  </a:lnTo>
                  <a:lnTo>
                    <a:pt x="227491" y="41273"/>
                  </a:lnTo>
                  <a:lnTo>
                    <a:pt x="269120" y="23673"/>
                  </a:lnTo>
                  <a:lnTo>
                    <a:pt x="312963" y="10724"/>
                  </a:lnTo>
                  <a:lnTo>
                    <a:pt x="358715" y="2731"/>
                  </a:lnTo>
                  <a:lnTo>
                    <a:pt x="406071" y="0"/>
                  </a:lnTo>
                  <a:lnTo>
                    <a:pt x="453428" y="2731"/>
                  </a:lnTo>
                  <a:lnTo>
                    <a:pt x="499180" y="10724"/>
                  </a:lnTo>
                  <a:lnTo>
                    <a:pt x="543022" y="23673"/>
                  </a:lnTo>
                  <a:lnTo>
                    <a:pt x="584651" y="41273"/>
                  </a:lnTo>
                  <a:lnTo>
                    <a:pt x="623761" y="63220"/>
                  </a:lnTo>
                  <a:lnTo>
                    <a:pt x="660048" y="89209"/>
                  </a:lnTo>
                  <a:lnTo>
                    <a:pt x="693207" y="118935"/>
                  </a:lnTo>
                  <a:lnTo>
                    <a:pt x="722934" y="152094"/>
                  </a:lnTo>
                  <a:lnTo>
                    <a:pt x="748923" y="188381"/>
                  </a:lnTo>
                  <a:lnTo>
                    <a:pt x="770869" y="227491"/>
                  </a:lnTo>
                  <a:lnTo>
                    <a:pt x="788470" y="269120"/>
                  </a:lnTo>
                  <a:lnTo>
                    <a:pt x="801418" y="312963"/>
                  </a:lnTo>
                  <a:lnTo>
                    <a:pt x="809411" y="358715"/>
                  </a:lnTo>
                  <a:lnTo>
                    <a:pt x="812143" y="406071"/>
                  </a:lnTo>
                  <a:lnTo>
                    <a:pt x="809411" y="453428"/>
                  </a:lnTo>
                  <a:lnTo>
                    <a:pt x="801418" y="499180"/>
                  </a:lnTo>
                  <a:lnTo>
                    <a:pt x="788470" y="543022"/>
                  </a:lnTo>
                  <a:lnTo>
                    <a:pt x="770869" y="584651"/>
                  </a:lnTo>
                  <a:lnTo>
                    <a:pt x="748923" y="623761"/>
                  </a:lnTo>
                  <a:lnTo>
                    <a:pt x="722934" y="660048"/>
                  </a:lnTo>
                  <a:lnTo>
                    <a:pt x="693207" y="693207"/>
                  </a:lnTo>
                  <a:lnTo>
                    <a:pt x="660048" y="722933"/>
                  </a:lnTo>
                  <a:lnTo>
                    <a:pt x="623761" y="748922"/>
                  </a:lnTo>
                  <a:lnTo>
                    <a:pt x="584651" y="770869"/>
                  </a:lnTo>
                  <a:lnTo>
                    <a:pt x="543022" y="788469"/>
                  </a:lnTo>
                  <a:lnTo>
                    <a:pt x="499180" y="801418"/>
                  </a:lnTo>
                  <a:lnTo>
                    <a:pt x="453428" y="809411"/>
                  </a:lnTo>
                  <a:lnTo>
                    <a:pt x="406071" y="812143"/>
                  </a:lnTo>
                  <a:lnTo>
                    <a:pt x="358715" y="809411"/>
                  </a:lnTo>
                  <a:lnTo>
                    <a:pt x="312963" y="801418"/>
                  </a:lnTo>
                  <a:lnTo>
                    <a:pt x="269120" y="788469"/>
                  </a:lnTo>
                  <a:lnTo>
                    <a:pt x="227491" y="770869"/>
                  </a:lnTo>
                  <a:lnTo>
                    <a:pt x="188381" y="748922"/>
                  </a:lnTo>
                  <a:lnTo>
                    <a:pt x="152094" y="722933"/>
                  </a:lnTo>
                  <a:lnTo>
                    <a:pt x="118935" y="693207"/>
                  </a:lnTo>
                  <a:lnTo>
                    <a:pt x="89209" y="660048"/>
                  </a:lnTo>
                  <a:lnTo>
                    <a:pt x="63220" y="623761"/>
                  </a:lnTo>
                  <a:lnTo>
                    <a:pt x="41273" y="584651"/>
                  </a:lnTo>
                  <a:lnTo>
                    <a:pt x="23673" y="543022"/>
                  </a:lnTo>
                  <a:lnTo>
                    <a:pt x="10724" y="499180"/>
                  </a:lnTo>
                  <a:lnTo>
                    <a:pt x="2731" y="453428"/>
                  </a:lnTo>
                  <a:lnTo>
                    <a:pt x="0" y="406071"/>
                  </a:lnTo>
                  <a:close/>
                </a:path>
              </a:pathLst>
            </a:custGeom>
            <a:ln w="25399">
              <a:solidFill>
                <a:srgbClr val="720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17860" y="5163553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1"/>
                  </a:lnTo>
                  <a:lnTo>
                    <a:pt x="312960" y="10724"/>
                  </a:lnTo>
                  <a:lnTo>
                    <a:pt x="269117" y="23672"/>
                  </a:lnTo>
                  <a:lnTo>
                    <a:pt x="227489" y="41272"/>
                  </a:lnTo>
                  <a:lnTo>
                    <a:pt x="188379" y="63219"/>
                  </a:lnTo>
                  <a:lnTo>
                    <a:pt x="152092" y="89207"/>
                  </a:lnTo>
                  <a:lnTo>
                    <a:pt x="118933" y="118933"/>
                  </a:lnTo>
                  <a:lnTo>
                    <a:pt x="89207" y="152092"/>
                  </a:lnTo>
                  <a:lnTo>
                    <a:pt x="63219" y="188379"/>
                  </a:lnTo>
                  <a:lnTo>
                    <a:pt x="41272" y="227489"/>
                  </a:lnTo>
                  <a:lnTo>
                    <a:pt x="23672" y="269117"/>
                  </a:lnTo>
                  <a:lnTo>
                    <a:pt x="10724" y="312960"/>
                  </a:lnTo>
                  <a:lnTo>
                    <a:pt x="2731" y="358712"/>
                  </a:lnTo>
                  <a:lnTo>
                    <a:pt x="0" y="406069"/>
                  </a:lnTo>
                  <a:lnTo>
                    <a:pt x="2731" y="453425"/>
                  </a:lnTo>
                  <a:lnTo>
                    <a:pt x="10724" y="499177"/>
                  </a:lnTo>
                  <a:lnTo>
                    <a:pt x="23672" y="543020"/>
                  </a:lnTo>
                  <a:lnTo>
                    <a:pt x="41272" y="584648"/>
                  </a:lnTo>
                  <a:lnTo>
                    <a:pt x="63219" y="623758"/>
                  </a:lnTo>
                  <a:lnTo>
                    <a:pt x="89207" y="660045"/>
                  </a:lnTo>
                  <a:lnTo>
                    <a:pt x="118933" y="693204"/>
                  </a:lnTo>
                  <a:lnTo>
                    <a:pt x="152092" y="722930"/>
                  </a:lnTo>
                  <a:lnTo>
                    <a:pt x="188379" y="748919"/>
                  </a:lnTo>
                  <a:lnTo>
                    <a:pt x="227489" y="770866"/>
                  </a:lnTo>
                  <a:lnTo>
                    <a:pt x="269117" y="788466"/>
                  </a:lnTo>
                  <a:lnTo>
                    <a:pt x="312960" y="801414"/>
                  </a:lnTo>
                  <a:lnTo>
                    <a:pt x="358712" y="809407"/>
                  </a:lnTo>
                  <a:lnTo>
                    <a:pt x="406069" y="812139"/>
                  </a:lnTo>
                  <a:lnTo>
                    <a:pt x="453426" y="809407"/>
                  </a:lnTo>
                  <a:lnTo>
                    <a:pt x="499178" y="801414"/>
                  </a:lnTo>
                  <a:lnTo>
                    <a:pt x="543021" y="788466"/>
                  </a:lnTo>
                  <a:lnTo>
                    <a:pt x="584650" y="770866"/>
                  </a:lnTo>
                  <a:lnTo>
                    <a:pt x="623760" y="748919"/>
                  </a:lnTo>
                  <a:lnTo>
                    <a:pt x="660047" y="722930"/>
                  </a:lnTo>
                  <a:lnTo>
                    <a:pt x="693205" y="693204"/>
                  </a:lnTo>
                  <a:lnTo>
                    <a:pt x="722931" y="660045"/>
                  </a:lnTo>
                  <a:lnTo>
                    <a:pt x="748920" y="623758"/>
                  </a:lnTo>
                  <a:lnTo>
                    <a:pt x="770866" y="584648"/>
                  </a:lnTo>
                  <a:lnTo>
                    <a:pt x="788466" y="543020"/>
                  </a:lnTo>
                  <a:lnTo>
                    <a:pt x="801415" y="499177"/>
                  </a:lnTo>
                  <a:lnTo>
                    <a:pt x="809407" y="453425"/>
                  </a:lnTo>
                  <a:lnTo>
                    <a:pt x="812139" y="406069"/>
                  </a:lnTo>
                  <a:lnTo>
                    <a:pt x="809407" y="358712"/>
                  </a:lnTo>
                  <a:lnTo>
                    <a:pt x="801415" y="312960"/>
                  </a:lnTo>
                  <a:lnTo>
                    <a:pt x="788466" y="269117"/>
                  </a:lnTo>
                  <a:lnTo>
                    <a:pt x="770866" y="227489"/>
                  </a:lnTo>
                  <a:lnTo>
                    <a:pt x="748920" y="188379"/>
                  </a:lnTo>
                  <a:lnTo>
                    <a:pt x="722931" y="152092"/>
                  </a:lnTo>
                  <a:lnTo>
                    <a:pt x="693205" y="118933"/>
                  </a:lnTo>
                  <a:lnTo>
                    <a:pt x="660047" y="89207"/>
                  </a:lnTo>
                  <a:lnTo>
                    <a:pt x="623760" y="63219"/>
                  </a:lnTo>
                  <a:lnTo>
                    <a:pt x="584650" y="41272"/>
                  </a:lnTo>
                  <a:lnTo>
                    <a:pt x="543021" y="23672"/>
                  </a:lnTo>
                  <a:lnTo>
                    <a:pt x="499178" y="10724"/>
                  </a:lnTo>
                  <a:lnTo>
                    <a:pt x="453426" y="2731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21280" y="304304"/>
            <a:ext cx="6107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0890" algn="l"/>
              </a:tabLst>
            </a:pPr>
            <a:r>
              <a:rPr spc="-710" dirty="0"/>
              <a:t>In-­‐Class   </a:t>
            </a:r>
            <a:r>
              <a:rPr spc="-575" dirty="0"/>
              <a:t> </a:t>
            </a:r>
            <a:r>
              <a:rPr spc="-5" dirty="0"/>
              <a:t>Demo:	Bouncing</a:t>
            </a:r>
            <a:r>
              <a:rPr spc="-45" dirty="0"/>
              <a:t> </a:t>
            </a:r>
            <a:r>
              <a:rPr spc="-5" dirty="0"/>
              <a:t>Ball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hlinkClick r:id="rId5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6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hlinkClick r:id="rId5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6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1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hlinkClick r:id="rId5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6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2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hlinkClick r:id="rId5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6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9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021" y="304304"/>
            <a:ext cx="6707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Equations of </a:t>
            </a:r>
            <a:r>
              <a:rPr spc="-10" dirty="0"/>
              <a:t>Motion </a:t>
            </a:r>
            <a:r>
              <a:rPr spc="-5" dirty="0"/>
              <a:t>(Simpliﬁed)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316240"/>
            <a:ext cx="3546475" cy="29438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0800" marR="1415415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rlito"/>
                <a:cs typeface="Carlito"/>
              </a:rPr>
              <a:t>s =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displacement  </a:t>
            </a:r>
            <a:r>
              <a:rPr sz="2400" dirty="0">
                <a:latin typeface="Carlito"/>
                <a:cs typeface="Carlito"/>
              </a:rPr>
              <a:t>t =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time</a:t>
            </a:r>
            <a:endParaRPr sz="2400">
              <a:latin typeface="Carlito"/>
              <a:cs typeface="Carlito"/>
            </a:endParaRPr>
          </a:p>
          <a:p>
            <a:pPr marL="50800">
              <a:lnSpc>
                <a:spcPts val="2820"/>
              </a:lnSpc>
            </a:pPr>
            <a:r>
              <a:rPr sz="2400" dirty="0">
                <a:latin typeface="Carlito"/>
                <a:cs typeface="Carlito"/>
              </a:rPr>
              <a:t>v =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velocity</a:t>
            </a:r>
            <a:endParaRPr sz="240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rlito"/>
                <a:cs typeface="Carlito"/>
              </a:rPr>
              <a:t>a =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acceleration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arlito"/>
              <a:cs typeface="Carlito"/>
            </a:endParaRPr>
          </a:p>
          <a:p>
            <a:pPr marL="393065" marR="43180" indent="-393065">
              <a:lnSpc>
                <a:spcPts val="28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arlito"/>
                <a:cs typeface="Carlito"/>
              </a:rPr>
              <a:t>Constant acceleration (a)  s</a:t>
            </a:r>
            <a:r>
              <a:rPr sz="2400" spc="-7" baseline="-20833" dirty="0">
                <a:latin typeface="Carlito"/>
                <a:cs typeface="Carlito"/>
              </a:rPr>
              <a:t>i+1 </a:t>
            </a:r>
            <a:r>
              <a:rPr sz="2400" dirty="0">
                <a:latin typeface="Carlito"/>
                <a:cs typeface="Carlito"/>
              </a:rPr>
              <a:t>= s</a:t>
            </a:r>
            <a:r>
              <a:rPr sz="2400" baseline="-20833" dirty="0">
                <a:latin typeface="Carlito"/>
                <a:cs typeface="Carlito"/>
              </a:rPr>
              <a:t>i </a:t>
            </a:r>
            <a:r>
              <a:rPr sz="2400" dirty="0">
                <a:latin typeface="Carlito"/>
                <a:cs typeface="Carlito"/>
              </a:rPr>
              <a:t>+ v</a:t>
            </a:r>
            <a:r>
              <a:rPr sz="2400" baseline="-20833" dirty="0">
                <a:latin typeface="Carlito"/>
                <a:cs typeface="Carlito"/>
              </a:rPr>
              <a:t>i</a:t>
            </a:r>
            <a:r>
              <a:rPr sz="2400" spc="22" baseline="-20833" dirty="0">
                <a:latin typeface="Carlito"/>
                <a:cs typeface="Carlito"/>
              </a:rPr>
              <a:t> </a:t>
            </a:r>
            <a:r>
              <a:rPr sz="2400" spc="20" dirty="0">
                <a:latin typeface="Symbol"/>
                <a:cs typeface="Symbol"/>
              </a:rPr>
              <a:t>Δ</a:t>
            </a:r>
            <a:r>
              <a:rPr sz="2400" spc="20" dirty="0"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  <a:p>
            <a:pPr marL="508000">
              <a:lnSpc>
                <a:spcPts val="2820"/>
              </a:lnSpc>
            </a:pPr>
            <a:r>
              <a:rPr sz="2400" spc="-5" dirty="0">
                <a:latin typeface="Carlito"/>
                <a:cs typeface="Carlito"/>
              </a:rPr>
              <a:t>v</a:t>
            </a:r>
            <a:r>
              <a:rPr sz="2400" spc="-7" baseline="-20833" dirty="0">
                <a:latin typeface="Carlito"/>
                <a:cs typeface="Carlito"/>
              </a:rPr>
              <a:t>i+1 </a:t>
            </a:r>
            <a:r>
              <a:rPr sz="2400" dirty="0">
                <a:latin typeface="Carlito"/>
                <a:cs typeface="Carlito"/>
              </a:rPr>
              <a:t>= v</a:t>
            </a:r>
            <a:r>
              <a:rPr sz="2400" baseline="-20833" dirty="0">
                <a:latin typeface="Carlito"/>
                <a:cs typeface="Carlito"/>
              </a:rPr>
              <a:t>i </a:t>
            </a:r>
            <a:r>
              <a:rPr sz="2400" dirty="0">
                <a:latin typeface="Carlito"/>
                <a:cs typeface="Carlito"/>
              </a:rPr>
              <a:t>+ a</a:t>
            </a:r>
            <a:r>
              <a:rPr sz="2400" spc="-165" dirty="0">
                <a:latin typeface="Carlito"/>
                <a:cs typeface="Carlito"/>
              </a:rPr>
              <a:t> </a:t>
            </a:r>
            <a:r>
              <a:rPr sz="2400" spc="20" dirty="0">
                <a:latin typeface="Symbol"/>
                <a:cs typeface="Symbol"/>
              </a:rPr>
              <a:t>Δ</a:t>
            </a:r>
            <a:r>
              <a:rPr sz="2400" spc="20" dirty="0"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895" y="1301674"/>
            <a:ext cx="5769610" cy="4914265"/>
            <a:chOff x="1857895" y="1301674"/>
            <a:chExt cx="5769610" cy="4914265"/>
          </a:xfrm>
        </p:grpSpPr>
        <p:sp>
          <p:nvSpPr>
            <p:cNvPr id="3" name="object 3"/>
            <p:cNvSpPr/>
            <p:nvPr/>
          </p:nvSpPr>
          <p:spPr>
            <a:xfrm>
              <a:off x="4405083" y="5262206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2"/>
                  </a:lnTo>
                  <a:lnTo>
                    <a:pt x="312960" y="10725"/>
                  </a:lnTo>
                  <a:lnTo>
                    <a:pt x="269117" y="23674"/>
                  </a:lnTo>
                  <a:lnTo>
                    <a:pt x="227489" y="41275"/>
                  </a:lnTo>
                  <a:lnTo>
                    <a:pt x="188379" y="63222"/>
                  </a:lnTo>
                  <a:lnTo>
                    <a:pt x="152092" y="89212"/>
                  </a:lnTo>
                  <a:lnTo>
                    <a:pt x="118933" y="118939"/>
                  </a:lnTo>
                  <a:lnTo>
                    <a:pt x="89207" y="152098"/>
                  </a:lnTo>
                  <a:lnTo>
                    <a:pt x="63219" y="188386"/>
                  </a:lnTo>
                  <a:lnTo>
                    <a:pt x="41272" y="227496"/>
                  </a:lnTo>
                  <a:lnTo>
                    <a:pt x="23672" y="269125"/>
                  </a:lnTo>
                  <a:lnTo>
                    <a:pt x="10724" y="312967"/>
                  </a:lnTo>
                  <a:lnTo>
                    <a:pt x="2731" y="358719"/>
                  </a:lnTo>
                  <a:lnTo>
                    <a:pt x="0" y="406074"/>
                  </a:lnTo>
                  <a:lnTo>
                    <a:pt x="2731" y="453431"/>
                  </a:lnTo>
                  <a:lnTo>
                    <a:pt x="10724" y="499183"/>
                  </a:lnTo>
                  <a:lnTo>
                    <a:pt x="23672" y="543026"/>
                  </a:lnTo>
                  <a:lnTo>
                    <a:pt x="41272" y="584655"/>
                  </a:lnTo>
                  <a:lnTo>
                    <a:pt x="63219" y="623765"/>
                  </a:lnTo>
                  <a:lnTo>
                    <a:pt x="89207" y="660052"/>
                  </a:lnTo>
                  <a:lnTo>
                    <a:pt x="118933" y="693211"/>
                  </a:lnTo>
                  <a:lnTo>
                    <a:pt x="152092" y="722937"/>
                  </a:lnTo>
                  <a:lnTo>
                    <a:pt x="188379" y="748926"/>
                  </a:lnTo>
                  <a:lnTo>
                    <a:pt x="227489" y="770873"/>
                  </a:lnTo>
                  <a:lnTo>
                    <a:pt x="269117" y="788473"/>
                  </a:lnTo>
                  <a:lnTo>
                    <a:pt x="312960" y="801422"/>
                  </a:lnTo>
                  <a:lnTo>
                    <a:pt x="358712" y="809415"/>
                  </a:lnTo>
                  <a:lnTo>
                    <a:pt x="406069" y="812147"/>
                  </a:lnTo>
                  <a:lnTo>
                    <a:pt x="453426" y="809415"/>
                  </a:lnTo>
                  <a:lnTo>
                    <a:pt x="499178" y="801422"/>
                  </a:lnTo>
                  <a:lnTo>
                    <a:pt x="543021" y="788473"/>
                  </a:lnTo>
                  <a:lnTo>
                    <a:pt x="584650" y="770873"/>
                  </a:lnTo>
                  <a:lnTo>
                    <a:pt x="623760" y="748926"/>
                  </a:lnTo>
                  <a:lnTo>
                    <a:pt x="660047" y="722937"/>
                  </a:lnTo>
                  <a:lnTo>
                    <a:pt x="693205" y="693211"/>
                  </a:lnTo>
                  <a:lnTo>
                    <a:pt x="722931" y="660052"/>
                  </a:lnTo>
                  <a:lnTo>
                    <a:pt x="748920" y="623765"/>
                  </a:lnTo>
                  <a:lnTo>
                    <a:pt x="770866" y="584655"/>
                  </a:lnTo>
                  <a:lnTo>
                    <a:pt x="788466" y="543026"/>
                  </a:lnTo>
                  <a:lnTo>
                    <a:pt x="801415" y="499183"/>
                  </a:lnTo>
                  <a:lnTo>
                    <a:pt x="809407" y="453431"/>
                  </a:lnTo>
                  <a:lnTo>
                    <a:pt x="812139" y="406074"/>
                  </a:lnTo>
                  <a:lnTo>
                    <a:pt x="809407" y="358719"/>
                  </a:lnTo>
                  <a:lnTo>
                    <a:pt x="801415" y="312967"/>
                  </a:lnTo>
                  <a:lnTo>
                    <a:pt x="788466" y="269125"/>
                  </a:lnTo>
                  <a:lnTo>
                    <a:pt x="770866" y="227496"/>
                  </a:lnTo>
                  <a:lnTo>
                    <a:pt x="748920" y="188386"/>
                  </a:lnTo>
                  <a:lnTo>
                    <a:pt x="722931" y="152098"/>
                  </a:lnTo>
                  <a:lnTo>
                    <a:pt x="693205" y="118939"/>
                  </a:lnTo>
                  <a:lnTo>
                    <a:pt x="660047" y="89212"/>
                  </a:lnTo>
                  <a:lnTo>
                    <a:pt x="623760" y="63222"/>
                  </a:lnTo>
                  <a:lnTo>
                    <a:pt x="584650" y="41275"/>
                  </a:lnTo>
                  <a:lnTo>
                    <a:pt x="543021" y="23674"/>
                  </a:lnTo>
                  <a:lnTo>
                    <a:pt x="499178" y="10725"/>
                  </a:lnTo>
                  <a:lnTo>
                    <a:pt x="453426" y="2732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538" y="1314374"/>
              <a:ext cx="4888865" cy="4888865"/>
            </a:xfrm>
            <a:custGeom>
              <a:avLst/>
              <a:gdLst/>
              <a:ahLst/>
              <a:cxnLst/>
              <a:rect l="l" t="t" r="r" b="b"/>
              <a:pathLst>
                <a:path w="4888865" h="4888865">
                  <a:moveTo>
                    <a:pt x="0" y="0"/>
                  </a:moveTo>
                  <a:lnTo>
                    <a:pt x="4888286" y="0"/>
                  </a:lnTo>
                  <a:lnTo>
                    <a:pt x="4888286" y="4888286"/>
                  </a:lnTo>
                  <a:lnTo>
                    <a:pt x="0" y="488828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92307" y="5375643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1"/>
                  </a:lnTo>
                  <a:lnTo>
                    <a:pt x="312960" y="10724"/>
                  </a:lnTo>
                  <a:lnTo>
                    <a:pt x="269117" y="23672"/>
                  </a:lnTo>
                  <a:lnTo>
                    <a:pt x="227489" y="41272"/>
                  </a:lnTo>
                  <a:lnTo>
                    <a:pt x="188379" y="63219"/>
                  </a:lnTo>
                  <a:lnTo>
                    <a:pt x="152092" y="89207"/>
                  </a:lnTo>
                  <a:lnTo>
                    <a:pt x="118933" y="118933"/>
                  </a:lnTo>
                  <a:lnTo>
                    <a:pt x="89207" y="152091"/>
                  </a:lnTo>
                  <a:lnTo>
                    <a:pt x="63219" y="188378"/>
                  </a:lnTo>
                  <a:lnTo>
                    <a:pt x="41272" y="227487"/>
                  </a:lnTo>
                  <a:lnTo>
                    <a:pt x="23672" y="269116"/>
                  </a:lnTo>
                  <a:lnTo>
                    <a:pt x="10724" y="312958"/>
                  </a:lnTo>
                  <a:lnTo>
                    <a:pt x="2731" y="358709"/>
                  </a:lnTo>
                  <a:lnTo>
                    <a:pt x="0" y="406065"/>
                  </a:lnTo>
                  <a:lnTo>
                    <a:pt x="2731" y="453422"/>
                  </a:lnTo>
                  <a:lnTo>
                    <a:pt x="10724" y="499174"/>
                  </a:lnTo>
                  <a:lnTo>
                    <a:pt x="23672" y="543017"/>
                  </a:lnTo>
                  <a:lnTo>
                    <a:pt x="41272" y="584646"/>
                  </a:lnTo>
                  <a:lnTo>
                    <a:pt x="63219" y="623756"/>
                  </a:lnTo>
                  <a:lnTo>
                    <a:pt x="89207" y="660043"/>
                  </a:lnTo>
                  <a:lnTo>
                    <a:pt x="118933" y="693202"/>
                  </a:lnTo>
                  <a:lnTo>
                    <a:pt x="152092" y="722928"/>
                  </a:lnTo>
                  <a:lnTo>
                    <a:pt x="188379" y="748917"/>
                  </a:lnTo>
                  <a:lnTo>
                    <a:pt x="227489" y="770864"/>
                  </a:lnTo>
                  <a:lnTo>
                    <a:pt x="269117" y="788464"/>
                  </a:lnTo>
                  <a:lnTo>
                    <a:pt x="312960" y="801413"/>
                  </a:lnTo>
                  <a:lnTo>
                    <a:pt x="358712" y="809406"/>
                  </a:lnTo>
                  <a:lnTo>
                    <a:pt x="406069" y="812138"/>
                  </a:lnTo>
                  <a:lnTo>
                    <a:pt x="453426" y="809406"/>
                  </a:lnTo>
                  <a:lnTo>
                    <a:pt x="499178" y="801413"/>
                  </a:lnTo>
                  <a:lnTo>
                    <a:pt x="543021" y="788464"/>
                  </a:lnTo>
                  <a:lnTo>
                    <a:pt x="584650" y="770864"/>
                  </a:lnTo>
                  <a:lnTo>
                    <a:pt x="623760" y="748917"/>
                  </a:lnTo>
                  <a:lnTo>
                    <a:pt x="660047" y="722928"/>
                  </a:lnTo>
                  <a:lnTo>
                    <a:pt x="693205" y="693202"/>
                  </a:lnTo>
                  <a:lnTo>
                    <a:pt x="722931" y="660043"/>
                  </a:lnTo>
                  <a:lnTo>
                    <a:pt x="748920" y="623756"/>
                  </a:lnTo>
                  <a:lnTo>
                    <a:pt x="770866" y="584646"/>
                  </a:lnTo>
                  <a:lnTo>
                    <a:pt x="788466" y="543017"/>
                  </a:lnTo>
                  <a:lnTo>
                    <a:pt x="801415" y="499174"/>
                  </a:lnTo>
                  <a:lnTo>
                    <a:pt x="809407" y="453422"/>
                  </a:lnTo>
                  <a:lnTo>
                    <a:pt x="812139" y="406065"/>
                  </a:lnTo>
                  <a:lnTo>
                    <a:pt x="809407" y="358709"/>
                  </a:lnTo>
                  <a:lnTo>
                    <a:pt x="801415" y="312958"/>
                  </a:lnTo>
                  <a:lnTo>
                    <a:pt x="788466" y="269116"/>
                  </a:lnTo>
                  <a:lnTo>
                    <a:pt x="770866" y="227487"/>
                  </a:lnTo>
                  <a:lnTo>
                    <a:pt x="748920" y="188378"/>
                  </a:lnTo>
                  <a:lnTo>
                    <a:pt x="722931" y="152091"/>
                  </a:lnTo>
                  <a:lnTo>
                    <a:pt x="693205" y="118933"/>
                  </a:lnTo>
                  <a:lnTo>
                    <a:pt x="660047" y="89207"/>
                  </a:lnTo>
                  <a:lnTo>
                    <a:pt x="623760" y="63219"/>
                  </a:lnTo>
                  <a:lnTo>
                    <a:pt x="584650" y="41272"/>
                  </a:lnTo>
                  <a:lnTo>
                    <a:pt x="543021" y="23672"/>
                  </a:lnTo>
                  <a:lnTo>
                    <a:pt x="499178" y="10724"/>
                  </a:lnTo>
                  <a:lnTo>
                    <a:pt x="453426" y="2731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44707" y="5247436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2"/>
                  </a:lnTo>
                  <a:lnTo>
                    <a:pt x="312960" y="10725"/>
                  </a:lnTo>
                  <a:lnTo>
                    <a:pt x="269117" y="23674"/>
                  </a:lnTo>
                  <a:lnTo>
                    <a:pt x="227489" y="41275"/>
                  </a:lnTo>
                  <a:lnTo>
                    <a:pt x="188379" y="63222"/>
                  </a:lnTo>
                  <a:lnTo>
                    <a:pt x="152092" y="89212"/>
                  </a:lnTo>
                  <a:lnTo>
                    <a:pt x="118933" y="118939"/>
                  </a:lnTo>
                  <a:lnTo>
                    <a:pt x="89207" y="152099"/>
                  </a:lnTo>
                  <a:lnTo>
                    <a:pt x="63219" y="188386"/>
                  </a:lnTo>
                  <a:lnTo>
                    <a:pt x="41272" y="227497"/>
                  </a:lnTo>
                  <a:lnTo>
                    <a:pt x="23672" y="269126"/>
                  </a:lnTo>
                  <a:lnTo>
                    <a:pt x="10724" y="312969"/>
                  </a:lnTo>
                  <a:lnTo>
                    <a:pt x="2731" y="358721"/>
                  </a:lnTo>
                  <a:lnTo>
                    <a:pt x="0" y="406077"/>
                  </a:lnTo>
                  <a:lnTo>
                    <a:pt x="2731" y="453433"/>
                  </a:lnTo>
                  <a:lnTo>
                    <a:pt x="10724" y="499185"/>
                  </a:lnTo>
                  <a:lnTo>
                    <a:pt x="23672" y="543028"/>
                  </a:lnTo>
                  <a:lnTo>
                    <a:pt x="41272" y="584657"/>
                  </a:lnTo>
                  <a:lnTo>
                    <a:pt x="63219" y="623767"/>
                  </a:lnTo>
                  <a:lnTo>
                    <a:pt x="89207" y="660054"/>
                  </a:lnTo>
                  <a:lnTo>
                    <a:pt x="118933" y="693213"/>
                  </a:lnTo>
                  <a:lnTo>
                    <a:pt x="152092" y="722939"/>
                  </a:lnTo>
                  <a:lnTo>
                    <a:pt x="188379" y="748928"/>
                  </a:lnTo>
                  <a:lnTo>
                    <a:pt x="227489" y="770875"/>
                  </a:lnTo>
                  <a:lnTo>
                    <a:pt x="269117" y="788476"/>
                  </a:lnTo>
                  <a:lnTo>
                    <a:pt x="312960" y="801425"/>
                  </a:lnTo>
                  <a:lnTo>
                    <a:pt x="358712" y="809417"/>
                  </a:lnTo>
                  <a:lnTo>
                    <a:pt x="406069" y="812149"/>
                  </a:lnTo>
                  <a:lnTo>
                    <a:pt x="453426" y="809417"/>
                  </a:lnTo>
                  <a:lnTo>
                    <a:pt x="499178" y="801425"/>
                  </a:lnTo>
                  <a:lnTo>
                    <a:pt x="543021" y="788476"/>
                  </a:lnTo>
                  <a:lnTo>
                    <a:pt x="584650" y="770875"/>
                  </a:lnTo>
                  <a:lnTo>
                    <a:pt x="623760" y="748928"/>
                  </a:lnTo>
                  <a:lnTo>
                    <a:pt x="660047" y="722939"/>
                  </a:lnTo>
                  <a:lnTo>
                    <a:pt x="693205" y="693213"/>
                  </a:lnTo>
                  <a:lnTo>
                    <a:pt x="722931" y="660054"/>
                  </a:lnTo>
                  <a:lnTo>
                    <a:pt x="748920" y="623767"/>
                  </a:lnTo>
                  <a:lnTo>
                    <a:pt x="770866" y="584657"/>
                  </a:lnTo>
                  <a:lnTo>
                    <a:pt x="788466" y="543028"/>
                  </a:lnTo>
                  <a:lnTo>
                    <a:pt x="801415" y="499185"/>
                  </a:lnTo>
                  <a:lnTo>
                    <a:pt x="809407" y="453433"/>
                  </a:lnTo>
                  <a:lnTo>
                    <a:pt x="812139" y="406077"/>
                  </a:lnTo>
                  <a:lnTo>
                    <a:pt x="809407" y="358721"/>
                  </a:lnTo>
                  <a:lnTo>
                    <a:pt x="801415" y="312969"/>
                  </a:lnTo>
                  <a:lnTo>
                    <a:pt x="788466" y="269126"/>
                  </a:lnTo>
                  <a:lnTo>
                    <a:pt x="770866" y="227497"/>
                  </a:lnTo>
                  <a:lnTo>
                    <a:pt x="748920" y="188386"/>
                  </a:lnTo>
                  <a:lnTo>
                    <a:pt x="722931" y="152099"/>
                  </a:lnTo>
                  <a:lnTo>
                    <a:pt x="693205" y="118939"/>
                  </a:lnTo>
                  <a:lnTo>
                    <a:pt x="660047" y="89212"/>
                  </a:lnTo>
                  <a:lnTo>
                    <a:pt x="623760" y="63222"/>
                  </a:lnTo>
                  <a:lnTo>
                    <a:pt x="584650" y="41275"/>
                  </a:lnTo>
                  <a:lnTo>
                    <a:pt x="543021" y="23674"/>
                  </a:lnTo>
                  <a:lnTo>
                    <a:pt x="499178" y="10725"/>
                  </a:lnTo>
                  <a:lnTo>
                    <a:pt x="453426" y="2732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4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1897" y="5144058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2"/>
                  </a:lnTo>
                  <a:lnTo>
                    <a:pt x="312960" y="10725"/>
                  </a:lnTo>
                  <a:lnTo>
                    <a:pt x="269117" y="23674"/>
                  </a:lnTo>
                  <a:lnTo>
                    <a:pt x="227489" y="41275"/>
                  </a:lnTo>
                  <a:lnTo>
                    <a:pt x="188379" y="63222"/>
                  </a:lnTo>
                  <a:lnTo>
                    <a:pt x="152092" y="89211"/>
                  </a:lnTo>
                  <a:lnTo>
                    <a:pt x="118933" y="118938"/>
                  </a:lnTo>
                  <a:lnTo>
                    <a:pt x="89207" y="152097"/>
                  </a:lnTo>
                  <a:lnTo>
                    <a:pt x="63219" y="188384"/>
                  </a:lnTo>
                  <a:lnTo>
                    <a:pt x="41272" y="227494"/>
                  </a:lnTo>
                  <a:lnTo>
                    <a:pt x="23672" y="269122"/>
                  </a:lnTo>
                  <a:lnTo>
                    <a:pt x="10724" y="312964"/>
                  </a:lnTo>
                  <a:lnTo>
                    <a:pt x="2731" y="358715"/>
                  </a:lnTo>
                  <a:lnTo>
                    <a:pt x="0" y="406069"/>
                  </a:lnTo>
                  <a:lnTo>
                    <a:pt x="2731" y="453427"/>
                  </a:lnTo>
                  <a:lnTo>
                    <a:pt x="10724" y="499180"/>
                  </a:lnTo>
                  <a:lnTo>
                    <a:pt x="23672" y="543024"/>
                  </a:lnTo>
                  <a:lnTo>
                    <a:pt x="41272" y="584654"/>
                  </a:lnTo>
                  <a:lnTo>
                    <a:pt x="63219" y="623765"/>
                  </a:lnTo>
                  <a:lnTo>
                    <a:pt x="89207" y="660052"/>
                  </a:lnTo>
                  <a:lnTo>
                    <a:pt x="118933" y="693212"/>
                  </a:lnTo>
                  <a:lnTo>
                    <a:pt x="152092" y="722938"/>
                  </a:lnTo>
                  <a:lnTo>
                    <a:pt x="188379" y="748927"/>
                  </a:lnTo>
                  <a:lnTo>
                    <a:pt x="227489" y="770874"/>
                  </a:lnTo>
                  <a:lnTo>
                    <a:pt x="269117" y="788475"/>
                  </a:lnTo>
                  <a:lnTo>
                    <a:pt x="312960" y="801423"/>
                  </a:lnTo>
                  <a:lnTo>
                    <a:pt x="358712" y="809416"/>
                  </a:lnTo>
                  <a:lnTo>
                    <a:pt x="406069" y="812148"/>
                  </a:lnTo>
                  <a:lnTo>
                    <a:pt x="453426" y="809416"/>
                  </a:lnTo>
                  <a:lnTo>
                    <a:pt x="499178" y="801423"/>
                  </a:lnTo>
                  <a:lnTo>
                    <a:pt x="543021" y="788475"/>
                  </a:lnTo>
                  <a:lnTo>
                    <a:pt x="584650" y="770874"/>
                  </a:lnTo>
                  <a:lnTo>
                    <a:pt x="623760" y="748927"/>
                  </a:lnTo>
                  <a:lnTo>
                    <a:pt x="660047" y="722938"/>
                  </a:lnTo>
                  <a:lnTo>
                    <a:pt x="693205" y="693212"/>
                  </a:lnTo>
                  <a:lnTo>
                    <a:pt x="722931" y="660052"/>
                  </a:lnTo>
                  <a:lnTo>
                    <a:pt x="748920" y="623765"/>
                  </a:lnTo>
                  <a:lnTo>
                    <a:pt x="770866" y="584654"/>
                  </a:lnTo>
                  <a:lnTo>
                    <a:pt x="788466" y="543024"/>
                  </a:lnTo>
                  <a:lnTo>
                    <a:pt x="801415" y="499180"/>
                  </a:lnTo>
                  <a:lnTo>
                    <a:pt x="809407" y="453427"/>
                  </a:lnTo>
                  <a:lnTo>
                    <a:pt x="812139" y="406069"/>
                  </a:lnTo>
                  <a:lnTo>
                    <a:pt x="809407" y="358715"/>
                  </a:lnTo>
                  <a:lnTo>
                    <a:pt x="801415" y="312964"/>
                  </a:lnTo>
                  <a:lnTo>
                    <a:pt x="788466" y="269122"/>
                  </a:lnTo>
                  <a:lnTo>
                    <a:pt x="770866" y="227494"/>
                  </a:lnTo>
                  <a:lnTo>
                    <a:pt x="748920" y="188384"/>
                  </a:lnTo>
                  <a:lnTo>
                    <a:pt x="722931" y="152097"/>
                  </a:lnTo>
                  <a:lnTo>
                    <a:pt x="693205" y="118938"/>
                  </a:lnTo>
                  <a:lnTo>
                    <a:pt x="660047" y="89211"/>
                  </a:lnTo>
                  <a:lnTo>
                    <a:pt x="623760" y="63222"/>
                  </a:lnTo>
                  <a:lnTo>
                    <a:pt x="584650" y="41275"/>
                  </a:lnTo>
                  <a:lnTo>
                    <a:pt x="543021" y="23674"/>
                  </a:lnTo>
                  <a:lnTo>
                    <a:pt x="499178" y="10725"/>
                  </a:lnTo>
                  <a:lnTo>
                    <a:pt x="453426" y="2732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1897" y="5144058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0" y="406071"/>
                  </a:moveTo>
                  <a:lnTo>
                    <a:pt x="2731" y="358715"/>
                  </a:lnTo>
                  <a:lnTo>
                    <a:pt x="10724" y="312963"/>
                  </a:lnTo>
                  <a:lnTo>
                    <a:pt x="23673" y="269120"/>
                  </a:lnTo>
                  <a:lnTo>
                    <a:pt x="41273" y="227491"/>
                  </a:lnTo>
                  <a:lnTo>
                    <a:pt x="63220" y="188381"/>
                  </a:lnTo>
                  <a:lnTo>
                    <a:pt x="89209" y="152094"/>
                  </a:lnTo>
                  <a:lnTo>
                    <a:pt x="118935" y="118935"/>
                  </a:lnTo>
                  <a:lnTo>
                    <a:pt x="152094" y="89209"/>
                  </a:lnTo>
                  <a:lnTo>
                    <a:pt x="188381" y="63220"/>
                  </a:lnTo>
                  <a:lnTo>
                    <a:pt x="227491" y="41273"/>
                  </a:lnTo>
                  <a:lnTo>
                    <a:pt x="269120" y="23673"/>
                  </a:lnTo>
                  <a:lnTo>
                    <a:pt x="312963" y="10724"/>
                  </a:lnTo>
                  <a:lnTo>
                    <a:pt x="358715" y="2731"/>
                  </a:lnTo>
                  <a:lnTo>
                    <a:pt x="406071" y="0"/>
                  </a:lnTo>
                  <a:lnTo>
                    <a:pt x="453428" y="2731"/>
                  </a:lnTo>
                  <a:lnTo>
                    <a:pt x="499180" y="10724"/>
                  </a:lnTo>
                  <a:lnTo>
                    <a:pt x="543022" y="23673"/>
                  </a:lnTo>
                  <a:lnTo>
                    <a:pt x="584651" y="41273"/>
                  </a:lnTo>
                  <a:lnTo>
                    <a:pt x="623761" y="63220"/>
                  </a:lnTo>
                  <a:lnTo>
                    <a:pt x="660048" y="89209"/>
                  </a:lnTo>
                  <a:lnTo>
                    <a:pt x="693207" y="118935"/>
                  </a:lnTo>
                  <a:lnTo>
                    <a:pt x="722934" y="152094"/>
                  </a:lnTo>
                  <a:lnTo>
                    <a:pt x="748923" y="188381"/>
                  </a:lnTo>
                  <a:lnTo>
                    <a:pt x="770869" y="227491"/>
                  </a:lnTo>
                  <a:lnTo>
                    <a:pt x="788470" y="269120"/>
                  </a:lnTo>
                  <a:lnTo>
                    <a:pt x="801418" y="312963"/>
                  </a:lnTo>
                  <a:lnTo>
                    <a:pt x="809411" y="358715"/>
                  </a:lnTo>
                  <a:lnTo>
                    <a:pt x="812143" y="406071"/>
                  </a:lnTo>
                  <a:lnTo>
                    <a:pt x="809411" y="453428"/>
                  </a:lnTo>
                  <a:lnTo>
                    <a:pt x="801418" y="499180"/>
                  </a:lnTo>
                  <a:lnTo>
                    <a:pt x="788470" y="543022"/>
                  </a:lnTo>
                  <a:lnTo>
                    <a:pt x="770869" y="584651"/>
                  </a:lnTo>
                  <a:lnTo>
                    <a:pt x="748923" y="623761"/>
                  </a:lnTo>
                  <a:lnTo>
                    <a:pt x="722934" y="660048"/>
                  </a:lnTo>
                  <a:lnTo>
                    <a:pt x="693207" y="693207"/>
                  </a:lnTo>
                  <a:lnTo>
                    <a:pt x="660048" y="722933"/>
                  </a:lnTo>
                  <a:lnTo>
                    <a:pt x="623761" y="748922"/>
                  </a:lnTo>
                  <a:lnTo>
                    <a:pt x="584651" y="770869"/>
                  </a:lnTo>
                  <a:lnTo>
                    <a:pt x="543022" y="788469"/>
                  </a:lnTo>
                  <a:lnTo>
                    <a:pt x="499180" y="801418"/>
                  </a:lnTo>
                  <a:lnTo>
                    <a:pt x="453428" y="809411"/>
                  </a:lnTo>
                  <a:lnTo>
                    <a:pt x="406071" y="812143"/>
                  </a:lnTo>
                  <a:lnTo>
                    <a:pt x="358715" y="809411"/>
                  </a:lnTo>
                  <a:lnTo>
                    <a:pt x="312963" y="801418"/>
                  </a:lnTo>
                  <a:lnTo>
                    <a:pt x="269120" y="788469"/>
                  </a:lnTo>
                  <a:lnTo>
                    <a:pt x="227491" y="770869"/>
                  </a:lnTo>
                  <a:lnTo>
                    <a:pt x="188381" y="748922"/>
                  </a:lnTo>
                  <a:lnTo>
                    <a:pt x="152094" y="722933"/>
                  </a:lnTo>
                  <a:lnTo>
                    <a:pt x="118935" y="693207"/>
                  </a:lnTo>
                  <a:lnTo>
                    <a:pt x="89209" y="660048"/>
                  </a:lnTo>
                  <a:lnTo>
                    <a:pt x="63220" y="623761"/>
                  </a:lnTo>
                  <a:lnTo>
                    <a:pt x="41273" y="584651"/>
                  </a:lnTo>
                  <a:lnTo>
                    <a:pt x="23673" y="543022"/>
                  </a:lnTo>
                  <a:lnTo>
                    <a:pt x="10724" y="499180"/>
                  </a:lnTo>
                  <a:lnTo>
                    <a:pt x="2731" y="453428"/>
                  </a:lnTo>
                  <a:lnTo>
                    <a:pt x="0" y="406071"/>
                  </a:lnTo>
                  <a:close/>
                </a:path>
              </a:pathLst>
            </a:custGeom>
            <a:ln w="25399">
              <a:solidFill>
                <a:srgbClr val="720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17860" y="5163553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1"/>
                  </a:lnTo>
                  <a:lnTo>
                    <a:pt x="312960" y="10724"/>
                  </a:lnTo>
                  <a:lnTo>
                    <a:pt x="269117" y="23672"/>
                  </a:lnTo>
                  <a:lnTo>
                    <a:pt x="227489" y="41272"/>
                  </a:lnTo>
                  <a:lnTo>
                    <a:pt x="188379" y="63219"/>
                  </a:lnTo>
                  <a:lnTo>
                    <a:pt x="152092" y="89207"/>
                  </a:lnTo>
                  <a:lnTo>
                    <a:pt x="118933" y="118933"/>
                  </a:lnTo>
                  <a:lnTo>
                    <a:pt x="89207" y="152092"/>
                  </a:lnTo>
                  <a:lnTo>
                    <a:pt x="63219" y="188379"/>
                  </a:lnTo>
                  <a:lnTo>
                    <a:pt x="41272" y="227489"/>
                  </a:lnTo>
                  <a:lnTo>
                    <a:pt x="23672" y="269117"/>
                  </a:lnTo>
                  <a:lnTo>
                    <a:pt x="10724" y="312960"/>
                  </a:lnTo>
                  <a:lnTo>
                    <a:pt x="2731" y="358712"/>
                  </a:lnTo>
                  <a:lnTo>
                    <a:pt x="0" y="406069"/>
                  </a:lnTo>
                  <a:lnTo>
                    <a:pt x="2731" y="453425"/>
                  </a:lnTo>
                  <a:lnTo>
                    <a:pt x="10724" y="499177"/>
                  </a:lnTo>
                  <a:lnTo>
                    <a:pt x="23672" y="543020"/>
                  </a:lnTo>
                  <a:lnTo>
                    <a:pt x="41272" y="584648"/>
                  </a:lnTo>
                  <a:lnTo>
                    <a:pt x="63219" y="623758"/>
                  </a:lnTo>
                  <a:lnTo>
                    <a:pt x="89207" y="660045"/>
                  </a:lnTo>
                  <a:lnTo>
                    <a:pt x="118933" y="693204"/>
                  </a:lnTo>
                  <a:lnTo>
                    <a:pt x="152092" y="722930"/>
                  </a:lnTo>
                  <a:lnTo>
                    <a:pt x="188379" y="748919"/>
                  </a:lnTo>
                  <a:lnTo>
                    <a:pt x="227489" y="770866"/>
                  </a:lnTo>
                  <a:lnTo>
                    <a:pt x="269117" y="788466"/>
                  </a:lnTo>
                  <a:lnTo>
                    <a:pt x="312960" y="801414"/>
                  </a:lnTo>
                  <a:lnTo>
                    <a:pt x="358712" y="809407"/>
                  </a:lnTo>
                  <a:lnTo>
                    <a:pt x="406069" y="812139"/>
                  </a:lnTo>
                  <a:lnTo>
                    <a:pt x="453426" y="809407"/>
                  </a:lnTo>
                  <a:lnTo>
                    <a:pt x="499178" y="801414"/>
                  </a:lnTo>
                  <a:lnTo>
                    <a:pt x="543021" y="788466"/>
                  </a:lnTo>
                  <a:lnTo>
                    <a:pt x="584650" y="770866"/>
                  </a:lnTo>
                  <a:lnTo>
                    <a:pt x="623760" y="748919"/>
                  </a:lnTo>
                  <a:lnTo>
                    <a:pt x="660047" y="722930"/>
                  </a:lnTo>
                  <a:lnTo>
                    <a:pt x="693205" y="693204"/>
                  </a:lnTo>
                  <a:lnTo>
                    <a:pt x="722931" y="660045"/>
                  </a:lnTo>
                  <a:lnTo>
                    <a:pt x="748920" y="623758"/>
                  </a:lnTo>
                  <a:lnTo>
                    <a:pt x="770866" y="584648"/>
                  </a:lnTo>
                  <a:lnTo>
                    <a:pt x="788466" y="543020"/>
                  </a:lnTo>
                  <a:lnTo>
                    <a:pt x="801415" y="499177"/>
                  </a:lnTo>
                  <a:lnTo>
                    <a:pt x="809407" y="453425"/>
                  </a:lnTo>
                  <a:lnTo>
                    <a:pt x="812139" y="406069"/>
                  </a:lnTo>
                  <a:lnTo>
                    <a:pt x="809407" y="358712"/>
                  </a:lnTo>
                  <a:lnTo>
                    <a:pt x="801415" y="312960"/>
                  </a:lnTo>
                  <a:lnTo>
                    <a:pt x="788466" y="269117"/>
                  </a:lnTo>
                  <a:lnTo>
                    <a:pt x="770866" y="227489"/>
                  </a:lnTo>
                  <a:lnTo>
                    <a:pt x="748920" y="188379"/>
                  </a:lnTo>
                  <a:lnTo>
                    <a:pt x="722931" y="152092"/>
                  </a:lnTo>
                  <a:lnTo>
                    <a:pt x="693205" y="118933"/>
                  </a:lnTo>
                  <a:lnTo>
                    <a:pt x="660047" y="89207"/>
                  </a:lnTo>
                  <a:lnTo>
                    <a:pt x="623760" y="63219"/>
                  </a:lnTo>
                  <a:lnTo>
                    <a:pt x="584650" y="41272"/>
                  </a:lnTo>
                  <a:lnTo>
                    <a:pt x="543021" y="23672"/>
                  </a:lnTo>
                  <a:lnTo>
                    <a:pt x="499178" y="10724"/>
                  </a:lnTo>
                  <a:lnTo>
                    <a:pt x="453426" y="2731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7088" y="2433445"/>
              <a:ext cx="5521833" cy="19939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7895" y="2123897"/>
              <a:ext cx="5769038" cy="26476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1280" y="304304"/>
            <a:ext cx="6107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0890" algn="l"/>
              </a:tabLst>
            </a:pPr>
            <a:r>
              <a:rPr lang="en-US" spc="-710" dirty="0"/>
              <a:t>In-­‐Class </a:t>
            </a:r>
            <a:r>
              <a:rPr spc="-710" dirty="0"/>
              <a:t>  </a:t>
            </a:r>
            <a:r>
              <a:rPr spc="-575" dirty="0"/>
              <a:t> </a:t>
            </a:r>
            <a:r>
              <a:rPr spc="-5" dirty="0"/>
              <a:t>Demo:	Bouncing</a:t>
            </a:r>
            <a:r>
              <a:rPr spc="-45" dirty="0"/>
              <a:t> </a:t>
            </a:r>
            <a:r>
              <a:rPr spc="-5" dirty="0"/>
              <a:t>Ball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687" y="1515287"/>
            <a:ext cx="25914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5" dirty="0"/>
              <a:t>o</a:t>
            </a:r>
            <a:r>
              <a:rPr dirty="0"/>
              <a:t>ndi</a:t>
            </a:r>
            <a:r>
              <a:rPr spc="-20" dirty="0"/>
              <a:t>ti</a:t>
            </a:r>
            <a:r>
              <a:rPr spc="-5" dirty="0"/>
              <a:t>o</a:t>
            </a:r>
            <a:r>
              <a:rPr dirty="0"/>
              <a:t>nals</a:t>
            </a:r>
          </a:p>
        </p:txBody>
      </p:sp>
      <p:sp>
        <p:nvSpPr>
          <p:cNvPr id="3" name="object 3"/>
          <p:cNvSpPr/>
          <p:nvPr/>
        </p:nvSpPr>
        <p:spPr>
          <a:xfrm>
            <a:off x="2812554" y="2633002"/>
            <a:ext cx="3810000" cy="2527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181" y="304304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6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3248"/>
            <a:ext cx="6377940" cy="17595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59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-86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rlito"/>
                <a:cs typeface="Carlito"/>
              </a:rPr>
              <a:t>statement: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common branching structure</a:t>
            </a:r>
            <a:endParaRPr sz="24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Evaluate a </a:t>
            </a:r>
            <a:r>
              <a:rPr sz="2400" b="1" dirty="0">
                <a:latin typeface="Courier New"/>
                <a:cs typeface="Courier New"/>
              </a:rPr>
              <a:t>boolean</a:t>
            </a:r>
            <a:r>
              <a:rPr sz="2400" b="1" spc="-91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rlito"/>
                <a:cs typeface="Carlito"/>
              </a:rPr>
              <a:t>expression</a:t>
            </a:r>
            <a:endParaRPr sz="24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b="1" dirty="0">
                <a:latin typeface="Courier New"/>
                <a:cs typeface="Courier New"/>
              </a:rPr>
              <a:t>true</a:t>
            </a:r>
            <a:r>
              <a:rPr sz="2400" dirty="0">
                <a:latin typeface="Carlito"/>
                <a:cs typeface="Carlito"/>
              </a:rPr>
              <a:t>, execute </a:t>
            </a:r>
            <a:r>
              <a:rPr sz="2400" spc="-5" dirty="0">
                <a:latin typeface="Carlito"/>
                <a:cs typeface="Carlito"/>
              </a:rPr>
              <a:t>some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statements</a:t>
            </a:r>
            <a:endParaRPr sz="24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b="1" dirty="0">
                <a:latin typeface="Courier New"/>
                <a:cs typeface="Courier New"/>
              </a:rPr>
              <a:t>false</a:t>
            </a:r>
            <a:r>
              <a:rPr sz="2400" dirty="0">
                <a:latin typeface="Carlito"/>
                <a:cs typeface="Carlito"/>
              </a:rPr>
              <a:t>, execute </a:t>
            </a:r>
            <a:r>
              <a:rPr sz="2400" spc="-5" dirty="0">
                <a:latin typeface="Carlito"/>
                <a:cs typeface="Carlito"/>
              </a:rPr>
              <a:t>other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statements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500" y="4287278"/>
            <a:ext cx="3907154" cy="1831975"/>
          </a:xfrm>
          <a:custGeom>
            <a:avLst/>
            <a:gdLst/>
            <a:ahLst/>
            <a:cxnLst/>
            <a:rect l="l" t="t" r="r" b="b"/>
            <a:pathLst>
              <a:path w="3907154" h="1831975">
                <a:moveTo>
                  <a:pt x="3906837" y="0"/>
                </a:moveTo>
                <a:lnTo>
                  <a:pt x="0" y="0"/>
                </a:lnTo>
                <a:lnTo>
                  <a:pt x="0" y="1831976"/>
                </a:lnTo>
                <a:lnTo>
                  <a:pt x="3906837" y="1831976"/>
                </a:lnTo>
                <a:lnTo>
                  <a:pt x="3906837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2380" y="4940058"/>
            <a:ext cx="1758950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91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9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65760">
              <a:lnSpc>
                <a:spcPts val="1910"/>
              </a:lnSpc>
            </a:pPr>
            <a:r>
              <a:rPr sz="1600" b="1" spc="-35" dirty="0">
                <a:latin typeface="Courier New"/>
                <a:cs typeface="Courier New"/>
              </a:rPr>
              <a:t>//</a:t>
            </a:r>
            <a:r>
              <a:rPr sz="1400" spc="-35" dirty="0">
                <a:latin typeface="Verdana"/>
                <a:cs typeface="Verdana"/>
              </a:rPr>
              <a:t>statement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F</a:t>
            </a:r>
            <a:r>
              <a:rPr sz="1600" b="1" spc="-3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2380" y="4457458"/>
            <a:ext cx="3611245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91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spc="-15" dirty="0">
                <a:solidFill>
                  <a:srgbClr val="9A1900"/>
                </a:solidFill>
                <a:latin typeface="Courier New"/>
                <a:cs typeface="Courier New"/>
              </a:rPr>
              <a:t>(</a:t>
            </a:r>
            <a:r>
              <a:rPr sz="1400" spc="-15" dirty="0">
                <a:latin typeface="Verdana"/>
                <a:cs typeface="Verdana"/>
              </a:rPr>
              <a:t>boolean expression</a:t>
            </a:r>
            <a:r>
              <a:rPr sz="1600" b="1" spc="-15" dirty="0">
                <a:solidFill>
                  <a:srgbClr val="9A1900"/>
                </a:solidFill>
                <a:latin typeface="Courier New"/>
                <a:cs typeface="Courier New"/>
              </a:rPr>
              <a:t>)</a:t>
            </a:r>
            <a:r>
              <a:rPr sz="1600" b="1" spc="-40" dirty="0">
                <a:solidFill>
                  <a:srgbClr val="9A1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65760">
              <a:lnSpc>
                <a:spcPts val="1910"/>
              </a:lnSpc>
            </a:pPr>
            <a:r>
              <a:rPr sz="1600" b="1" spc="-35" dirty="0">
                <a:latin typeface="Courier New"/>
                <a:cs typeface="Courier New"/>
              </a:rPr>
              <a:t>//</a:t>
            </a:r>
            <a:r>
              <a:rPr sz="1400" spc="-35" dirty="0">
                <a:latin typeface="Verdana"/>
                <a:cs typeface="Verdana"/>
              </a:rPr>
              <a:t>statement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600" b="1" spc="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172970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solidFill>
                  <a:srgbClr val="6D0E0E"/>
                </a:solidFill>
                <a:latin typeface="Comic Sans MS"/>
                <a:cs typeface="Comic Sans MS"/>
              </a:rPr>
              <a:t>can be any</a:t>
            </a:r>
            <a:r>
              <a:rPr sz="1200" spc="-65" dirty="0">
                <a:solidFill>
                  <a:srgbClr val="6D0E0E"/>
                </a:solidFill>
                <a:latin typeface="Comic Sans MS"/>
                <a:cs typeface="Comic Sans MS"/>
              </a:rPr>
              <a:t> </a:t>
            </a:r>
            <a:r>
              <a:rPr sz="1200" spc="-5" dirty="0">
                <a:solidFill>
                  <a:srgbClr val="6D0E0E"/>
                </a:solidFill>
                <a:latin typeface="Comic Sans MS"/>
                <a:cs typeface="Comic Sans MS"/>
              </a:rPr>
              <a:t>sequence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5578" y="5137086"/>
            <a:ext cx="1022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D0E0E"/>
                </a:solidFill>
                <a:latin typeface="Comic Sans MS"/>
                <a:cs typeface="Comic Sans MS"/>
              </a:rPr>
              <a:t>of</a:t>
            </a:r>
            <a:r>
              <a:rPr sz="1200" spc="-50" dirty="0">
                <a:solidFill>
                  <a:srgbClr val="6D0E0E"/>
                </a:solidFill>
                <a:latin typeface="Comic Sans MS"/>
                <a:cs typeface="Comic Sans MS"/>
              </a:rPr>
              <a:t> </a:t>
            </a:r>
            <a:r>
              <a:rPr sz="1200" spc="-5" dirty="0">
                <a:solidFill>
                  <a:srgbClr val="6D0E0E"/>
                </a:solidFill>
                <a:latin typeface="Comic Sans MS"/>
                <a:cs typeface="Comic Sans MS"/>
              </a:rPr>
              <a:t>statements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2963" y="4936566"/>
            <a:ext cx="205104" cy="467359"/>
            <a:chOff x="3132963" y="4936566"/>
            <a:chExt cx="205104" cy="467359"/>
          </a:xfrm>
        </p:grpSpPr>
        <p:sp>
          <p:nvSpPr>
            <p:cNvPr id="9" name="object 9"/>
            <p:cNvSpPr/>
            <p:nvPr/>
          </p:nvSpPr>
          <p:spPr>
            <a:xfrm>
              <a:off x="3166043" y="4949316"/>
              <a:ext cx="156210" cy="90805"/>
            </a:xfrm>
            <a:custGeom>
              <a:avLst/>
              <a:gdLst/>
              <a:ahLst/>
              <a:cxnLst/>
              <a:rect l="l" t="t" r="r" b="b"/>
              <a:pathLst>
                <a:path w="156210" h="90804">
                  <a:moveTo>
                    <a:pt x="155831" y="9043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4075" y="4936566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0" y="0"/>
                  </a:moveTo>
                  <a:lnTo>
                    <a:pt x="31191" y="47472"/>
                  </a:lnTo>
                  <a:lnTo>
                    <a:pt x="56692" y="3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5753" y="5304866"/>
              <a:ext cx="177800" cy="87630"/>
            </a:xfrm>
            <a:custGeom>
              <a:avLst/>
              <a:gdLst/>
              <a:ahLst/>
              <a:cxnLst/>
              <a:rect l="l" t="t" r="r" b="b"/>
              <a:pathLst>
                <a:path w="177800" h="87629">
                  <a:moveTo>
                    <a:pt x="177234" y="0"/>
                  </a:moveTo>
                  <a:lnTo>
                    <a:pt x="0" y="8721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2963" y="5358079"/>
              <a:ext cx="57150" cy="45720"/>
            </a:xfrm>
            <a:custGeom>
              <a:avLst/>
              <a:gdLst/>
              <a:ahLst/>
              <a:cxnLst/>
              <a:rect l="l" t="t" r="r" b="b"/>
              <a:pathLst>
                <a:path w="57150" h="45720">
                  <a:moveTo>
                    <a:pt x="34366" y="0"/>
                  </a:moveTo>
                  <a:lnTo>
                    <a:pt x="0" y="45211"/>
                  </a:lnTo>
                  <a:lnTo>
                    <a:pt x="56794" y="45580"/>
                  </a:lnTo>
                  <a:lnTo>
                    <a:pt x="34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72175" y="5106339"/>
            <a:ext cx="1104900" cy="34163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806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635"/>
              </a:spcBef>
            </a:pPr>
            <a:r>
              <a:rPr sz="1200" spc="-35" dirty="0">
                <a:latin typeface="Verdana"/>
                <a:cs typeface="Verdana"/>
              </a:rPr>
              <a:t>statement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40486" y="2891777"/>
            <a:ext cx="50800" cy="741680"/>
            <a:chOff x="7340486" y="2891777"/>
            <a:chExt cx="50800" cy="741680"/>
          </a:xfrm>
        </p:grpSpPr>
        <p:sp>
          <p:nvSpPr>
            <p:cNvPr id="15" name="object 15"/>
            <p:cNvSpPr/>
            <p:nvPr/>
          </p:nvSpPr>
          <p:spPr>
            <a:xfrm>
              <a:off x="7364412" y="2896539"/>
              <a:ext cx="1905" cy="711200"/>
            </a:xfrm>
            <a:custGeom>
              <a:avLst/>
              <a:gdLst/>
              <a:ahLst/>
              <a:cxnLst/>
              <a:rect l="l" t="t" r="r" b="b"/>
              <a:pathLst>
                <a:path w="1904" h="711200">
                  <a:moveTo>
                    <a:pt x="0" y="0"/>
                  </a:moveTo>
                  <a:lnTo>
                    <a:pt x="1532" y="7111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0486" y="3582289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50800" y="0"/>
                  </a:moveTo>
                  <a:lnTo>
                    <a:pt x="0" y="114"/>
                  </a:lnTo>
                  <a:lnTo>
                    <a:pt x="25514" y="5085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22414" y="4401337"/>
            <a:ext cx="333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399"/>
                </a:solidFill>
                <a:latin typeface="Comic Sans MS"/>
                <a:cs typeface="Comic Sans MS"/>
              </a:rPr>
              <a:t>true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9989" y="4382287"/>
            <a:ext cx="380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399"/>
                </a:solidFill>
                <a:latin typeface="Comic Sans MS"/>
                <a:cs typeface="Comic Sans MS"/>
              </a:rPr>
              <a:t>f</a:t>
            </a:r>
            <a:r>
              <a:rPr sz="1200" spc="-5" dirty="0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sz="1200" dirty="0">
                <a:solidFill>
                  <a:srgbClr val="003399"/>
                </a:solidFill>
                <a:latin typeface="Comic Sans MS"/>
                <a:cs typeface="Comic Sans MS"/>
              </a:rPr>
              <a:t>l</a:t>
            </a:r>
            <a:r>
              <a:rPr sz="1200" spc="-5" dirty="0">
                <a:solidFill>
                  <a:srgbClr val="003399"/>
                </a:solidFill>
                <a:latin typeface="Comic Sans MS"/>
                <a:cs typeface="Comic Sans MS"/>
              </a:rPr>
              <a:t>s</a:t>
            </a:r>
            <a:r>
              <a:rPr sz="1200" dirty="0">
                <a:solidFill>
                  <a:srgbClr val="003399"/>
                </a:solidFill>
                <a:latin typeface="Comic Sans MS"/>
                <a:cs typeface="Comic Sans MS"/>
              </a:rPr>
              <a:t>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53287" y="6150917"/>
            <a:ext cx="227012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6483350" y="2667939"/>
            <a:ext cx="1765300" cy="1431925"/>
            <a:chOff x="6483350" y="2667939"/>
            <a:chExt cx="1765300" cy="1431925"/>
          </a:xfrm>
        </p:grpSpPr>
        <p:sp>
          <p:nvSpPr>
            <p:cNvPr id="21" name="object 21"/>
            <p:cNvSpPr/>
            <p:nvPr/>
          </p:nvSpPr>
          <p:spPr>
            <a:xfrm>
              <a:off x="7250112" y="2667939"/>
              <a:ext cx="227012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83350" y="3633139"/>
              <a:ext cx="1765300" cy="466725"/>
            </a:xfrm>
            <a:custGeom>
              <a:avLst/>
              <a:gdLst/>
              <a:ahLst/>
              <a:cxnLst/>
              <a:rect l="l" t="t" r="r" b="b"/>
              <a:pathLst>
                <a:path w="1765300" h="466725">
                  <a:moveTo>
                    <a:pt x="882650" y="0"/>
                  </a:moveTo>
                  <a:lnTo>
                    <a:pt x="810258" y="773"/>
                  </a:lnTo>
                  <a:lnTo>
                    <a:pt x="739478" y="3054"/>
                  </a:lnTo>
                  <a:lnTo>
                    <a:pt x="670538" y="6782"/>
                  </a:lnTo>
                  <a:lnTo>
                    <a:pt x="603663" y="11897"/>
                  </a:lnTo>
                  <a:lnTo>
                    <a:pt x="539081" y="18339"/>
                  </a:lnTo>
                  <a:lnTo>
                    <a:pt x="477020" y="26048"/>
                  </a:lnTo>
                  <a:lnTo>
                    <a:pt x="417706" y="34963"/>
                  </a:lnTo>
                  <a:lnTo>
                    <a:pt x="361367" y="45026"/>
                  </a:lnTo>
                  <a:lnTo>
                    <a:pt x="308229" y="56175"/>
                  </a:lnTo>
                  <a:lnTo>
                    <a:pt x="258521" y="68351"/>
                  </a:lnTo>
                  <a:lnTo>
                    <a:pt x="212468" y="81493"/>
                  </a:lnTo>
                  <a:lnTo>
                    <a:pt x="170299" y="95542"/>
                  </a:lnTo>
                  <a:lnTo>
                    <a:pt x="132240" y="110438"/>
                  </a:lnTo>
                  <a:lnTo>
                    <a:pt x="69362" y="142528"/>
                  </a:lnTo>
                  <a:lnTo>
                    <a:pt x="25652" y="177283"/>
                  </a:lnTo>
                  <a:lnTo>
                    <a:pt x="2925" y="214223"/>
                  </a:lnTo>
                  <a:lnTo>
                    <a:pt x="0" y="233362"/>
                  </a:lnTo>
                  <a:lnTo>
                    <a:pt x="2925" y="252503"/>
                  </a:lnTo>
                  <a:lnTo>
                    <a:pt x="25652" y="289445"/>
                  </a:lnTo>
                  <a:lnTo>
                    <a:pt x="69362" y="324201"/>
                  </a:lnTo>
                  <a:lnTo>
                    <a:pt x="132240" y="356292"/>
                  </a:lnTo>
                  <a:lnTo>
                    <a:pt x="170299" y="371187"/>
                  </a:lnTo>
                  <a:lnTo>
                    <a:pt x="212468" y="385236"/>
                  </a:lnTo>
                  <a:lnTo>
                    <a:pt x="258521" y="398378"/>
                  </a:lnTo>
                  <a:lnTo>
                    <a:pt x="308229" y="410553"/>
                  </a:lnTo>
                  <a:lnTo>
                    <a:pt x="361367" y="421702"/>
                  </a:lnTo>
                  <a:lnTo>
                    <a:pt x="417706" y="431764"/>
                  </a:lnTo>
                  <a:lnTo>
                    <a:pt x="477020" y="440679"/>
                  </a:lnTo>
                  <a:lnTo>
                    <a:pt x="539081" y="448387"/>
                  </a:lnTo>
                  <a:lnTo>
                    <a:pt x="603663" y="454828"/>
                  </a:lnTo>
                  <a:lnTo>
                    <a:pt x="670538" y="459943"/>
                  </a:lnTo>
                  <a:lnTo>
                    <a:pt x="739478" y="463670"/>
                  </a:lnTo>
                  <a:lnTo>
                    <a:pt x="810258" y="465951"/>
                  </a:lnTo>
                  <a:lnTo>
                    <a:pt x="882650" y="466725"/>
                  </a:lnTo>
                  <a:lnTo>
                    <a:pt x="955041" y="465951"/>
                  </a:lnTo>
                  <a:lnTo>
                    <a:pt x="1025821" y="463670"/>
                  </a:lnTo>
                  <a:lnTo>
                    <a:pt x="1094761" y="459943"/>
                  </a:lnTo>
                  <a:lnTo>
                    <a:pt x="1161636" y="454828"/>
                  </a:lnTo>
                  <a:lnTo>
                    <a:pt x="1226218" y="448387"/>
                  </a:lnTo>
                  <a:lnTo>
                    <a:pt x="1288279" y="440679"/>
                  </a:lnTo>
                  <a:lnTo>
                    <a:pt x="1347593" y="431764"/>
                  </a:lnTo>
                  <a:lnTo>
                    <a:pt x="1403932" y="421702"/>
                  </a:lnTo>
                  <a:lnTo>
                    <a:pt x="1457070" y="410553"/>
                  </a:lnTo>
                  <a:lnTo>
                    <a:pt x="1506778" y="398378"/>
                  </a:lnTo>
                  <a:lnTo>
                    <a:pt x="1552831" y="385236"/>
                  </a:lnTo>
                  <a:lnTo>
                    <a:pt x="1595000" y="371187"/>
                  </a:lnTo>
                  <a:lnTo>
                    <a:pt x="1633059" y="356292"/>
                  </a:lnTo>
                  <a:lnTo>
                    <a:pt x="1695937" y="324201"/>
                  </a:lnTo>
                  <a:lnTo>
                    <a:pt x="1739647" y="289445"/>
                  </a:lnTo>
                  <a:lnTo>
                    <a:pt x="1762374" y="252503"/>
                  </a:lnTo>
                  <a:lnTo>
                    <a:pt x="1765300" y="233362"/>
                  </a:lnTo>
                  <a:lnTo>
                    <a:pt x="1762374" y="214223"/>
                  </a:lnTo>
                  <a:lnTo>
                    <a:pt x="1739647" y="177283"/>
                  </a:lnTo>
                  <a:lnTo>
                    <a:pt x="1695937" y="142528"/>
                  </a:lnTo>
                  <a:lnTo>
                    <a:pt x="1633059" y="110438"/>
                  </a:lnTo>
                  <a:lnTo>
                    <a:pt x="1595000" y="95542"/>
                  </a:lnTo>
                  <a:lnTo>
                    <a:pt x="1552831" y="81493"/>
                  </a:lnTo>
                  <a:lnTo>
                    <a:pt x="1506778" y="68351"/>
                  </a:lnTo>
                  <a:lnTo>
                    <a:pt x="1457070" y="56175"/>
                  </a:lnTo>
                  <a:lnTo>
                    <a:pt x="1403932" y="45026"/>
                  </a:lnTo>
                  <a:lnTo>
                    <a:pt x="1347593" y="34963"/>
                  </a:lnTo>
                  <a:lnTo>
                    <a:pt x="1288279" y="26048"/>
                  </a:lnTo>
                  <a:lnTo>
                    <a:pt x="1226218" y="18339"/>
                  </a:lnTo>
                  <a:lnTo>
                    <a:pt x="1161636" y="11897"/>
                  </a:lnTo>
                  <a:lnTo>
                    <a:pt x="1094761" y="6782"/>
                  </a:lnTo>
                  <a:lnTo>
                    <a:pt x="1025821" y="3054"/>
                  </a:lnTo>
                  <a:lnTo>
                    <a:pt x="955041" y="773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30111" y="3762362"/>
            <a:ext cx="1473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Verdana"/>
                <a:cs typeface="Verdana"/>
              </a:rPr>
              <a:t>boolean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expression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37475" y="5106339"/>
            <a:ext cx="1104900" cy="34163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7747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610"/>
              </a:spcBef>
            </a:pPr>
            <a:r>
              <a:rPr sz="1200" spc="-35" dirty="0">
                <a:latin typeface="Verdana"/>
                <a:cs typeface="Verdana"/>
              </a:rPr>
              <a:t>statement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F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19862" y="5441302"/>
            <a:ext cx="1774825" cy="742950"/>
            <a:chOff x="6519862" y="5441302"/>
            <a:chExt cx="1774825" cy="742950"/>
          </a:xfrm>
        </p:grpSpPr>
        <p:sp>
          <p:nvSpPr>
            <p:cNvPr id="26" name="object 26"/>
            <p:cNvSpPr/>
            <p:nvPr/>
          </p:nvSpPr>
          <p:spPr>
            <a:xfrm>
              <a:off x="7446963" y="5446064"/>
              <a:ext cx="843280" cy="713105"/>
            </a:xfrm>
            <a:custGeom>
              <a:avLst/>
              <a:gdLst/>
              <a:ahLst/>
              <a:cxnLst/>
              <a:rect l="l" t="t" r="r" b="b"/>
              <a:pathLst>
                <a:path w="843279" h="713104">
                  <a:moveTo>
                    <a:pt x="842961" y="0"/>
                  </a:moveTo>
                  <a:lnTo>
                    <a:pt x="842961" y="352417"/>
                  </a:lnTo>
                  <a:lnTo>
                    <a:pt x="0" y="352417"/>
                  </a:lnTo>
                  <a:lnTo>
                    <a:pt x="0" y="7127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21562" y="61334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24624" y="5449239"/>
              <a:ext cx="762000" cy="709930"/>
            </a:xfrm>
            <a:custGeom>
              <a:avLst/>
              <a:gdLst/>
              <a:ahLst/>
              <a:cxnLst/>
              <a:rect l="l" t="t" r="r" b="b"/>
              <a:pathLst>
                <a:path w="762000" h="709929">
                  <a:moveTo>
                    <a:pt x="0" y="0"/>
                  </a:moveTo>
                  <a:lnTo>
                    <a:pt x="0" y="350828"/>
                  </a:lnTo>
                  <a:lnTo>
                    <a:pt x="761999" y="350828"/>
                  </a:lnTo>
                  <a:lnTo>
                    <a:pt x="761999" y="70961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1225" y="61334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7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499225" y="4095102"/>
            <a:ext cx="1816100" cy="1012825"/>
            <a:chOff x="6499225" y="4095102"/>
            <a:chExt cx="1816100" cy="1012825"/>
          </a:xfrm>
        </p:grpSpPr>
        <p:sp>
          <p:nvSpPr>
            <p:cNvPr id="31" name="object 31"/>
            <p:cNvSpPr/>
            <p:nvPr/>
          </p:nvSpPr>
          <p:spPr>
            <a:xfrm>
              <a:off x="7366000" y="4099864"/>
              <a:ext cx="923925" cy="979805"/>
            </a:xfrm>
            <a:custGeom>
              <a:avLst/>
              <a:gdLst/>
              <a:ahLst/>
              <a:cxnLst/>
              <a:rect l="l" t="t" r="r" b="b"/>
              <a:pathLst>
                <a:path w="923925" h="979804">
                  <a:moveTo>
                    <a:pt x="0" y="0"/>
                  </a:moveTo>
                  <a:lnTo>
                    <a:pt x="0" y="501649"/>
                  </a:lnTo>
                  <a:lnTo>
                    <a:pt x="923924" y="501649"/>
                  </a:lnTo>
                  <a:lnTo>
                    <a:pt x="923924" y="979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64525" y="50539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24625" y="4099865"/>
              <a:ext cx="841375" cy="982980"/>
            </a:xfrm>
            <a:custGeom>
              <a:avLst/>
              <a:gdLst/>
              <a:ahLst/>
              <a:cxnLst/>
              <a:rect l="l" t="t" r="r" b="b"/>
              <a:pathLst>
                <a:path w="841375" h="982979">
                  <a:moveTo>
                    <a:pt x="841374" y="0"/>
                  </a:moveTo>
                  <a:lnTo>
                    <a:pt x="841374" y="503234"/>
                  </a:lnTo>
                  <a:lnTo>
                    <a:pt x="0" y="503234"/>
                  </a:lnTo>
                  <a:lnTo>
                    <a:pt x="0" y="9826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99225" y="505712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1280" y="304304"/>
            <a:ext cx="1567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Re</a:t>
            </a:r>
            <a:r>
              <a:rPr b="1" spc="-5" dirty="0">
                <a:latin typeface="Carlito"/>
                <a:cs typeface="Carlito"/>
              </a:rPr>
              <a:t>v</a:t>
            </a:r>
            <a:r>
              <a:rPr b="1" dirty="0">
                <a:latin typeface="Carlito"/>
                <a:cs typeface="Carlito"/>
              </a:rPr>
              <a:t>i</a:t>
            </a:r>
            <a:r>
              <a:rPr b="1" spc="-5" dirty="0">
                <a:latin typeface="Carlito"/>
                <a:cs typeface="Carlito"/>
              </a:rPr>
              <a:t>e</a:t>
            </a:r>
            <a:r>
              <a:rPr b="1" dirty="0">
                <a:latin typeface="Carlito"/>
                <a:cs typeface="Carlito"/>
              </a:rPr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24510"/>
            <a:ext cx="6750050" cy="439864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Primitive Data Types </a:t>
            </a:r>
            <a:r>
              <a:rPr sz="3200" dirty="0">
                <a:latin typeface="Carlito"/>
                <a:cs typeface="Carlito"/>
              </a:rPr>
              <a:t>&amp;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Variables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int,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long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ﬂoat,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double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boolean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char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String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  <a:tab pos="4657090" algn="l"/>
                <a:tab pos="5135245" algn="l"/>
                <a:tab pos="5535295" algn="l"/>
                <a:tab pos="6013450" algn="l"/>
                <a:tab pos="6445885" algn="l"/>
              </a:tabLst>
            </a:pPr>
            <a:r>
              <a:rPr sz="3200" dirty="0">
                <a:latin typeface="Carlito"/>
                <a:cs typeface="Carlito"/>
              </a:rPr>
              <a:t>Mathe</a:t>
            </a:r>
            <a:r>
              <a:rPr sz="3200" spc="-5" dirty="0">
                <a:latin typeface="Carlito"/>
                <a:cs typeface="Carlito"/>
              </a:rPr>
              <a:t>m</a:t>
            </a:r>
            <a:r>
              <a:rPr sz="3200" spc="-10" dirty="0">
                <a:latin typeface="Carlito"/>
                <a:cs typeface="Carlito"/>
              </a:rPr>
              <a:t>ati</a:t>
            </a:r>
            <a:r>
              <a:rPr sz="3200" dirty="0">
                <a:latin typeface="Carlito"/>
                <a:cs typeface="Carlito"/>
              </a:rPr>
              <a:t>cal 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dirty="0">
                <a:latin typeface="Carlito"/>
                <a:cs typeface="Carlito"/>
              </a:rPr>
              <a:t>pe</a:t>
            </a:r>
            <a:r>
              <a:rPr sz="3200" spc="-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ato</a:t>
            </a:r>
            <a:r>
              <a:rPr sz="3200" spc="-5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s:	+	</a:t>
            </a:r>
            <a:r>
              <a:rPr sz="3200" spc="-1889" dirty="0">
                <a:latin typeface="Carlito"/>
                <a:cs typeface="Carlito"/>
              </a:rPr>
              <a:t>-­‐</a:t>
            </a:r>
            <a:r>
              <a:rPr sz="3200" dirty="0">
                <a:latin typeface="Carlito"/>
                <a:cs typeface="Carlito"/>
              </a:rPr>
              <a:t>	*	/	%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  <a:tab pos="2633345" algn="l"/>
                <a:tab pos="3110865" algn="l"/>
                <a:tab pos="3589020" algn="l"/>
                <a:tab pos="4269740" algn="l"/>
                <a:tab pos="4949825" algn="l"/>
              </a:tabLst>
            </a:pPr>
            <a:r>
              <a:rPr sz="3200" spc="-5" dirty="0">
                <a:latin typeface="Carlito"/>
                <a:cs typeface="Carlito"/>
              </a:rPr>
              <a:t>Comparison:	</a:t>
            </a:r>
            <a:r>
              <a:rPr sz="3200" dirty="0">
                <a:latin typeface="Carlito"/>
                <a:cs typeface="Carlito"/>
              </a:rPr>
              <a:t>&lt;	&gt;	</a:t>
            </a:r>
            <a:r>
              <a:rPr sz="3200" spc="-5" dirty="0">
                <a:latin typeface="Carlito"/>
                <a:cs typeface="Carlito"/>
              </a:rPr>
              <a:t>&lt;=	&gt;=	==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516" y="142697"/>
            <a:ext cx="69608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could we write </a:t>
            </a:r>
            <a:r>
              <a:rPr dirty="0"/>
              <a:t>a </a:t>
            </a:r>
            <a:r>
              <a:rPr spc="-5" dirty="0"/>
              <a:t>program </a:t>
            </a:r>
            <a:r>
              <a:rPr dirty="0"/>
              <a:t>to  </a:t>
            </a:r>
            <a:r>
              <a:rPr lang="en-US" dirty="0"/>
              <a:t>model this parking sign</a:t>
            </a:r>
            <a:r>
              <a:rPr spc="-5"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799856"/>
            <a:ext cx="5943601" cy="375487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How </a:t>
            </a:r>
            <a:r>
              <a:rPr sz="3200" dirty="0">
                <a:latin typeface="Carlito"/>
                <a:cs typeface="Carlito"/>
              </a:rPr>
              <a:t>do </a:t>
            </a:r>
            <a:r>
              <a:rPr sz="3200" spc="-5" dirty="0">
                <a:latin typeface="Carlito"/>
                <a:cs typeface="Carlito"/>
              </a:rPr>
              <a:t>we provide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number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java?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9" dirty="0">
                <a:latin typeface="Carlito"/>
                <a:cs typeface="Carlito"/>
              </a:rPr>
              <a:t>Command</a:t>
            </a:r>
            <a:r>
              <a:rPr lang="en-US" sz="3200" spc="-409" dirty="0">
                <a:latin typeface="Carlito"/>
                <a:cs typeface="Carlito"/>
              </a:rPr>
              <a:t> - line</a:t>
            </a:r>
            <a:r>
              <a:rPr sz="3200" spc="-315" dirty="0">
                <a:latin typeface="Carlito"/>
                <a:cs typeface="Carlito"/>
              </a:rPr>
              <a:t> </a:t>
            </a:r>
            <a:r>
              <a:rPr lang="en-US" sz="3200" spc="-3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arguments</a:t>
            </a:r>
            <a:endParaRPr sz="3200" dirty="0">
              <a:latin typeface="Carlito"/>
              <a:cs typeface="Carlito"/>
            </a:endParaRPr>
          </a:p>
          <a:p>
            <a:pPr marL="749300" marR="5080" lvl="1" indent="-279400">
              <a:lnSpc>
                <a:spcPts val="3329"/>
              </a:lnSpc>
              <a:spcBef>
                <a:spcPts val="8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args[0] </a:t>
            </a:r>
            <a:r>
              <a:rPr sz="2800" dirty="0">
                <a:latin typeface="Carlito"/>
                <a:cs typeface="Carlito"/>
              </a:rPr>
              <a:t>is the </a:t>
            </a:r>
            <a:r>
              <a:rPr sz="2800" spc="-5" dirty="0">
                <a:latin typeface="Carlito"/>
                <a:cs typeface="Carlito"/>
              </a:rPr>
              <a:t>ﬁrst argument, args[1]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second  argument </a:t>
            </a:r>
            <a:r>
              <a:rPr sz="2800" dirty="0">
                <a:latin typeface="Carlito"/>
                <a:cs typeface="Carlito"/>
              </a:rPr>
              <a:t>and so </a:t>
            </a:r>
            <a:r>
              <a:rPr sz="2800" spc="-5" dirty="0">
                <a:latin typeface="Carlito"/>
                <a:cs typeface="Carlito"/>
              </a:rPr>
              <a:t>on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args[0] </a:t>
            </a:r>
            <a:r>
              <a:rPr sz="2800" dirty="0">
                <a:latin typeface="Carlito"/>
                <a:cs typeface="Carlito"/>
              </a:rPr>
              <a:t>is a </a:t>
            </a:r>
            <a:r>
              <a:rPr sz="2800" spc="-5" dirty="0">
                <a:latin typeface="Carlito"/>
                <a:cs typeface="Carlito"/>
              </a:rPr>
              <a:t>String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F174CAD-9A1B-CA4D-A205-042BCF724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24" y="1730318"/>
            <a:ext cx="2168936" cy="33203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52" y="304304"/>
            <a:ext cx="5356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40" dirty="0"/>
              <a:t> </a:t>
            </a:r>
            <a:r>
              <a:rPr spc="-5" dirty="0"/>
              <a:t>arguments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24510"/>
            <a:ext cx="7929880" cy="42754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run programs you have </a:t>
            </a:r>
            <a:r>
              <a:rPr sz="3200" spc="-20" dirty="0">
                <a:latin typeface="Carlito"/>
                <a:cs typeface="Carlito"/>
              </a:rPr>
              <a:t>written </a:t>
            </a:r>
            <a:r>
              <a:rPr sz="3200" dirty="0">
                <a:latin typeface="Carlito"/>
                <a:cs typeface="Carlito"/>
              </a:rPr>
              <a:t>so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far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java MyHouse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java HelloWorld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We’d </a:t>
            </a:r>
            <a:r>
              <a:rPr sz="3200" dirty="0">
                <a:latin typeface="Carlito"/>
                <a:cs typeface="Carlito"/>
              </a:rPr>
              <a:t>like to be able to </a:t>
            </a:r>
            <a:r>
              <a:rPr sz="3200" spc="-5" dirty="0">
                <a:latin typeface="Carlito"/>
                <a:cs typeface="Carlito"/>
              </a:rPr>
              <a:t>provide information </a:t>
            </a:r>
            <a:r>
              <a:rPr sz="3200" dirty="0">
                <a:latin typeface="Carlito"/>
                <a:cs typeface="Carlito"/>
              </a:rPr>
              <a:t>at  the </a:t>
            </a:r>
            <a:r>
              <a:rPr sz="3200" spc="-5" dirty="0">
                <a:latin typeface="Carlito"/>
                <a:cs typeface="Carlito"/>
              </a:rPr>
              <a:t>command </a:t>
            </a:r>
            <a:r>
              <a:rPr sz="3200" dirty="0">
                <a:latin typeface="Carlito"/>
                <a:cs typeface="Carlito"/>
              </a:rPr>
              <a:t>line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java HelloWorld</a:t>
            </a:r>
            <a:r>
              <a:rPr sz="2800" dirty="0">
                <a:latin typeface="Carlito"/>
                <a:cs typeface="Carlito"/>
              </a:rPr>
              <a:t> John</a:t>
            </a:r>
            <a:endParaRPr sz="2800">
              <a:latin typeface="Carlito"/>
              <a:cs typeface="Carlito"/>
            </a:endParaRPr>
          </a:p>
          <a:p>
            <a:pPr marL="355600" marR="1348105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want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program </a:t>
            </a:r>
            <a:r>
              <a:rPr sz="3200" dirty="0">
                <a:latin typeface="Carlito"/>
                <a:cs typeface="Carlito"/>
              </a:rPr>
              <a:t>say </a:t>
            </a:r>
            <a:r>
              <a:rPr sz="3200" spc="-5" dirty="0">
                <a:latin typeface="Carlito"/>
                <a:cs typeface="Carlito"/>
              </a:rPr>
              <a:t>“Hello John” </a:t>
            </a:r>
            <a:r>
              <a:rPr sz="3200" dirty="0">
                <a:latin typeface="Carlito"/>
                <a:cs typeface="Carlito"/>
              </a:rPr>
              <a:t>as  </a:t>
            </a:r>
            <a:r>
              <a:rPr sz="3200" spc="-5" dirty="0">
                <a:latin typeface="Carlito"/>
                <a:cs typeface="Carlito"/>
              </a:rPr>
              <a:t>opposed </a:t>
            </a:r>
            <a:r>
              <a:rPr sz="320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“Hello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World”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52" y="304304"/>
            <a:ext cx="5356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40" dirty="0"/>
              <a:t> </a:t>
            </a:r>
            <a:r>
              <a:rPr spc="-5" dirty="0"/>
              <a:t>arguments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23784"/>
            <a:ext cx="6777355" cy="35229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200" dirty="0">
                <a:latin typeface="Carlito"/>
                <a:cs typeface="Carlito"/>
              </a:rPr>
              <a:t>public class </a:t>
            </a:r>
            <a:r>
              <a:rPr sz="3200" spc="-5" dirty="0">
                <a:latin typeface="Carlito"/>
                <a:cs typeface="Carlito"/>
              </a:rPr>
              <a:t>Hello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{</a:t>
            </a:r>
            <a:endParaRPr sz="3200">
              <a:latin typeface="Carlito"/>
              <a:cs typeface="Carlito"/>
            </a:endParaRPr>
          </a:p>
          <a:p>
            <a:pPr marL="747395" marR="5080" indent="-367665">
              <a:lnSpc>
                <a:spcPts val="4600"/>
              </a:lnSpc>
              <a:spcBef>
                <a:spcPts val="250"/>
              </a:spcBef>
            </a:pPr>
            <a:r>
              <a:rPr sz="3200" dirty="0">
                <a:latin typeface="Carlito"/>
                <a:cs typeface="Carlito"/>
              </a:rPr>
              <a:t>public </a:t>
            </a:r>
            <a:r>
              <a:rPr sz="3200" spc="-5" dirty="0">
                <a:latin typeface="Carlito"/>
                <a:cs typeface="Carlito"/>
              </a:rPr>
              <a:t>static void main (String[] args) </a:t>
            </a:r>
            <a:r>
              <a:rPr sz="3200" dirty="0">
                <a:latin typeface="Carlito"/>
                <a:cs typeface="Carlito"/>
              </a:rPr>
              <a:t>{  </a:t>
            </a:r>
            <a:r>
              <a:rPr sz="3200" spc="-5" dirty="0">
                <a:latin typeface="Carlito"/>
                <a:cs typeface="Carlito"/>
              </a:rPr>
              <a:t>String name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5" dirty="0">
                <a:latin typeface="Carlito"/>
                <a:cs typeface="Carlito"/>
              </a:rPr>
              <a:t>args[0];  System.out.println("Hello </a:t>
            </a:r>
            <a:r>
              <a:rPr sz="3200" dirty="0">
                <a:latin typeface="Carlito"/>
                <a:cs typeface="Carlito"/>
              </a:rPr>
              <a:t>" +</a:t>
            </a:r>
            <a:r>
              <a:rPr sz="3200" spc="-5" dirty="0">
                <a:latin typeface="Carlito"/>
                <a:cs typeface="Carlito"/>
              </a:rPr>
              <a:t> name);</a:t>
            </a:r>
            <a:endParaRPr sz="3200">
              <a:latin typeface="Carlito"/>
              <a:cs typeface="Carlito"/>
            </a:endParaRPr>
          </a:p>
          <a:p>
            <a:pPr marL="379730"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latin typeface="Carlito"/>
                <a:cs typeface="Carlito"/>
              </a:rPr>
              <a:t>}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Carlito"/>
                <a:cs typeface="Carlito"/>
              </a:rPr>
              <a:t>}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52" y="304304"/>
            <a:ext cx="5356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40" dirty="0"/>
              <a:t> </a:t>
            </a:r>
            <a:r>
              <a:rPr spc="-5" dirty="0"/>
              <a:t>arguments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23784"/>
            <a:ext cx="6668134" cy="17703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args[0] will </a:t>
            </a:r>
            <a:r>
              <a:rPr sz="3200" dirty="0">
                <a:latin typeface="Carlito"/>
                <a:cs typeface="Carlito"/>
              </a:rPr>
              <a:t>be 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String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How </a:t>
            </a:r>
            <a:r>
              <a:rPr sz="320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convert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String </a:t>
            </a:r>
            <a:r>
              <a:rPr sz="3200" dirty="0">
                <a:latin typeface="Carlito"/>
                <a:cs typeface="Carlito"/>
              </a:rPr>
              <a:t>to an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integer?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Integer.parseInt()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276" y="1223784"/>
            <a:ext cx="5767324" cy="56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5405" marR="5080" indent="-1323340" algn="l">
              <a:lnSpc>
                <a:spcPct val="119000"/>
              </a:lnSpc>
              <a:spcBef>
                <a:spcPts val="95"/>
              </a:spcBef>
            </a:pPr>
            <a:r>
              <a:rPr sz="3200" spc="-5" dirty="0"/>
              <a:t>Back </a:t>
            </a:r>
            <a:r>
              <a:rPr sz="3200" dirty="0"/>
              <a:t>to </a:t>
            </a:r>
            <a:r>
              <a:rPr lang="en-US" sz="3200" dirty="0"/>
              <a:t>parking sign </a:t>
            </a:r>
            <a:r>
              <a:rPr sz="3200" spc="-5" dirty="0"/>
              <a:t>Live coding</a:t>
            </a:r>
            <a:r>
              <a:rPr sz="3200" spc="-10" dirty="0"/>
              <a:t> </a:t>
            </a:r>
            <a:r>
              <a:rPr sz="3200" spc="-5" dirty="0"/>
              <a:t>….</a:t>
            </a:r>
            <a:endParaRPr sz="32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172" y="304304"/>
            <a:ext cx="4618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Relational</a:t>
            </a:r>
            <a:r>
              <a:rPr spc="-50" dirty="0"/>
              <a:t> </a:t>
            </a:r>
            <a:r>
              <a:rPr spc="-5" dirty="0"/>
              <a:t>Expressions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00961" y="1799856"/>
            <a:ext cx="5230495" cy="3530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0"/>
              </a:spcBef>
              <a:tabLst>
                <a:tab pos="913765" algn="l"/>
              </a:tabLst>
            </a:pPr>
            <a:r>
              <a:rPr sz="3200" dirty="0">
                <a:latin typeface="Carlito"/>
                <a:cs typeface="Carlito"/>
              </a:rPr>
              <a:t>&lt;	less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tabLst>
                <a:tab pos="913765" algn="l"/>
              </a:tabLst>
            </a:pPr>
            <a:r>
              <a:rPr sz="3200" dirty="0">
                <a:latin typeface="Carlito"/>
                <a:cs typeface="Carlito"/>
              </a:rPr>
              <a:t>&gt;	is </a:t>
            </a:r>
            <a:r>
              <a:rPr sz="3200" spc="-5" dirty="0">
                <a:latin typeface="Carlito"/>
                <a:cs typeface="Carlito"/>
              </a:rPr>
              <a:t>greater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tabLst>
                <a:tab pos="913765" algn="l"/>
              </a:tabLst>
            </a:pPr>
            <a:r>
              <a:rPr sz="3200" spc="-5" dirty="0">
                <a:latin typeface="Carlito"/>
                <a:cs typeface="Carlito"/>
              </a:rPr>
              <a:t>&lt;=	</a:t>
            </a:r>
            <a:r>
              <a:rPr sz="3200" dirty="0">
                <a:latin typeface="Carlito"/>
                <a:cs typeface="Carlito"/>
              </a:rPr>
              <a:t>is less than </a:t>
            </a:r>
            <a:r>
              <a:rPr sz="3200" spc="-5" dirty="0">
                <a:latin typeface="Carlito"/>
                <a:cs typeface="Carlito"/>
              </a:rPr>
              <a:t>or </a:t>
            </a:r>
            <a:r>
              <a:rPr sz="3200" dirty="0">
                <a:latin typeface="Carlito"/>
                <a:cs typeface="Carlito"/>
              </a:rPr>
              <a:t>equal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tabLst>
                <a:tab pos="913765" algn="l"/>
              </a:tabLst>
            </a:pPr>
            <a:r>
              <a:rPr sz="3200" spc="-5" dirty="0">
                <a:latin typeface="Carlito"/>
                <a:cs typeface="Carlito"/>
              </a:rPr>
              <a:t>&gt;=	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greater </a:t>
            </a:r>
            <a:r>
              <a:rPr sz="3200" dirty="0">
                <a:latin typeface="Carlito"/>
                <a:cs typeface="Carlito"/>
              </a:rPr>
              <a:t>than </a:t>
            </a:r>
            <a:r>
              <a:rPr sz="3200" spc="-5" dirty="0">
                <a:latin typeface="Carlito"/>
                <a:cs typeface="Carlito"/>
              </a:rPr>
              <a:t>or </a:t>
            </a:r>
            <a:r>
              <a:rPr sz="3200" dirty="0">
                <a:latin typeface="Carlito"/>
                <a:cs typeface="Carlito"/>
              </a:rPr>
              <a:t>equal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tabLst>
                <a:tab pos="913765" algn="l"/>
              </a:tabLst>
            </a:pPr>
            <a:r>
              <a:rPr sz="3200" spc="-5" dirty="0">
                <a:latin typeface="Carlito"/>
                <a:cs typeface="Carlito"/>
              </a:rPr>
              <a:t>==	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equivalent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tabLst>
                <a:tab pos="913765" algn="l"/>
              </a:tabLst>
            </a:pPr>
            <a:r>
              <a:rPr sz="3200" dirty="0">
                <a:latin typeface="Carlito"/>
                <a:cs typeface="Carlito"/>
              </a:rPr>
              <a:t>!=	is </a:t>
            </a:r>
            <a:r>
              <a:rPr sz="3200" spc="-5" dirty="0">
                <a:latin typeface="Carlito"/>
                <a:cs typeface="Carlito"/>
              </a:rPr>
              <a:t>not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equivalent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21" y="304304"/>
            <a:ext cx="6821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Relational Expressions:</a:t>
            </a:r>
            <a:r>
              <a:rPr spc="-1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96301" y="1666252"/>
            <a:ext cx="5680710" cy="26670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374900" algn="l"/>
              </a:tabLst>
            </a:pPr>
            <a:r>
              <a:rPr sz="2400" dirty="0">
                <a:latin typeface="Courier New"/>
                <a:cs typeface="Courier New"/>
              </a:rPr>
              <a:t>1. </a:t>
            </a: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 </a:t>
            </a:r>
            <a:r>
              <a:rPr sz="2400" b="1" dirty="0">
                <a:latin typeface="Courier New"/>
                <a:cs typeface="Courier New"/>
              </a:rPr>
              <a:t>true	</a:t>
            </a:r>
            <a:r>
              <a:rPr sz="2400" dirty="0">
                <a:latin typeface="Courier New"/>
                <a:cs typeface="Courier New"/>
              </a:rPr>
              <a:t>) { …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Courier New"/>
                <a:cs typeface="Courier New"/>
              </a:rPr>
              <a:t>2. </a:t>
            </a:r>
            <a:r>
              <a:rPr sz="2400" spc="-5" dirty="0">
                <a:latin typeface="Courier New"/>
                <a:cs typeface="Courier New"/>
              </a:rPr>
              <a:t>if </a:t>
            </a:r>
            <a:r>
              <a:rPr sz="2400" dirty="0">
                <a:latin typeface="Courier New"/>
                <a:cs typeface="Courier New"/>
              </a:rPr>
              <a:t>( </a:t>
            </a:r>
            <a:r>
              <a:rPr sz="2400" b="1" spc="-5" dirty="0">
                <a:latin typeface="Courier New"/>
                <a:cs typeface="Courier New"/>
              </a:rPr>
              <a:t>10 </a:t>
            </a:r>
            <a:r>
              <a:rPr sz="2400" b="1" dirty="0">
                <a:latin typeface="Courier New"/>
                <a:cs typeface="Courier New"/>
              </a:rPr>
              <a:t>&gt; 10 </a:t>
            </a:r>
            <a:r>
              <a:rPr sz="2400" dirty="0">
                <a:latin typeface="Courier New"/>
                <a:cs typeface="Courier New"/>
              </a:rPr>
              <a:t>) { …</a:t>
            </a:r>
            <a:r>
              <a:rPr sz="2400" spc="-1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urier New"/>
                <a:cs typeface="Courier New"/>
              </a:rPr>
              <a:t>3. </a:t>
            </a:r>
            <a:r>
              <a:rPr sz="2400" spc="-5" dirty="0">
                <a:latin typeface="Courier New"/>
                <a:cs typeface="Courier New"/>
              </a:rPr>
              <a:t>if </a:t>
            </a:r>
            <a:r>
              <a:rPr sz="2400" dirty="0">
                <a:latin typeface="Courier New"/>
                <a:cs typeface="Courier New"/>
              </a:rPr>
              <a:t>( </a:t>
            </a:r>
            <a:r>
              <a:rPr sz="2400" b="1" spc="-5" dirty="0">
                <a:latin typeface="Courier New"/>
                <a:cs typeface="Courier New"/>
              </a:rPr>
              <a:t>10 &gt;= </a:t>
            </a:r>
            <a:r>
              <a:rPr sz="2400" b="1" dirty="0">
                <a:latin typeface="Courier New"/>
                <a:cs typeface="Courier New"/>
              </a:rPr>
              <a:t>10 </a:t>
            </a:r>
            <a:r>
              <a:rPr sz="2400" dirty="0">
                <a:latin typeface="Courier New"/>
                <a:cs typeface="Courier New"/>
              </a:rPr>
              <a:t>) { …</a:t>
            </a:r>
            <a:r>
              <a:rPr sz="2400" spc="-1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Courier New"/>
                <a:cs typeface="Courier New"/>
              </a:rPr>
              <a:t>4. </a:t>
            </a:r>
            <a:r>
              <a:rPr sz="2400" spc="-5" dirty="0">
                <a:latin typeface="Courier New"/>
                <a:cs typeface="Courier New"/>
              </a:rPr>
              <a:t>if </a:t>
            </a:r>
            <a:r>
              <a:rPr sz="2400" dirty="0">
                <a:latin typeface="Courier New"/>
                <a:cs typeface="Courier New"/>
              </a:rPr>
              <a:t>( </a:t>
            </a:r>
            <a:r>
              <a:rPr sz="2400" b="1" spc="-5" dirty="0">
                <a:latin typeface="Courier New"/>
                <a:cs typeface="Courier New"/>
              </a:rPr>
              <a:t>'a' == </a:t>
            </a:r>
            <a:r>
              <a:rPr sz="2400" b="1" dirty="0">
                <a:latin typeface="Courier New"/>
                <a:cs typeface="Courier New"/>
              </a:rPr>
              <a:t>'a' </a:t>
            </a:r>
            <a:r>
              <a:rPr sz="2400" dirty="0">
                <a:latin typeface="Courier New"/>
                <a:cs typeface="Courier New"/>
              </a:rPr>
              <a:t>) { …</a:t>
            </a:r>
            <a:r>
              <a:rPr sz="2400" spc="-2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Courier New"/>
                <a:cs typeface="Courier New"/>
              </a:rPr>
              <a:t>5. </a:t>
            </a:r>
            <a:r>
              <a:rPr sz="2400" spc="-5" dirty="0">
                <a:latin typeface="Courier New"/>
                <a:cs typeface="Courier New"/>
              </a:rPr>
              <a:t>if </a:t>
            </a:r>
            <a:r>
              <a:rPr sz="2400" dirty="0">
                <a:latin typeface="Courier New"/>
                <a:cs typeface="Courier New"/>
              </a:rPr>
              <a:t>( </a:t>
            </a:r>
            <a:r>
              <a:rPr sz="2400" b="1" spc="-5" dirty="0">
                <a:latin typeface="Courier New"/>
                <a:cs typeface="Courier New"/>
              </a:rPr>
              <a:t>'a' != </a:t>
            </a:r>
            <a:r>
              <a:rPr sz="2400" b="1" dirty="0">
                <a:latin typeface="Courier New"/>
                <a:cs typeface="Courier New"/>
              </a:rPr>
              <a:t>'a' </a:t>
            </a:r>
            <a:r>
              <a:rPr sz="2400" dirty="0">
                <a:latin typeface="Courier New"/>
                <a:cs typeface="Courier New"/>
              </a:rPr>
              <a:t>) { …</a:t>
            </a:r>
            <a:r>
              <a:rPr sz="2400" spc="-2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urier New"/>
                <a:cs typeface="Courier New"/>
              </a:rPr>
              <a:t>6. </a:t>
            </a:r>
            <a:r>
              <a:rPr sz="2400" spc="-5" dirty="0">
                <a:latin typeface="Courier New"/>
                <a:cs typeface="Courier New"/>
              </a:rPr>
              <a:t>if </a:t>
            </a:r>
            <a:r>
              <a:rPr sz="2400" dirty="0">
                <a:latin typeface="Courier New"/>
                <a:cs typeface="Courier New"/>
              </a:rPr>
              <a:t>( </a:t>
            </a:r>
            <a:r>
              <a:rPr sz="2400" b="1" spc="-5" dirty="0">
                <a:latin typeface="Courier New"/>
                <a:cs typeface="Courier New"/>
              </a:rPr>
              <a:t>“Penn” != </a:t>
            </a:r>
            <a:r>
              <a:rPr sz="2400" b="1" dirty="0">
                <a:latin typeface="Courier New"/>
                <a:cs typeface="Courier New"/>
              </a:rPr>
              <a:t>“penn”</a:t>
            </a:r>
            <a:r>
              <a:rPr sz="2400" dirty="0">
                <a:latin typeface="Courier New"/>
                <a:cs typeface="Courier New"/>
              </a:rPr>
              <a:t>) { …</a:t>
            </a:r>
            <a:r>
              <a:rPr sz="2400" spc="-2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349" y="304304"/>
            <a:ext cx="3964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Logical</a:t>
            </a:r>
            <a:r>
              <a:rPr spc="-35" dirty="0"/>
              <a:t> </a:t>
            </a:r>
            <a:r>
              <a:rPr spc="-5" dirty="0"/>
              <a:t>Expressions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58278"/>
            <a:ext cx="7611109" cy="38455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926465" algn="l"/>
              </a:tabLst>
            </a:pPr>
            <a:r>
              <a:rPr sz="3000" spc="-5" dirty="0">
                <a:latin typeface="Carlito"/>
                <a:cs typeface="Carlito"/>
              </a:rPr>
              <a:t>&amp;&amp;	logical conjunction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(and)</a:t>
            </a:r>
            <a:endParaRPr sz="3000">
              <a:latin typeface="Carlito"/>
              <a:cs typeface="Carlito"/>
            </a:endParaRPr>
          </a:p>
          <a:p>
            <a:pPr marL="11557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Carlito"/>
                <a:cs typeface="Carlito"/>
              </a:rPr>
              <a:t>both expressions must </a:t>
            </a:r>
            <a:r>
              <a:rPr sz="2200" dirty="0">
                <a:latin typeface="Carlito"/>
                <a:cs typeface="Carlito"/>
              </a:rPr>
              <a:t>be </a:t>
            </a:r>
            <a:r>
              <a:rPr sz="2200" spc="-5" dirty="0">
                <a:latin typeface="Carlito"/>
                <a:cs typeface="Carlito"/>
              </a:rPr>
              <a:t>true for conjunction </a:t>
            </a:r>
            <a:r>
              <a:rPr sz="2200" dirty="0">
                <a:latin typeface="Carlito"/>
                <a:cs typeface="Carlito"/>
              </a:rPr>
              <a:t>to be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true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3000" spc="-5" dirty="0">
                <a:latin typeface="Carlito"/>
                <a:cs typeface="Carlito"/>
              </a:rPr>
              <a:t>||	logical disjunction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(or)</a:t>
            </a:r>
            <a:endParaRPr sz="3000">
              <a:latin typeface="Carlito"/>
              <a:cs typeface="Carlito"/>
            </a:endParaRPr>
          </a:p>
          <a:p>
            <a:pPr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200" dirty="0">
                <a:latin typeface="Carlito"/>
                <a:cs typeface="Carlito"/>
              </a:rPr>
              <a:t>either </a:t>
            </a:r>
            <a:r>
              <a:rPr sz="2200" spc="-5" dirty="0">
                <a:latin typeface="Carlito"/>
                <a:cs typeface="Carlito"/>
              </a:rPr>
              <a:t>expression must </a:t>
            </a:r>
            <a:r>
              <a:rPr sz="2200" dirty="0">
                <a:latin typeface="Carlito"/>
                <a:cs typeface="Carlito"/>
              </a:rPr>
              <a:t>be </a:t>
            </a:r>
            <a:r>
              <a:rPr sz="2200" spc="-5" dirty="0">
                <a:latin typeface="Carlito"/>
                <a:cs typeface="Carlito"/>
              </a:rPr>
              <a:t>true for disjunction </a:t>
            </a:r>
            <a:r>
              <a:rPr sz="2200" dirty="0">
                <a:latin typeface="Carlito"/>
                <a:cs typeface="Carlito"/>
              </a:rPr>
              <a:t>to be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true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dirty="0">
                <a:latin typeface="Carlito"/>
                <a:cs typeface="Carlito"/>
              </a:rPr>
              <a:t>!	</a:t>
            </a:r>
            <a:r>
              <a:rPr sz="3000" spc="-5" dirty="0">
                <a:latin typeface="Carlito"/>
                <a:cs typeface="Carlito"/>
              </a:rPr>
              <a:t>logical negation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(not)</a:t>
            </a:r>
            <a:endParaRPr sz="3000">
              <a:latin typeface="Carlito"/>
              <a:cs typeface="Carlito"/>
            </a:endParaRPr>
          </a:p>
          <a:p>
            <a:pPr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  <a:tab pos="1765300" algn="l"/>
                <a:tab pos="2894965" algn="l"/>
              </a:tabLst>
            </a:pPr>
            <a:r>
              <a:rPr sz="2200" spc="-5" dirty="0">
                <a:latin typeface="Carlito"/>
                <a:cs typeface="Carlito"/>
              </a:rPr>
              <a:t>true	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rlito"/>
                <a:cs typeface="Carlito"/>
              </a:rPr>
              <a:t>false,	false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rlito"/>
                <a:cs typeface="Carlito"/>
              </a:rPr>
              <a:t>true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3" y="304304"/>
            <a:ext cx="58331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Logical Expression</a:t>
            </a:r>
            <a:r>
              <a:rPr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737240"/>
          <a:ext cx="6852281" cy="320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1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1667">
                <a:tc gridSpan="2"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2000" spc="5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(2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1) &amp;&amp; (3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&gt; 4)</a:t>
                      </a:r>
                      <a:r>
                        <a:rPr sz="20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317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2000" spc="5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(‘b’ == ‘b’) &amp;&amp; (1</a:t>
                      </a:r>
                      <a:r>
                        <a:rPr sz="20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ts val="233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23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3)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) { …</a:t>
                      </a:r>
                      <a:r>
                        <a:rPr sz="20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3.</a:t>
                      </a:r>
                      <a:r>
                        <a:rPr sz="2000" spc="5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  <a:tabLst>
                          <a:tab pos="1447800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!false	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) { …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4.</a:t>
                      </a:r>
                      <a:r>
                        <a:rPr sz="2000" spc="5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!(1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&lt; -1)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) { …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17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5.</a:t>
                      </a:r>
                      <a:r>
                        <a:rPr sz="2000" spc="5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!(10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20) ||</a:t>
                      </a:r>
                      <a:r>
                        <a:rPr sz="20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3175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 …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6.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!(10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20)</a:t>
                      </a:r>
                      <a:r>
                        <a:rPr sz="20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(10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0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20)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…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882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7.</a:t>
                      </a:r>
                      <a:r>
                        <a:rPr sz="2000" spc="5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6200" marR="31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(true || false) &amp;&amp;</a:t>
                      </a:r>
                      <a:r>
                        <a:rPr sz="20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…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8.</a:t>
                      </a:r>
                      <a:r>
                        <a:rPr sz="2000" spc="5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6200" marR="3175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(true &amp;&amp; false) ||</a:t>
                      </a:r>
                      <a:r>
                        <a:rPr sz="20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240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17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9.</a:t>
                      </a:r>
                      <a:r>
                        <a:rPr sz="2000" spc="5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…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181" y="304304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6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321177" y="3306165"/>
            <a:ext cx="2616200" cy="212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3541" y="4353104"/>
            <a:ext cx="2870200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1356" y="2083348"/>
            <a:ext cx="2289175" cy="1840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253248"/>
            <a:ext cx="6377940" cy="17595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59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-86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rlito"/>
                <a:cs typeface="Carlito"/>
              </a:rPr>
              <a:t>statement: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common branching structure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Evaluate a </a:t>
            </a:r>
            <a:r>
              <a:rPr sz="2400" b="1" dirty="0">
                <a:latin typeface="Courier New"/>
                <a:cs typeface="Courier New"/>
              </a:rPr>
              <a:t>boolean</a:t>
            </a:r>
            <a:r>
              <a:rPr sz="2400" b="1" spc="-91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rlito"/>
                <a:cs typeface="Carlito"/>
              </a:rPr>
              <a:t>expression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b="1" dirty="0">
                <a:latin typeface="Courier New"/>
                <a:cs typeface="Courier New"/>
              </a:rPr>
              <a:t>true</a:t>
            </a:r>
            <a:r>
              <a:rPr sz="2400" dirty="0">
                <a:latin typeface="Carlito"/>
                <a:cs typeface="Carlito"/>
              </a:rPr>
              <a:t>, execute </a:t>
            </a:r>
            <a:r>
              <a:rPr sz="2400" spc="-5" dirty="0">
                <a:latin typeface="Carlito"/>
                <a:cs typeface="Carlito"/>
              </a:rPr>
              <a:t>some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statements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b="1" dirty="0">
                <a:latin typeface="Courier New"/>
                <a:cs typeface="Courier New"/>
              </a:rPr>
              <a:t>false</a:t>
            </a:r>
            <a:r>
              <a:rPr sz="2400" dirty="0">
                <a:latin typeface="Carlito"/>
                <a:cs typeface="Carlito"/>
              </a:rPr>
              <a:t>, execute </a:t>
            </a:r>
            <a:r>
              <a:rPr sz="2400" spc="-5" dirty="0">
                <a:latin typeface="Carlito"/>
                <a:cs typeface="Carlito"/>
              </a:rPr>
              <a:t>other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statements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3200" y="2590800"/>
            <a:ext cx="5793105" cy="3738879"/>
            <a:chOff x="1473200" y="2590800"/>
            <a:chExt cx="5793105" cy="3738879"/>
          </a:xfrm>
        </p:grpSpPr>
        <p:sp>
          <p:nvSpPr>
            <p:cNvPr id="3" name="object 3"/>
            <p:cNvSpPr/>
            <p:nvPr/>
          </p:nvSpPr>
          <p:spPr>
            <a:xfrm>
              <a:off x="3832225" y="25908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115093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50937" y="533400"/>
                  </a:lnTo>
                  <a:lnTo>
                    <a:pt x="1150937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22625" y="3124200"/>
              <a:ext cx="2438400" cy="533400"/>
            </a:xfrm>
            <a:custGeom>
              <a:avLst/>
              <a:gdLst/>
              <a:ahLst/>
              <a:cxnLst/>
              <a:rect l="l" t="t" r="r" b="b"/>
              <a:pathLst>
                <a:path w="2438400" h="533400">
                  <a:moveTo>
                    <a:pt x="2438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438400" y="5334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22624" y="3124200"/>
              <a:ext cx="2438400" cy="533400"/>
            </a:xfrm>
            <a:custGeom>
              <a:avLst/>
              <a:gdLst/>
              <a:ahLst/>
              <a:cxnLst/>
              <a:rect l="l" t="t" r="r" b="b"/>
              <a:pathLst>
                <a:path w="2438400" h="533400">
                  <a:moveTo>
                    <a:pt x="0" y="0"/>
                  </a:moveTo>
                  <a:lnTo>
                    <a:pt x="2438398" y="0"/>
                  </a:lnTo>
                  <a:lnTo>
                    <a:pt x="2438398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0625" y="3657600"/>
              <a:ext cx="3962400" cy="533400"/>
            </a:xfrm>
            <a:custGeom>
              <a:avLst/>
              <a:gdLst/>
              <a:ahLst/>
              <a:cxnLst/>
              <a:rect l="l" t="t" r="r" b="b"/>
              <a:pathLst>
                <a:path w="3962400" h="533400">
                  <a:moveTo>
                    <a:pt x="3962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962400" y="5334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0624" y="3657600"/>
              <a:ext cx="3962400" cy="533400"/>
            </a:xfrm>
            <a:custGeom>
              <a:avLst/>
              <a:gdLst/>
              <a:ahLst/>
              <a:cxnLst/>
              <a:rect l="l" t="t" r="r" b="b"/>
              <a:pathLst>
                <a:path w="3962400" h="533400">
                  <a:moveTo>
                    <a:pt x="0" y="0"/>
                  </a:moveTo>
                  <a:lnTo>
                    <a:pt x="3962397" y="0"/>
                  </a:lnTo>
                  <a:lnTo>
                    <a:pt x="3962397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2225" y="41910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115093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50937" y="533400"/>
                  </a:lnTo>
                  <a:lnTo>
                    <a:pt x="1150937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2225" y="41910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0" y="0"/>
                  </a:moveTo>
                  <a:lnTo>
                    <a:pt x="1150939" y="0"/>
                  </a:lnTo>
                  <a:lnTo>
                    <a:pt x="1150939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7825" y="47244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2895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95600" y="533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7825" y="47244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0" y="0"/>
                  </a:moveTo>
                  <a:lnTo>
                    <a:pt x="2895597" y="0"/>
                  </a:lnTo>
                  <a:lnTo>
                    <a:pt x="2895597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22625" y="5257800"/>
              <a:ext cx="1139825" cy="533400"/>
            </a:xfrm>
            <a:custGeom>
              <a:avLst/>
              <a:gdLst/>
              <a:ahLst/>
              <a:cxnLst/>
              <a:rect l="l" t="t" r="r" b="b"/>
              <a:pathLst>
                <a:path w="1139825" h="533400">
                  <a:moveTo>
                    <a:pt x="113982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39825" y="533400"/>
                  </a:lnTo>
                  <a:lnTo>
                    <a:pt x="1139825" y="0"/>
                  </a:lnTo>
                  <a:close/>
                </a:path>
              </a:pathLst>
            </a:custGeom>
            <a:solidFill>
              <a:srgbClr val="C8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22624" y="5257800"/>
              <a:ext cx="1139825" cy="533400"/>
            </a:xfrm>
            <a:custGeom>
              <a:avLst/>
              <a:gdLst/>
              <a:ahLst/>
              <a:cxnLst/>
              <a:rect l="l" t="t" r="r" b="b"/>
              <a:pathLst>
                <a:path w="1139825" h="533400">
                  <a:moveTo>
                    <a:pt x="0" y="0"/>
                  </a:moveTo>
                  <a:lnTo>
                    <a:pt x="1139829" y="0"/>
                  </a:lnTo>
                  <a:lnTo>
                    <a:pt x="1139829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2450" y="52578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115093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50937" y="533400"/>
                  </a:lnTo>
                  <a:lnTo>
                    <a:pt x="1150937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62449" y="52578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0" y="0"/>
                  </a:moveTo>
                  <a:lnTo>
                    <a:pt x="1150939" y="0"/>
                  </a:lnTo>
                  <a:lnTo>
                    <a:pt x="1150939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65625" y="57912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2895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95600" y="533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C8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5624" y="57912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0" y="0"/>
                  </a:moveTo>
                  <a:lnTo>
                    <a:pt x="2895598" y="0"/>
                  </a:lnTo>
                  <a:lnTo>
                    <a:pt x="2895598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7962" y="5791200"/>
              <a:ext cx="2884805" cy="533400"/>
            </a:xfrm>
            <a:custGeom>
              <a:avLst/>
              <a:gdLst/>
              <a:ahLst/>
              <a:cxnLst/>
              <a:rect l="l" t="t" r="r" b="b"/>
              <a:pathLst>
                <a:path w="2884804" h="533400">
                  <a:moveTo>
                    <a:pt x="288448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84487" y="533400"/>
                  </a:lnTo>
                  <a:lnTo>
                    <a:pt x="2884487" y="0"/>
                  </a:lnTo>
                  <a:close/>
                </a:path>
              </a:pathLst>
            </a:custGeom>
            <a:solidFill>
              <a:srgbClr val="C8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7962" y="5791200"/>
              <a:ext cx="2884805" cy="533400"/>
            </a:xfrm>
            <a:custGeom>
              <a:avLst/>
              <a:gdLst/>
              <a:ahLst/>
              <a:cxnLst/>
              <a:rect l="l" t="t" r="r" b="b"/>
              <a:pathLst>
                <a:path w="2884804" h="533400">
                  <a:moveTo>
                    <a:pt x="0" y="0"/>
                  </a:moveTo>
                  <a:lnTo>
                    <a:pt x="2884487" y="0"/>
                  </a:lnTo>
                  <a:lnTo>
                    <a:pt x="2884487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74837" y="2692400"/>
            <a:ext cx="514985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794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objects</a:t>
            </a:r>
            <a:endParaRPr sz="2000">
              <a:latin typeface="Carlito"/>
              <a:cs typeface="Carlito"/>
            </a:endParaRPr>
          </a:p>
          <a:p>
            <a:pPr marL="969644" marR="972185" indent="-10160" algn="ctr">
              <a:lnSpc>
                <a:spcPct val="175000"/>
              </a:lnSpc>
            </a:pP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functions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modules  graphics, sound,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image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I/O 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arrays</a:t>
            </a:r>
            <a:endParaRPr sz="2000">
              <a:latin typeface="Carlito"/>
              <a:cs typeface="Carlito"/>
            </a:endParaRPr>
          </a:p>
          <a:p>
            <a:pPr marL="1337945" marR="1485900" algn="ctr">
              <a:lnSpc>
                <a:spcPct val="175000"/>
              </a:lnSpc>
              <a:tabLst>
                <a:tab pos="2363470" algn="l"/>
              </a:tabLst>
            </a:pP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conditionals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and</a:t>
            </a:r>
            <a:r>
              <a:rPr sz="2000" spc="-50" dirty="0">
                <a:solidFill>
                  <a:srgbClr val="01256E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loops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Math	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text</a:t>
            </a:r>
            <a:r>
              <a:rPr sz="2000" spc="-20" dirty="0">
                <a:solidFill>
                  <a:srgbClr val="01256E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I/O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  <a:tabLst>
                <a:tab pos="272224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primitive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types	assignment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95552" y="5614670"/>
            <a:ext cx="120332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5100" marR="95250" indent="-381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810014"/>
                </a:solidFill>
                <a:latin typeface="Carlito"/>
                <a:cs typeface="Carlito"/>
              </a:rPr>
              <a:t>last</a:t>
            </a:r>
            <a:r>
              <a:rPr sz="1600" spc="-65" dirty="0">
                <a:solidFill>
                  <a:srgbClr val="810014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810014"/>
                </a:solidFill>
                <a:latin typeface="Carlito"/>
                <a:cs typeface="Carlito"/>
              </a:rPr>
              <a:t>lecture:  </a:t>
            </a:r>
            <a:r>
              <a:rPr sz="1600" dirty="0">
                <a:solidFill>
                  <a:srgbClr val="810014"/>
                </a:solidFill>
                <a:latin typeface="Carlito"/>
                <a:cs typeface="Carlito"/>
              </a:rPr>
              <a:t>equivalent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839"/>
              </a:lnSpc>
            </a:pPr>
            <a:r>
              <a:rPr sz="1600" dirty="0">
                <a:solidFill>
                  <a:srgbClr val="810014"/>
                </a:solidFill>
                <a:latin typeface="Carlito"/>
                <a:cs typeface="Carlito"/>
              </a:rPr>
              <a:t>to a</a:t>
            </a:r>
            <a:r>
              <a:rPr sz="1600" spc="-90" dirty="0">
                <a:solidFill>
                  <a:srgbClr val="810014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810014"/>
                </a:solidFill>
                <a:latin typeface="Carlito"/>
                <a:cs typeface="Carlito"/>
              </a:rPr>
              <a:t>calculator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2400" y="838324"/>
            <a:ext cx="8839200" cy="1752600"/>
          </a:xfrm>
          <a:custGeom>
            <a:avLst/>
            <a:gdLst/>
            <a:ahLst/>
            <a:cxnLst/>
            <a:rect l="l" t="t" r="r" b="b"/>
            <a:pathLst>
              <a:path w="8839200" h="1752600">
                <a:moveTo>
                  <a:pt x="4494942" y="0"/>
                </a:moveTo>
                <a:lnTo>
                  <a:pt x="4344257" y="0"/>
                </a:lnTo>
                <a:lnTo>
                  <a:pt x="4194497" y="992"/>
                </a:lnTo>
                <a:lnTo>
                  <a:pt x="4046036" y="2961"/>
                </a:lnTo>
                <a:lnTo>
                  <a:pt x="3898953" y="5891"/>
                </a:lnTo>
                <a:lnTo>
                  <a:pt x="3753327" y="9767"/>
                </a:lnTo>
                <a:lnTo>
                  <a:pt x="3609240" y="14572"/>
                </a:lnTo>
                <a:lnTo>
                  <a:pt x="3466770" y="20291"/>
                </a:lnTo>
                <a:lnTo>
                  <a:pt x="3325997" y="26908"/>
                </a:lnTo>
                <a:lnTo>
                  <a:pt x="3187001" y="34408"/>
                </a:lnTo>
                <a:lnTo>
                  <a:pt x="3049862" y="42773"/>
                </a:lnTo>
                <a:lnTo>
                  <a:pt x="2914660" y="51989"/>
                </a:lnTo>
                <a:lnTo>
                  <a:pt x="2781474" y="62040"/>
                </a:lnTo>
                <a:lnTo>
                  <a:pt x="2650384" y="72909"/>
                </a:lnTo>
                <a:lnTo>
                  <a:pt x="2521470" y="84582"/>
                </a:lnTo>
                <a:lnTo>
                  <a:pt x="2394812" y="97042"/>
                </a:lnTo>
                <a:lnTo>
                  <a:pt x="2270489" y="110273"/>
                </a:lnTo>
                <a:lnTo>
                  <a:pt x="2209228" y="117173"/>
                </a:lnTo>
                <a:lnTo>
                  <a:pt x="2148581" y="124260"/>
                </a:lnTo>
                <a:lnTo>
                  <a:pt x="2088557" y="131532"/>
                </a:lnTo>
                <a:lnTo>
                  <a:pt x="2029167" y="138986"/>
                </a:lnTo>
                <a:lnTo>
                  <a:pt x="1970421" y="146622"/>
                </a:lnTo>
                <a:lnTo>
                  <a:pt x="1912329" y="154437"/>
                </a:lnTo>
                <a:lnTo>
                  <a:pt x="1854900" y="162429"/>
                </a:lnTo>
                <a:lnTo>
                  <a:pt x="1798145" y="170596"/>
                </a:lnTo>
                <a:lnTo>
                  <a:pt x="1742073" y="178936"/>
                </a:lnTo>
                <a:lnTo>
                  <a:pt x="1686695" y="187447"/>
                </a:lnTo>
                <a:lnTo>
                  <a:pt x="1632020" y="196127"/>
                </a:lnTo>
                <a:lnTo>
                  <a:pt x="1578059" y="204975"/>
                </a:lnTo>
                <a:lnTo>
                  <a:pt x="1524821" y="213987"/>
                </a:lnTo>
                <a:lnTo>
                  <a:pt x="1472317" y="223163"/>
                </a:lnTo>
                <a:lnTo>
                  <a:pt x="1420556" y="232500"/>
                </a:lnTo>
                <a:lnTo>
                  <a:pt x="1369548" y="241997"/>
                </a:lnTo>
                <a:lnTo>
                  <a:pt x="1319304" y="251650"/>
                </a:lnTo>
                <a:lnTo>
                  <a:pt x="1269833" y="261459"/>
                </a:lnTo>
                <a:lnTo>
                  <a:pt x="1221145" y="271421"/>
                </a:lnTo>
                <a:lnTo>
                  <a:pt x="1173250" y="281535"/>
                </a:lnTo>
                <a:lnTo>
                  <a:pt x="1126158" y="291798"/>
                </a:lnTo>
                <a:lnTo>
                  <a:pt x="1079880" y="302208"/>
                </a:lnTo>
                <a:lnTo>
                  <a:pt x="1034425" y="312764"/>
                </a:lnTo>
                <a:lnTo>
                  <a:pt x="989803" y="323463"/>
                </a:lnTo>
                <a:lnTo>
                  <a:pt x="946024" y="334304"/>
                </a:lnTo>
                <a:lnTo>
                  <a:pt x="903097" y="345284"/>
                </a:lnTo>
                <a:lnTo>
                  <a:pt x="861034" y="356402"/>
                </a:lnTo>
                <a:lnTo>
                  <a:pt x="819844" y="367655"/>
                </a:lnTo>
                <a:lnTo>
                  <a:pt x="779537" y="379041"/>
                </a:lnTo>
                <a:lnTo>
                  <a:pt x="740123" y="390560"/>
                </a:lnTo>
                <a:lnTo>
                  <a:pt x="701612" y="402208"/>
                </a:lnTo>
                <a:lnTo>
                  <a:pt x="664013" y="413983"/>
                </a:lnTo>
                <a:lnTo>
                  <a:pt x="627338" y="425884"/>
                </a:lnTo>
                <a:lnTo>
                  <a:pt x="556795" y="450056"/>
                </a:lnTo>
                <a:lnTo>
                  <a:pt x="490063" y="474706"/>
                </a:lnTo>
                <a:lnTo>
                  <a:pt x="427221" y="499819"/>
                </a:lnTo>
                <a:lnTo>
                  <a:pt x="368350" y="525380"/>
                </a:lnTo>
                <a:lnTo>
                  <a:pt x="313530" y="551372"/>
                </a:lnTo>
                <a:lnTo>
                  <a:pt x="262839" y="577780"/>
                </a:lnTo>
                <a:lnTo>
                  <a:pt x="216358" y="604587"/>
                </a:lnTo>
                <a:lnTo>
                  <a:pt x="174167" y="631779"/>
                </a:lnTo>
                <a:lnTo>
                  <a:pt x="136345" y="659338"/>
                </a:lnTo>
                <a:lnTo>
                  <a:pt x="102971" y="687250"/>
                </a:lnTo>
                <a:lnTo>
                  <a:pt x="74127" y="715499"/>
                </a:lnTo>
                <a:lnTo>
                  <a:pt x="39527" y="758468"/>
                </a:lnTo>
                <a:lnTo>
                  <a:pt x="15564" y="802105"/>
                </a:lnTo>
                <a:lnTo>
                  <a:pt x="2510" y="846358"/>
                </a:lnTo>
                <a:lnTo>
                  <a:pt x="0" y="876175"/>
                </a:lnTo>
                <a:lnTo>
                  <a:pt x="629" y="891113"/>
                </a:lnTo>
                <a:lnTo>
                  <a:pt x="9988" y="935559"/>
                </a:lnTo>
                <a:lnTo>
                  <a:pt x="30344" y="979407"/>
                </a:lnTo>
                <a:lnTo>
                  <a:pt x="61428" y="1022605"/>
                </a:lnTo>
                <a:lnTo>
                  <a:pt x="87978" y="1051016"/>
                </a:lnTo>
                <a:lnTo>
                  <a:pt x="119097" y="1079098"/>
                </a:lnTo>
                <a:lnTo>
                  <a:pt x="154705" y="1106836"/>
                </a:lnTo>
                <a:lnTo>
                  <a:pt x="194721" y="1134214"/>
                </a:lnTo>
                <a:lnTo>
                  <a:pt x="239067" y="1161215"/>
                </a:lnTo>
                <a:lnTo>
                  <a:pt x="287663" y="1187825"/>
                </a:lnTo>
                <a:lnTo>
                  <a:pt x="340429" y="1214026"/>
                </a:lnTo>
                <a:lnTo>
                  <a:pt x="397285" y="1239805"/>
                </a:lnTo>
                <a:lnTo>
                  <a:pt x="458151" y="1265144"/>
                </a:lnTo>
                <a:lnTo>
                  <a:pt x="522947" y="1290027"/>
                </a:lnTo>
                <a:lnTo>
                  <a:pt x="591595" y="1314440"/>
                </a:lnTo>
                <a:lnTo>
                  <a:pt x="664013" y="1338366"/>
                </a:lnTo>
                <a:lnTo>
                  <a:pt x="701612" y="1350142"/>
                </a:lnTo>
                <a:lnTo>
                  <a:pt x="740123" y="1361790"/>
                </a:lnTo>
                <a:lnTo>
                  <a:pt x="779537" y="1373308"/>
                </a:lnTo>
                <a:lnTo>
                  <a:pt x="819844" y="1384695"/>
                </a:lnTo>
                <a:lnTo>
                  <a:pt x="861034" y="1395948"/>
                </a:lnTo>
                <a:lnTo>
                  <a:pt x="903097" y="1407066"/>
                </a:lnTo>
                <a:lnTo>
                  <a:pt x="946024" y="1418046"/>
                </a:lnTo>
                <a:lnTo>
                  <a:pt x="989803" y="1428886"/>
                </a:lnTo>
                <a:lnTo>
                  <a:pt x="1034425" y="1439586"/>
                </a:lnTo>
                <a:lnTo>
                  <a:pt x="1079880" y="1450141"/>
                </a:lnTo>
                <a:lnTo>
                  <a:pt x="1126158" y="1460552"/>
                </a:lnTo>
                <a:lnTo>
                  <a:pt x="1173250" y="1470815"/>
                </a:lnTo>
                <a:lnTo>
                  <a:pt x="1221145" y="1480928"/>
                </a:lnTo>
                <a:lnTo>
                  <a:pt x="1269833" y="1490890"/>
                </a:lnTo>
                <a:lnTo>
                  <a:pt x="1319304" y="1500699"/>
                </a:lnTo>
                <a:lnTo>
                  <a:pt x="1369548" y="1510353"/>
                </a:lnTo>
                <a:lnTo>
                  <a:pt x="1420556" y="1519849"/>
                </a:lnTo>
                <a:lnTo>
                  <a:pt x="1472317" y="1529186"/>
                </a:lnTo>
                <a:lnTo>
                  <a:pt x="1524821" y="1538362"/>
                </a:lnTo>
                <a:lnTo>
                  <a:pt x="1578059" y="1547375"/>
                </a:lnTo>
                <a:lnTo>
                  <a:pt x="1632020" y="1556222"/>
                </a:lnTo>
                <a:lnTo>
                  <a:pt x="1686695" y="1564902"/>
                </a:lnTo>
                <a:lnTo>
                  <a:pt x="1742073" y="1573414"/>
                </a:lnTo>
                <a:lnTo>
                  <a:pt x="1798145" y="1581754"/>
                </a:lnTo>
                <a:lnTo>
                  <a:pt x="1854900" y="1589921"/>
                </a:lnTo>
                <a:lnTo>
                  <a:pt x="1912329" y="1597912"/>
                </a:lnTo>
                <a:lnTo>
                  <a:pt x="1970421" y="1605727"/>
                </a:lnTo>
                <a:lnTo>
                  <a:pt x="2029167" y="1613363"/>
                </a:lnTo>
                <a:lnTo>
                  <a:pt x="2088557" y="1620818"/>
                </a:lnTo>
                <a:lnTo>
                  <a:pt x="2148581" y="1628090"/>
                </a:lnTo>
                <a:lnTo>
                  <a:pt x="2209228" y="1635177"/>
                </a:lnTo>
                <a:lnTo>
                  <a:pt x="2270489" y="1642077"/>
                </a:lnTo>
                <a:lnTo>
                  <a:pt x="2394812" y="1655308"/>
                </a:lnTo>
                <a:lnTo>
                  <a:pt x="2521470" y="1667768"/>
                </a:lnTo>
                <a:lnTo>
                  <a:pt x="2650384" y="1679440"/>
                </a:lnTo>
                <a:lnTo>
                  <a:pt x="2781474" y="1690310"/>
                </a:lnTo>
                <a:lnTo>
                  <a:pt x="2914660" y="1700361"/>
                </a:lnTo>
                <a:lnTo>
                  <a:pt x="3049862" y="1709576"/>
                </a:lnTo>
                <a:lnTo>
                  <a:pt x="3187001" y="1717942"/>
                </a:lnTo>
                <a:lnTo>
                  <a:pt x="3325997" y="1725441"/>
                </a:lnTo>
                <a:lnTo>
                  <a:pt x="3466770" y="1732058"/>
                </a:lnTo>
                <a:lnTo>
                  <a:pt x="3609240" y="1737777"/>
                </a:lnTo>
                <a:lnTo>
                  <a:pt x="3753327" y="1742583"/>
                </a:lnTo>
                <a:lnTo>
                  <a:pt x="3898953" y="1746458"/>
                </a:lnTo>
                <a:lnTo>
                  <a:pt x="4046036" y="1749389"/>
                </a:lnTo>
                <a:lnTo>
                  <a:pt x="4194497" y="1751358"/>
                </a:lnTo>
                <a:lnTo>
                  <a:pt x="4344257" y="1752350"/>
                </a:lnTo>
                <a:lnTo>
                  <a:pt x="4494942" y="1752350"/>
                </a:lnTo>
                <a:lnTo>
                  <a:pt x="4644702" y="1751358"/>
                </a:lnTo>
                <a:lnTo>
                  <a:pt x="4793163" y="1749389"/>
                </a:lnTo>
                <a:lnTo>
                  <a:pt x="4940246" y="1746458"/>
                </a:lnTo>
                <a:lnTo>
                  <a:pt x="5085872" y="1742583"/>
                </a:lnTo>
                <a:lnTo>
                  <a:pt x="5229959" y="1737777"/>
                </a:lnTo>
                <a:lnTo>
                  <a:pt x="5372429" y="1732058"/>
                </a:lnTo>
                <a:lnTo>
                  <a:pt x="5513202" y="1725441"/>
                </a:lnTo>
                <a:lnTo>
                  <a:pt x="5652198" y="1717942"/>
                </a:lnTo>
                <a:lnTo>
                  <a:pt x="5789337" y="1709576"/>
                </a:lnTo>
                <a:lnTo>
                  <a:pt x="5924539" y="1700361"/>
                </a:lnTo>
                <a:lnTo>
                  <a:pt x="6057725" y="1690310"/>
                </a:lnTo>
                <a:lnTo>
                  <a:pt x="6188815" y="1679440"/>
                </a:lnTo>
                <a:lnTo>
                  <a:pt x="6317729" y="1667768"/>
                </a:lnTo>
                <a:lnTo>
                  <a:pt x="6444387" y="1655308"/>
                </a:lnTo>
                <a:lnTo>
                  <a:pt x="6568710" y="1642077"/>
                </a:lnTo>
                <a:lnTo>
                  <a:pt x="6629971" y="1635177"/>
                </a:lnTo>
                <a:lnTo>
                  <a:pt x="6690618" y="1628090"/>
                </a:lnTo>
                <a:lnTo>
                  <a:pt x="6750642" y="1620818"/>
                </a:lnTo>
                <a:lnTo>
                  <a:pt x="6810032" y="1613363"/>
                </a:lnTo>
                <a:lnTo>
                  <a:pt x="6868778" y="1605727"/>
                </a:lnTo>
                <a:lnTo>
                  <a:pt x="6926870" y="1597912"/>
                </a:lnTo>
                <a:lnTo>
                  <a:pt x="6984299" y="1589921"/>
                </a:lnTo>
                <a:lnTo>
                  <a:pt x="7041054" y="1581754"/>
                </a:lnTo>
                <a:lnTo>
                  <a:pt x="7097126" y="1573414"/>
                </a:lnTo>
                <a:lnTo>
                  <a:pt x="7152504" y="1564902"/>
                </a:lnTo>
                <a:lnTo>
                  <a:pt x="7207179" y="1556222"/>
                </a:lnTo>
                <a:lnTo>
                  <a:pt x="7261140" y="1547375"/>
                </a:lnTo>
                <a:lnTo>
                  <a:pt x="7314378" y="1538362"/>
                </a:lnTo>
                <a:lnTo>
                  <a:pt x="7366882" y="1529186"/>
                </a:lnTo>
                <a:lnTo>
                  <a:pt x="7418643" y="1519849"/>
                </a:lnTo>
                <a:lnTo>
                  <a:pt x="7469651" y="1510353"/>
                </a:lnTo>
                <a:lnTo>
                  <a:pt x="7519895" y="1500699"/>
                </a:lnTo>
                <a:lnTo>
                  <a:pt x="7569366" y="1490890"/>
                </a:lnTo>
                <a:lnTo>
                  <a:pt x="7618054" y="1480928"/>
                </a:lnTo>
                <a:lnTo>
                  <a:pt x="7665949" y="1470815"/>
                </a:lnTo>
                <a:lnTo>
                  <a:pt x="7713041" y="1460552"/>
                </a:lnTo>
                <a:lnTo>
                  <a:pt x="7759319" y="1450141"/>
                </a:lnTo>
                <a:lnTo>
                  <a:pt x="7804774" y="1439586"/>
                </a:lnTo>
                <a:lnTo>
                  <a:pt x="7849396" y="1428886"/>
                </a:lnTo>
                <a:lnTo>
                  <a:pt x="7893175" y="1418046"/>
                </a:lnTo>
                <a:lnTo>
                  <a:pt x="7936102" y="1407066"/>
                </a:lnTo>
                <a:lnTo>
                  <a:pt x="7978165" y="1395948"/>
                </a:lnTo>
                <a:lnTo>
                  <a:pt x="8019355" y="1384695"/>
                </a:lnTo>
                <a:lnTo>
                  <a:pt x="8059662" y="1373308"/>
                </a:lnTo>
                <a:lnTo>
                  <a:pt x="8099076" y="1361790"/>
                </a:lnTo>
                <a:lnTo>
                  <a:pt x="8137587" y="1350142"/>
                </a:lnTo>
                <a:lnTo>
                  <a:pt x="8175186" y="1338366"/>
                </a:lnTo>
                <a:lnTo>
                  <a:pt x="8211861" y="1326465"/>
                </a:lnTo>
                <a:lnTo>
                  <a:pt x="8282404" y="1302294"/>
                </a:lnTo>
                <a:lnTo>
                  <a:pt x="8349136" y="1277643"/>
                </a:lnTo>
                <a:lnTo>
                  <a:pt x="8411978" y="1252530"/>
                </a:lnTo>
                <a:lnTo>
                  <a:pt x="8470849" y="1226969"/>
                </a:lnTo>
                <a:lnTo>
                  <a:pt x="8525669" y="1200977"/>
                </a:lnTo>
                <a:lnTo>
                  <a:pt x="8576360" y="1174570"/>
                </a:lnTo>
                <a:lnTo>
                  <a:pt x="8622841" y="1147762"/>
                </a:lnTo>
                <a:lnTo>
                  <a:pt x="8665032" y="1120571"/>
                </a:lnTo>
                <a:lnTo>
                  <a:pt x="8702854" y="1093011"/>
                </a:lnTo>
                <a:lnTo>
                  <a:pt x="8736228" y="1065099"/>
                </a:lnTo>
                <a:lnTo>
                  <a:pt x="8765072" y="1036851"/>
                </a:lnTo>
                <a:lnTo>
                  <a:pt x="8799672" y="993882"/>
                </a:lnTo>
                <a:lnTo>
                  <a:pt x="8823635" y="950244"/>
                </a:lnTo>
                <a:lnTo>
                  <a:pt x="8836689" y="905992"/>
                </a:lnTo>
                <a:lnTo>
                  <a:pt x="8839200" y="876175"/>
                </a:lnTo>
                <a:lnTo>
                  <a:pt x="8838570" y="861236"/>
                </a:lnTo>
                <a:lnTo>
                  <a:pt x="8829211" y="816791"/>
                </a:lnTo>
                <a:lnTo>
                  <a:pt x="8808855" y="772942"/>
                </a:lnTo>
                <a:lnTo>
                  <a:pt x="8777771" y="729744"/>
                </a:lnTo>
                <a:lnTo>
                  <a:pt x="8751221" y="701333"/>
                </a:lnTo>
                <a:lnTo>
                  <a:pt x="8720102" y="673251"/>
                </a:lnTo>
                <a:lnTo>
                  <a:pt x="8684494" y="645513"/>
                </a:lnTo>
                <a:lnTo>
                  <a:pt x="8644478" y="618136"/>
                </a:lnTo>
                <a:lnTo>
                  <a:pt x="8600132" y="591134"/>
                </a:lnTo>
                <a:lnTo>
                  <a:pt x="8551536" y="564525"/>
                </a:lnTo>
                <a:lnTo>
                  <a:pt x="8498770" y="538323"/>
                </a:lnTo>
                <a:lnTo>
                  <a:pt x="8441914" y="512545"/>
                </a:lnTo>
                <a:lnTo>
                  <a:pt x="8381048" y="487206"/>
                </a:lnTo>
                <a:lnTo>
                  <a:pt x="8316252" y="462322"/>
                </a:lnTo>
                <a:lnTo>
                  <a:pt x="8247604" y="437909"/>
                </a:lnTo>
                <a:lnTo>
                  <a:pt x="8175186" y="413983"/>
                </a:lnTo>
                <a:lnTo>
                  <a:pt x="8137587" y="402208"/>
                </a:lnTo>
                <a:lnTo>
                  <a:pt x="8099076" y="390560"/>
                </a:lnTo>
                <a:lnTo>
                  <a:pt x="8059662" y="379041"/>
                </a:lnTo>
                <a:lnTo>
                  <a:pt x="8019355" y="367655"/>
                </a:lnTo>
                <a:lnTo>
                  <a:pt x="7978165" y="356402"/>
                </a:lnTo>
                <a:lnTo>
                  <a:pt x="7936102" y="345284"/>
                </a:lnTo>
                <a:lnTo>
                  <a:pt x="7893175" y="334304"/>
                </a:lnTo>
                <a:lnTo>
                  <a:pt x="7849396" y="323463"/>
                </a:lnTo>
                <a:lnTo>
                  <a:pt x="7804774" y="312764"/>
                </a:lnTo>
                <a:lnTo>
                  <a:pt x="7759319" y="302208"/>
                </a:lnTo>
                <a:lnTo>
                  <a:pt x="7713041" y="291798"/>
                </a:lnTo>
                <a:lnTo>
                  <a:pt x="7665949" y="281535"/>
                </a:lnTo>
                <a:lnTo>
                  <a:pt x="7618054" y="271421"/>
                </a:lnTo>
                <a:lnTo>
                  <a:pt x="7569366" y="261459"/>
                </a:lnTo>
                <a:lnTo>
                  <a:pt x="7519895" y="251650"/>
                </a:lnTo>
                <a:lnTo>
                  <a:pt x="7469651" y="241997"/>
                </a:lnTo>
                <a:lnTo>
                  <a:pt x="7418643" y="232500"/>
                </a:lnTo>
                <a:lnTo>
                  <a:pt x="7366882" y="223163"/>
                </a:lnTo>
                <a:lnTo>
                  <a:pt x="7314378" y="213987"/>
                </a:lnTo>
                <a:lnTo>
                  <a:pt x="7261140" y="204975"/>
                </a:lnTo>
                <a:lnTo>
                  <a:pt x="7207179" y="196127"/>
                </a:lnTo>
                <a:lnTo>
                  <a:pt x="7152504" y="187447"/>
                </a:lnTo>
                <a:lnTo>
                  <a:pt x="7097126" y="178936"/>
                </a:lnTo>
                <a:lnTo>
                  <a:pt x="7041054" y="170596"/>
                </a:lnTo>
                <a:lnTo>
                  <a:pt x="6984299" y="162429"/>
                </a:lnTo>
                <a:lnTo>
                  <a:pt x="6926870" y="154437"/>
                </a:lnTo>
                <a:lnTo>
                  <a:pt x="6868778" y="146622"/>
                </a:lnTo>
                <a:lnTo>
                  <a:pt x="6810032" y="138986"/>
                </a:lnTo>
                <a:lnTo>
                  <a:pt x="6750642" y="131532"/>
                </a:lnTo>
                <a:lnTo>
                  <a:pt x="6690618" y="124260"/>
                </a:lnTo>
                <a:lnTo>
                  <a:pt x="6629971" y="117173"/>
                </a:lnTo>
                <a:lnTo>
                  <a:pt x="6568710" y="110273"/>
                </a:lnTo>
                <a:lnTo>
                  <a:pt x="6444387" y="97042"/>
                </a:lnTo>
                <a:lnTo>
                  <a:pt x="6317729" y="84582"/>
                </a:lnTo>
                <a:lnTo>
                  <a:pt x="6188815" y="72909"/>
                </a:lnTo>
                <a:lnTo>
                  <a:pt x="6057725" y="62040"/>
                </a:lnTo>
                <a:lnTo>
                  <a:pt x="5924539" y="51989"/>
                </a:lnTo>
                <a:lnTo>
                  <a:pt x="5789337" y="42773"/>
                </a:lnTo>
                <a:lnTo>
                  <a:pt x="5652198" y="34408"/>
                </a:lnTo>
                <a:lnTo>
                  <a:pt x="5513202" y="26908"/>
                </a:lnTo>
                <a:lnTo>
                  <a:pt x="5372429" y="20291"/>
                </a:lnTo>
                <a:lnTo>
                  <a:pt x="5229959" y="14572"/>
                </a:lnTo>
                <a:lnTo>
                  <a:pt x="5085872" y="9767"/>
                </a:lnTo>
                <a:lnTo>
                  <a:pt x="4940246" y="5891"/>
                </a:lnTo>
                <a:lnTo>
                  <a:pt x="4793163" y="2961"/>
                </a:lnTo>
                <a:lnTo>
                  <a:pt x="4644702" y="992"/>
                </a:lnTo>
                <a:lnTo>
                  <a:pt x="4494942" y="0"/>
                </a:lnTo>
                <a:close/>
              </a:path>
            </a:pathLst>
          </a:custGeom>
          <a:solidFill>
            <a:srgbClr val="CBCBCB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30512" y="2006600"/>
            <a:ext cx="38912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any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program you might want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to</a:t>
            </a:r>
            <a:r>
              <a:rPr sz="2000" spc="-10" dirty="0">
                <a:solidFill>
                  <a:srgbClr val="01256E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write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2400" y="609600"/>
            <a:ext cx="8839200" cy="5729605"/>
            <a:chOff x="152400" y="609600"/>
            <a:chExt cx="8839200" cy="5729605"/>
          </a:xfrm>
        </p:grpSpPr>
        <p:sp>
          <p:nvSpPr>
            <p:cNvPr id="25" name="object 25"/>
            <p:cNvSpPr/>
            <p:nvPr/>
          </p:nvSpPr>
          <p:spPr>
            <a:xfrm>
              <a:off x="152400" y="609600"/>
              <a:ext cx="8839200" cy="1143000"/>
            </a:xfrm>
            <a:custGeom>
              <a:avLst/>
              <a:gdLst/>
              <a:ahLst/>
              <a:cxnLst/>
              <a:rect l="l" t="t" r="r" b="b"/>
              <a:pathLst>
                <a:path w="8839200" h="1143000">
                  <a:moveTo>
                    <a:pt x="88392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839200" y="11430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6175" y="5341937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0"/>
                  </a:moveTo>
                  <a:lnTo>
                    <a:pt x="0" y="996949"/>
                  </a:lnTo>
                </a:path>
              </a:pathLst>
            </a:custGeom>
            <a:ln w="15874">
              <a:solidFill>
                <a:srgbClr val="9512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45375" y="3578225"/>
              <a:ext cx="1525587" cy="18589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60422" y="304304"/>
            <a:ext cx="6428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Foundation for</a:t>
            </a:r>
            <a:r>
              <a:rPr spc="-4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057" y="65363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181" y="304304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6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16240"/>
            <a:ext cx="7423784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  <a:buSzPct val="96875"/>
              <a:buFont typeface="Arial"/>
              <a:buChar char="•"/>
              <a:tabLst>
                <a:tab pos="156210" algn="l"/>
                <a:tab pos="815340" algn="l"/>
              </a:tabLst>
            </a:pPr>
            <a:r>
              <a:rPr sz="3200" dirty="0">
                <a:latin typeface="Carlito"/>
                <a:cs typeface="Carlito"/>
              </a:rPr>
              <a:t>Ex.	</a:t>
            </a:r>
            <a:r>
              <a:rPr sz="3200" spc="-5" dirty="0">
                <a:latin typeface="Carlito"/>
                <a:cs typeface="Carlito"/>
              </a:rPr>
              <a:t>Take diﬀerent </a:t>
            </a:r>
            <a:r>
              <a:rPr sz="3200" spc="-10" dirty="0">
                <a:latin typeface="Carlito"/>
                <a:cs typeface="Carlito"/>
              </a:rPr>
              <a:t>actions </a:t>
            </a:r>
            <a:r>
              <a:rPr sz="3200" dirty="0">
                <a:latin typeface="Carlito"/>
                <a:cs typeface="Carlito"/>
              </a:rPr>
              <a:t>depending </a:t>
            </a:r>
            <a:r>
              <a:rPr sz="3200" spc="-5" dirty="0">
                <a:latin typeface="Carlito"/>
                <a:cs typeface="Carlito"/>
              </a:rPr>
              <a:t>on </a:t>
            </a:r>
            <a:r>
              <a:rPr sz="3200" dirty="0">
                <a:latin typeface="Carlito"/>
                <a:cs typeface="Carlito"/>
              </a:rPr>
              <a:t>the  value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variable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637" y="2376906"/>
            <a:ext cx="7815580" cy="2585720"/>
          </a:xfrm>
          <a:custGeom>
            <a:avLst/>
            <a:gdLst/>
            <a:ahLst/>
            <a:cxnLst/>
            <a:rect l="l" t="t" r="r" b="b"/>
            <a:pathLst>
              <a:path w="7815580" h="2585720">
                <a:moveTo>
                  <a:pt x="7815262" y="0"/>
                </a:moveTo>
                <a:lnTo>
                  <a:pt x="0" y="0"/>
                </a:lnTo>
                <a:lnTo>
                  <a:pt x="0" y="1745475"/>
                </a:lnTo>
                <a:lnTo>
                  <a:pt x="0" y="2585326"/>
                </a:lnTo>
                <a:lnTo>
                  <a:pt x="7815262" y="2585326"/>
                </a:lnTo>
                <a:lnTo>
                  <a:pt x="7815262" y="1745475"/>
                </a:lnTo>
                <a:lnTo>
                  <a:pt x="7815262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817" y="2547086"/>
            <a:ext cx="526923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dirty="0">
                <a:solidFill>
                  <a:srgbClr val="0066CD"/>
                </a:solidFill>
                <a:latin typeface="Courier New"/>
                <a:cs typeface="Courier New"/>
              </a:rPr>
              <a:t>public class 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Flip</a:t>
            </a:r>
            <a:r>
              <a:rPr sz="1600" b="1" spc="-20" dirty="0">
                <a:solidFill>
                  <a:srgbClr val="00000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0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4220" marR="5080" indent="-366395">
              <a:lnSpc>
                <a:spcPts val="1900"/>
              </a:lnSpc>
              <a:spcBef>
                <a:spcPts val="70"/>
              </a:spcBef>
            </a:pPr>
            <a:r>
              <a:rPr sz="1600" b="1" dirty="0">
                <a:solidFill>
                  <a:srgbClr val="0066CD"/>
                </a:solidFill>
                <a:latin typeface="Courier New"/>
                <a:cs typeface="Courier New"/>
              </a:rPr>
              <a:t>public static void 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main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String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[] 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args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solidFill>
                  <a:srgbClr val="00000F"/>
                </a:solidFill>
                <a:latin typeface="Courier New"/>
                <a:cs typeface="Courier New"/>
              </a:rPr>
              <a:t>{  </a:t>
            </a:r>
            <a:r>
              <a:rPr sz="1600" b="1" dirty="0">
                <a:solidFill>
                  <a:srgbClr val="0066CD"/>
                </a:solidFill>
                <a:latin typeface="Courier New"/>
                <a:cs typeface="Courier New"/>
              </a:rPr>
              <a:t>if 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Math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.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random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() </a:t>
            </a:r>
            <a:r>
              <a:rPr sz="1600" b="1" dirty="0">
                <a:solidFill>
                  <a:srgbClr val="8D0000"/>
                </a:solidFill>
                <a:latin typeface="Courier New"/>
                <a:cs typeface="Courier New"/>
              </a:rPr>
              <a:t>&lt; </a:t>
            </a:r>
            <a:r>
              <a:rPr sz="1600" b="1" spc="-5" dirty="0">
                <a:solidFill>
                  <a:srgbClr val="800081"/>
                </a:solidFill>
                <a:latin typeface="Courier New"/>
                <a:cs typeface="Courier New"/>
              </a:rPr>
              <a:t>0.5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70940">
              <a:lnSpc>
                <a:spcPts val="1830"/>
              </a:lnSpc>
            </a:pP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System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.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out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.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println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10660F"/>
                </a:solidFill>
                <a:latin typeface="Courier New"/>
                <a:cs typeface="Courier New"/>
              </a:rPr>
              <a:t>"Heads"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ts val="1910"/>
              </a:lnSpc>
            </a:pPr>
            <a:r>
              <a:rPr sz="1600" b="1" dirty="0">
                <a:solidFill>
                  <a:srgbClr val="00000F"/>
                </a:solidFill>
                <a:latin typeface="Courier New"/>
                <a:cs typeface="Courier New"/>
              </a:rPr>
              <a:t>} </a:t>
            </a:r>
            <a:r>
              <a:rPr sz="1600" b="1" spc="-5" dirty="0">
                <a:solidFill>
                  <a:srgbClr val="0066CD"/>
                </a:solidFill>
                <a:latin typeface="Courier New"/>
                <a:cs typeface="Courier New"/>
              </a:rPr>
              <a:t>else</a:t>
            </a:r>
            <a:r>
              <a:rPr sz="1600" b="1" spc="-10" dirty="0">
                <a:solidFill>
                  <a:srgbClr val="0066CD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70940">
              <a:lnSpc>
                <a:spcPts val="1910"/>
              </a:lnSpc>
              <a:spcBef>
                <a:spcPts val="80"/>
              </a:spcBef>
            </a:pP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System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.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out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.</a:t>
            </a:r>
            <a:r>
              <a:rPr sz="1600" b="1" spc="-5" dirty="0">
                <a:solidFill>
                  <a:srgbClr val="00000F"/>
                </a:solidFill>
                <a:latin typeface="Courier New"/>
                <a:cs typeface="Courier New"/>
              </a:rPr>
              <a:t>println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10660F"/>
                </a:solidFill>
                <a:latin typeface="Courier New"/>
                <a:cs typeface="Courier New"/>
              </a:rPr>
              <a:t>"Tails"</a:t>
            </a:r>
            <a:r>
              <a:rPr sz="1600" b="1" spc="-5" dirty="0">
                <a:solidFill>
                  <a:srgbClr val="8D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638" y="4248886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0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817" y="4490186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0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28070" y="4117619"/>
            <a:ext cx="3035300" cy="2745740"/>
            <a:chOff x="4428070" y="4117619"/>
            <a:chExt cx="3035300" cy="2745740"/>
          </a:xfrm>
        </p:grpSpPr>
        <p:sp>
          <p:nvSpPr>
            <p:cNvPr id="10" name="object 10"/>
            <p:cNvSpPr/>
            <p:nvPr/>
          </p:nvSpPr>
          <p:spPr>
            <a:xfrm>
              <a:off x="4428070" y="4981221"/>
              <a:ext cx="1282687" cy="18767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4895" y="4122381"/>
              <a:ext cx="1764030" cy="2736215"/>
            </a:xfrm>
            <a:custGeom>
              <a:avLst/>
              <a:gdLst/>
              <a:ahLst/>
              <a:cxnLst/>
              <a:rect l="l" t="t" r="r" b="b"/>
              <a:pathLst>
                <a:path w="1764029" h="2736215">
                  <a:moveTo>
                    <a:pt x="0" y="0"/>
                  </a:moveTo>
                  <a:lnTo>
                    <a:pt x="1763712" y="0"/>
                  </a:lnTo>
                  <a:lnTo>
                    <a:pt x="1763712" y="2735617"/>
                  </a:lnTo>
                  <a:lnTo>
                    <a:pt x="0" y="2735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94895" y="4122382"/>
              <a:ext cx="1764030" cy="2736215"/>
            </a:xfrm>
            <a:custGeom>
              <a:avLst/>
              <a:gdLst/>
              <a:ahLst/>
              <a:cxnLst/>
              <a:rect l="l" t="t" r="r" b="b"/>
              <a:pathLst>
                <a:path w="1764029" h="2736215">
                  <a:moveTo>
                    <a:pt x="0" y="0"/>
                  </a:moveTo>
                  <a:lnTo>
                    <a:pt x="1763708" y="0"/>
                  </a:lnTo>
                  <a:lnTo>
                    <a:pt x="1763708" y="2735617"/>
                  </a:lnTo>
                </a:path>
                <a:path w="1764029" h="2736215">
                  <a:moveTo>
                    <a:pt x="0" y="273561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99658" y="4292562"/>
            <a:ext cx="1754505" cy="237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% </a:t>
            </a:r>
            <a:r>
              <a:rPr sz="1400" b="1" spc="-5" dirty="0">
                <a:latin typeface="Courier New"/>
                <a:cs typeface="Courier New"/>
              </a:rPr>
              <a:t>java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Flip</a:t>
            </a:r>
            <a:endParaRPr sz="14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</a:pPr>
            <a:r>
              <a:rPr sz="1400" spc="-5" dirty="0">
                <a:latin typeface="Courier New"/>
                <a:cs typeface="Courier New"/>
              </a:rPr>
              <a:t>Heads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% </a:t>
            </a:r>
            <a:r>
              <a:rPr sz="1400" b="1" spc="-5" dirty="0">
                <a:latin typeface="Courier New"/>
                <a:cs typeface="Courier New"/>
              </a:rPr>
              <a:t>java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Flip</a:t>
            </a:r>
            <a:endParaRPr sz="14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Courier New"/>
                <a:cs typeface="Courier New"/>
              </a:rPr>
              <a:t>Heads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% </a:t>
            </a:r>
            <a:r>
              <a:rPr sz="1400" b="1" spc="-5" dirty="0">
                <a:latin typeface="Courier New"/>
                <a:cs typeface="Courier New"/>
              </a:rPr>
              <a:t>java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Flip</a:t>
            </a:r>
            <a:endParaRPr sz="14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Courier New"/>
                <a:cs typeface="Courier New"/>
              </a:rPr>
              <a:t>Tails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ourier New"/>
              <a:cs typeface="Courier New"/>
            </a:endParaRPr>
          </a:p>
          <a:p>
            <a:pPr marL="86995">
              <a:lnSpc>
                <a:spcPts val="1639"/>
              </a:lnSpc>
            </a:pPr>
            <a:r>
              <a:rPr sz="1400" b="1" dirty="0">
                <a:latin typeface="Courier New"/>
                <a:cs typeface="Courier New"/>
              </a:rPr>
              <a:t>% </a:t>
            </a:r>
            <a:r>
              <a:rPr sz="1400" b="1" spc="-5" dirty="0">
                <a:latin typeface="Courier New"/>
                <a:cs typeface="Courier New"/>
              </a:rPr>
              <a:t>java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Flip</a:t>
            </a:r>
            <a:endParaRPr sz="1400">
              <a:latin typeface="Courier New"/>
              <a:cs typeface="Courier New"/>
            </a:endParaRPr>
          </a:p>
          <a:p>
            <a:pPr marL="86995">
              <a:lnSpc>
                <a:spcPts val="1639"/>
              </a:lnSpc>
            </a:pPr>
            <a:r>
              <a:rPr sz="1400" spc="-5" dirty="0">
                <a:latin typeface="Courier New"/>
                <a:cs typeface="Courier New"/>
              </a:rPr>
              <a:t>Heads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226" y="1160036"/>
            <a:ext cx="7445375" cy="5119370"/>
            <a:chOff x="973226" y="1160036"/>
            <a:chExt cx="7445375" cy="5119370"/>
          </a:xfrm>
        </p:grpSpPr>
        <p:sp>
          <p:nvSpPr>
            <p:cNvPr id="3" name="object 3"/>
            <p:cNvSpPr/>
            <p:nvPr/>
          </p:nvSpPr>
          <p:spPr>
            <a:xfrm>
              <a:off x="973226" y="1160036"/>
              <a:ext cx="7444962" cy="51190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14612" y="2005012"/>
              <a:ext cx="1173162" cy="542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6693" y="304304"/>
            <a:ext cx="4655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 </a:t>
            </a:r>
            <a:r>
              <a:rPr spc="-5" dirty="0"/>
              <a:t>Statement</a:t>
            </a:r>
            <a:r>
              <a:rPr spc="-3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5257" y="1301674"/>
            <a:ext cx="6334760" cy="4914265"/>
            <a:chOff x="1575257" y="1301674"/>
            <a:chExt cx="6334760" cy="4914265"/>
          </a:xfrm>
        </p:grpSpPr>
        <p:sp>
          <p:nvSpPr>
            <p:cNvPr id="3" name="object 3"/>
            <p:cNvSpPr/>
            <p:nvPr/>
          </p:nvSpPr>
          <p:spPr>
            <a:xfrm>
              <a:off x="4405083" y="5262206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2"/>
                  </a:lnTo>
                  <a:lnTo>
                    <a:pt x="312960" y="10725"/>
                  </a:lnTo>
                  <a:lnTo>
                    <a:pt x="269117" y="23674"/>
                  </a:lnTo>
                  <a:lnTo>
                    <a:pt x="227489" y="41275"/>
                  </a:lnTo>
                  <a:lnTo>
                    <a:pt x="188379" y="63222"/>
                  </a:lnTo>
                  <a:lnTo>
                    <a:pt x="152092" y="89212"/>
                  </a:lnTo>
                  <a:lnTo>
                    <a:pt x="118933" y="118939"/>
                  </a:lnTo>
                  <a:lnTo>
                    <a:pt x="89207" y="152098"/>
                  </a:lnTo>
                  <a:lnTo>
                    <a:pt x="63219" y="188386"/>
                  </a:lnTo>
                  <a:lnTo>
                    <a:pt x="41272" y="227496"/>
                  </a:lnTo>
                  <a:lnTo>
                    <a:pt x="23672" y="269125"/>
                  </a:lnTo>
                  <a:lnTo>
                    <a:pt x="10724" y="312967"/>
                  </a:lnTo>
                  <a:lnTo>
                    <a:pt x="2731" y="358719"/>
                  </a:lnTo>
                  <a:lnTo>
                    <a:pt x="0" y="406074"/>
                  </a:lnTo>
                  <a:lnTo>
                    <a:pt x="2731" y="453431"/>
                  </a:lnTo>
                  <a:lnTo>
                    <a:pt x="10724" y="499183"/>
                  </a:lnTo>
                  <a:lnTo>
                    <a:pt x="23672" y="543026"/>
                  </a:lnTo>
                  <a:lnTo>
                    <a:pt x="41272" y="584655"/>
                  </a:lnTo>
                  <a:lnTo>
                    <a:pt x="63219" y="623765"/>
                  </a:lnTo>
                  <a:lnTo>
                    <a:pt x="89207" y="660052"/>
                  </a:lnTo>
                  <a:lnTo>
                    <a:pt x="118933" y="693211"/>
                  </a:lnTo>
                  <a:lnTo>
                    <a:pt x="152092" y="722937"/>
                  </a:lnTo>
                  <a:lnTo>
                    <a:pt x="188379" y="748926"/>
                  </a:lnTo>
                  <a:lnTo>
                    <a:pt x="227489" y="770873"/>
                  </a:lnTo>
                  <a:lnTo>
                    <a:pt x="269117" y="788473"/>
                  </a:lnTo>
                  <a:lnTo>
                    <a:pt x="312960" y="801422"/>
                  </a:lnTo>
                  <a:lnTo>
                    <a:pt x="358712" y="809415"/>
                  </a:lnTo>
                  <a:lnTo>
                    <a:pt x="406069" y="812147"/>
                  </a:lnTo>
                  <a:lnTo>
                    <a:pt x="453426" y="809415"/>
                  </a:lnTo>
                  <a:lnTo>
                    <a:pt x="499178" y="801422"/>
                  </a:lnTo>
                  <a:lnTo>
                    <a:pt x="543021" y="788473"/>
                  </a:lnTo>
                  <a:lnTo>
                    <a:pt x="584650" y="770873"/>
                  </a:lnTo>
                  <a:lnTo>
                    <a:pt x="623760" y="748926"/>
                  </a:lnTo>
                  <a:lnTo>
                    <a:pt x="660047" y="722937"/>
                  </a:lnTo>
                  <a:lnTo>
                    <a:pt x="693205" y="693211"/>
                  </a:lnTo>
                  <a:lnTo>
                    <a:pt x="722931" y="660052"/>
                  </a:lnTo>
                  <a:lnTo>
                    <a:pt x="748920" y="623765"/>
                  </a:lnTo>
                  <a:lnTo>
                    <a:pt x="770866" y="584655"/>
                  </a:lnTo>
                  <a:lnTo>
                    <a:pt x="788466" y="543026"/>
                  </a:lnTo>
                  <a:lnTo>
                    <a:pt x="801415" y="499183"/>
                  </a:lnTo>
                  <a:lnTo>
                    <a:pt x="809407" y="453431"/>
                  </a:lnTo>
                  <a:lnTo>
                    <a:pt x="812139" y="406074"/>
                  </a:lnTo>
                  <a:lnTo>
                    <a:pt x="809407" y="358719"/>
                  </a:lnTo>
                  <a:lnTo>
                    <a:pt x="801415" y="312967"/>
                  </a:lnTo>
                  <a:lnTo>
                    <a:pt x="788466" y="269125"/>
                  </a:lnTo>
                  <a:lnTo>
                    <a:pt x="770866" y="227496"/>
                  </a:lnTo>
                  <a:lnTo>
                    <a:pt x="748920" y="188386"/>
                  </a:lnTo>
                  <a:lnTo>
                    <a:pt x="722931" y="152098"/>
                  </a:lnTo>
                  <a:lnTo>
                    <a:pt x="693205" y="118939"/>
                  </a:lnTo>
                  <a:lnTo>
                    <a:pt x="660047" y="89212"/>
                  </a:lnTo>
                  <a:lnTo>
                    <a:pt x="623760" y="63222"/>
                  </a:lnTo>
                  <a:lnTo>
                    <a:pt x="584650" y="41275"/>
                  </a:lnTo>
                  <a:lnTo>
                    <a:pt x="543021" y="23674"/>
                  </a:lnTo>
                  <a:lnTo>
                    <a:pt x="499178" y="10725"/>
                  </a:lnTo>
                  <a:lnTo>
                    <a:pt x="453426" y="2732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538" y="1314374"/>
              <a:ext cx="4888865" cy="4888865"/>
            </a:xfrm>
            <a:custGeom>
              <a:avLst/>
              <a:gdLst/>
              <a:ahLst/>
              <a:cxnLst/>
              <a:rect l="l" t="t" r="r" b="b"/>
              <a:pathLst>
                <a:path w="4888865" h="4888865">
                  <a:moveTo>
                    <a:pt x="0" y="0"/>
                  </a:moveTo>
                  <a:lnTo>
                    <a:pt x="4888286" y="0"/>
                  </a:lnTo>
                  <a:lnTo>
                    <a:pt x="4888286" y="4888286"/>
                  </a:lnTo>
                  <a:lnTo>
                    <a:pt x="0" y="488828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92307" y="5375643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1"/>
                  </a:lnTo>
                  <a:lnTo>
                    <a:pt x="312960" y="10724"/>
                  </a:lnTo>
                  <a:lnTo>
                    <a:pt x="269117" y="23672"/>
                  </a:lnTo>
                  <a:lnTo>
                    <a:pt x="227489" y="41272"/>
                  </a:lnTo>
                  <a:lnTo>
                    <a:pt x="188379" y="63219"/>
                  </a:lnTo>
                  <a:lnTo>
                    <a:pt x="152092" y="89207"/>
                  </a:lnTo>
                  <a:lnTo>
                    <a:pt x="118933" y="118933"/>
                  </a:lnTo>
                  <a:lnTo>
                    <a:pt x="89207" y="152091"/>
                  </a:lnTo>
                  <a:lnTo>
                    <a:pt x="63219" y="188378"/>
                  </a:lnTo>
                  <a:lnTo>
                    <a:pt x="41272" y="227487"/>
                  </a:lnTo>
                  <a:lnTo>
                    <a:pt x="23672" y="269116"/>
                  </a:lnTo>
                  <a:lnTo>
                    <a:pt x="10724" y="312958"/>
                  </a:lnTo>
                  <a:lnTo>
                    <a:pt x="2731" y="358709"/>
                  </a:lnTo>
                  <a:lnTo>
                    <a:pt x="0" y="406065"/>
                  </a:lnTo>
                  <a:lnTo>
                    <a:pt x="2731" y="453422"/>
                  </a:lnTo>
                  <a:lnTo>
                    <a:pt x="10724" y="499174"/>
                  </a:lnTo>
                  <a:lnTo>
                    <a:pt x="23672" y="543017"/>
                  </a:lnTo>
                  <a:lnTo>
                    <a:pt x="41272" y="584646"/>
                  </a:lnTo>
                  <a:lnTo>
                    <a:pt x="63219" y="623756"/>
                  </a:lnTo>
                  <a:lnTo>
                    <a:pt x="89207" y="660043"/>
                  </a:lnTo>
                  <a:lnTo>
                    <a:pt x="118933" y="693202"/>
                  </a:lnTo>
                  <a:lnTo>
                    <a:pt x="152092" y="722928"/>
                  </a:lnTo>
                  <a:lnTo>
                    <a:pt x="188379" y="748917"/>
                  </a:lnTo>
                  <a:lnTo>
                    <a:pt x="227489" y="770864"/>
                  </a:lnTo>
                  <a:lnTo>
                    <a:pt x="269117" y="788464"/>
                  </a:lnTo>
                  <a:lnTo>
                    <a:pt x="312960" y="801413"/>
                  </a:lnTo>
                  <a:lnTo>
                    <a:pt x="358712" y="809406"/>
                  </a:lnTo>
                  <a:lnTo>
                    <a:pt x="406069" y="812138"/>
                  </a:lnTo>
                  <a:lnTo>
                    <a:pt x="453426" y="809406"/>
                  </a:lnTo>
                  <a:lnTo>
                    <a:pt x="499178" y="801413"/>
                  </a:lnTo>
                  <a:lnTo>
                    <a:pt x="543021" y="788464"/>
                  </a:lnTo>
                  <a:lnTo>
                    <a:pt x="584650" y="770864"/>
                  </a:lnTo>
                  <a:lnTo>
                    <a:pt x="623760" y="748917"/>
                  </a:lnTo>
                  <a:lnTo>
                    <a:pt x="660047" y="722928"/>
                  </a:lnTo>
                  <a:lnTo>
                    <a:pt x="693205" y="693202"/>
                  </a:lnTo>
                  <a:lnTo>
                    <a:pt x="722931" y="660043"/>
                  </a:lnTo>
                  <a:lnTo>
                    <a:pt x="748920" y="623756"/>
                  </a:lnTo>
                  <a:lnTo>
                    <a:pt x="770866" y="584646"/>
                  </a:lnTo>
                  <a:lnTo>
                    <a:pt x="788466" y="543017"/>
                  </a:lnTo>
                  <a:lnTo>
                    <a:pt x="801415" y="499174"/>
                  </a:lnTo>
                  <a:lnTo>
                    <a:pt x="809407" y="453422"/>
                  </a:lnTo>
                  <a:lnTo>
                    <a:pt x="812139" y="406065"/>
                  </a:lnTo>
                  <a:lnTo>
                    <a:pt x="809407" y="358709"/>
                  </a:lnTo>
                  <a:lnTo>
                    <a:pt x="801415" y="312958"/>
                  </a:lnTo>
                  <a:lnTo>
                    <a:pt x="788466" y="269116"/>
                  </a:lnTo>
                  <a:lnTo>
                    <a:pt x="770866" y="227487"/>
                  </a:lnTo>
                  <a:lnTo>
                    <a:pt x="748920" y="188378"/>
                  </a:lnTo>
                  <a:lnTo>
                    <a:pt x="722931" y="152091"/>
                  </a:lnTo>
                  <a:lnTo>
                    <a:pt x="693205" y="118933"/>
                  </a:lnTo>
                  <a:lnTo>
                    <a:pt x="660047" y="89207"/>
                  </a:lnTo>
                  <a:lnTo>
                    <a:pt x="623760" y="63219"/>
                  </a:lnTo>
                  <a:lnTo>
                    <a:pt x="584650" y="41272"/>
                  </a:lnTo>
                  <a:lnTo>
                    <a:pt x="543021" y="23672"/>
                  </a:lnTo>
                  <a:lnTo>
                    <a:pt x="499178" y="10724"/>
                  </a:lnTo>
                  <a:lnTo>
                    <a:pt x="453426" y="2731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44707" y="5247436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2"/>
                  </a:lnTo>
                  <a:lnTo>
                    <a:pt x="312960" y="10725"/>
                  </a:lnTo>
                  <a:lnTo>
                    <a:pt x="269117" y="23674"/>
                  </a:lnTo>
                  <a:lnTo>
                    <a:pt x="227489" y="41275"/>
                  </a:lnTo>
                  <a:lnTo>
                    <a:pt x="188379" y="63222"/>
                  </a:lnTo>
                  <a:lnTo>
                    <a:pt x="152092" y="89212"/>
                  </a:lnTo>
                  <a:lnTo>
                    <a:pt x="118933" y="118939"/>
                  </a:lnTo>
                  <a:lnTo>
                    <a:pt x="89207" y="152099"/>
                  </a:lnTo>
                  <a:lnTo>
                    <a:pt x="63219" y="188386"/>
                  </a:lnTo>
                  <a:lnTo>
                    <a:pt x="41272" y="227497"/>
                  </a:lnTo>
                  <a:lnTo>
                    <a:pt x="23672" y="269126"/>
                  </a:lnTo>
                  <a:lnTo>
                    <a:pt x="10724" y="312969"/>
                  </a:lnTo>
                  <a:lnTo>
                    <a:pt x="2731" y="358721"/>
                  </a:lnTo>
                  <a:lnTo>
                    <a:pt x="0" y="406077"/>
                  </a:lnTo>
                  <a:lnTo>
                    <a:pt x="2731" y="453433"/>
                  </a:lnTo>
                  <a:lnTo>
                    <a:pt x="10724" y="499185"/>
                  </a:lnTo>
                  <a:lnTo>
                    <a:pt x="23672" y="543028"/>
                  </a:lnTo>
                  <a:lnTo>
                    <a:pt x="41272" y="584657"/>
                  </a:lnTo>
                  <a:lnTo>
                    <a:pt x="63219" y="623767"/>
                  </a:lnTo>
                  <a:lnTo>
                    <a:pt x="89207" y="660054"/>
                  </a:lnTo>
                  <a:lnTo>
                    <a:pt x="118933" y="693213"/>
                  </a:lnTo>
                  <a:lnTo>
                    <a:pt x="152092" y="722939"/>
                  </a:lnTo>
                  <a:lnTo>
                    <a:pt x="188379" y="748928"/>
                  </a:lnTo>
                  <a:lnTo>
                    <a:pt x="227489" y="770875"/>
                  </a:lnTo>
                  <a:lnTo>
                    <a:pt x="269117" y="788476"/>
                  </a:lnTo>
                  <a:lnTo>
                    <a:pt x="312960" y="801425"/>
                  </a:lnTo>
                  <a:lnTo>
                    <a:pt x="358712" y="809417"/>
                  </a:lnTo>
                  <a:lnTo>
                    <a:pt x="406069" y="812149"/>
                  </a:lnTo>
                  <a:lnTo>
                    <a:pt x="453426" y="809417"/>
                  </a:lnTo>
                  <a:lnTo>
                    <a:pt x="499178" y="801425"/>
                  </a:lnTo>
                  <a:lnTo>
                    <a:pt x="543021" y="788476"/>
                  </a:lnTo>
                  <a:lnTo>
                    <a:pt x="584650" y="770875"/>
                  </a:lnTo>
                  <a:lnTo>
                    <a:pt x="623760" y="748928"/>
                  </a:lnTo>
                  <a:lnTo>
                    <a:pt x="660047" y="722939"/>
                  </a:lnTo>
                  <a:lnTo>
                    <a:pt x="693205" y="693213"/>
                  </a:lnTo>
                  <a:lnTo>
                    <a:pt x="722931" y="660054"/>
                  </a:lnTo>
                  <a:lnTo>
                    <a:pt x="748920" y="623767"/>
                  </a:lnTo>
                  <a:lnTo>
                    <a:pt x="770866" y="584657"/>
                  </a:lnTo>
                  <a:lnTo>
                    <a:pt x="788466" y="543028"/>
                  </a:lnTo>
                  <a:lnTo>
                    <a:pt x="801415" y="499185"/>
                  </a:lnTo>
                  <a:lnTo>
                    <a:pt x="809407" y="453433"/>
                  </a:lnTo>
                  <a:lnTo>
                    <a:pt x="812139" y="406077"/>
                  </a:lnTo>
                  <a:lnTo>
                    <a:pt x="809407" y="358721"/>
                  </a:lnTo>
                  <a:lnTo>
                    <a:pt x="801415" y="312969"/>
                  </a:lnTo>
                  <a:lnTo>
                    <a:pt x="788466" y="269126"/>
                  </a:lnTo>
                  <a:lnTo>
                    <a:pt x="770866" y="227497"/>
                  </a:lnTo>
                  <a:lnTo>
                    <a:pt x="748920" y="188386"/>
                  </a:lnTo>
                  <a:lnTo>
                    <a:pt x="722931" y="152099"/>
                  </a:lnTo>
                  <a:lnTo>
                    <a:pt x="693205" y="118939"/>
                  </a:lnTo>
                  <a:lnTo>
                    <a:pt x="660047" y="89212"/>
                  </a:lnTo>
                  <a:lnTo>
                    <a:pt x="623760" y="63222"/>
                  </a:lnTo>
                  <a:lnTo>
                    <a:pt x="584650" y="41275"/>
                  </a:lnTo>
                  <a:lnTo>
                    <a:pt x="543021" y="23674"/>
                  </a:lnTo>
                  <a:lnTo>
                    <a:pt x="499178" y="10725"/>
                  </a:lnTo>
                  <a:lnTo>
                    <a:pt x="453426" y="2732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4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1897" y="5144058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2"/>
                  </a:lnTo>
                  <a:lnTo>
                    <a:pt x="312960" y="10725"/>
                  </a:lnTo>
                  <a:lnTo>
                    <a:pt x="269117" y="23674"/>
                  </a:lnTo>
                  <a:lnTo>
                    <a:pt x="227489" y="41275"/>
                  </a:lnTo>
                  <a:lnTo>
                    <a:pt x="188379" y="63222"/>
                  </a:lnTo>
                  <a:lnTo>
                    <a:pt x="152092" y="89211"/>
                  </a:lnTo>
                  <a:lnTo>
                    <a:pt x="118933" y="118938"/>
                  </a:lnTo>
                  <a:lnTo>
                    <a:pt x="89207" y="152097"/>
                  </a:lnTo>
                  <a:lnTo>
                    <a:pt x="63219" y="188384"/>
                  </a:lnTo>
                  <a:lnTo>
                    <a:pt x="41272" y="227494"/>
                  </a:lnTo>
                  <a:lnTo>
                    <a:pt x="23672" y="269122"/>
                  </a:lnTo>
                  <a:lnTo>
                    <a:pt x="10724" y="312964"/>
                  </a:lnTo>
                  <a:lnTo>
                    <a:pt x="2731" y="358715"/>
                  </a:lnTo>
                  <a:lnTo>
                    <a:pt x="0" y="406069"/>
                  </a:lnTo>
                  <a:lnTo>
                    <a:pt x="2731" y="453427"/>
                  </a:lnTo>
                  <a:lnTo>
                    <a:pt x="10724" y="499180"/>
                  </a:lnTo>
                  <a:lnTo>
                    <a:pt x="23672" y="543024"/>
                  </a:lnTo>
                  <a:lnTo>
                    <a:pt x="41272" y="584654"/>
                  </a:lnTo>
                  <a:lnTo>
                    <a:pt x="63219" y="623765"/>
                  </a:lnTo>
                  <a:lnTo>
                    <a:pt x="89207" y="660052"/>
                  </a:lnTo>
                  <a:lnTo>
                    <a:pt x="118933" y="693212"/>
                  </a:lnTo>
                  <a:lnTo>
                    <a:pt x="152092" y="722938"/>
                  </a:lnTo>
                  <a:lnTo>
                    <a:pt x="188379" y="748927"/>
                  </a:lnTo>
                  <a:lnTo>
                    <a:pt x="227489" y="770874"/>
                  </a:lnTo>
                  <a:lnTo>
                    <a:pt x="269117" y="788475"/>
                  </a:lnTo>
                  <a:lnTo>
                    <a:pt x="312960" y="801423"/>
                  </a:lnTo>
                  <a:lnTo>
                    <a:pt x="358712" y="809416"/>
                  </a:lnTo>
                  <a:lnTo>
                    <a:pt x="406069" y="812148"/>
                  </a:lnTo>
                  <a:lnTo>
                    <a:pt x="453426" y="809416"/>
                  </a:lnTo>
                  <a:lnTo>
                    <a:pt x="499178" y="801423"/>
                  </a:lnTo>
                  <a:lnTo>
                    <a:pt x="543021" y="788475"/>
                  </a:lnTo>
                  <a:lnTo>
                    <a:pt x="584650" y="770874"/>
                  </a:lnTo>
                  <a:lnTo>
                    <a:pt x="623760" y="748927"/>
                  </a:lnTo>
                  <a:lnTo>
                    <a:pt x="660047" y="722938"/>
                  </a:lnTo>
                  <a:lnTo>
                    <a:pt x="693205" y="693212"/>
                  </a:lnTo>
                  <a:lnTo>
                    <a:pt x="722931" y="660052"/>
                  </a:lnTo>
                  <a:lnTo>
                    <a:pt x="748920" y="623765"/>
                  </a:lnTo>
                  <a:lnTo>
                    <a:pt x="770866" y="584654"/>
                  </a:lnTo>
                  <a:lnTo>
                    <a:pt x="788466" y="543024"/>
                  </a:lnTo>
                  <a:lnTo>
                    <a:pt x="801415" y="499180"/>
                  </a:lnTo>
                  <a:lnTo>
                    <a:pt x="809407" y="453427"/>
                  </a:lnTo>
                  <a:lnTo>
                    <a:pt x="812139" y="406069"/>
                  </a:lnTo>
                  <a:lnTo>
                    <a:pt x="809407" y="358715"/>
                  </a:lnTo>
                  <a:lnTo>
                    <a:pt x="801415" y="312964"/>
                  </a:lnTo>
                  <a:lnTo>
                    <a:pt x="788466" y="269122"/>
                  </a:lnTo>
                  <a:lnTo>
                    <a:pt x="770866" y="227494"/>
                  </a:lnTo>
                  <a:lnTo>
                    <a:pt x="748920" y="188384"/>
                  </a:lnTo>
                  <a:lnTo>
                    <a:pt x="722931" y="152097"/>
                  </a:lnTo>
                  <a:lnTo>
                    <a:pt x="693205" y="118938"/>
                  </a:lnTo>
                  <a:lnTo>
                    <a:pt x="660047" y="89211"/>
                  </a:lnTo>
                  <a:lnTo>
                    <a:pt x="623760" y="63222"/>
                  </a:lnTo>
                  <a:lnTo>
                    <a:pt x="584650" y="41275"/>
                  </a:lnTo>
                  <a:lnTo>
                    <a:pt x="543021" y="23674"/>
                  </a:lnTo>
                  <a:lnTo>
                    <a:pt x="499178" y="10725"/>
                  </a:lnTo>
                  <a:lnTo>
                    <a:pt x="453426" y="2732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1897" y="5144058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0" y="406071"/>
                  </a:moveTo>
                  <a:lnTo>
                    <a:pt x="2731" y="358715"/>
                  </a:lnTo>
                  <a:lnTo>
                    <a:pt x="10724" y="312963"/>
                  </a:lnTo>
                  <a:lnTo>
                    <a:pt x="23673" y="269120"/>
                  </a:lnTo>
                  <a:lnTo>
                    <a:pt x="41273" y="227491"/>
                  </a:lnTo>
                  <a:lnTo>
                    <a:pt x="63220" y="188381"/>
                  </a:lnTo>
                  <a:lnTo>
                    <a:pt x="89209" y="152094"/>
                  </a:lnTo>
                  <a:lnTo>
                    <a:pt x="118935" y="118935"/>
                  </a:lnTo>
                  <a:lnTo>
                    <a:pt x="152094" y="89209"/>
                  </a:lnTo>
                  <a:lnTo>
                    <a:pt x="188381" y="63220"/>
                  </a:lnTo>
                  <a:lnTo>
                    <a:pt x="227491" y="41273"/>
                  </a:lnTo>
                  <a:lnTo>
                    <a:pt x="269120" y="23673"/>
                  </a:lnTo>
                  <a:lnTo>
                    <a:pt x="312963" y="10724"/>
                  </a:lnTo>
                  <a:lnTo>
                    <a:pt x="358715" y="2731"/>
                  </a:lnTo>
                  <a:lnTo>
                    <a:pt x="406071" y="0"/>
                  </a:lnTo>
                  <a:lnTo>
                    <a:pt x="453428" y="2731"/>
                  </a:lnTo>
                  <a:lnTo>
                    <a:pt x="499180" y="10724"/>
                  </a:lnTo>
                  <a:lnTo>
                    <a:pt x="543022" y="23673"/>
                  </a:lnTo>
                  <a:lnTo>
                    <a:pt x="584651" y="41273"/>
                  </a:lnTo>
                  <a:lnTo>
                    <a:pt x="623761" y="63220"/>
                  </a:lnTo>
                  <a:lnTo>
                    <a:pt x="660048" y="89209"/>
                  </a:lnTo>
                  <a:lnTo>
                    <a:pt x="693207" y="118935"/>
                  </a:lnTo>
                  <a:lnTo>
                    <a:pt x="722934" y="152094"/>
                  </a:lnTo>
                  <a:lnTo>
                    <a:pt x="748923" y="188381"/>
                  </a:lnTo>
                  <a:lnTo>
                    <a:pt x="770869" y="227491"/>
                  </a:lnTo>
                  <a:lnTo>
                    <a:pt x="788470" y="269120"/>
                  </a:lnTo>
                  <a:lnTo>
                    <a:pt x="801418" y="312963"/>
                  </a:lnTo>
                  <a:lnTo>
                    <a:pt x="809411" y="358715"/>
                  </a:lnTo>
                  <a:lnTo>
                    <a:pt x="812143" y="406071"/>
                  </a:lnTo>
                  <a:lnTo>
                    <a:pt x="809411" y="453428"/>
                  </a:lnTo>
                  <a:lnTo>
                    <a:pt x="801418" y="499180"/>
                  </a:lnTo>
                  <a:lnTo>
                    <a:pt x="788470" y="543022"/>
                  </a:lnTo>
                  <a:lnTo>
                    <a:pt x="770869" y="584651"/>
                  </a:lnTo>
                  <a:lnTo>
                    <a:pt x="748923" y="623761"/>
                  </a:lnTo>
                  <a:lnTo>
                    <a:pt x="722934" y="660048"/>
                  </a:lnTo>
                  <a:lnTo>
                    <a:pt x="693207" y="693207"/>
                  </a:lnTo>
                  <a:lnTo>
                    <a:pt x="660048" y="722933"/>
                  </a:lnTo>
                  <a:lnTo>
                    <a:pt x="623761" y="748922"/>
                  </a:lnTo>
                  <a:lnTo>
                    <a:pt x="584651" y="770869"/>
                  </a:lnTo>
                  <a:lnTo>
                    <a:pt x="543022" y="788469"/>
                  </a:lnTo>
                  <a:lnTo>
                    <a:pt x="499180" y="801418"/>
                  </a:lnTo>
                  <a:lnTo>
                    <a:pt x="453428" y="809411"/>
                  </a:lnTo>
                  <a:lnTo>
                    <a:pt x="406071" y="812143"/>
                  </a:lnTo>
                  <a:lnTo>
                    <a:pt x="358715" y="809411"/>
                  </a:lnTo>
                  <a:lnTo>
                    <a:pt x="312963" y="801418"/>
                  </a:lnTo>
                  <a:lnTo>
                    <a:pt x="269120" y="788469"/>
                  </a:lnTo>
                  <a:lnTo>
                    <a:pt x="227491" y="770869"/>
                  </a:lnTo>
                  <a:lnTo>
                    <a:pt x="188381" y="748922"/>
                  </a:lnTo>
                  <a:lnTo>
                    <a:pt x="152094" y="722933"/>
                  </a:lnTo>
                  <a:lnTo>
                    <a:pt x="118935" y="693207"/>
                  </a:lnTo>
                  <a:lnTo>
                    <a:pt x="89209" y="660048"/>
                  </a:lnTo>
                  <a:lnTo>
                    <a:pt x="63220" y="623761"/>
                  </a:lnTo>
                  <a:lnTo>
                    <a:pt x="41273" y="584651"/>
                  </a:lnTo>
                  <a:lnTo>
                    <a:pt x="23673" y="543022"/>
                  </a:lnTo>
                  <a:lnTo>
                    <a:pt x="10724" y="499180"/>
                  </a:lnTo>
                  <a:lnTo>
                    <a:pt x="2731" y="453428"/>
                  </a:lnTo>
                  <a:lnTo>
                    <a:pt x="0" y="406071"/>
                  </a:lnTo>
                  <a:close/>
                </a:path>
              </a:pathLst>
            </a:custGeom>
            <a:ln w="25399">
              <a:solidFill>
                <a:srgbClr val="720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17860" y="5163553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4">
                  <a:moveTo>
                    <a:pt x="406069" y="0"/>
                  </a:moveTo>
                  <a:lnTo>
                    <a:pt x="358712" y="2731"/>
                  </a:lnTo>
                  <a:lnTo>
                    <a:pt x="312960" y="10724"/>
                  </a:lnTo>
                  <a:lnTo>
                    <a:pt x="269117" y="23672"/>
                  </a:lnTo>
                  <a:lnTo>
                    <a:pt x="227489" y="41272"/>
                  </a:lnTo>
                  <a:lnTo>
                    <a:pt x="188379" y="63219"/>
                  </a:lnTo>
                  <a:lnTo>
                    <a:pt x="152092" y="89207"/>
                  </a:lnTo>
                  <a:lnTo>
                    <a:pt x="118933" y="118933"/>
                  </a:lnTo>
                  <a:lnTo>
                    <a:pt x="89207" y="152092"/>
                  </a:lnTo>
                  <a:lnTo>
                    <a:pt x="63219" y="188379"/>
                  </a:lnTo>
                  <a:lnTo>
                    <a:pt x="41272" y="227489"/>
                  </a:lnTo>
                  <a:lnTo>
                    <a:pt x="23672" y="269117"/>
                  </a:lnTo>
                  <a:lnTo>
                    <a:pt x="10724" y="312960"/>
                  </a:lnTo>
                  <a:lnTo>
                    <a:pt x="2731" y="358712"/>
                  </a:lnTo>
                  <a:lnTo>
                    <a:pt x="0" y="406069"/>
                  </a:lnTo>
                  <a:lnTo>
                    <a:pt x="2731" y="453425"/>
                  </a:lnTo>
                  <a:lnTo>
                    <a:pt x="10724" y="499177"/>
                  </a:lnTo>
                  <a:lnTo>
                    <a:pt x="23672" y="543020"/>
                  </a:lnTo>
                  <a:lnTo>
                    <a:pt x="41272" y="584648"/>
                  </a:lnTo>
                  <a:lnTo>
                    <a:pt x="63219" y="623758"/>
                  </a:lnTo>
                  <a:lnTo>
                    <a:pt x="89207" y="660045"/>
                  </a:lnTo>
                  <a:lnTo>
                    <a:pt x="118933" y="693204"/>
                  </a:lnTo>
                  <a:lnTo>
                    <a:pt x="152092" y="722930"/>
                  </a:lnTo>
                  <a:lnTo>
                    <a:pt x="188379" y="748919"/>
                  </a:lnTo>
                  <a:lnTo>
                    <a:pt x="227489" y="770866"/>
                  </a:lnTo>
                  <a:lnTo>
                    <a:pt x="269117" y="788466"/>
                  </a:lnTo>
                  <a:lnTo>
                    <a:pt x="312960" y="801414"/>
                  </a:lnTo>
                  <a:lnTo>
                    <a:pt x="358712" y="809407"/>
                  </a:lnTo>
                  <a:lnTo>
                    <a:pt x="406069" y="812139"/>
                  </a:lnTo>
                  <a:lnTo>
                    <a:pt x="453426" y="809407"/>
                  </a:lnTo>
                  <a:lnTo>
                    <a:pt x="499178" y="801414"/>
                  </a:lnTo>
                  <a:lnTo>
                    <a:pt x="543021" y="788466"/>
                  </a:lnTo>
                  <a:lnTo>
                    <a:pt x="584650" y="770866"/>
                  </a:lnTo>
                  <a:lnTo>
                    <a:pt x="623760" y="748919"/>
                  </a:lnTo>
                  <a:lnTo>
                    <a:pt x="660047" y="722930"/>
                  </a:lnTo>
                  <a:lnTo>
                    <a:pt x="693205" y="693204"/>
                  </a:lnTo>
                  <a:lnTo>
                    <a:pt x="722931" y="660045"/>
                  </a:lnTo>
                  <a:lnTo>
                    <a:pt x="748920" y="623758"/>
                  </a:lnTo>
                  <a:lnTo>
                    <a:pt x="770866" y="584648"/>
                  </a:lnTo>
                  <a:lnTo>
                    <a:pt x="788466" y="543020"/>
                  </a:lnTo>
                  <a:lnTo>
                    <a:pt x="801415" y="499177"/>
                  </a:lnTo>
                  <a:lnTo>
                    <a:pt x="809407" y="453425"/>
                  </a:lnTo>
                  <a:lnTo>
                    <a:pt x="812139" y="406069"/>
                  </a:lnTo>
                  <a:lnTo>
                    <a:pt x="809407" y="358712"/>
                  </a:lnTo>
                  <a:lnTo>
                    <a:pt x="801415" y="312960"/>
                  </a:lnTo>
                  <a:lnTo>
                    <a:pt x="788466" y="269117"/>
                  </a:lnTo>
                  <a:lnTo>
                    <a:pt x="770866" y="227489"/>
                  </a:lnTo>
                  <a:lnTo>
                    <a:pt x="748920" y="188379"/>
                  </a:lnTo>
                  <a:lnTo>
                    <a:pt x="722931" y="152092"/>
                  </a:lnTo>
                  <a:lnTo>
                    <a:pt x="693205" y="118933"/>
                  </a:lnTo>
                  <a:lnTo>
                    <a:pt x="660047" y="89207"/>
                  </a:lnTo>
                  <a:lnTo>
                    <a:pt x="623760" y="63219"/>
                  </a:lnTo>
                  <a:lnTo>
                    <a:pt x="584650" y="41272"/>
                  </a:lnTo>
                  <a:lnTo>
                    <a:pt x="543021" y="23672"/>
                  </a:lnTo>
                  <a:lnTo>
                    <a:pt x="499178" y="10724"/>
                  </a:lnTo>
                  <a:lnTo>
                    <a:pt x="453426" y="2731"/>
                  </a:lnTo>
                  <a:lnTo>
                    <a:pt x="406069" y="0"/>
                  </a:lnTo>
                  <a:close/>
                </a:path>
              </a:pathLst>
            </a:custGeom>
            <a:solidFill>
              <a:srgbClr val="951219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9153" y="2358137"/>
              <a:ext cx="6044409" cy="2206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5257" y="2049094"/>
              <a:ext cx="6334302" cy="27972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1280" y="304304"/>
            <a:ext cx="6107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0890" algn="l"/>
              </a:tabLst>
            </a:pPr>
            <a:r>
              <a:rPr spc="-710" dirty="0"/>
              <a:t>In-­‐Class   </a:t>
            </a:r>
            <a:r>
              <a:rPr spc="-575" dirty="0"/>
              <a:t> </a:t>
            </a:r>
            <a:r>
              <a:rPr spc="-5" dirty="0"/>
              <a:t>Demo:	Bouncing</a:t>
            </a:r>
            <a:r>
              <a:rPr spc="-45" dirty="0"/>
              <a:t> </a:t>
            </a:r>
            <a:r>
              <a:rPr spc="-5" dirty="0"/>
              <a:t>Ball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024" y="304304"/>
            <a:ext cx="6803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Conditionals</a:t>
            </a:r>
            <a:r>
              <a:rPr lang="en-US" spc="-5" dirty="0"/>
              <a:t>: if-else-if-statement</a:t>
            </a:r>
            <a:endParaRPr spc="-9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709420"/>
            <a:ext cx="55130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5100" algn="l"/>
              </a:tabLst>
            </a:pPr>
            <a:r>
              <a:rPr sz="2000" spc="-5" dirty="0">
                <a:latin typeface="Courier New"/>
                <a:cs typeface="Courier New"/>
              </a:rPr>
              <a:t>if </a:t>
            </a:r>
            <a:r>
              <a:rPr sz="2000" dirty="0">
                <a:latin typeface="Courier New"/>
                <a:cs typeface="Courier New"/>
              </a:rPr>
              <a:t>( </a:t>
            </a:r>
            <a:r>
              <a:rPr sz="2000" i="1" dirty="0">
                <a:latin typeface="Courier New"/>
                <a:cs typeface="Courier New"/>
              </a:rPr>
              <a:t>boolean_expression_1	</a:t>
            </a:r>
            <a:r>
              <a:rPr sz="2000" dirty="0">
                <a:latin typeface="Courier New"/>
                <a:cs typeface="Courier New"/>
              </a:rPr>
              <a:t>)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2000" i="1" spc="-5" dirty="0">
                <a:latin typeface="Courier New"/>
                <a:cs typeface="Courier New"/>
              </a:rPr>
              <a:t>statements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042535" algn="l"/>
              </a:tabLst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else if </a:t>
            </a:r>
            <a:r>
              <a:rPr sz="2000" dirty="0">
                <a:latin typeface="Courier New"/>
                <a:cs typeface="Courier New"/>
              </a:rPr>
              <a:t>( </a:t>
            </a:r>
            <a:r>
              <a:rPr sz="2000" i="1" dirty="0">
                <a:latin typeface="Courier New"/>
                <a:cs typeface="Courier New"/>
              </a:rPr>
              <a:t>boolean_expression_2	</a:t>
            </a:r>
            <a:r>
              <a:rPr sz="2000" dirty="0">
                <a:latin typeface="Courier New"/>
                <a:cs typeface="Courier New"/>
              </a:rPr>
              <a:t>)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2000" i="1" spc="-5" dirty="0">
                <a:latin typeface="Courier New"/>
                <a:cs typeface="Courier New"/>
              </a:rPr>
              <a:t>statements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042535" algn="l"/>
              </a:tabLst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else if </a:t>
            </a:r>
            <a:r>
              <a:rPr sz="2000" dirty="0">
                <a:latin typeface="Courier New"/>
                <a:cs typeface="Courier New"/>
              </a:rPr>
              <a:t>( </a:t>
            </a:r>
            <a:r>
              <a:rPr sz="2000" i="1" dirty="0">
                <a:latin typeface="Courier New"/>
                <a:cs typeface="Courier New"/>
              </a:rPr>
              <a:t>boolean_expression_3	</a:t>
            </a:r>
            <a:r>
              <a:rPr sz="2000" dirty="0">
                <a:latin typeface="Courier New"/>
                <a:cs typeface="Courier New"/>
              </a:rPr>
              <a:t>)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2000" i="1" spc="-5" dirty="0">
                <a:latin typeface="Courier New"/>
                <a:cs typeface="Courier New"/>
              </a:rPr>
              <a:t>statements;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else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statements;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001" y="304304"/>
            <a:ext cx="6829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1060" algn="l"/>
              </a:tabLst>
            </a:pPr>
            <a:r>
              <a:rPr spc="-5" dirty="0"/>
              <a:t>Example:	Graduated Income</a:t>
            </a:r>
            <a:r>
              <a:rPr spc="-40" dirty="0"/>
              <a:t> </a:t>
            </a:r>
            <a:r>
              <a:rPr dirty="0"/>
              <a:t>Tax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49653" y="2234869"/>
            <a:ext cx="3483610" cy="760095"/>
            <a:chOff x="1949653" y="2234869"/>
            <a:chExt cx="3483610" cy="760095"/>
          </a:xfrm>
        </p:grpSpPr>
        <p:sp>
          <p:nvSpPr>
            <p:cNvPr id="4" name="object 4"/>
            <p:cNvSpPr/>
            <p:nvPr/>
          </p:nvSpPr>
          <p:spPr>
            <a:xfrm>
              <a:off x="1954415" y="2614701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6059" y="2614701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86059" y="2614701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4415" y="2239632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69"/>
                  </a:lnTo>
                  <a:lnTo>
                    <a:pt x="2431643" y="375069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4415" y="2239632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6059" y="2239632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69"/>
                  </a:lnTo>
                  <a:lnTo>
                    <a:pt x="1042123" y="375069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6059" y="2239632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5938" y="1529727"/>
            <a:ext cx="753872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Pay a </a:t>
            </a:r>
            <a:r>
              <a:rPr sz="2800" spc="-5" dirty="0">
                <a:latin typeface="Carlito"/>
                <a:cs typeface="Carlito"/>
              </a:rPr>
              <a:t>certain income </a:t>
            </a:r>
            <a:r>
              <a:rPr sz="2800" dirty="0">
                <a:latin typeface="Carlito"/>
                <a:cs typeface="Carlito"/>
              </a:rPr>
              <a:t>tax </a:t>
            </a:r>
            <a:r>
              <a:rPr sz="2800" spc="-5" dirty="0">
                <a:latin typeface="Carlito"/>
                <a:cs typeface="Carlito"/>
              </a:rPr>
              <a:t>rate </a:t>
            </a:r>
            <a:r>
              <a:rPr sz="2800" dirty="0">
                <a:latin typeface="Carlito"/>
                <a:cs typeface="Carlito"/>
              </a:rPr>
              <a:t>depending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income:</a:t>
            </a:r>
            <a:endParaRPr sz="2800" dirty="0">
              <a:latin typeface="Carlito"/>
              <a:cs typeface="Carlito"/>
            </a:endParaRPr>
          </a:p>
          <a:p>
            <a:pPr marL="2170430">
              <a:lnSpc>
                <a:spcPct val="100000"/>
              </a:lnSpc>
              <a:spcBef>
                <a:spcPts val="2165"/>
              </a:spcBef>
              <a:tabLst>
                <a:tab pos="3942079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Income	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49653" y="2985020"/>
            <a:ext cx="3483610" cy="1510030"/>
            <a:chOff x="1949653" y="2985020"/>
            <a:chExt cx="3483610" cy="1510030"/>
          </a:xfrm>
        </p:grpSpPr>
        <p:sp>
          <p:nvSpPr>
            <p:cNvPr id="13" name="object 13"/>
            <p:cNvSpPr/>
            <p:nvPr/>
          </p:nvSpPr>
          <p:spPr>
            <a:xfrm>
              <a:off x="1954415" y="2989783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4415" y="2989783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6059" y="2989783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6059" y="2989783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54415" y="3364865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54415" y="3364865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6059" y="3364865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86059" y="3364865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4415" y="3739946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4415" y="3739946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6059" y="3739946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86059" y="3739946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54415" y="4115028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54415" y="4115028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86059" y="4115028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86059" y="4115028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08390" y="2606662"/>
            <a:ext cx="3225642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292100" algn="l"/>
                <a:tab pos="522605" algn="l"/>
                <a:tab pos="2164715" algn="l"/>
              </a:tabLst>
            </a:pPr>
            <a:r>
              <a:rPr lang="en-US" sz="2400" dirty="0">
                <a:latin typeface="Carlito"/>
                <a:cs typeface="Carlito"/>
              </a:rPr>
              <a:t>0 – 47,450         22%  </a:t>
            </a:r>
            <a:endParaRPr sz="240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  <a:tabLst>
                <a:tab pos="2545715" algn="l"/>
              </a:tabLst>
            </a:pPr>
            <a:r>
              <a:rPr sz="2400" spc="-5" dirty="0">
                <a:latin typeface="Carlito"/>
                <a:cs typeface="Carlito"/>
              </a:rPr>
              <a:t>47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45</a:t>
            </a:r>
            <a:r>
              <a:rPr sz="2400" dirty="0">
                <a:latin typeface="Carlito"/>
                <a:cs typeface="Carlito"/>
              </a:rPr>
              <a:t>0 –</a:t>
            </a:r>
            <a:r>
              <a:rPr sz="2400" spc="-5" dirty="0">
                <a:latin typeface="Carlito"/>
                <a:cs typeface="Carlito"/>
              </a:rPr>
              <a:t> 114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65</a:t>
            </a:r>
            <a:r>
              <a:rPr sz="2400" dirty="0">
                <a:latin typeface="Carlito"/>
                <a:cs typeface="Carlito"/>
              </a:rPr>
              <a:t>0	25%</a:t>
            </a:r>
          </a:p>
          <a:p>
            <a:pPr marR="5080" algn="r">
              <a:lnSpc>
                <a:spcPct val="100000"/>
              </a:lnSpc>
              <a:spcBef>
                <a:spcPts val="75"/>
              </a:spcBef>
              <a:tabLst>
                <a:tab pos="2621915" algn="l"/>
              </a:tabLst>
            </a:pPr>
            <a:r>
              <a:rPr sz="2400" spc="-5" dirty="0">
                <a:latin typeface="Carlito"/>
                <a:cs typeface="Carlito"/>
              </a:rPr>
              <a:t>114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65</a:t>
            </a:r>
            <a:r>
              <a:rPr sz="2400" dirty="0">
                <a:latin typeface="Carlito"/>
                <a:cs typeface="Carlito"/>
              </a:rPr>
              <a:t>0 –</a:t>
            </a:r>
            <a:r>
              <a:rPr sz="2400" spc="-5" dirty="0">
                <a:latin typeface="Carlito"/>
                <a:cs typeface="Carlito"/>
              </a:rPr>
              <a:t> 174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70</a:t>
            </a:r>
            <a:r>
              <a:rPr sz="2400" dirty="0">
                <a:latin typeface="Carlito"/>
                <a:cs typeface="Carlito"/>
              </a:rPr>
              <a:t>0	28%</a:t>
            </a:r>
          </a:p>
          <a:p>
            <a:pPr marR="5080" algn="r">
              <a:lnSpc>
                <a:spcPct val="100000"/>
              </a:lnSpc>
              <a:spcBef>
                <a:spcPts val="75"/>
              </a:spcBef>
              <a:tabLst>
                <a:tab pos="2621915" algn="l"/>
              </a:tabLst>
            </a:pPr>
            <a:r>
              <a:rPr sz="2400" spc="-5" dirty="0">
                <a:latin typeface="Carlito"/>
                <a:cs typeface="Carlito"/>
              </a:rPr>
              <a:t>174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70</a:t>
            </a:r>
            <a:r>
              <a:rPr sz="2400" dirty="0">
                <a:latin typeface="Carlito"/>
                <a:cs typeface="Carlito"/>
              </a:rPr>
              <a:t>0 –</a:t>
            </a:r>
            <a:r>
              <a:rPr sz="2400" spc="-5" dirty="0">
                <a:latin typeface="Carlito"/>
                <a:cs typeface="Carlito"/>
              </a:rPr>
              <a:t> 311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95</a:t>
            </a:r>
            <a:r>
              <a:rPr sz="2400" dirty="0">
                <a:latin typeface="Carlito"/>
                <a:cs typeface="Carlito"/>
              </a:rPr>
              <a:t>0	33%</a:t>
            </a:r>
          </a:p>
          <a:p>
            <a:pPr marR="5080" algn="r">
              <a:lnSpc>
                <a:spcPct val="100000"/>
              </a:lnSpc>
              <a:spcBef>
                <a:spcPts val="70"/>
              </a:spcBef>
              <a:tabLst>
                <a:tab pos="2050414" algn="l"/>
              </a:tabLst>
            </a:pPr>
            <a:r>
              <a:rPr sz="2400" dirty="0">
                <a:latin typeface="Carlito"/>
                <a:cs typeface="Carlito"/>
              </a:rPr>
              <a:t>311,950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420" dirty="0">
                <a:latin typeface="Carlito"/>
                <a:cs typeface="Carlito"/>
              </a:rPr>
              <a:t>-­‐</a:t>
            </a:r>
            <a:r>
              <a:rPr sz="2400" dirty="0">
                <a:latin typeface="Carlito"/>
                <a:cs typeface="Carlito"/>
              </a:rPr>
              <a:t>	35%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5631446" y="2742946"/>
            <a:ext cx="294640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dirty="0">
                <a:solidFill>
                  <a:srgbClr val="6D0E0E"/>
                </a:solidFill>
                <a:latin typeface="Carlito"/>
                <a:cs typeface="Carlito"/>
              </a:rPr>
              <a:t>5 </a:t>
            </a:r>
            <a:r>
              <a:rPr sz="2800" spc="-5" dirty="0">
                <a:solidFill>
                  <a:srgbClr val="6D0E0E"/>
                </a:solidFill>
                <a:latin typeface="Carlito"/>
                <a:cs typeface="Carlito"/>
              </a:rPr>
              <a:t>mutually</a:t>
            </a:r>
            <a:r>
              <a:rPr sz="2800" spc="-65" dirty="0">
                <a:solidFill>
                  <a:srgbClr val="6D0E0E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D0E0E"/>
                </a:solidFill>
                <a:latin typeface="Carlito"/>
                <a:cs typeface="Carlito"/>
              </a:rPr>
              <a:t>exclusive  </a:t>
            </a:r>
            <a:r>
              <a:rPr sz="2800" spc="-5" dirty="0">
                <a:solidFill>
                  <a:srgbClr val="6D0E0E"/>
                </a:solidFill>
                <a:latin typeface="Carlito"/>
                <a:cs typeface="Carlito"/>
              </a:rPr>
              <a:t>alternatives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Nested </a:t>
            </a:r>
            <a:r>
              <a:rPr dirty="0"/>
              <a:t>If</a:t>
            </a:r>
            <a:r>
              <a:rPr spc="-35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978681" y="2043188"/>
            <a:ext cx="7065645" cy="3755390"/>
          </a:xfrm>
          <a:custGeom>
            <a:avLst/>
            <a:gdLst/>
            <a:ahLst/>
            <a:cxnLst/>
            <a:rect l="l" t="t" r="r" b="b"/>
            <a:pathLst>
              <a:path w="7065645" h="3755390">
                <a:moveTo>
                  <a:pt x="7065321" y="0"/>
                </a:moveTo>
                <a:lnTo>
                  <a:pt x="0" y="0"/>
                </a:lnTo>
                <a:lnTo>
                  <a:pt x="0" y="3754871"/>
                </a:lnTo>
                <a:lnTo>
                  <a:pt x="7065321" y="3754871"/>
                </a:lnTo>
                <a:lnTo>
                  <a:pt x="7065321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0715" y="1316240"/>
            <a:ext cx="8505190" cy="427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10000"/>
                </a:solidFill>
                <a:latin typeface="Carlito"/>
                <a:cs typeface="Carlito"/>
              </a:rPr>
              <a:t>Use </a:t>
            </a:r>
            <a:r>
              <a:rPr sz="2800" spc="-5" dirty="0">
                <a:solidFill>
                  <a:srgbClr val="810014"/>
                </a:solidFill>
                <a:latin typeface="Carlito"/>
                <a:cs typeface="Carlito"/>
              </a:rPr>
              <a:t>nested </a:t>
            </a:r>
            <a:r>
              <a:rPr sz="2800" b="1" spc="-5" dirty="0">
                <a:solidFill>
                  <a:srgbClr val="010000"/>
                </a:solidFill>
                <a:latin typeface="Courier New"/>
                <a:cs typeface="Courier New"/>
              </a:rPr>
              <a:t>if </a:t>
            </a:r>
            <a:r>
              <a:rPr sz="2800" spc="-5" dirty="0">
                <a:solidFill>
                  <a:srgbClr val="010000"/>
                </a:solidFill>
                <a:latin typeface="Carlito"/>
                <a:cs typeface="Carlito"/>
              </a:rPr>
              <a:t>statements </a:t>
            </a:r>
            <a:r>
              <a:rPr sz="2800" dirty="0">
                <a:solidFill>
                  <a:srgbClr val="010000"/>
                </a:solidFill>
                <a:latin typeface="Carlito"/>
                <a:cs typeface="Carlito"/>
              </a:rPr>
              <a:t>to handle </a:t>
            </a:r>
            <a:r>
              <a:rPr sz="2800" spc="-5" dirty="0">
                <a:solidFill>
                  <a:srgbClr val="010000"/>
                </a:solidFill>
                <a:latin typeface="Carlito"/>
                <a:cs typeface="Carlito"/>
              </a:rPr>
              <a:t>multiple</a:t>
            </a:r>
            <a:r>
              <a:rPr sz="2800" spc="15" dirty="0">
                <a:solidFill>
                  <a:srgbClr val="01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10000"/>
                </a:solidFill>
                <a:latin typeface="Carlito"/>
                <a:cs typeface="Carlito"/>
              </a:rPr>
              <a:t>alternatives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arlito"/>
              <a:cs typeface="Carlito"/>
            </a:endParaRPr>
          </a:p>
          <a:p>
            <a:pPr marL="810260" marR="2656205">
              <a:lnSpc>
                <a:spcPct val="100000"/>
              </a:lnSpc>
              <a:tabLst>
                <a:tab pos="2944495" algn="l"/>
              </a:tabLst>
            </a:pPr>
            <a:r>
              <a:rPr sz="2000" b="1" spc="-5" dirty="0">
                <a:latin typeface="Courier New"/>
                <a:cs typeface="Courier New"/>
              </a:rPr>
              <a:t>if (income</a:t>
            </a:r>
            <a:r>
              <a:rPr sz="2000" b="1" dirty="0">
                <a:latin typeface="Courier New"/>
                <a:cs typeface="Courier New"/>
              </a:rPr>
              <a:t> &lt;	</a:t>
            </a:r>
            <a:r>
              <a:rPr sz="2000" b="1" spc="-5" dirty="0">
                <a:latin typeface="Courier New"/>
                <a:cs typeface="Courier New"/>
              </a:rPr>
              <a:t>47450) rate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0.22;  else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68095" marR="21990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if (income </a:t>
            </a:r>
            <a:r>
              <a:rPr sz="2000" b="1" dirty="0">
                <a:latin typeface="Courier New"/>
                <a:cs typeface="Courier New"/>
              </a:rPr>
              <a:t>&lt; </a:t>
            </a:r>
            <a:r>
              <a:rPr sz="2000" b="1" spc="-5" dirty="0">
                <a:latin typeface="Courier New"/>
                <a:cs typeface="Courier New"/>
              </a:rPr>
              <a:t>114650) rate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0.25;  else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725295" marR="17418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if (income </a:t>
            </a:r>
            <a:r>
              <a:rPr sz="2000" b="1" dirty="0">
                <a:latin typeface="Courier New"/>
                <a:cs typeface="Courier New"/>
              </a:rPr>
              <a:t>&lt; </a:t>
            </a:r>
            <a:r>
              <a:rPr sz="2000" b="1" spc="-5" dirty="0">
                <a:latin typeface="Courier New"/>
                <a:cs typeface="Courier New"/>
              </a:rPr>
              <a:t>174700) rate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0.28;  else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182495" marR="128460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if (income </a:t>
            </a:r>
            <a:r>
              <a:rPr sz="2000" b="1" dirty="0">
                <a:latin typeface="Courier New"/>
                <a:cs typeface="Courier New"/>
              </a:rPr>
              <a:t>&lt; </a:t>
            </a:r>
            <a:r>
              <a:rPr sz="2000" b="1" spc="-5" dirty="0">
                <a:latin typeface="Courier New"/>
                <a:cs typeface="Courier New"/>
              </a:rPr>
              <a:t>311950) rate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0.33;  else rate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0.35;</a:t>
            </a:r>
            <a:endParaRPr sz="2000">
              <a:latin typeface="Courier New"/>
              <a:cs typeface="Courier New"/>
            </a:endParaRPr>
          </a:p>
          <a:p>
            <a:pPr marL="1725295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68095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1026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5887" y="4835194"/>
            <a:ext cx="3483610" cy="1912620"/>
            <a:chOff x="5245887" y="4835194"/>
            <a:chExt cx="3483610" cy="1912620"/>
          </a:xfrm>
        </p:grpSpPr>
        <p:sp>
          <p:nvSpPr>
            <p:cNvPr id="6" name="object 6"/>
            <p:cNvSpPr/>
            <p:nvPr/>
          </p:nvSpPr>
          <p:spPr>
            <a:xfrm>
              <a:off x="5250649" y="5157089"/>
              <a:ext cx="2432050" cy="317500"/>
            </a:xfrm>
            <a:custGeom>
              <a:avLst/>
              <a:gdLst/>
              <a:ahLst/>
              <a:cxnLst/>
              <a:rect l="l" t="t" r="r" b="b"/>
              <a:pathLst>
                <a:path w="2432050" h="317500">
                  <a:moveTo>
                    <a:pt x="0" y="0"/>
                  </a:moveTo>
                  <a:lnTo>
                    <a:pt x="2431638" y="0"/>
                  </a:lnTo>
                  <a:lnTo>
                    <a:pt x="2431638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2280" y="5157088"/>
              <a:ext cx="1042669" cy="317500"/>
            </a:xfrm>
            <a:custGeom>
              <a:avLst/>
              <a:gdLst/>
              <a:ahLst/>
              <a:cxnLst/>
              <a:rect l="l" t="t" r="r" b="b"/>
              <a:pathLst>
                <a:path w="1042670" h="317500">
                  <a:moveTo>
                    <a:pt x="1042136" y="0"/>
                  </a:moveTo>
                  <a:lnTo>
                    <a:pt x="0" y="0"/>
                  </a:lnTo>
                  <a:lnTo>
                    <a:pt x="0" y="317119"/>
                  </a:lnTo>
                  <a:lnTo>
                    <a:pt x="1042136" y="317119"/>
                  </a:lnTo>
                  <a:lnTo>
                    <a:pt x="1042136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82280" y="5157089"/>
              <a:ext cx="1042669" cy="317500"/>
            </a:xfrm>
            <a:custGeom>
              <a:avLst/>
              <a:gdLst/>
              <a:ahLst/>
              <a:cxnLst/>
              <a:rect l="l" t="t" r="r" b="b"/>
              <a:pathLst>
                <a:path w="1042670" h="317500">
                  <a:moveTo>
                    <a:pt x="0" y="0"/>
                  </a:moveTo>
                  <a:lnTo>
                    <a:pt x="1042129" y="0"/>
                  </a:lnTo>
                  <a:lnTo>
                    <a:pt x="1042129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82280" y="4839957"/>
              <a:ext cx="1042669" cy="317500"/>
            </a:xfrm>
            <a:custGeom>
              <a:avLst/>
              <a:gdLst/>
              <a:ahLst/>
              <a:cxnLst/>
              <a:rect l="l" t="t" r="r" b="b"/>
              <a:pathLst>
                <a:path w="1042670" h="317500">
                  <a:moveTo>
                    <a:pt x="1042136" y="0"/>
                  </a:moveTo>
                  <a:lnTo>
                    <a:pt x="0" y="0"/>
                  </a:lnTo>
                  <a:lnTo>
                    <a:pt x="0" y="317131"/>
                  </a:lnTo>
                  <a:lnTo>
                    <a:pt x="1042136" y="317131"/>
                  </a:lnTo>
                  <a:lnTo>
                    <a:pt x="1042136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2280" y="4839957"/>
              <a:ext cx="1042669" cy="317500"/>
            </a:xfrm>
            <a:custGeom>
              <a:avLst/>
              <a:gdLst/>
              <a:ahLst/>
              <a:cxnLst/>
              <a:rect l="l" t="t" r="r" b="b"/>
              <a:pathLst>
                <a:path w="1042670" h="317500">
                  <a:moveTo>
                    <a:pt x="0" y="0"/>
                  </a:moveTo>
                  <a:lnTo>
                    <a:pt x="1042129" y="0"/>
                  </a:lnTo>
                  <a:lnTo>
                    <a:pt x="1042129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0649" y="5474208"/>
              <a:ext cx="2432050" cy="317500"/>
            </a:xfrm>
            <a:custGeom>
              <a:avLst/>
              <a:gdLst/>
              <a:ahLst/>
              <a:cxnLst/>
              <a:rect l="l" t="t" r="r" b="b"/>
              <a:pathLst>
                <a:path w="2432050" h="317500">
                  <a:moveTo>
                    <a:pt x="0" y="0"/>
                  </a:moveTo>
                  <a:lnTo>
                    <a:pt x="2431638" y="0"/>
                  </a:lnTo>
                  <a:lnTo>
                    <a:pt x="2431638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82280" y="5474208"/>
              <a:ext cx="1042669" cy="317500"/>
            </a:xfrm>
            <a:custGeom>
              <a:avLst/>
              <a:gdLst/>
              <a:ahLst/>
              <a:cxnLst/>
              <a:rect l="l" t="t" r="r" b="b"/>
              <a:pathLst>
                <a:path w="1042670" h="317500">
                  <a:moveTo>
                    <a:pt x="0" y="0"/>
                  </a:moveTo>
                  <a:lnTo>
                    <a:pt x="1042129" y="0"/>
                  </a:lnTo>
                  <a:lnTo>
                    <a:pt x="1042129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0649" y="5791342"/>
              <a:ext cx="2432050" cy="317500"/>
            </a:xfrm>
            <a:custGeom>
              <a:avLst/>
              <a:gdLst/>
              <a:ahLst/>
              <a:cxnLst/>
              <a:rect l="l" t="t" r="r" b="b"/>
              <a:pathLst>
                <a:path w="2432050" h="317500">
                  <a:moveTo>
                    <a:pt x="2431630" y="0"/>
                  </a:moveTo>
                  <a:lnTo>
                    <a:pt x="0" y="0"/>
                  </a:lnTo>
                  <a:lnTo>
                    <a:pt x="0" y="317127"/>
                  </a:lnTo>
                  <a:lnTo>
                    <a:pt x="2431630" y="317127"/>
                  </a:lnTo>
                  <a:lnTo>
                    <a:pt x="2431630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0649" y="5791342"/>
              <a:ext cx="2432050" cy="317500"/>
            </a:xfrm>
            <a:custGeom>
              <a:avLst/>
              <a:gdLst/>
              <a:ahLst/>
              <a:cxnLst/>
              <a:rect l="l" t="t" r="r" b="b"/>
              <a:pathLst>
                <a:path w="2432050" h="317500">
                  <a:moveTo>
                    <a:pt x="0" y="0"/>
                  </a:moveTo>
                  <a:lnTo>
                    <a:pt x="2431638" y="0"/>
                  </a:lnTo>
                  <a:lnTo>
                    <a:pt x="2431638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2280" y="5791342"/>
              <a:ext cx="1042669" cy="317500"/>
            </a:xfrm>
            <a:custGeom>
              <a:avLst/>
              <a:gdLst/>
              <a:ahLst/>
              <a:cxnLst/>
              <a:rect l="l" t="t" r="r" b="b"/>
              <a:pathLst>
                <a:path w="1042670" h="317500">
                  <a:moveTo>
                    <a:pt x="0" y="0"/>
                  </a:moveTo>
                  <a:lnTo>
                    <a:pt x="1042129" y="0"/>
                  </a:lnTo>
                  <a:lnTo>
                    <a:pt x="1042129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0649" y="6108468"/>
              <a:ext cx="2432050" cy="317500"/>
            </a:xfrm>
            <a:custGeom>
              <a:avLst/>
              <a:gdLst/>
              <a:ahLst/>
              <a:cxnLst/>
              <a:rect l="l" t="t" r="r" b="b"/>
              <a:pathLst>
                <a:path w="2432050" h="317500">
                  <a:moveTo>
                    <a:pt x="0" y="0"/>
                  </a:moveTo>
                  <a:lnTo>
                    <a:pt x="2431638" y="0"/>
                  </a:lnTo>
                  <a:lnTo>
                    <a:pt x="2431638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2280" y="6108468"/>
              <a:ext cx="1042669" cy="317500"/>
            </a:xfrm>
            <a:custGeom>
              <a:avLst/>
              <a:gdLst/>
              <a:ahLst/>
              <a:cxnLst/>
              <a:rect l="l" t="t" r="r" b="b"/>
              <a:pathLst>
                <a:path w="1042670" h="317500">
                  <a:moveTo>
                    <a:pt x="0" y="0"/>
                  </a:moveTo>
                  <a:lnTo>
                    <a:pt x="1042129" y="0"/>
                  </a:lnTo>
                  <a:lnTo>
                    <a:pt x="1042129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0649" y="6425596"/>
              <a:ext cx="2432050" cy="317500"/>
            </a:xfrm>
            <a:custGeom>
              <a:avLst/>
              <a:gdLst/>
              <a:ahLst/>
              <a:cxnLst/>
              <a:rect l="l" t="t" r="r" b="b"/>
              <a:pathLst>
                <a:path w="2432050" h="317500">
                  <a:moveTo>
                    <a:pt x="0" y="0"/>
                  </a:moveTo>
                  <a:lnTo>
                    <a:pt x="2431638" y="0"/>
                  </a:lnTo>
                  <a:lnTo>
                    <a:pt x="2431638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82280" y="6425596"/>
              <a:ext cx="1042669" cy="317500"/>
            </a:xfrm>
            <a:custGeom>
              <a:avLst/>
              <a:gdLst/>
              <a:ahLst/>
              <a:cxnLst/>
              <a:rect l="l" t="t" r="r" b="b"/>
              <a:pathLst>
                <a:path w="1042670" h="317500">
                  <a:moveTo>
                    <a:pt x="0" y="0"/>
                  </a:moveTo>
                  <a:lnTo>
                    <a:pt x="1042129" y="0"/>
                  </a:lnTo>
                  <a:lnTo>
                    <a:pt x="1042129" y="317127"/>
                  </a:lnTo>
                  <a:lnTo>
                    <a:pt x="0" y="3171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234032" y="4833340"/>
          <a:ext cx="3480435" cy="191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06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3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82191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5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Rate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43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185" dirty="0">
                          <a:latin typeface="Carlito"/>
                          <a:cs typeface="Carlito"/>
                        </a:rPr>
                        <a:t>-­‐</a:t>
                      </a:r>
                      <a:r>
                        <a:rPr sz="2000" spc="43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47,450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22%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44">
                <a:tc>
                  <a:txBody>
                    <a:bodyPr/>
                    <a:lstStyle/>
                    <a:p>
                      <a:pPr marL="635" algn="ctr">
                        <a:lnSpc>
                          <a:spcPts val="228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47,450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114,650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294640">
                        <a:lnSpc>
                          <a:spcPts val="233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25%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26">
                <a:tc>
                  <a:txBody>
                    <a:bodyPr/>
                    <a:lstStyle/>
                    <a:p>
                      <a:pPr marL="1905" algn="ctr">
                        <a:lnSpc>
                          <a:spcPts val="233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114,650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174,700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233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28%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127">
                <a:tc>
                  <a:txBody>
                    <a:bodyPr/>
                    <a:lstStyle/>
                    <a:p>
                      <a:pPr marL="1905" algn="ctr">
                        <a:lnSpc>
                          <a:spcPts val="233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174,700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–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311,950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233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33%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45"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311,950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185" dirty="0">
                          <a:latin typeface="Carlito"/>
                          <a:cs typeface="Carlito"/>
                        </a:rPr>
                        <a:t>-­‐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228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35%</a:t>
                      </a: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Nested </a:t>
            </a:r>
            <a:r>
              <a:rPr dirty="0"/>
              <a:t>If</a:t>
            </a:r>
            <a:r>
              <a:rPr spc="-35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3812578"/>
            <a:ext cx="4422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Alternative shortened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version: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9501" y="4370387"/>
          <a:ext cx="6243954" cy="2087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9487">
                <a:tc gridSpan="3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439"/>
                        </a:spcBef>
                        <a:tabLst>
                          <a:tab pos="1249680" algn="l"/>
                        </a:tabLst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	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rate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tabLst>
                          <a:tab pos="1402080" algn="l"/>
                        </a:tabLst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	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income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5879" marB="0">
                    <a:solidFill>
                      <a:srgbClr val="D0E1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993399"/>
                          </a:solidFill>
                          <a:latin typeface="Courier New"/>
                          <a:cs typeface="Courier New"/>
                        </a:rPr>
                        <a:t>47450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0.22;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D0E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income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93399"/>
                          </a:solidFill>
                          <a:latin typeface="Courier New"/>
                          <a:cs typeface="Courier New"/>
                        </a:rPr>
                        <a:t>114650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0.25;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income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93399"/>
                          </a:solidFill>
                          <a:latin typeface="Courier New"/>
                          <a:cs typeface="Courier New"/>
                        </a:rPr>
                        <a:t>174700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0.28;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income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93399"/>
                          </a:solidFill>
                          <a:latin typeface="Courier New"/>
                          <a:cs typeface="Courier New"/>
                        </a:rPr>
                        <a:t>311950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0.33;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64"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0.35;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49653" y="1315580"/>
            <a:ext cx="3483610" cy="760095"/>
            <a:chOff x="1949653" y="1315580"/>
            <a:chExt cx="3483610" cy="760095"/>
          </a:xfrm>
        </p:grpSpPr>
        <p:sp>
          <p:nvSpPr>
            <p:cNvPr id="6" name="object 6"/>
            <p:cNvSpPr/>
            <p:nvPr/>
          </p:nvSpPr>
          <p:spPr>
            <a:xfrm>
              <a:off x="1954415" y="1695411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6059" y="1695411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6059" y="1695412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4415" y="1320342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69"/>
                  </a:lnTo>
                  <a:lnTo>
                    <a:pt x="2431643" y="375069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4415" y="1320343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6059" y="1320342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69"/>
                  </a:lnTo>
                  <a:lnTo>
                    <a:pt x="1042123" y="375069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6059" y="1320343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94190" y="1312290"/>
            <a:ext cx="236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3714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Inc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om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	Rate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49653" y="2065731"/>
            <a:ext cx="3483610" cy="1510030"/>
            <a:chOff x="1949653" y="2065731"/>
            <a:chExt cx="3483610" cy="1510030"/>
          </a:xfrm>
        </p:grpSpPr>
        <p:sp>
          <p:nvSpPr>
            <p:cNvPr id="15" name="object 15"/>
            <p:cNvSpPr/>
            <p:nvPr/>
          </p:nvSpPr>
          <p:spPr>
            <a:xfrm>
              <a:off x="1954415" y="2070493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54415" y="2070493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86059" y="2070493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86059" y="2070493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4415" y="2445575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4415" y="2445575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86059" y="2445575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86059" y="2445575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4415" y="2820657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54415" y="2820657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86059" y="2820657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86059" y="2820657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54415" y="3195739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54415" y="3195739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86059" y="3195739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86059" y="3195739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08390" y="1687372"/>
            <a:ext cx="324941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  <a:tabLst>
                <a:tab pos="292100" algn="l"/>
                <a:tab pos="522605" algn="l"/>
                <a:tab pos="2164715" algn="l"/>
              </a:tabLst>
            </a:pPr>
            <a:r>
              <a:rPr lang="en-US" sz="2400" dirty="0">
                <a:latin typeface="Carlito"/>
                <a:cs typeface="Carlito"/>
              </a:rPr>
              <a:t>0 – 47,450         22%  </a:t>
            </a:r>
            <a:r>
              <a:rPr lang="en-US" sz="2400" spc="-1420" dirty="0">
                <a:latin typeface="Carlito"/>
                <a:cs typeface="Carlito"/>
              </a:rPr>
              <a:t> </a:t>
            </a:r>
            <a:endParaRPr sz="240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  <a:tabLst>
                <a:tab pos="2545715" algn="l"/>
              </a:tabLst>
            </a:pPr>
            <a:r>
              <a:rPr sz="2400" spc="-5" dirty="0">
                <a:latin typeface="Carlito"/>
                <a:cs typeface="Carlito"/>
              </a:rPr>
              <a:t>47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45</a:t>
            </a:r>
            <a:r>
              <a:rPr sz="2400" dirty="0">
                <a:latin typeface="Carlito"/>
                <a:cs typeface="Carlito"/>
              </a:rPr>
              <a:t>0 –</a:t>
            </a:r>
            <a:r>
              <a:rPr sz="2400" spc="-5" dirty="0">
                <a:latin typeface="Carlito"/>
                <a:cs typeface="Carlito"/>
              </a:rPr>
              <a:t> 114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65</a:t>
            </a:r>
            <a:r>
              <a:rPr sz="2400" dirty="0">
                <a:latin typeface="Carlito"/>
                <a:cs typeface="Carlito"/>
              </a:rPr>
              <a:t>0	25%</a:t>
            </a:r>
          </a:p>
          <a:p>
            <a:pPr marR="5080" algn="r">
              <a:lnSpc>
                <a:spcPct val="100000"/>
              </a:lnSpc>
              <a:spcBef>
                <a:spcPts val="75"/>
              </a:spcBef>
              <a:tabLst>
                <a:tab pos="2621915" algn="l"/>
              </a:tabLst>
            </a:pPr>
            <a:r>
              <a:rPr sz="2400" spc="-5" dirty="0">
                <a:latin typeface="Carlito"/>
                <a:cs typeface="Carlito"/>
              </a:rPr>
              <a:t>114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65</a:t>
            </a:r>
            <a:r>
              <a:rPr sz="2400" dirty="0">
                <a:latin typeface="Carlito"/>
                <a:cs typeface="Carlito"/>
              </a:rPr>
              <a:t>0 –</a:t>
            </a:r>
            <a:r>
              <a:rPr sz="2400" spc="-5" dirty="0">
                <a:latin typeface="Carlito"/>
                <a:cs typeface="Carlito"/>
              </a:rPr>
              <a:t> 174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70</a:t>
            </a:r>
            <a:r>
              <a:rPr sz="2400" dirty="0">
                <a:latin typeface="Carlito"/>
                <a:cs typeface="Carlito"/>
              </a:rPr>
              <a:t>0	28%</a:t>
            </a:r>
          </a:p>
          <a:p>
            <a:pPr marR="5080" algn="r">
              <a:lnSpc>
                <a:spcPct val="100000"/>
              </a:lnSpc>
              <a:spcBef>
                <a:spcPts val="75"/>
              </a:spcBef>
              <a:tabLst>
                <a:tab pos="2621915" algn="l"/>
              </a:tabLst>
            </a:pPr>
            <a:r>
              <a:rPr sz="2400" spc="-5" dirty="0">
                <a:latin typeface="Carlito"/>
                <a:cs typeface="Carlito"/>
              </a:rPr>
              <a:t>174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70</a:t>
            </a:r>
            <a:r>
              <a:rPr sz="2400" dirty="0">
                <a:latin typeface="Carlito"/>
                <a:cs typeface="Carlito"/>
              </a:rPr>
              <a:t>0 –</a:t>
            </a:r>
            <a:r>
              <a:rPr sz="2400" spc="-5" dirty="0">
                <a:latin typeface="Carlito"/>
                <a:cs typeface="Carlito"/>
              </a:rPr>
              <a:t> 311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95</a:t>
            </a:r>
            <a:r>
              <a:rPr sz="2400" dirty="0">
                <a:latin typeface="Carlito"/>
                <a:cs typeface="Carlito"/>
              </a:rPr>
              <a:t>0	33%</a:t>
            </a:r>
          </a:p>
          <a:p>
            <a:pPr marR="5080" algn="r">
              <a:lnSpc>
                <a:spcPct val="100000"/>
              </a:lnSpc>
              <a:spcBef>
                <a:spcPts val="70"/>
              </a:spcBef>
              <a:tabLst>
                <a:tab pos="2050414" algn="l"/>
              </a:tabLst>
            </a:pPr>
            <a:r>
              <a:rPr sz="2400" dirty="0">
                <a:latin typeface="Carlito"/>
                <a:cs typeface="Carlito"/>
              </a:rPr>
              <a:t>311,950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420" dirty="0">
                <a:latin typeface="Carlito"/>
                <a:cs typeface="Carlito"/>
              </a:rPr>
              <a:t>-­‐</a:t>
            </a:r>
            <a:r>
              <a:rPr sz="2400" dirty="0">
                <a:latin typeface="Carlito"/>
                <a:cs typeface="Carlito"/>
              </a:rPr>
              <a:t>	35%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5631446" y="1823656"/>
            <a:ext cx="294640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dirty="0">
                <a:solidFill>
                  <a:srgbClr val="6D0E0E"/>
                </a:solidFill>
                <a:latin typeface="Carlito"/>
                <a:cs typeface="Carlito"/>
              </a:rPr>
              <a:t>5 </a:t>
            </a:r>
            <a:r>
              <a:rPr sz="2800" spc="-5" dirty="0">
                <a:solidFill>
                  <a:srgbClr val="6D0E0E"/>
                </a:solidFill>
                <a:latin typeface="Carlito"/>
                <a:cs typeface="Carlito"/>
              </a:rPr>
              <a:t>mutually</a:t>
            </a:r>
            <a:r>
              <a:rPr sz="2800" spc="-65" dirty="0">
                <a:solidFill>
                  <a:srgbClr val="6D0E0E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D0E0E"/>
                </a:solidFill>
                <a:latin typeface="Carlito"/>
                <a:cs typeface="Carlito"/>
              </a:rPr>
              <a:t>exclusive  </a:t>
            </a:r>
            <a:r>
              <a:rPr sz="2800" spc="-5" dirty="0">
                <a:solidFill>
                  <a:srgbClr val="6D0E0E"/>
                </a:solidFill>
                <a:latin typeface="Carlito"/>
                <a:cs typeface="Carlito"/>
              </a:rPr>
              <a:t>alternatives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Nested </a:t>
            </a:r>
            <a:r>
              <a:rPr dirty="0"/>
              <a:t>If</a:t>
            </a:r>
            <a:r>
              <a:rPr spc="-35" dirty="0"/>
              <a:t> </a:t>
            </a:r>
            <a:r>
              <a:rPr spc="-5" dirty="0"/>
              <a:t>Statements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6641" y="4370387"/>
          <a:ext cx="5490208" cy="1779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9487">
                <a:tc gridSpan="4">
                  <a:txBody>
                    <a:bodyPr/>
                    <a:lstStyle/>
                    <a:p>
                      <a:pPr marL="182245" marR="68580">
                        <a:lnSpc>
                          <a:spcPct val="100000"/>
                        </a:lnSpc>
                        <a:spcBef>
                          <a:spcPts val="439"/>
                        </a:spcBef>
                        <a:tabLst>
                          <a:tab pos="640080" algn="l"/>
                          <a:tab pos="1249680" algn="l"/>
                          <a:tab pos="1859280" algn="l"/>
                          <a:tab pos="2316480" algn="l"/>
                        </a:tabLst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	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 0.35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	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income	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&lt;	</a:t>
                      </a:r>
                      <a:r>
                        <a:rPr sz="2000" b="1" dirty="0">
                          <a:solidFill>
                            <a:srgbClr val="993399"/>
                          </a:solidFill>
                          <a:latin typeface="Courier New"/>
                          <a:cs typeface="Courier New"/>
                        </a:rPr>
                        <a:t>47450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5879" marB="0">
                    <a:solidFill>
                      <a:srgbClr val="D0E1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0.22;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D0E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income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93399"/>
                          </a:solidFill>
                          <a:latin typeface="Courier New"/>
                          <a:cs typeface="Courier New"/>
                        </a:rPr>
                        <a:t>114650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0.25;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income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93399"/>
                          </a:solidFill>
                          <a:latin typeface="Courier New"/>
                          <a:cs typeface="Courier New"/>
                        </a:rPr>
                        <a:t>174700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0.28;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income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93399"/>
                          </a:solidFill>
                          <a:latin typeface="Courier New"/>
                          <a:cs typeface="Courier New"/>
                        </a:rPr>
                        <a:t>311950</a:t>
                      </a: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rate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b="1" dirty="0">
                          <a:solidFill>
                            <a:srgbClr val="9A1900"/>
                          </a:solidFill>
                          <a:latin typeface="Courier New"/>
                          <a:cs typeface="Courier New"/>
                        </a:rPr>
                        <a:t>0.33;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0E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949653" y="1902269"/>
            <a:ext cx="3483610" cy="760095"/>
            <a:chOff x="1949653" y="1902269"/>
            <a:chExt cx="3483610" cy="760095"/>
          </a:xfrm>
        </p:grpSpPr>
        <p:sp>
          <p:nvSpPr>
            <p:cNvPr id="5" name="object 5"/>
            <p:cNvSpPr/>
            <p:nvPr/>
          </p:nvSpPr>
          <p:spPr>
            <a:xfrm>
              <a:off x="1954415" y="2282113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86059" y="2282113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6059" y="2282114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4415" y="1907031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4415" y="1907031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6059" y="1907031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6059" y="1907031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38" y="1134202"/>
            <a:ext cx="7388859" cy="115633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0"/>
              </a:spcBef>
            </a:pPr>
            <a:r>
              <a:rPr sz="2800" spc="-5" dirty="0">
                <a:latin typeface="Carlito"/>
                <a:cs typeface="Carlito"/>
              </a:rPr>
              <a:t>What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wrong with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following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implementation?</a:t>
            </a:r>
            <a:endParaRPr sz="2800">
              <a:latin typeface="Carlito"/>
              <a:cs typeface="Carlito"/>
            </a:endParaRPr>
          </a:p>
          <a:p>
            <a:pPr marR="701675" algn="ctr">
              <a:lnSpc>
                <a:spcPct val="100000"/>
              </a:lnSpc>
              <a:spcBef>
                <a:spcPts val="1230"/>
              </a:spcBef>
              <a:tabLst>
                <a:tab pos="1771014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Income	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49653" y="2652433"/>
            <a:ext cx="3483610" cy="1510030"/>
            <a:chOff x="1949653" y="2652433"/>
            <a:chExt cx="3483610" cy="1510030"/>
          </a:xfrm>
        </p:grpSpPr>
        <p:sp>
          <p:nvSpPr>
            <p:cNvPr id="14" name="object 14"/>
            <p:cNvSpPr/>
            <p:nvPr/>
          </p:nvSpPr>
          <p:spPr>
            <a:xfrm>
              <a:off x="1954415" y="2657195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69"/>
                  </a:lnTo>
                  <a:lnTo>
                    <a:pt x="2431643" y="375069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4415" y="2657195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6059" y="2657195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69"/>
                  </a:lnTo>
                  <a:lnTo>
                    <a:pt x="1042123" y="375069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86059" y="2657195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54415" y="3032264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4415" y="3032264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86059" y="3032264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86059" y="3032264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4415" y="3407346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4415" y="3407346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86059" y="3407346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86059" y="3407346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54415" y="3782428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243164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2431643" y="375081"/>
                  </a:lnTo>
                  <a:lnTo>
                    <a:pt x="243164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54415" y="3782428"/>
              <a:ext cx="2432050" cy="375285"/>
            </a:xfrm>
            <a:custGeom>
              <a:avLst/>
              <a:gdLst/>
              <a:ahLst/>
              <a:cxnLst/>
              <a:rect l="l" t="t" r="r" b="b"/>
              <a:pathLst>
                <a:path w="2432050" h="375285">
                  <a:moveTo>
                    <a:pt x="0" y="0"/>
                  </a:moveTo>
                  <a:lnTo>
                    <a:pt x="2431638" y="0"/>
                  </a:lnTo>
                  <a:lnTo>
                    <a:pt x="2431638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86059" y="3782428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1042123" y="0"/>
                  </a:moveTo>
                  <a:lnTo>
                    <a:pt x="0" y="0"/>
                  </a:lnTo>
                  <a:lnTo>
                    <a:pt x="0" y="375081"/>
                  </a:lnTo>
                  <a:lnTo>
                    <a:pt x="1042123" y="375081"/>
                  </a:lnTo>
                  <a:lnTo>
                    <a:pt x="1042123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86059" y="3782428"/>
              <a:ext cx="1042669" cy="375285"/>
            </a:xfrm>
            <a:custGeom>
              <a:avLst/>
              <a:gdLst/>
              <a:ahLst/>
              <a:cxnLst/>
              <a:rect l="l" t="t" r="r" b="b"/>
              <a:pathLst>
                <a:path w="1042670" h="375285">
                  <a:moveTo>
                    <a:pt x="0" y="0"/>
                  </a:moveTo>
                  <a:lnTo>
                    <a:pt x="1042129" y="0"/>
                  </a:lnTo>
                  <a:lnTo>
                    <a:pt x="1042129" y="375079"/>
                  </a:lnTo>
                  <a:lnTo>
                    <a:pt x="0" y="3750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08390" y="2274074"/>
            <a:ext cx="317500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  <a:tabLst>
                <a:tab pos="292100" algn="l"/>
                <a:tab pos="522605" algn="l"/>
                <a:tab pos="2164715" algn="l"/>
              </a:tabLst>
            </a:pPr>
            <a:r>
              <a:rPr lang="en-US" sz="2400" dirty="0">
                <a:latin typeface="Carlito"/>
                <a:cs typeface="Carlito"/>
              </a:rPr>
              <a:t>0 – 47,450         22%  </a:t>
            </a:r>
          </a:p>
          <a:p>
            <a:pPr marR="5080" algn="r">
              <a:lnSpc>
                <a:spcPct val="100000"/>
              </a:lnSpc>
              <a:spcBef>
                <a:spcPts val="70"/>
              </a:spcBef>
              <a:tabLst>
                <a:tab pos="2545715" algn="l"/>
              </a:tabLst>
            </a:pPr>
            <a:r>
              <a:rPr sz="2400" spc="-5" dirty="0">
                <a:latin typeface="Carlito"/>
                <a:cs typeface="Carlito"/>
              </a:rPr>
              <a:t>47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45</a:t>
            </a:r>
            <a:r>
              <a:rPr sz="2400" dirty="0">
                <a:latin typeface="Carlito"/>
                <a:cs typeface="Carlito"/>
              </a:rPr>
              <a:t>0 –</a:t>
            </a:r>
            <a:r>
              <a:rPr sz="2400" spc="-5" dirty="0">
                <a:latin typeface="Carlito"/>
                <a:cs typeface="Carlito"/>
              </a:rPr>
              <a:t> 114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65</a:t>
            </a:r>
            <a:r>
              <a:rPr sz="2400" dirty="0">
                <a:latin typeface="Carlito"/>
                <a:cs typeface="Carlito"/>
              </a:rPr>
              <a:t>0	25%</a:t>
            </a:r>
          </a:p>
          <a:p>
            <a:pPr marR="5080" algn="r">
              <a:lnSpc>
                <a:spcPct val="100000"/>
              </a:lnSpc>
              <a:spcBef>
                <a:spcPts val="75"/>
              </a:spcBef>
              <a:tabLst>
                <a:tab pos="2621915" algn="l"/>
              </a:tabLst>
            </a:pPr>
            <a:r>
              <a:rPr sz="2400" spc="-5" dirty="0">
                <a:latin typeface="Carlito"/>
                <a:cs typeface="Carlito"/>
              </a:rPr>
              <a:t>114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65</a:t>
            </a:r>
            <a:r>
              <a:rPr sz="2400" dirty="0">
                <a:latin typeface="Carlito"/>
                <a:cs typeface="Carlito"/>
              </a:rPr>
              <a:t>0 –</a:t>
            </a:r>
            <a:r>
              <a:rPr sz="2400" spc="-5" dirty="0">
                <a:latin typeface="Carlito"/>
                <a:cs typeface="Carlito"/>
              </a:rPr>
              <a:t> 174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70</a:t>
            </a:r>
            <a:r>
              <a:rPr sz="2400" dirty="0">
                <a:latin typeface="Carlito"/>
                <a:cs typeface="Carlito"/>
              </a:rPr>
              <a:t>0	28%</a:t>
            </a:r>
          </a:p>
          <a:p>
            <a:pPr marR="5080" algn="r">
              <a:lnSpc>
                <a:spcPct val="100000"/>
              </a:lnSpc>
              <a:spcBef>
                <a:spcPts val="75"/>
              </a:spcBef>
              <a:tabLst>
                <a:tab pos="2621915" algn="l"/>
              </a:tabLst>
            </a:pPr>
            <a:r>
              <a:rPr sz="2400" spc="-5" dirty="0">
                <a:latin typeface="Carlito"/>
                <a:cs typeface="Carlito"/>
              </a:rPr>
              <a:t>174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70</a:t>
            </a:r>
            <a:r>
              <a:rPr sz="2400" dirty="0">
                <a:latin typeface="Carlito"/>
                <a:cs typeface="Carlito"/>
              </a:rPr>
              <a:t>0 –</a:t>
            </a:r>
            <a:r>
              <a:rPr sz="2400" spc="-5" dirty="0">
                <a:latin typeface="Carlito"/>
                <a:cs typeface="Carlito"/>
              </a:rPr>
              <a:t> 311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5" dirty="0">
                <a:latin typeface="Carlito"/>
                <a:cs typeface="Carlito"/>
              </a:rPr>
              <a:t>95</a:t>
            </a:r>
            <a:r>
              <a:rPr sz="2400" dirty="0">
                <a:latin typeface="Carlito"/>
                <a:cs typeface="Carlito"/>
              </a:rPr>
              <a:t>0	33%</a:t>
            </a:r>
          </a:p>
          <a:p>
            <a:pPr marR="5080" algn="r">
              <a:lnSpc>
                <a:spcPct val="100000"/>
              </a:lnSpc>
              <a:spcBef>
                <a:spcPts val="70"/>
              </a:spcBef>
              <a:tabLst>
                <a:tab pos="2050414" algn="l"/>
              </a:tabLst>
            </a:pPr>
            <a:r>
              <a:rPr sz="2400" dirty="0">
                <a:latin typeface="Carlito"/>
                <a:cs typeface="Carlito"/>
              </a:rPr>
              <a:t>311,950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420" dirty="0">
                <a:latin typeface="Carlito"/>
                <a:cs typeface="Carlito"/>
              </a:rPr>
              <a:t>-­‐</a:t>
            </a:r>
            <a:r>
              <a:rPr sz="2400" dirty="0">
                <a:latin typeface="Carlito"/>
                <a:cs typeface="Carlito"/>
              </a:rPr>
              <a:t>	35%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5631446" y="2410358"/>
            <a:ext cx="294640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dirty="0">
                <a:solidFill>
                  <a:srgbClr val="6D0E0E"/>
                </a:solidFill>
                <a:latin typeface="Carlito"/>
                <a:cs typeface="Carlito"/>
              </a:rPr>
              <a:t>5 </a:t>
            </a:r>
            <a:r>
              <a:rPr sz="2800" spc="-5" dirty="0">
                <a:solidFill>
                  <a:srgbClr val="6D0E0E"/>
                </a:solidFill>
                <a:latin typeface="Carlito"/>
                <a:cs typeface="Carlito"/>
              </a:rPr>
              <a:t>mutually</a:t>
            </a:r>
            <a:r>
              <a:rPr sz="2800" spc="-65" dirty="0">
                <a:solidFill>
                  <a:srgbClr val="6D0E0E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6D0E0E"/>
                </a:solidFill>
                <a:latin typeface="Carlito"/>
                <a:cs typeface="Carlito"/>
              </a:rPr>
              <a:t>exclusive  </a:t>
            </a:r>
            <a:r>
              <a:rPr sz="2800" spc="-5" dirty="0">
                <a:solidFill>
                  <a:srgbClr val="6D0E0E"/>
                </a:solidFill>
                <a:latin typeface="Carlito"/>
                <a:cs typeface="Carlito"/>
              </a:rPr>
              <a:t>alternatives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416" y="304304"/>
            <a:ext cx="6458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Conditionals:</a:t>
            </a:r>
            <a:r>
              <a:rPr spc="80" dirty="0"/>
              <a:t> </a:t>
            </a:r>
            <a:r>
              <a:rPr spc="-450" dirty="0"/>
              <a:t>switch-­‐statement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7889" y="2365752"/>
          <a:ext cx="6160132" cy="351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703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switch(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dirty="0">
                          <a:latin typeface="Courier New"/>
                          <a:cs typeface="Courier New"/>
                        </a:rPr>
                        <a:t>expression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dirty="0">
                          <a:latin typeface="Courier New"/>
                          <a:cs typeface="Courier New"/>
                        </a:rPr>
                        <a:t>label1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label1 equals</a:t>
                      </a:r>
                      <a:r>
                        <a:rPr sz="16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expression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899"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i="1" spc="-5" dirty="0">
                          <a:latin typeface="Courier New"/>
                          <a:cs typeface="Courier New"/>
                        </a:rPr>
                        <a:t>statements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413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break;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dirty="0">
                          <a:latin typeface="Courier New"/>
                          <a:cs typeface="Courier New"/>
                        </a:rPr>
                        <a:t>label2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label2 equals</a:t>
                      </a:r>
                      <a:r>
                        <a:rPr sz="16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expression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i="1" spc="-5" dirty="0">
                          <a:latin typeface="Courier New"/>
                          <a:cs typeface="Courier New"/>
                        </a:rPr>
                        <a:t>statements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413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break;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default: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413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i="1" spc="-5" dirty="0">
                          <a:latin typeface="Courier New"/>
                          <a:cs typeface="Courier New"/>
                        </a:rPr>
                        <a:t>statements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Nothing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matches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2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1253248"/>
            <a:ext cx="5790565" cy="8832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Works </a:t>
            </a:r>
            <a:r>
              <a:rPr sz="2400" dirty="0">
                <a:latin typeface="Carlito"/>
                <a:cs typeface="Carlito"/>
              </a:rPr>
              <a:t>like a </a:t>
            </a:r>
            <a:r>
              <a:rPr sz="2400" spc="-475" dirty="0" err="1">
                <a:latin typeface="Carlito"/>
                <a:cs typeface="Carlito"/>
              </a:rPr>
              <a:t>i</a:t>
            </a:r>
            <a:r>
              <a:rPr lang="en-US" sz="2400" spc="-5" dirty="0" err="1">
                <a:latin typeface="Carlito"/>
                <a:cs typeface="Carlito"/>
              </a:rPr>
              <a:t>if</a:t>
            </a:r>
            <a:r>
              <a:rPr lang="en-US" sz="2400" spc="-5" dirty="0">
                <a:latin typeface="Carlito"/>
                <a:cs typeface="Carlito"/>
              </a:rPr>
              <a:t>-else statement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Convenient for large numbers of </a:t>
            </a:r>
            <a:r>
              <a:rPr sz="2400" dirty="0">
                <a:latin typeface="Carlito"/>
                <a:cs typeface="Carlito"/>
              </a:rPr>
              <a:t>value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tests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057" y="65363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259" y="201142"/>
            <a:ext cx="4384675" cy="807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7060" marR="5080" indent="-594995">
              <a:lnSpc>
                <a:spcPct val="99400"/>
              </a:lnSpc>
              <a:spcBef>
                <a:spcPts val="110"/>
              </a:spcBef>
            </a:pPr>
            <a:r>
              <a:rPr sz="1300" spc="-5" dirty="0">
                <a:latin typeface="Courier New"/>
                <a:cs typeface="Courier New"/>
              </a:rPr>
              <a:t>public static void main(String[] </a:t>
            </a:r>
            <a:r>
              <a:rPr sz="1300" dirty="0">
                <a:latin typeface="Courier New"/>
                <a:cs typeface="Courier New"/>
              </a:rPr>
              <a:t>args) {  int </a:t>
            </a:r>
            <a:r>
              <a:rPr sz="1300" spc="-5" dirty="0">
                <a:latin typeface="Courier New"/>
                <a:cs typeface="Courier New"/>
              </a:rPr>
              <a:t>month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latin typeface="Courier New"/>
                <a:cs typeface="Courier New"/>
              </a:rPr>
              <a:t>Integer.parseInt(args[0]);  String </a:t>
            </a:r>
            <a:r>
              <a:rPr sz="1300" dirty="0">
                <a:latin typeface="Courier New"/>
                <a:cs typeface="Courier New"/>
              </a:rPr>
              <a:t>monthString;</a:t>
            </a:r>
            <a:endParaRPr sz="1300">
              <a:latin typeface="Courier New"/>
              <a:cs typeface="Courier New"/>
            </a:endParaRPr>
          </a:p>
          <a:p>
            <a:pPr marL="607060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switch (month)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024" y="988542"/>
            <a:ext cx="7194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case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1: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709" y="988542"/>
            <a:ext cx="2601595" cy="3589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203200">
              <a:lnSpc>
                <a:spcPts val="1500"/>
              </a:lnSpc>
              <a:spcBef>
                <a:spcPts val="200"/>
              </a:spcBef>
            </a:pP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10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"January";  break;</a:t>
            </a:r>
            <a:endParaRPr sz="1300">
              <a:latin typeface="Courier New"/>
              <a:cs typeface="Courier New"/>
            </a:endParaRPr>
          </a:p>
          <a:p>
            <a:pPr marL="12700" marR="104139">
              <a:lnSpc>
                <a:spcPts val="1600"/>
              </a:lnSpc>
              <a:spcBef>
                <a:spcPts val="20"/>
              </a:spcBef>
            </a:pP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10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"February";  break;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40"/>
              </a:lnSpc>
            </a:pP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"March";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300" spc="-5" dirty="0">
                <a:latin typeface="Courier New"/>
                <a:cs typeface="Courier New"/>
              </a:rPr>
              <a:t>break;</a:t>
            </a:r>
            <a:endParaRPr sz="1300">
              <a:latin typeface="Courier New"/>
              <a:cs typeface="Courier New"/>
            </a:endParaRPr>
          </a:p>
          <a:p>
            <a:pPr marL="12700" marR="401320">
              <a:lnSpc>
                <a:spcPts val="1500"/>
              </a:lnSpc>
              <a:spcBef>
                <a:spcPts val="140"/>
              </a:spcBef>
            </a:pP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10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"April";  break;</a:t>
            </a:r>
            <a:endParaRPr sz="1300">
              <a:latin typeface="Courier New"/>
              <a:cs typeface="Courier New"/>
            </a:endParaRPr>
          </a:p>
          <a:p>
            <a:pPr marL="12700" marR="599440">
              <a:lnSpc>
                <a:spcPts val="1500"/>
              </a:lnSpc>
              <a:spcBef>
                <a:spcPts val="100"/>
              </a:spcBef>
            </a:pP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10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"May";  break;</a:t>
            </a:r>
            <a:endParaRPr sz="1300">
              <a:latin typeface="Courier New"/>
              <a:cs typeface="Courier New"/>
            </a:endParaRPr>
          </a:p>
          <a:p>
            <a:pPr marL="12700" marR="500380">
              <a:lnSpc>
                <a:spcPts val="1600"/>
              </a:lnSpc>
              <a:spcBef>
                <a:spcPts val="20"/>
              </a:spcBef>
            </a:pP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10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"June";  break;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40"/>
              </a:lnSpc>
            </a:pP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"July";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  <a:spcBef>
                <a:spcPts val="40"/>
              </a:spcBef>
            </a:pPr>
            <a:r>
              <a:rPr sz="1300" spc="-5" dirty="0">
                <a:latin typeface="Courier New"/>
                <a:cs typeface="Courier New"/>
              </a:rPr>
              <a:t>break;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"August";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300" spc="-5" dirty="0">
                <a:latin typeface="Courier New"/>
                <a:cs typeface="Courier New"/>
              </a:rPr>
              <a:t>break;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ts val="1500"/>
              </a:lnSpc>
              <a:spcBef>
                <a:spcPts val="140"/>
              </a:spcBef>
            </a:pP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10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"September";  break;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024" y="1382242"/>
            <a:ext cx="7194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case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2: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024" y="1775942"/>
            <a:ext cx="7194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case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3: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024" y="2182342"/>
            <a:ext cx="7194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case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4: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024" y="2576042"/>
            <a:ext cx="7194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case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5: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024" y="2969742"/>
            <a:ext cx="7194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case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6: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3024" y="3363442"/>
            <a:ext cx="7194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case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7: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024" y="3757142"/>
            <a:ext cx="7194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case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8: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3024" y="4163542"/>
            <a:ext cx="7194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case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9: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6715" y="4557242"/>
            <a:ext cx="4285615" cy="20015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300480" marR="599440" indent="-892175">
              <a:lnSpc>
                <a:spcPts val="1500"/>
              </a:lnSpc>
              <a:spcBef>
                <a:spcPts val="200"/>
              </a:spcBef>
            </a:pPr>
            <a:r>
              <a:rPr sz="1300" spc="-5" dirty="0">
                <a:latin typeface="Courier New"/>
                <a:cs typeface="Courier New"/>
              </a:rPr>
              <a:t>case 10: </a:t>
            </a:r>
            <a:r>
              <a:rPr sz="1300" dirty="0">
                <a:latin typeface="Courier New"/>
                <a:cs typeface="Courier New"/>
              </a:rPr>
              <a:t>monthString = </a:t>
            </a:r>
            <a:r>
              <a:rPr sz="1300" spc="-5" dirty="0">
                <a:latin typeface="Courier New"/>
                <a:cs typeface="Courier New"/>
              </a:rPr>
              <a:t>"October";  break;</a:t>
            </a:r>
            <a:endParaRPr sz="1300">
              <a:latin typeface="Courier New"/>
              <a:cs typeface="Courier New"/>
            </a:endParaRPr>
          </a:p>
          <a:p>
            <a:pPr marL="1300480" marR="500380" indent="-892175">
              <a:lnSpc>
                <a:spcPts val="1600"/>
              </a:lnSpc>
              <a:spcBef>
                <a:spcPts val="20"/>
              </a:spcBef>
            </a:pPr>
            <a:r>
              <a:rPr sz="1300" spc="-5" dirty="0">
                <a:latin typeface="Courier New"/>
                <a:cs typeface="Courier New"/>
              </a:rPr>
              <a:t>case 11: </a:t>
            </a:r>
            <a:r>
              <a:rPr sz="1300" dirty="0">
                <a:latin typeface="Courier New"/>
                <a:cs typeface="Courier New"/>
              </a:rPr>
              <a:t>monthString = </a:t>
            </a:r>
            <a:r>
              <a:rPr sz="1300" spc="-5" dirty="0">
                <a:latin typeface="Courier New"/>
                <a:cs typeface="Courier New"/>
              </a:rPr>
              <a:t>"November";  break;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40"/>
              </a:lnSpc>
            </a:pPr>
            <a:r>
              <a:rPr sz="1300" spc="-5" dirty="0">
                <a:latin typeface="Courier New"/>
                <a:cs typeface="Courier New"/>
              </a:rPr>
              <a:t>case 12: </a:t>
            </a:r>
            <a:r>
              <a:rPr sz="1300" dirty="0">
                <a:latin typeface="Courier New"/>
                <a:cs typeface="Courier New"/>
              </a:rPr>
              <a:t>monthString =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"December";</a:t>
            </a:r>
            <a:endParaRPr sz="1300">
              <a:latin typeface="Courier New"/>
              <a:cs typeface="Courier New"/>
            </a:endParaRPr>
          </a:p>
          <a:p>
            <a:pPr marL="1300480">
              <a:lnSpc>
                <a:spcPts val="1530"/>
              </a:lnSpc>
              <a:spcBef>
                <a:spcPts val="40"/>
              </a:spcBef>
            </a:pPr>
            <a:r>
              <a:rPr sz="1300" spc="-5" dirty="0">
                <a:latin typeface="Courier New"/>
                <a:cs typeface="Courier New"/>
              </a:rPr>
              <a:t>break;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30"/>
              </a:lnSpc>
            </a:pPr>
            <a:r>
              <a:rPr sz="1300" spc="-5" dirty="0">
                <a:latin typeface="Courier New"/>
                <a:cs typeface="Courier New"/>
              </a:rPr>
              <a:t>default: </a:t>
            </a:r>
            <a:r>
              <a:rPr sz="1300" dirty="0">
                <a:latin typeface="Courier New"/>
                <a:cs typeface="Courier New"/>
              </a:rPr>
              <a:t>monthString = </a:t>
            </a:r>
            <a:r>
              <a:rPr sz="1300" spc="-5" dirty="0">
                <a:latin typeface="Courier New"/>
                <a:cs typeface="Courier New"/>
              </a:rPr>
              <a:t>"Invalid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month";</a:t>
            </a:r>
            <a:endParaRPr sz="1300">
              <a:latin typeface="Courier New"/>
              <a:cs typeface="Courier New"/>
            </a:endParaRPr>
          </a:p>
          <a:p>
            <a:pPr marL="1300480">
              <a:lnSpc>
                <a:spcPct val="100000"/>
              </a:lnSpc>
              <a:spcBef>
                <a:spcPts val="40"/>
              </a:spcBef>
            </a:pPr>
            <a:r>
              <a:rPr sz="1300" spc="-5" dirty="0">
                <a:latin typeface="Courier New"/>
                <a:cs typeface="Courier New"/>
              </a:rPr>
              <a:t>break;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  <a:spcBef>
                <a:spcPts val="40"/>
              </a:spcBef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spc="-5" dirty="0">
                <a:latin typeface="Courier New"/>
                <a:cs typeface="Courier New"/>
              </a:rPr>
              <a:t>System.out.println(monthString);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2259" y="6538442"/>
            <a:ext cx="1250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609600"/>
            <a:ext cx="8839200" cy="5720080"/>
            <a:chOff x="152400" y="609600"/>
            <a:chExt cx="8839200" cy="5720080"/>
          </a:xfrm>
        </p:grpSpPr>
        <p:sp>
          <p:nvSpPr>
            <p:cNvPr id="3" name="object 3"/>
            <p:cNvSpPr/>
            <p:nvPr/>
          </p:nvSpPr>
          <p:spPr>
            <a:xfrm>
              <a:off x="3832225" y="25908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115093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50937" y="533400"/>
                  </a:lnTo>
                  <a:lnTo>
                    <a:pt x="1150937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22625" y="3124200"/>
              <a:ext cx="2438400" cy="533400"/>
            </a:xfrm>
            <a:custGeom>
              <a:avLst/>
              <a:gdLst/>
              <a:ahLst/>
              <a:cxnLst/>
              <a:rect l="l" t="t" r="r" b="b"/>
              <a:pathLst>
                <a:path w="2438400" h="533400">
                  <a:moveTo>
                    <a:pt x="2438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438400" y="5334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22624" y="3124200"/>
              <a:ext cx="2438400" cy="533400"/>
            </a:xfrm>
            <a:custGeom>
              <a:avLst/>
              <a:gdLst/>
              <a:ahLst/>
              <a:cxnLst/>
              <a:rect l="l" t="t" r="r" b="b"/>
              <a:pathLst>
                <a:path w="2438400" h="533400">
                  <a:moveTo>
                    <a:pt x="0" y="0"/>
                  </a:moveTo>
                  <a:lnTo>
                    <a:pt x="2438398" y="0"/>
                  </a:lnTo>
                  <a:lnTo>
                    <a:pt x="2438398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0625" y="3657600"/>
              <a:ext cx="3962400" cy="533400"/>
            </a:xfrm>
            <a:custGeom>
              <a:avLst/>
              <a:gdLst/>
              <a:ahLst/>
              <a:cxnLst/>
              <a:rect l="l" t="t" r="r" b="b"/>
              <a:pathLst>
                <a:path w="3962400" h="533400">
                  <a:moveTo>
                    <a:pt x="3962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962400" y="5334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0625" y="3657600"/>
              <a:ext cx="3962400" cy="533400"/>
            </a:xfrm>
            <a:custGeom>
              <a:avLst/>
              <a:gdLst/>
              <a:ahLst/>
              <a:cxnLst/>
              <a:rect l="l" t="t" r="r" b="b"/>
              <a:pathLst>
                <a:path w="3962400" h="533400">
                  <a:moveTo>
                    <a:pt x="0" y="0"/>
                  </a:moveTo>
                  <a:lnTo>
                    <a:pt x="3962397" y="0"/>
                  </a:lnTo>
                  <a:lnTo>
                    <a:pt x="3962397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2225" y="41910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115093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50937" y="533400"/>
                  </a:lnTo>
                  <a:lnTo>
                    <a:pt x="1150937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2225" y="41910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0" y="0"/>
                  </a:moveTo>
                  <a:lnTo>
                    <a:pt x="1150939" y="0"/>
                  </a:lnTo>
                  <a:lnTo>
                    <a:pt x="1150939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" y="838324"/>
              <a:ext cx="8839200" cy="1752600"/>
            </a:xfrm>
            <a:custGeom>
              <a:avLst/>
              <a:gdLst/>
              <a:ahLst/>
              <a:cxnLst/>
              <a:rect l="l" t="t" r="r" b="b"/>
              <a:pathLst>
                <a:path w="8839200" h="1752600">
                  <a:moveTo>
                    <a:pt x="4494942" y="0"/>
                  </a:moveTo>
                  <a:lnTo>
                    <a:pt x="4344257" y="0"/>
                  </a:lnTo>
                  <a:lnTo>
                    <a:pt x="4194497" y="992"/>
                  </a:lnTo>
                  <a:lnTo>
                    <a:pt x="4046036" y="2961"/>
                  </a:lnTo>
                  <a:lnTo>
                    <a:pt x="3898953" y="5891"/>
                  </a:lnTo>
                  <a:lnTo>
                    <a:pt x="3753327" y="9767"/>
                  </a:lnTo>
                  <a:lnTo>
                    <a:pt x="3609240" y="14572"/>
                  </a:lnTo>
                  <a:lnTo>
                    <a:pt x="3466770" y="20291"/>
                  </a:lnTo>
                  <a:lnTo>
                    <a:pt x="3325997" y="26908"/>
                  </a:lnTo>
                  <a:lnTo>
                    <a:pt x="3187001" y="34408"/>
                  </a:lnTo>
                  <a:lnTo>
                    <a:pt x="3049862" y="42773"/>
                  </a:lnTo>
                  <a:lnTo>
                    <a:pt x="2914660" y="51989"/>
                  </a:lnTo>
                  <a:lnTo>
                    <a:pt x="2781474" y="62040"/>
                  </a:lnTo>
                  <a:lnTo>
                    <a:pt x="2650384" y="72909"/>
                  </a:lnTo>
                  <a:lnTo>
                    <a:pt x="2521470" y="84582"/>
                  </a:lnTo>
                  <a:lnTo>
                    <a:pt x="2394812" y="97042"/>
                  </a:lnTo>
                  <a:lnTo>
                    <a:pt x="2270489" y="110273"/>
                  </a:lnTo>
                  <a:lnTo>
                    <a:pt x="2209228" y="117173"/>
                  </a:lnTo>
                  <a:lnTo>
                    <a:pt x="2148581" y="124260"/>
                  </a:lnTo>
                  <a:lnTo>
                    <a:pt x="2088557" y="131532"/>
                  </a:lnTo>
                  <a:lnTo>
                    <a:pt x="2029167" y="138986"/>
                  </a:lnTo>
                  <a:lnTo>
                    <a:pt x="1970421" y="146622"/>
                  </a:lnTo>
                  <a:lnTo>
                    <a:pt x="1912329" y="154437"/>
                  </a:lnTo>
                  <a:lnTo>
                    <a:pt x="1854900" y="162429"/>
                  </a:lnTo>
                  <a:lnTo>
                    <a:pt x="1798145" y="170596"/>
                  </a:lnTo>
                  <a:lnTo>
                    <a:pt x="1742073" y="178936"/>
                  </a:lnTo>
                  <a:lnTo>
                    <a:pt x="1686695" y="187447"/>
                  </a:lnTo>
                  <a:lnTo>
                    <a:pt x="1632020" y="196127"/>
                  </a:lnTo>
                  <a:lnTo>
                    <a:pt x="1578059" y="204975"/>
                  </a:lnTo>
                  <a:lnTo>
                    <a:pt x="1524821" y="213987"/>
                  </a:lnTo>
                  <a:lnTo>
                    <a:pt x="1472317" y="223163"/>
                  </a:lnTo>
                  <a:lnTo>
                    <a:pt x="1420556" y="232500"/>
                  </a:lnTo>
                  <a:lnTo>
                    <a:pt x="1369548" y="241997"/>
                  </a:lnTo>
                  <a:lnTo>
                    <a:pt x="1319304" y="251650"/>
                  </a:lnTo>
                  <a:lnTo>
                    <a:pt x="1269833" y="261459"/>
                  </a:lnTo>
                  <a:lnTo>
                    <a:pt x="1221145" y="271421"/>
                  </a:lnTo>
                  <a:lnTo>
                    <a:pt x="1173250" y="281535"/>
                  </a:lnTo>
                  <a:lnTo>
                    <a:pt x="1126158" y="291798"/>
                  </a:lnTo>
                  <a:lnTo>
                    <a:pt x="1079880" y="302208"/>
                  </a:lnTo>
                  <a:lnTo>
                    <a:pt x="1034425" y="312764"/>
                  </a:lnTo>
                  <a:lnTo>
                    <a:pt x="989803" y="323463"/>
                  </a:lnTo>
                  <a:lnTo>
                    <a:pt x="946024" y="334304"/>
                  </a:lnTo>
                  <a:lnTo>
                    <a:pt x="903097" y="345284"/>
                  </a:lnTo>
                  <a:lnTo>
                    <a:pt x="861034" y="356402"/>
                  </a:lnTo>
                  <a:lnTo>
                    <a:pt x="819844" y="367655"/>
                  </a:lnTo>
                  <a:lnTo>
                    <a:pt x="779537" y="379041"/>
                  </a:lnTo>
                  <a:lnTo>
                    <a:pt x="740123" y="390560"/>
                  </a:lnTo>
                  <a:lnTo>
                    <a:pt x="701612" y="402208"/>
                  </a:lnTo>
                  <a:lnTo>
                    <a:pt x="664013" y="413983"/>
                  </a:lnTo>
                  <a:lnTo>
                    <a:pt x="627338" y="425884"/>
                  </a:lnTo>
                  <a:lnTo>
                    <a:pt x="556795" y="450056"/>
                  </a:lnTo>
                  <a:lnTo>
                    <a:pt x="490063" y="474706"/>
                  </a:lnTo>
                  <a:lnTo>
                    <a:pt x="427221" y="499819"/>
                  </a:lnTo>
                  <a:lnTo>
                    <a:pt x="368350" y="525380"/>
                  </a:lnTo>
                  <a:lnTo>
                    <a:pt x="313530" y="551372"/>
                  </a:lnTo>
                  <a:lnTo>
                    <a:pt x="262839" y="577780"/>
                  </a:lnTo>
                  <a:lnTo>
                    <a:pt x="216358" y="604587"/>
                  </a:lnTo>
                  <a:lnTo>
                    <a:pt x="174167" y="631779"/>
                  </a:lnTo>
                  <a:lnTo>
                    <a:pt x="136345" y="659338"/>
                  </a:lnTo>
                  <a:lnTo>
                    <a:pt x="102971" y="687250"/>
                  </a:lnTo>
                  <a:lnTo>
                    <a:pt x="74127" y="715499"/>
                  </a:lnTo>
                  <a:lnTo>
                    <a:pt x="39527" y="758468"/>
                  </a:lnTo>
                  <a:lnTo>
                    <a:pt x="15564" y="802105"/>
                  </a:lnTo>
                  <a:lnTo>
                    <a:pt x="2510" y="846358"/>
                  </a:lnTo>
                  <a:lnTo>
                    <a:pt x="0" y="876175"/>
                  </a:lnTo>
                  <a:lnTo>
                    <a:pt x="629" y="891113"/>
                  </a:lnTo>
                  <a:lnTo>
                    <a:pt x="9988" y="935559"/>
                  </a:lnTo>
                  <a:lnTo>
                    <a:pt x="30344" y="979407"/>
                  </a:lnTo>
                  <a:lnTo>
                    <a:pt x="61428" y="1022605"/>
                  </a:lnTo>
                  <a:lnTo>
                    <a:pt x="87978" y="1051016"/>
                  </a:lnTo>
                  <a:lnTo>
                    <a:pt x="119097" y="1079098"/>
                  </a:lnTo>
                  <a:lnTo>
                    <a:pt x="154705" y="1106836"/>
                  </a:lnTo>
                  <a:lnTo>
                    <a:pt x="194721" y="1134214"/>
                  </a:lnTo>
                  <a:lnTo>
                    <a:pt x="239067" y="1161215"/>
                  </a:lnTo>
                  <a:lnTo>
                    <a:pt x="287663" y="1187825"/>
                  </a:lnTo>
                  <a:lnTo>
                    <a:pt x="340429" y="1214026"/>
                  </a:lnTo>
                  <a:lnTo>
                    <a:pt x="397285" y="1239805"/>
                  </a:lnTo>
                  <a:lnTo>
                    <a:pt x="458151" y="1265144"/>
                  </a:lnTo>
                  <a:lnTo>
                    <a:pt x="522947" y="1290027"/>
                  </a:lnTo>
                  <a:lnTo>
                    <a:pt x="591595" y="1314440"/>
                  </a:lnTo>
                  <a:lnTo>
                    <a:pt x="664013" y="1338366"/>
                  </a:lnTo>
                  <a:lnTo>
                    <a:pt x="701612" y="1350142"/>
                  </a:lnTo>
                  <a:lnTo>
                    <a:pt x="740123" y="1361790"/>
                  </a:lnTo>
                  <a:lnTo>
                    <a:pt x="779537" y="1373308"/>
                  </a:lnTo>
                  <a:lnTo>
                    <a:pt x="819844" y="1384695"/>
                  </a:lnTo>
                  <a:lnTo>
                    <a:pt x="861034" y="1395948"/>
                  </a:lnTo>
                  <a:lnTo>
                    <a:pt x="903097" y="1407066"/>
                  </a:lnTo>
                  <a:lnTo>
                    <a:pt x="946024" y="1418046"/>
                  </a:lnTo>
                  <a:lnTo>
                    <a:pt x="989803" y="1428886"/>
                  </a:lnTo>
                  <a:lnTo>
                    <a:pt x="1034425" y="1439586"/>
                  </a:lnTo>
                  <a:lnTo>
                    <a:pt x="1079880" y="1450141"/>
                  </a:lnTo>
                  <a:lnTo>
                    <a:pt x="1126158" y="1460552"/>
                  </a:lnTo>
                  <a:lnTo>
                    <a:pt x="1173250" y="1470815"/>
                  </a:lnTo>
                  <a:lnTo>
                    <a:pt x="1221145" y="1480928"/>
                  </a:lnTo>
                  <a:lnTo>
                    <a:pt x="1269833" y="1490890"/>
                  </a:lnTo>
                  <a:lnTo>
                    <a:pt x="1319304" y="1500699"/>
                  </a:lnTo>
                  <a:lnTo>
                    <a:pt x="1369548" y="1510353"/>
                  </a:lnTo>
                  <a:lnTo>
                    <a:pt x="1420556" y="1519849"/>
                  </a:lnTo>
                  <a:lnTo>
                    <a:pt x="1472317" y="1529186"/>
                  </a:lnTo>
                  <a:lnTo>
                    <a:pt x="1524821" y="1538362"/>
                  </a:lnTo>
                  <a:lnTo>
                    <a:pt x="1578059" y="1547375"/>
                  </a:lnTo>
                  <a:lnTo>
                    <a:pt x="1632020" y="1556222"/>
                  </a:lnTo>
                  <a:lnTo>
                    <a:pt x="1686695" y="1564902"/>
                  </a:lnTo>
                  <a:lnTo>
                    <a:pt x="1742073" y="1573414"/>
                  </a:lnTo>
                  <a:lnTo>
                    <a:pt x="1798145" y="1581754"/>
                  </a:lnTo>
                  <a:lnTo>
                    <a:pt x="1854900" y="1589921"/>
                  </a:lnTo>
                  <a:lnTo>
                    <a:pt x="1912329" y="1597912"/>
                  </a:lnTo>
                  <a:lnTo>
                    <a:pt x="1970421" y="1605727"/>
                  </a:lnTo>
                  <a:lnTo>
                    <a:pt x="2029167" y="1613363"/>
                  </a:lnTo>
                  <a:lnTo>
                    <a:pt x="2088557" y="1620818"/>
                  </a:lnTo>
                  <a:lnTo>
                    <a:pt x="2148581" y="1628090"/>
                  </a:lnTo>
                  <a:lnTo>
                    <a:pt x="2209228" y="1635177"/>
                  </a:lnTo>
                  <a:lnTo>
                    <a:pt x="2270489" y="1642077"/>
                  </a:lnTo>
                  <a:lnTo>
                    <a:pt x="2394812" y="1655308"/>
                  </a:lnTo>
                  <a:lnTo>
                    <a:pt x="2521470" y="1667768"/>
                  </a:lnTo>
                  <a:lnTo>
                    <a:pt x="2650384" y="1679440"/>
                  </a:lnTo>
                  <a:lnTo>
                    <a:pt x="2781474" y="1690310"/>
                  </a:lnTo>
                  <a:lnTo>
                    <a:pt x="2914660" y="1700361"/>
                  </a:lnTo>
                  <a:lnTo>
                    <a:pt x="3049862" y="1709576"/>
                  </a:lnTo>
                  <a:lnTo>
                    <a:pt x="3187001" y="1717942"/>
                  </a:lnTo>
                  <a:lnTo>
                    <a:pt x="3325997" y="1725441"/>
                  </a:lnTo>
                  <a:lnTo>
                    <a:pt x="3466770" y="1732058"/>
                  </a:lnTo>
                  <a:lnTo>
                    <a:pt x="3609240" y="1737777"/>
                  </a:lnTo>
                  <a:lnTo>
                    <a:pt x="3753327" y="1742583"/>
                  </a:lnTo>
                  <a:lnTo>
                    <a:pt x="3898953" y="1746458"/>
                  </a:lnTo>
                  <a:lnTo>
                    <a:pt x="4046036" y="1749389"/>
                  </a:lnTo>
                  <a:lnTo>
                    <a:pt x="4194497" y="1751358"/>
                  </a:lnTo>
                  <a:lnTo>
                    <a:pt x="4344257" y="1752350"/>
                  </a:lnTo>
                  <a:lnTo>
                    <a:pt x="4494942" y="1752350"/>
                  </a:lnTo>
                  <a:lnTo>
                    <a:pt x="4644702" y="1751358"/>
                  </a:lnTo>
                  <a:lnTo>
                    <a:pt x="4793163" y="1749389"/>
                  </a:lnTo>
                  <a:lnTo>
                    <a:pt x="4940246" y="1746458"/>
                  </a:lnTo>
                  <a:lnTo>
                    <a:pt x="5085872" y="1742583"/>
                  </a:lnTo>
                  <a:lnTo>
                    <a:pt x="5229959" y="1737777"/>
                  </a:lnTo>
                  <a:lnTo>
                    <a:pt x="5372429" y="1732058"/>
                  </a:lnTo>
                  <a:lnTo>
                    <a:pt x="5513202" y="1725441"/>
                  </a:lnTo>
                  <a:lnTo>
                    <a:pt x="5652198" y="1717942"/>
                  </a:lnTo>
                  <a:lnTo>
                    <a:pt x="5789337" y="1709576"/>
                  </a:lnTo>
                  <a:lnTo>
                    <a:pt x="5924539" y="1700361"/>
                  </a:lnTo>
                  <a:lnTo>
                    <a:pt x="6057725" y="1690310"/>
                  </a:lnTo>
                  <a:lnTo>
                    <a:pt x="6188815" y="1679440"/>
                  </a:lnTo>
                  <a:lnTo>
                    <a:pt x="6317729" y="1667768"/>
                  </a:lnTo>
                  <a:lnTo>
                    <a:pt x="6444387" y="1655308"/>
                  </a:lnTo>
                  <a:lnTo>
                    <a:pt x="6568710" y="1642077"/>
                  </a:lnTo>
                  <a:lnTo>
                    <a:pt x="6629971" y="1635177"/>
                  </a:lnTo>
                  <a:lnTo>
                    <a:pt x="6690618" y="1628090"/>
                  </a:lnTo>
                  <a:lnTo>
                    <a:pt x="6750642" y="1620818"/>
                  </a:lnTo>
                  <a:lnTo>
                    <a:pt x="6810032" y="1613363"/>
                  </a:lnTo>
                  <a:lnTo>
                    <a:pt x="6868778" y="1605727"/>
                  </a:lnTo>
                  <a:lnTo>
                    <a:pt x="6926870" y="1597912"/>
                  </a:lnTo>
                  <a:lnTo>
                    <a:pt x="6984299" y="1589921"/>
                  </a:lnTo>
                  <a:lnTo>
                    <a:pt x="7041054" y="1581754"/>
                  </a:lnTo>
                  <a:lnTo>
                    <a:pt x="7097126" y="1573414"/>
                  </a:lnTo>
                  <a:lnTo>
                    <a:pt x="7152504" y="1564902"/>
                  </a:lnTo>
                  <a:lnTo>
                    <a:pt x="7207179" y="1556222"/>
                  </a:lnTo>
                  <a:lnTo>
                    <a:pt x="7261140" y="1547375"/>
                  </a:lnTo>
                  <a:lnTo>
                    <a:pt x="7314378" y="1538362"/>
                  </a:lnTo>
                  <a:lnTo>
                    <a:pt x="7366882" y="1529186"/>
                  </a:lnTo>
                  <a:lnTo>
                    <a:pt x="7418643" y="1519849"/>
                  </a:lnTo>
                  <a:lnTo>
                    <a:pt x="7469651" y="1510353"/>
                  </a:lnTo>
                  <a:lnTo>
                    <a:pt x="7519895" y="1500699"/>
                  </a:lnTo>
                  <a:lnTo>
                    <a:pt x="7569366" y="1490890"/>
                  </a:lnTo>
                  <a:lnTo>
                    <a:pt x="7618054" y="1480928"/>
                  </a:lnTo>
                  <a:lnTo>
                    <a:pt x="7665949" y="1470815"/>
                  </a:lnTo>
                  <a:lnTo>
                    <a:pt x="7713041" y="1460552"/>
                  </a:lnTo>
                  <a:lnTo>
                    <a:pt x="7759319" y="1450141"/>
                  </a:lnTo>
                  <a:lnTo>
                    <a:pt x="7804774" y="1439586"/>
                  </a:lnTo>
                  <a:lnTo>
                    <a:pt x="7849396" y="1428886"/>
                  </a:lnTo>
                  <a:lnTo>
                    <a:pt x="7893175" y="1418046"/>
                  </a:lnTo>
                  <a:lnTo>
                    <a:pt x="7936102" y="1407066"/>
                  </a:lnTo>
                  <a:lnTo>
                    <a:pt x="7978165" y="1395948"/>
                  </a:lnTo>
                  <a:lnTo>
                    <a:pt x="8019355" y="1384695"/>
                  </a:lnTo>
                  <a:lnTo>
                    <a:pt x="8059662" y="1373308"/>
                  </a:lnTo>
                  <a:lnTo>
                    <a:pt x="8099076" y="1361790"/>
                  </a:lnTo>
                  <a:lnTo>
                    <a:pt x="8137587" y="1350142"/>
                  </a:lnTo>
                  <a:lnTo>
                    <a:pt x="8175186" y="1338366"/>
                  </a:lnTo>
                  <a:lnTo>
                    <a:pt x="8211861" y="1326465"/>
                  </a:lnTo>
                  <a:lnTo>
                    <a:pt x="8282404" y="1302294"/>
                  </a:lnTo>
                  <a:lnTo>
                    <a:pt x="8349136" y="1277643"/>
                  </a:lnTo>
                  <a:lnTo>
                    <a:pt x="8411978" y="1252530"/>
                  </a:lnTo>
                  <a:lnTo>
                    <a:pt x="8470849" y="1226969"/>
                  </a:lnTo>
                  <a:lnTo>
                    <a:pt x="8525669" y="1200977"/>
                  </a:lnTo>
                  <a:lnTo>
                    <a:pt x="8576360" y="1174570"/>
                  </a:lnTo>
                  <a:lnTo>
                    <a:pt x="8622841" y="1147762"/>
                  </a:lnTo>
                  <a:lnTo>
                    <a:pt x="8665032" y="1120571"/>
                  </a:lnTo>
                  <a:lnTo>
                    <a:pt x="8702854" y="1093011"/>
                  </a:lnTo>
                  <a:lnTo>
                    <a:pt x="8736228" y="1065099"/>
                  </a:lnTo>
                  <a:lnTo>
                    <a:pt x="8765072" y="1036851"/>
                  </a:lnTo>
                  <a:lnTo>
                    <a:pt x="8799672" y="993882"/>
                  </a:lnTo>
                  <a:lnTo>
                    <a:pt x="8823635" y="950244"/>
                  </a:lnTo>
                  <a:lnTo>
                    <a:pt x="8836689" y="905992"/>
                  </a:lnTo>
                  <a:lnTo>
                    <a:pt x="8839200" y="876175"/>
                  </a:lnTo>
                  <a:lnTo>
                    <a:pt x="8838570" y="861236"/>
                  </a:lnTo>
                  <a:lnTo>
                    <a:pt x="8829211" y="816791"/>
                  </a:lnTo>
                  <a:lnTo>
                    <a:pt x="8808855" y="772942"/>
                  </a:lnTo>
                  <a:lnTo>
                    <a:pt x="8777771" y="729744"/>
                  </a:lnTo>
                  <a:lnTo>
                    <a:pt x="8751221" y="701333"/>
                  </a:lnTo>
                  <a:lnTo>
                    <a:pt x="8720102" y="673251"/>
                  </a:lnTo>
                  <a:lnTo>
                    <a:pt x="8684494" y="645513"/>
                  </a:lnTo>
                  <a:lnTo>
                    <a:pt x="8644478" y="618136"/>
                  </a:lnTo>
                  <a:lnTo>
                    <a:pt x="8600132" y="591134"/>
                  </a:lnTo>
                  <a:lnTo>
                    <a:pt x="8551536" y="564525"/>
                  </a:lnTo>
                  <a:lnTo>
                    <a:pt x="8498770" y="538323"/>
                  </a:lnTo>
                  <a:lnTo>
                    <a:pt x="8441914" y="512545"/>
                  </a:lnTo>
                  <a:lnTo>
                    <a:pt x="8381048" y="487206"/>
                  </a:lnTo>
                  <a:lnTo>
                    <a:pt x="8316252" y="462322"/>
                  </a:lnTo>
                  <a:lnTo>
                    <a:pt x="8247604" y="437909"/>
                  </a:lnTo>
                  <a:lnTo>
                    <a:pt x="8175186" y="413983"/>
                  </a:lnTo>
                  <a:lnTo>
                    <a:pt x="8137587" y="402208"/>
                  </a:lnTo>
                  <a:lnTo>
                    <a:pt x="8099076" y="390560"/>
                  </a:lnTo>
                  <a:lnTo>
                    <a:pt x="8059662" y="379041"/>
                  </a:lnTo>
                  <a:lnTo>
                    <a:pt x="8019355" y="367655"/>
                  </a:lnTo>
                  <a:lnTo>
                    <a:pt x="7978165" y="356402"/>
                  </a:lnTo>
                  <a:lnTo>
                    <a:pt x="7936102" y="345284"/>
                  </a:lnTo>
                  <a:lnTo>
                    <a:pt x="7893175" y="334304"/>
                  </a:lnTo>
                  <a:lnTo>
                    <a:pt x="7849396" y="323463"/>
                  </a:lnTo>
                  <a:lnTo>
                    <a:pt x="7804774" y="312764"/>
                  </a:lnTo>
                  <a:lnTo>
                    <a:pt x="7759319" y="302208"/>
                  </a:lnTo>
                  <a:lnTo>
                    <a:pt x="7713041" y="291798"/>
                  </a:lnTo>
                  <a:lnTo>
                    <a:pt x="7665949" y="281535"/>
                  </a:lnTo>
                  <a:lnTo>
                    <a:pt x="7618054" y="271421"/>
                  </a:lnTo>
                  <a:lnTo>
                    <a:pt x="7569366" y="261459"/>
                  </a:lnTo>
                  <a:lnTo>
                    <a:pt x="7519895" y="251650"/>
                  </a:lnTo>
                  <a:lnTo>
                    <a:pt x="7469651" y="241997"/>
                  </a:lnTo>
                  <a:lnTo>
                    <a:pt x="7418643" y="232500"/>
                  </a:lnTo>
                  <a:lnTo>
                    <a:pt x="7366882" y="223163"/>
                  </a:lnTo>
                  <a:lnTo>
                    <a:pt x="7314378" y="213987"/>
                  </a:lnTo>
                  <a:lnTo>
                    <a:pt x="7261140" y="204975"/>
                  </a:lnTo>
                  <a:lnTo>
                    <a:pt x="7207179" y="196127"/>
                  </a:lnTo>
                  <a:lnTo>
                    <a:pt x="7152504" y="187447"/>
                  </a:lnTo>
                  <a:lnTo>
                    <a:pt x="7097126" y="178936"/>
                  </a:lnTo>
                  <a:lnTo>
                    <a:pt x="7041054" y="170596"/>
                  </a:lnTo>
                  <a:lnTo>
                    <a:pt x="6984299" y="162429"/>
                  </a:lnTo>
                  <a:lnTo>
                    <a:pt x="6926870" y="154437"/>
                  </a:lnTo>
                  <a:lnTo>
                    <a:pt x="6868778" y="146622"/>
                  </a:lnTo>
                  <a:lnTo>
                    <a:pt x="6810032" y="138986"/>
                  </a:lnTo>
                  <a:lnTo>
                    <a:pt x="6750642" y="131532"/>
                  </a:lnTo>
                  <a:lnTo>
                    <a:pt x="6690618" y="124260"/>
                  </a:lnTo>
                  <a:lnTo>
                    <a:pt x="6629971" y="117173"/>
                  </a:lnTo>
                  <a:lnTo>
                    <a:pt x="6568710" y="110273"/>
                  </a:lnTo>
                  <a:lnTo>
                    <a:pt x="6444387" y="97042"/>
                  </a:lnTo>
                  <a:lnTo>
                    <a:pt x="6317729" y="84582"/>
                  </a:lnTo>
                  <a:lnTo>
                    <a:pt x="6188815" y="72909"/>
                  </a:lnTo>
                  <a:lnTo>
                    <a:pt x="6057725" y="62040"/>
                  </a:lnTo>
                  <a:lnTo>
                    <a:pt x="5924539" y="51989"/>
                  </a:lnTo>
                  <a:lnTo>
                    <a:pt x="5789337" y="42773"/>
                  </a:lnTo>
                  <a:lnTo>
                    <a:pt x="5652198" y="34408"/>
                  </a:lnTo>
                  <a:lnTo>
                    <a:pt x="5513202" y="26908"/>
                  </a:lnTo>
                  <a:lnTo>
                    <a:pt x="5372429" y="20291"/>
                  </a:lnTo>
                  <a:lnTo>
                    <a:pt x="5229959" y="14572"/>
                  </a:lnTo>
                  <a:lnTo>
                    <a:pt x="5085872" y="9767"/>
                  </a:lnTo>
                  <a:lnTo>
                    <a:pt x="4940246" y="5891"/>
                  </a:lnTo>
                  <a:lnTo>
                    <a:pt x="4793163" y="2961"/>
                  </a:lnTo>
                  <a:lnTo>
                    <a:pt x="4644702" y="992"/>
                  </a:lnTo>
                  <a:lnTo>
                    <a:pt x="4494942" y="0"/>
                  </a:lnTo>
                  <a:close/>
                </a:path>
              </a:pathLst>
            </a:custGeom>
            <a:solidFill>
              <a:srgbClr val="CBCBC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" y="609600"/>
              <a:ext cx="8839200" cy="1143000"/>
            </a:xfrm>
            <a:custGeom>
              <a:avLst/>
              <a:gdLst/>
              <a:ahLst/>
              <a:cxnLst/>
              <a:rect l="l" t="t" r="r" b="b"/>
              <a:pathLst>
                <a:path w="8839200" h="1143000">
                  <a:moveTo>
                    <a:pt x="88392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839200" y="11430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17825" y="47244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2895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95600" y="533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C82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17825" y="47244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0" y="0"/>
                  </a:moveTo>
                  <a:lnTo>
                    <a:pt x="2895597" y="0"/>
                  </a:lnTo>
                  <a:lnTo>
                    <a:pt x="2895597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2625" y="5257800"/>
              <a:ext cx="1139825" cy="533400"/>
            </a:xfrm>
            <a:custGeom>
              <a:avLst/>
              <a:gdLst/>
              <a:ahLst/>
              <a:cxnLst/>
              <a:rect l="l" t="t" r="r" b="b"/>
              <a:pathLst>
                <a:path w="1139825" h="533400">
                  <a:moveTo>
                    <a:pt x="113982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39825" y="533400"/>
                  </a:lnTo>
                  <a:lnTo>
                    <a:pt x="1139825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2624" y="5257800"/>
              <a:ext cx="1139825" cy="533400"/>
            </a:xfrm>
            <a:custGeom>
              <a:avLst/>
              <a:gdLst/>
              <a:ahLst/>
              <a:cxnLst/>
              <a:rect l="l" t="t" r="r" b="b"/>
              <a:pathLst>
                <a:path w="1139825" h="533400">
                  <a:moveTo>
                    <a:pt x="0" y="0"/>
                  </a:moveTo>
                  <a:lnTo>
                    <a:pt x="1139829" y="0"/>
                  </a:lnTo>
                  <a:lnTo>
                    <a:pt x="1139829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62450" y="52578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115093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50937" y="533400"/>
                  </a:lnTo>
                  <a:lnTo>
                    <a:pt x="1150937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2449" y="5257800"/>
              <a:ext cx="1151255" cy="533400"/>
            </a:xfrm>
            <a:custGeom>
              <a:avLst/>
              <a:gdLst/>
              <a:ahLst/>
              <a:cxnLst/>
              <a:rect l="l" t="t" r="r" b="b"/>
              <a:pathLst>
                <a:path w="1151254" h="533400">
                  <a:moveTo>
                    <a:pt x="0" y="0"/>
                  </a:moveTo>
                  <a:lnTo>
                    <a:pt x="1150939" y="0"/>
                  </a:lnTo>
                  <a:lnTo>
                    <a:pt x="1150939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65625" y="57912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2895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95600" y="533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5625" y="5791200"/>
              <a:ext cx="2895600" cy="533400"/>
            </a:xfrm>
            <a:custGeom>
              <a:avLst/>
              <a:gdLst/>
              <a:ahLst/>
              <a:cxnLst/>
              <a:rect l="l" t="t" r="r" b="b"/>
              <a:pathLst>
                <a:path w="2895600" h="533400">
                  <a:moveTo>
                    <a:pt x="0" y="0"/>
                  </a:moveTo>
                  <a:lnTo>
                    <a:pt x="2895598" y="0"/>
                  </a:lnTo>
                  <a:lnTo>
                    <a:pt x="2895598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77962" y="5791200"/>
              <a:ext cx="2884805" cy="533400"/>
            </a:xfrm>
            <a:custGeom>
              <a:avLst/>
              <a:gdLst/>
              <a:ahLst/>
              <a:cxnLst/>
              <a:rect l="l" t="t" r="r" b="b"/>
              <a:pathLst>
                <a:path w="2884804" h="533400">
                  <a:moveTo>
                    <a:pt x="288448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884487" y="533400"/>
                  </a:lnTo>
                  <a:lnTo>
                    <a:pt x="2884487" y="0"/>
                  </a:lnTo>
                  <a:close/>
                </a:path>
              </a:pathLst>
            </a:custGeom>
            <a:solidFill>
              <a:srgbClr val="9EC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77962" y="5791200"/>
              <a:ext cx="2884805" cy="533400"/>
            </a:xfrm>
            <a:custGeom>
              <a:avLst/>
              <a:gdLst/>
              <a:ahLst/>
              <a:cxnLst/>
              <a:rect l="l" t="t" r="r" b="b"/>
              <a:pathLst>
                <a:path w="2884804" h="533400">
                  <a:moveTo>
                    <a:pt x="0" y="0"/>
                  </a:moveTo>
                  <a:lnTo>
                    <a:pt x="2884487" y="0"/>
                  </a:lnTo>
                  <a:lnTo>
                    <a:pt x="2884487" y="533399"/>
                  </a:lnTo>
                  <a:lnTo>
                    <a:pt x="0" y="53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4837" y="2006600"/>
            <a:ext cx="514985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any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program you might want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to</a:t>
            </a:r>
            <a:r>
              <a:rPr sz="2000" spc="5" dirty="0">
                <a:solidFill>
                  <a:srgbClr val="01256E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write</a:t>
            </a:r>
            <a:endParaRPr sz="2000">
              <a:latin typeface="Carlito"/>
              <a:cs typeface="Carlito"/>
            </a:endParaRPr>
          </a:p>
          <a:p>
            <a:pPr marL="1388745" marR="1401445" indent="7747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objects  functions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and</a:t>
            </a:r>
            <a:r>
              <a:rPr sz="2000" spc="-50" dirty="0">
                <a:solidFill>
                  <a:srgbClr val="01256E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modules</a:t>
            </a:r>
            <a:endParaRPr sz="2000">
              <a:latin typeface="Carlito"/>
              <a:cs typeface="Carlito"/>
            </a:endParaRPr>
          </a:p>
          <a:p>
            <a:pPr marL="2214245" marR="972185" indent="-1244600">
              <a:lnSpc>
                <a:spcPct val="175000"/>
              </a:lnSpc>
            </a:pP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graphics, sound,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image </a:t>
            </a:r>
            <a:r>
              <a:rPr sz="2000" dirty="0">
                <a:solidFill>
                  <a:srgbClr val="01256E"/>
                </a:solidFill>
                <a:latin typeface="Carlito"/>
                <a:cs typeface="Carlito"/>
              </a:rPr>
              <a:t>I/O  </a:t>
            </a:r>
            <a:r>
              <a:rPr sz="2000" spc="-5" dirty="0">
                <a:solidFill>
                  <a:srgbClr val="01256E"/>
                </a:solidFill>
                <a:latin typeface="Carlito"/>
                <a:cs typeface="Carlito"/>
              </a:rPr>
              <a:t>arrays</a:t>
            </a:r>
            <a:endParaRPr sz="2000">
              <a:latin typeface="Carlito"/>
              <a:cs typeface="Carlito"/>
            </a:endParaRPr>
          </a:p>
          <a:p>
            <a:pPr marL="1642745" marR="1485900" indent="-304800">
              <a:lnSpc>
                <a:spcPct val="175000"/>
              </a:lnSpc>
              <a:tabLst>
                <a:tab pos="266827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conditionals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loops  </a:t>
            </a:r>
            <a:r>
              <a:rPr sz="2000" dirty="0">
                <a:latin typeface="Carlito"/>
                <a:cs typeface="Carlito"/>
              </a:rPr>
              <a:t>Math	</a:t>
            </a:r>
            <a:r>
              <a:rPr sz="2000" spc="-5" dirty="0">
                <a:latin typeface="Carlito"/>
                <a:cs typeface="Carlito"/>
              </a:rPr>
              <a:t>text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I/O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2734945" algn="l"/>
              </a:tabLst>
            </a:pPr>
            <a:r>
              <a:rPr sz="2000" spc="-5" dirty="0">
                <a:latin typeface="Carlito"/>
                <a:cs typeface="Carlito"/>
              </a:rPr>
              <a:t>primitive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data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types	assignment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statements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60422" y="304304"/>
            <a:ext cx="6428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Foundation for</a:t>
            </a:r>
            <a:r>
              <a:rPr spc="-45" dirty="0"/>
              <a:t> </a:t>
            </a:r>
            <a:r>
              <a:rPr spc="-5" dirty="0"/>
              <a:t>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12" y="315124"/>
            <a:ext cx="4450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 </a:t>
            </a:r>
            <a:r>
              <a:rPr dirty="0"/>
              <a:t>aside …</a:t>
            </a:r>
            <a:r>
              <a:rPr spc="-5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99820"/>
            <a:ext cx="2501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urier New"/>
                <a:cs typeface="Courier New"/>
              </a:rPr>
              <a:t>+</a:t>
            </a:r>
            <a:r>
              <a:rPr sz="3000" dirty="0">
                <a:latin typeface="Carlito"/>
                <a:cs typeface="Carlito"/>
              </a:rPr>
              <a:t>, </a:t>
            </a:r>
            <a:r>
              <a:rPr sz="3000" dirty="0">
                <a:latin typeface="Courier New"/>
                <a:cs typeface="Courier New"/>
              </a:rPr>
              <a:t>-</a:t>
            </a:r>
            <a:r>
              <a:rPr sz="3000" dirty="0">
                <a:latin typeface="Carlito"/>
                <a:cs typeface="Carlito"/>
              </a:rPr>
              <a:t>, </a:t>
            </a:r>
            <a:r>
              <a:rPr sz="3000" dirty="0">
                <a:latin typeface="Courier New"/>
                <a:cs typeface="Courier New"/>
              </a:rPr>
              <a:t>*</a:t>
            </a:r>
            <a:r>
              <a:rPr sz="3000" dirty="0">
                <a:latin typeface="Carlito"/>
                <a:cs typeface="Carlito"/>
              </a:rPr>
              <a:t>, </a:t>
            </a:r>
            <a:r>
              <a:rPr sz="3000" dirty="0">
                <a:latin typeface="Courier New"/>
                <a:cs typeface="Courier New"/>
              </a:rPr>
              <a:t>/</a:t>
            </a:r>
            <a:r>
              <a:rPr sz="3000" spc="-1225" dirty="0">
                <a:latin typeface="Courier New"/>
                <a:cs typeface="Courier New"/>
              </a:rPr>
              <a:t> </a:t>
            </a:r>
            <a:r>
              <a:rPr sz="3000" dirty="0">
                <a:latin typeface="Carlito"/>
                <a:cs typeface="Carlito"/>
              </a:rPr>
              <a:t>and …</a:t>
            </a:r>
            <a:endParaRPr sz="30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8290" y="2080570"/>
          <a:ext cx="6463665" cy="271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400">
                <a:tc>
                  <a:txBody>
                    <a:bodyPr/>
                    <a:lstStyle/>
                    <a:p>
                      <a:pPr marL="31750">
                        <a:lnSpc>
                          <a:spcPts val="31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i++;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3100"/>
                        </a:lnSpc>
                      </a:pPr>
                      <a:r>
                        <a:rPr sz="3000" i="1" spc="-5" dirty="0">
                          <a:latin typeface="Carlito"/>
                          <a:cs typeface="Carlito"/>
                        </a:rPr>
                        <a:t>equivalent</a:t>
                      </a:r>
                      <a:r>
                        <a:rPr sz="3000" i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000" i="1" dirty="0">
                          <a:latin typeface="Carlito"/>
                          <a:cs typeface="Carlito"/>
                        </a:rPr>
                        <a:t>to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31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+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00"/>
                        </a:lnSpc>
                      </a:pPr>
                      <a:r>
                        <a:rPr sz="3000" spc="-5" dirty="0">
                          <a:latin typeface="Courier New"/>
                          <a:cs typeface="Courier New"/>
                        </a:rPr>
                        <a:t>1;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ts val="3200"/>
                        </a:lnSpc>
                        <a:tabLst>
                          <a:tab pos="488950" algn="l"/>
                        </a:tabLst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	</a:t>
                      </a:r>
                      <a:r>
                        <a:rPr sz="3000" spc="-5" dirty="0">
                          <a:latin typeface="Courier New"/>
                          <a:cs typeface="Courier New"/>
                        </a:rPr>
                        <a:t>+=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2; </a:t>
                      </a:r>
                      <a:r>
                        <a:rPr sz="3000" i="1" spc="-5" dirty="0">
                          <a:latin typeface="Carlito"/>
                          <a:cs typeface="Carlito"/>
                        </a:rPr>
                        <a:t>equivalent</a:t>
                      </a:r>
                      <a:r>
                        <a:rPr sz="3000" i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000" i="1" dirty="0">
                          <a:latin typeface="Carlito"/>
                          <a:cs typeface="Carlito"/>
                        </a:rPr>
                        <a:t>to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+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00"/>
                        </a:lnSpc>
                      </a:pPr>
                      <a:r>
                        <a:rPr sz="3000" spc="-5" dirty="0">
                          <a:latin typeface="Courier New"/>
                          <a:cs typeface="Courier New"/>
                        </a:rPr>
                        <a:t>2;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10">
                <a:tc>
                  <a:txBody>
                    <a:bodyPr/>
                    <a:lstStyle/>
                    <a:p>
                      <a:pPr marL="31750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i--;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3200"/>
                        </a:lnSpc>
                      </a:pPr>
                      <a:r>
                        <a:rPr sz="3000" i="1" spc="-5" dirty="0">
                          <a:latin typeface="Carlito"/>
                          <a:cs typeface="Carlito"/>
                        </a:rPr>
                        <a:t>equivalent</a:t>
                      </a:r>
                      <a:r>
                        <a:rPr sz="3000" i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000" i="1" dirty="0">
                          <a:latin typeface="Carlito"/>
                          <a:cs typeface="Carlito"/>
                        </a:rPr>
                        <a:t>to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00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–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00"/>
                        </a:lnSpc>
                      </a:pPr>
                      <a:r>
                        <a:rPr sz="3000" spc="-5" dirty="0">
                          <a:latin typeface="Courier New"/>
                          <a:cs typeface="Courier New"/>
                        </a:rPr>
                        <a:t>1;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ts val="3379"/>
                        </a:lnSpc>
                        <a:tabLst>
                          <a:tab pos="488950" algn="l"/>
                        </a:tabLst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	</a:t>
                      </a:r>
                      <a:r>
                        <a:rPr sz="3000" spc="-5" dirty="0">
                          <a:latin typeface="Courier New"/>
                          <a:cs typeface="Courier New"/>
                        </a:rPr>
                        <a:t>-=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3; </a:t>
                      </a:r>
                      <a:r>
                        <a:rPr sz="3000" i="1" spc="-5" dirty="0">
                          <a:latin typeface="Carlito"/>
                          <a:cs typeface="Carlito"/>
                        </a:rPr>
                        <a:t>equivalent</a:t>
                      </a:r>
                      <a:r>
                        <a:rPr sz="3000" i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000" i="1" dirty="0">
                          <a:latin typeface="Carlito"/>
                          <a:cs typeface="Carlito"/>
                        </a:rPr>
                        <a:t>to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-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79"/>
                        </a:lnSpc>
                      </a:pPr>
                      <a:r>
                        <a:rPr sz="3000" spc="-5" dirty="0">
                          <a:latin typeface="Courier New"/>
                          <a:cs typeface="Courier New"/>
                        </a:rPr>
                        <a:t>3;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31750">
                        <a:lnSpc>
                          <a:spcPts val="3379"/>
                        </a:lnSpc>
                        <a:tabLst>
                          <a:tab pos="488950" algn="l"/>
                        </a:tabLst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	</a:t>
                      </a:r>
                      <a:r>
                        <a:rPr sz="3000" spc="-5" dirty="0">
                          <a:latin typeface="Courier New"/>
                          <a:cs typeface="Courier New"/>
                        </a:rPr>
                        <a:t>*=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2; </a:t>
                      </a:r>
                      <a:r>
                        <a:rPr sz="3000" i="1" spc="-5" dirty="0">
                          <a:latin typeface="Carlito"/>
                          <a:cs typeface="Carlito"/>
                        </a:rPr>
                        <a:t>equivalent</a:t>
                      </a:r>
                      <a:r>
                        <a:rPr sz="3000" i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000" i="1" dirty="0">
                          <a:latin typeface="Carlito"/>
                          <a:cs typeface="Carlito"/>
                        </a:rPr>
                        <a:t>to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*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79"/>
                        </a:lnSpc>
                      </a:pPr>
                      <a:r>
                        <a:rPr sz="3000" spc="-5" dirty="0">
                          <a:latin typeface="Courier New"/>
                          <a:cs typeface="Courier New"/>
                        </a:rPr>
                        <a:t>2;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190">
                <a:tc>
                  <a:txBody>
                    <a:bodyPr/>
                    <a:lstStyle/>
                    <a:p>
                      <a:pPr marL="31750">
                        <a:lnSpc>
                          <a:spcPts val="3379"/>
                        </a:lnSpc>
                        <a:tabLst>
                          <a:tab pos="488950" algn="l"/>
                        </a:tabLst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	</a:t>
                      </a:r>
                      <a:r>
                        <a:rPr sz="3000" spc="-5" dirty="0">
                          <a:latin typeface="Courier New"/>
                          <a:cs typeface="Courier New"/>
                        </a:rPr>
                        <a:t>/=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4; </a:t>
                      </a:r>
                      <a:r>
                        <a:rPr sz="3000" i="1" spc="-5" dirty="0">
                          <a:latin typeface="Carlito"/>
                          <a:cs typeface="Carlito"/>
                        </a:rPr>
                        <a:t>equivalent</a:t>
                      </a:r>
                      <a:r>
                        <a:rPr sz="3000" i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000" i="1" dirty="0">
                          <a:latin typeface="Carlito"/>
                          <a:cs typeface="Carlito"/>
                        </a:rPr>
                        <a:t>to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i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9"/>
                        </a:lnSpc>
                      </a:pPr>
                      <a:r>
                        <a:rPr sz="3000" dirty="0">
                          <a:latin typeface="Courier New"/>
                          <a:cs typeface="Courier New"/>
                        </a:rPr>
                        <a:t>/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79"/>
                        </a:lnSpc>
                      </a:pPr>
                      <a:r>
                        <a:rPr sz="3000" spc="-5" dirty="0">
                          <a:latin typeface="Courier New"/>
                          <a:cs typeface="Courier New"/>
                        </a:rPr>
                        <a:t>4;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7340" y="5204459"/>
            <a:ext cx="1397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3000" dirty="0">
                <a:latin typeface="Courier New"/>
                <a:cs typeface="Courier New"/>
              </a:rPr>
              <a:t>i	%</a:t>
            </a:r>
            <a:r>
              <a:rPr sz="3000" spc="-10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3;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139" y="5204459"/>
            <a:ext cx="64357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rlito"/>
                <a:cs typeface="Carlito"/>
              </a:rPr>
              <a:t>remainder </a:t>
            </a:r>
            <a:r>
              <a:rPr sz="3000" spc="70" dirty="0">
                <a:latin typeface="Carlito"/>
                <a:cs typeface="Carlito"/>
              </a:rPr>
              <a:t>a</a:t>
            </a:r>
            <a:r>
              <a:rPr lang="en-US" sz="3000" spc="70" dirty="0">
                <a:latin typeface="Carlito"/>
                <a:cs typeface="Carlito"/>
              </a:rPr>
              <a:t>ft</a:t>
            </a:r>
            <a:r>
              <a:rPr sz="3000" spc="70" dirty="0">
                <a:latin typeface="Carlito"/>
                <a:cs typeface="Carlito"/>
              </a:rPr>
              <a:t>er </a:t>
            </a:r>
            <a:r>
              <a:rPr sz="3000" dirty="0">
                <a:latin typeface="Courier" pitchFamily="2" charset="0"/>
                <a:cs typeface="Carlito"/>
              </a:rPr>
              <a:t>i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is divided by </a:t>
            </a:r>
            <a:r>
              <a:rPr sz="3000" dirty="0">
                <a:latin typeface="Carlito"/>
                <a:cs typeface="Carlito"/>
              </a:rPr>
              <a:t>3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(modulo)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806" y="2517457"/>
            <a:ext cx="1993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Iteration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23784"/>
            <a:ext cx="7459980" cy="40182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200" spc="-10" dirty="0">
                <a:latin typeface="Carlito"/>
                <a:cs typeface="Carlito"/>
              </a:rPr>
              <a:t>Repetition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program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block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Iterate when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block of code </a:t>
            </a:r>
            <a:r>
              <a:rPr sz="3200" dirty="0">
                <a:latin typeface="Carlito"/>
                <a:cs typeface="Carlito"/>
              </a:rPr>
              <a:t>is to </a:t>
            </a:r>
            <a:r>
              <a:rPr sz="3200" spc="-5" dirty="0">
                <a:latin typeface="Carlito"/>
                <a:cs typeface="Carlito"/>
              </a:rPr>
              <a:t>repeated  multiple </a:t>
            </a:r>
            <a:r>
              <a:rPr sz="3200" spc="-10" dirty="0">
                <a:latin typeface="Carlito"/>
                <a:cs typeface="Carlito"/>
              </a:rPr>
              <a:t>times.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rlito"/>
                <a:cs typeface="Carlito"/>
              </a:rPr>
              <a:t>Options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360" dirty="0">
                <a:latin typeface="Carlito"/>
                <a:cs typeface="Carlito"/>
              </a:rPr>
              <a:t>while-­‐loop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430" dirty="0">
                <a:latin typeface="Carlito"/>
                <a:cs typeface="Carlito"/>
              </a:rPr>
              <a:t>for-­‐loop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7252" y="266700"/>
            <a:ext cx="1814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</a:t>
            </a:r>
            <a:r>
              <a:rPr spc="-5" dirty="0"/>
              <a:t>er</a:t>
            </a:r>
            <a:r>
              <a:rPr spc="-10" dirty="0"/>
              <a:t>ati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7395" y="977582"/>
            <a:ext cx="2976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BA191F"/>
                </a:solidFill>
                <a:latin typeface="Comic Sans MS"/>
                <a:cs typeface="Comic Sans MS"/>
              </a:rPr>
              <a:t>The </a:t>
            </a:r>
            <a:r>
              <a:rPr sz="3200" spc="-5" dirty="0">
                <a:solidFill>
                  <a:srgbClr val="BA191F"/>
                </a:solidFill>
                <a:latin typeface="Comic Sans MS"/>
                <a:cs typeface="Comic Sans MS"/>
              </a:rPr>
              <a:t>While</a:t>
            </a:r>
            <a:r>
              <a:rPr sz="3200" spc="-80" dirty="0">
                <a:solidFill>
                  <a:srgbClr val="BA191F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BA191F"/>
                </a:solidFill>
                <a:latin typeface="Comic Sans MS"/>
                <a:cs typeface="Comic Sans MS"/>
              </a:rPr>
              <a:t>Loop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75" y="1708150"/>
            <a:ext cx="9050655" cy="0"/>
          </a:xfrm>
          <a:custGeom>
            <a:avLst/>
            <a:gdLst/>
            <a:ahLst/>
            <a:cxnLst/>
            <a:rect l="l" t="t" r="r" b="b"/>
            <a:pathLst>
              <a:path w="9050655">
                <a:moveTo>
                  <a:pt x="0" y="0"/>
                </a:moveTo>
                <a:lnTo>
                  <a:pt x="9050333" y="1"/>
                </a:lnTo>
              </a:path>
            </a:pathLst>
          </a:custGeom>
          <a:ln w="12699">
            <a:solidFill>
              <a:srgbClr val="F1F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1707" y="2479675"/>
            <a:ext cx="4657293" cy="3101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909" y="304304"/>
            <a:ext cx="2362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While</a:t>
            </a:r>
            <a:r>
              <a:rPr spc="-7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3248"/>
            <a:ext cx="5935980" cy="13277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2029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while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loop: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	</a:t>
            </a:r>
            <a:r>
              <a:rPr sz="2400" spc="-5" dirty="0">
                <a:latin typeface="Carlito"/>
                <a:cs typeface="Carlito"/>
              </a:rPr>
              <a:t>common </a:t>
            </a:r>
            <a:r>
              <a:rPr sz="2400" spc="-10" dirty="0">
                <a:latin typeface="Carlito"/>
                <a:cs typeface="Carlito"/>
              </a:rPr>
              <a:t>repetition</a:t>
            </a:r>
            <a:r>
              <a:rPr sz="2400" spc="-5" dirty="0">
                <a:latin typeface="Carlito"/>
                <a:cs typeface="Carlito"/>
              </a:rPr>
              <a:t> structure</a:t>
            </a:r>
            <a:endParaRPr sz="24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Evaluate a </a:t>
            </a:r>
            <a:r>
              <a:rPr sz="2400" b="1" spc="-5" dirty="0">
                <a:latin typeface="Carlito"/>
                <a:cs typeface="Carlito"/>
              </a:rPr>
              <a:t>boolean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expression</a:t>
            </a:r>
            <a:endParaRPr sz="24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b="1" spc="-5" dirty="0">
                <a:latin typeface="Carlito"/>
                <a:cs typeface="Carlito"/>
              </a:rPr>
              <a:t>true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execute </a:t>
            </a:r>
            <a:r>
              <a:rPr sz="2400" spc="-5" dirty="0">
                <a:latin typeface="Carlito"/>
                <a:cs typeface="Carlito"/>
              </a:rPr>
              <a:t>some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statements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621292"/>
            <a:ext cx="3482975" cy="960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Carlito"/>
                <a:cs typeface="Carlito"/>
              </a:rPr>
              <a:t>Repeat</a:t>
            </a:r>
            <a:endParaRPr sz="2400">
              <a:latin typeface="Carlito"/>
              <a:cs typeface="Carlito"/>
            </a:endParaRPr>
          </a:p>
          <a:p>
            <a:pPr marL="958215">
              <a:lnSpc>
                <a:spcPct val="100000"/>
              </a:lnSpc>
              <a:spcBef>
                <a:spcPts val="2555"/>
              </a:spcBef>
            </a:pPr>
            <a:r>
              <a:rPr sz="1600" dirty="0">
                <a:solidFill>
                  <a:srgbClr val="6D0E0E"/>
                </a:solidFill>
                <a:latin typeface="Comic Sans MS"/>
                <a:cs typeface="Comic Sans MS"/>
              </a:rPr>
              <a:t>loop </a:t>
            </a:r>
            <a:r>
              <a:rPr sz="1600" spc="-5" dirty="0">
                <a:solidFill>
                  <a:srgbClr val="6D0E0E"/>
                </a:solidFill>
                <a:latin typeface="Comic Sans MS"/>
                <a:cs typeface="Comic Sans MS"/>
              </a:rPr>
              <a:t>continuation</a:t>
            </a:r>
            <a:r>
              <a:rPr sz="1600" spc="-20" dirty="0">
                <a:solidFill>
                  <a:srgbClr val="6D0E0E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6D0E0E"/>
                </a:solidFill>
                <a:latin typeface="Comic Sans MS"/>
                <a:cs typeface="Comic Sans MS"/>
              </a:rPr>
              <a:t>condition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9375" y="4183062"/>
            <a:ext cx="1104900" cy="34163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787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620"/>
              </a:spcBef>
            </a:pPr>
            <a:r>
              <a:rPr sz="1200" spc="-35" dirty="0">
                <a:latin typeface="Verdana"/>
                <a:cs typeface="Verdana"/>
              </a:rPr>
              <a:t>statement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49861" y="2898775"/>
            <a:ext cx="1950085" cy="1481455"/>
            <a:chOff x="5749861" y="2898775"/>
            <a:chExt cx="1950085" cy="1481455"/>
          </a:xfrm>
        </p:grpSpPr>
        <p:sp>
          <p:nvSpPr>
            <p:cNvPr id="7" name="object 7"/>
            <p:cNvSpPr/>
            <p:nvPr/>
          </p:nvSpPr>
          <p:spPr>
            <a:xfrm>
              <a:off x="5773737" y="2903537"/>
              <a:ext cx="1905" cy="1187450"/>
            </a:xfrm>
            <a:custGeom>
              <a:avLst/>
              <a:gdLst/>
              <a:ahLst/>
              <a:cxnLst/>
              <a:rect l="l" t="t" r="r" b="b"/>
              <a:pathLst>
                <a:path w="1904" h="1187450">
                  <a:moveTo>
                    <a:pt x="0" y="0"/>
                  </a:moveTo>
                  <a:lnTo>
                    <a:pt x="1554" y="1187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9861" y="4065562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50800" y="0"/>
                  </a:moveTo>
                  <a:lnTo>
                    <a:pt x="0" y="63"/>
                  </a:lnTo>
                  <a:lnTo>
                    <a:pt x="25463" y="50825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7974" y="4349749"/>
              <a:ext cx="1016000" cy="5080"/>
            </a:xfrm>
            <a:custGeom>
              <a:avLst/>
              <a:gdLst/>
              <a:ahLst/>
              <a:cxnLst/>
              <a:rect l="l" t="t" r="r" b="b"/>
              <a:pathLst>
                <a:path w="1016000" h="5079">
                  <a:moveTo>
                    <a:pt x="0" y="0"/>
                  </a:moveTo>
                  <a:lnTo>
                    <a:pt x="1015999" y="4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48460" y="4328883"/>
              <a:ext cx="51435" cy="50800"/>
            </a:xfrm>
            <a:custGeom>
              <a:avLst/>
              <a:gdLst/>
              <a:ahLst/>
              <a:cxnLst/>
              <a:rect l="l" t="t" r="r" b="b"/>
              <a:pathLst>
                <a:path w="51434" h="50800">
                  <a:moveTo>
                    <a:pt x="228" y="0"/>
                  </a:moveTo>
                  <a:lnTo>
                    <a:pt x="0" y="50800"/>
                  </a:lnTo>
                  <a:lnTo>
                    <a:pt x="50914" y="2562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226425" y="3589337"/>
            <a:ext cx="50800" cy="593725"/>
            <a:chOff x="8226425" y="3589337"/>
            <a:chExt cx="50800" cy="593725"/>
          </a:xfrm>
        </p:grpSpPr>
        <p:sp>
          <p:nvSpPr>
            <p:cNvPr id="12" name="object 12"/>
            <p:cNvSpPr/>
            <p:nvPr/>
          </p:nvSpPr>
          <p:spPr>
            <a:xfrm>
              <a:off x="8251824" y="3614737"/>
              <a:ext cx="0" cy="568325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5683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26425" y="358933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35139" y="4105122"/>
            <a:ext cx="333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399"/>
                </a:solidFill>
                <a:latin typeface="Comic Sans MS"/>
                <a:cs typeface="Comic Sans MS"/>
              </a:rPr>
              <a:t>true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8652" y="4963960"/>
            <a:ext cx="380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399"/>
                </a:solidFill>
                <a:latin typeface="Comic Sans MS"/>
                <a:cs typeface="Comic Sans MS"/>
              </a:rPr>
              <a:t>f</a:t>
            </a:r>
            <a:r>
              <a:rPr sz="1200" spc="-5" dirty="0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sz="1200" dirty="0">
                <a:solidFill>
                  <a:srgbClr val="003399"/>
                </a:solidFill>
                <a:latin typeface="Comic Sans MS"/>
                <a:cs typeface="Comic Sans MS"/>
              </a:rPr>
              <a:t>l</a:t>
            </a:r>
            <a:r>
              <a:rPr sz="1200" spc="-5" dirty="0">
                <a:solidFill>
                  <a:srgbClr val="003399"/>
                </a:solidFill>
                <a:latin typeface="Comic Sans MS"/>
                <a:cs typeface="Comic Sans MS"/>
              </a:rPr>
              <a:t>s</a:t>
            </a:r>
            <a:r>
              <a:rPr sz="1200" dirty="0">
                <a:solidFill>
                  <a:srgbClr val="003399"/>
                </a:solidFill>
                <a:latin typeface="Comic Sans MS"/>
                <a:cs typeface="Comic Sans MS"/>
              </a:rPr>
              <a:t>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92675" y="2674937"/>
            <a:ext cx="1765300" cy="3197225"/>
            <a:chOff x="4892675" y="2674937"/>
            <a:chExt cx="1765300" cy="3197225"/>
          </a:xfrm>
        </p:grpSpPr>
        <p:sp>
          <p:nvSpPr>
            <p:cNvPr id="17" name="object 17"/>
            <p:cNvSpPr/>
            <p:nvPr/>
          </p:nvSpPr>
          <p:spPr>
            <a:xfrm>
              <a:off x="5659437" y="2674937"/>
              <a:ext cx="227012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75325" y="4583112"/>
              <a:ext cx="1905" cy="1035050"/>
            </a:xfrm>
            <a:custGeom>
              <a:avLst/>
              <a:gdLst/>
              <a:ahLst/>
              <a:cxnLst/>
              <a:rect l="l" t="t" r="r" b="b"/>
              <a:pathLst>
                <a:path w="1904" h="1035050">
                  <a:moveTo>
                    <a:pt x="0" y="0"/>
                  </a:moveTo>
                  <a:lnTo>
                    <a:pt x="1549" y="10350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51436" y="5592725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50800" y="0"/>
                  </a:moveTo>
                  <a:lnTo>
                    <a:pt x="0" y="74"/>
                  </a:lnTo>
                  <a:lnTo>
                    <a:pt x="25476" y="50836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2612" y="5643562"/>
              <a:ext cx="227329" cy="228600"/>
            </a:xfrm>
            <a:custGeom>
              <a:avLst/>
              <a:gdLst/>
              <a:ahLst/>
              <a:cxnLst/>
              <a:rect l="l" t="t" r="r" b="b"/>
              <a:pathLst>
                <a:path w="227329" h="228600">
                  <a:moveTo>
                    <a:pt x="113499" y="0"/>
                  </a:moveTo>
                  <a:lnTo>
                    <a:pt x="69319" y="8982"/>
                  </a:lnTo>
                  <a:lnTo>
                    <a:pt x="33242" y="33477"/>
                  </a:lnTo>
                  <a:lnTo>
                    <a:pt x="8918" y="69809"/>
                  </a:lnTo>
                  <a:lnTo>
                    <a:pt x="0" y="114300"/>
                  </a:lnTo>
                  <a:lnTo>
                    <a:pt x="8918" y="158790"/>
                  </a:lnTo>
                  <a:lnTo>
                    <a:pt x="33242" y="195122"/>
                  </a:lnTo>
                  <a:lnTo>
                    <a:pt x="69319" y="219617"/>
                  </a:lnTo>
                  <a:lnTo>
                    <a:pt x="113499" y="228600"/>
                  </a:lnTo>
                  <a:lnTo>
                    <a:pt x="157682" y="219617"/>
                  </a:lnTo>
                  <a:lnTo>
                    <a:pt x="193763" y="195122"/>
                  </a:lnTo>
                  <a:lnTo>
                    <a:pt x="218091" y="158790"/>
                  </a:lnTo>
                  <a:lnTo>
                    <a:pt x="227012" y="114300"/>
                  </a:lnTo>
                  <a:lnTo>
                    <a:pt x="218091" y="69809"/>
                  </a:lnTo>
                  <a:lnTo>
                    <a:pt x="193763" y="33477"/>
                  </a:lnTo>
                  <a:lnTo>
                    <a:pt x="157682" y="8982"/>
                  </a:lnTo>
                  <a:lnTo>
                    <a:pt x="113499" y="0"/>
                  </a:lnTo>
                  <a:close/>
                </a:path>
              </a:pathLst>
            </a:custGeom>
            <a:solidFill>
              <a:srgbClr val="275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92675" y="4116387"/>
              <a:ext cx="1765300" cy="466725"/>
            </a:xfrm>
            <a:custGeom>
              <a:avLst/>
              <a:gdLst/>
              <a:ahLst/>
              <a:cxnLst/>
              <a:rect l="l" t="t" r="r" b="b"/>
              <a:pathLst>
                <a:path w="1765300" h="466725">
                  <a:moveTo>
                    <a:pt x="882650" y="0"/>
                  </a:moveTo>
                  <a:lnTo>
                    <a:pt x="810258" y="773"/>
                  </a:lnTo>
                  <a:lnTo>
                    <a:pt x="739478" y="3054"/>
                  </a:lnTo>
                  <a:lnTo>
                    <a:pt x="670538" y="6782"/>
                  </a:lnTo>
                  <a:lnTo>
                    <a:pt x="603663" y="11897"/>
                  </a:lnTo>
                  <a:lnTo>
                    <a:pt x="539081" y="18339"/>
                  </a:lnTo>
                  <a:lnTo>
                    <a:pt x="477020" y="26048"/>
                  </a:lnTo>
                  <a:lnTo>
                    <a:pt x="417706" y="34963"/>
                  </a:lnTo>
                  <a:lnTo>
                    <a:pt x="361367" y="45026"/>
                  </a:lnTo>
                  <a:lnTo>
                    <a:pt x="308229" y="56175"/>
                  </a:lnTo>
                  <a:lnTo>
                    <a:pt x="258521" y="68351"/>
                  </a:lnTo>
                  <a:lnTo>
                    <a:pt x="212468" y="81493"/>
                  </a:lnTo>
                  <a:lnTo>
                    <a:pt x="170299" y="95542"/>
                  </a:lnTo>
                  <a:lnTo>
                    <a:pt x="132240" y="110438"/>
                  </a:lnTo>
                  <a:lnTo>
                    <a:pt x="69362" y="142528"/>
                  </a:lnTo>
                  <a:lnTo>
                    <a:pt x="25652" y="177283"/>
                  </a:lnTo>
                  <a:lnTo>
                    <a:pt x="2925" y="214223"/>
                  </a:lnTo>
                  <a:lnTo>
                    <a:pt x="0" y="233362"/>
                  </a:lnTo>
                  <a:lnTo>
                    <a:pt x="2925" y="252501"/>
                  </a:lnTo>
                  <a:lnTo>
                    <a:pt x="25652" y="289441"/>
                  </a:lnTo>
                  <a:lnTo>
                    <a:pt x="69362" y="324196"/>
                  </a:lnTo>
                  <a:lnTo>
                    <a:pt x="132240" y="356286"/>
                  </a:lnTo>
                  <a:lnTo>
                    <a:pt x="170299" y="371182"/>
                  </a:lnTo>
                  <a:lnTo>
                    <a:pt x="212468" y="385231"/>
                  </a:lnTo>
                  <a:lnTo>
                    <a:pt x="258521" y="398373"/>
                  </a:lnTo>
                  <a:lnTo>
                    <a:pt x="308229" y="410549"/>
                  </a:lnTo>
                  <a:lnTo>
                    <a:pt x="361367" y="421698"/>
                  </a:lnTo>
                  <a:lnTo>
                    <a:pt x="417706" y="431761"/>
                  </a:lnTo>
                  <a:lnTo>
                    <a:pt x="477020" y="440676"/>
                  </a:lnTo>
                  <a:lnTo>
                    <a:pt x="539081" y="448385"/>
                  </a:lnTo>
                  <a:lnTo>
                    <a:pt x="603663" y="454827"/>
                  </a:lnTo>
                  <a:lnTo>
                    <a:pt x="670538" y="459942"/>
                  </a:lnTo>
                  <a:lnTo>
                    <a:pt x="739478" y="463670"/>
                  </a:lnTo>
                  <a:lnTo>
                    <a:pt x="810258" y="465951"/>
                  </a:lnTo>
                  <a:lnTo>
                    <a:pt x="882650" y="466725"/>
                  </a:lnTo>
                  <a:lnTo>
                    <a:pt x="955041" y="465951"/>
                  </a:lnTo>
                  <a:lnTo>
                    <a:pt x="1025821" y="463670"/>
                  </a:lnTo>
                  <a:lnTo>
                    <a:pt x="1094761" y="459942"/>
                  </a:lnTo>
                  <a:lnTo>
                    <a:pt x="1161636" y="454827"/>
                  </a:lnTo>
                  <a:lnTo>
                    <a:pt x="1226218" y="448385"/>
                  </a:lnTo>
                  <a:lnTo>
                    <a:pt x="1288279" y="440676"/>
                  </a:lnTo>
                  <a:lnTo>
                    <a:pt x="1347593" y="431761"/>
                  </a:lnTo>
                  <a:lnTo>
                    <a:pt x="1403932" y="421698"/>
                  </a:lnTo>
                  <a:lnTo>
                    <a:pt x="1457070" y="410549"/>
                  </a:lnTo>
                  <a:lnTo>
                    <a:pt x="1506778" y="398373"/>
                  </a:lnTo>
                  <a:lnTo>
                    <a:pt x="1552831" y="385231"/>
                  </a:lnTo>
                  <a:lnTo>
                    <a:pt x="1595000" y="371182"/>
                  </a:lnTo>
                  <a:lnTo>
                    <a:pt x="1633059" y="356286"/>
                  </a:lnTo>
                  <a:lnTo>
                    <a:pt x="1695937" y="324196"/>
                  </a:lnTo>
                  <a:lnTo>
                    <a:pt x="1739647" y="289441"/>
                  </a:lnTo>
                  <a:lnTo>
                    <a:pt x="1762374" y="252501"/>
                  </a:lnTo>
                  <a:lnTo>
                    <a:pt x="1765300" y="233362"/>
                  </a:lnTo>
                  <a:lnTo>
                    <a:pt x="1762374" y="214223"/>
                  </a:lnTo>
                  <a:lnTo>
                    <a:pt x="1739647" y="177283"/>
                  </a:lnTo>
                  <a:lnTo>
                    <a:pt x="1695937" y="142528"/>
                  </a:lnTo>
                  <a:lnTo>
                    <a:pt x="1633059" y="110438"/>
                  </a:lnTo>
                  <a:lnTo>
                    <a:pt x="1595000" y="95542"/>
                  </a:lnTo>
                  <a:lnTo>
                    <a:pt x="1552831" y="81493"/>
                  </a:lnTo>
                  <a:lnTo>
                    <a:pt x="1506778" y="68351"/>
                  </a:lnTo>
                  <a:lnTo>
                    <a:pt x="1457070" y="56175"/>
                  </a:lnTo>
                  <a:lnTo>
                    <a:pt x="1403932" y="45026"/>
                  </a:lnTo>
                  <a:lnTo>
                    <a:pt x="1347593" y="34963"/>
                  </a:lnTo>
                  <a:lnTo>
                    <a:pt x="1288279" y="26048"/>
                  </a:lnTo>
                  <a:lnTo>
                    <a:pt x="1226218" y="18339"/>
                  </a:lnTo>
                  <a:lnTo>
                    <a:pt x="1161636" y="11897"/>
                  </a:lnTo>
                  <a:lnTo>
                    <a:pt x="1094761" y="6782"/>
                  </a:lnTo>
                  <a:lnTo>
                    <a:pt x="1025821" y="3054"/>
                  </a:lnTo>
                  <a:lnTo>
                    <a:pt x="955041" y="773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39436" y="4245609"/>
            <a:ext cx="1473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Verdana"/>
                <a:cs typeface="Verdana"/>
              </a:rPr>
              <a:t>boolean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expression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99375" y="3248025"/>
            <a:ext cx="1104900" cy="34163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787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620"/>
              </a:spcBef>
            </a:pPr>
            <a:r>
              <a:rPr sz="1200" spc="-35" dirty="0">
                <a:latin typeface="Verdana"/>
                <a:cs typeface="Verdana"/>
              </a:rPr>
              <a:t>statement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76912" y="3394075"/>
            <a:ext cx="1922780" cy="50800"/>
            <a:chOff x="5776912" y="3394075"/>
            <a:chExt cx="1922780" cy="50800"/>
          </a:xfrm>
        </p:grpSpPr>
        <p:sp>
          <p:nvSpPr>
            <p:cNvPr id="25" name="object 25"/>
            <p:cNvSpPr/>
            <p:nvPr/>
          </p:nvSpPr>
          <p:spPr>
            <a:xfrm>
              <a:off x="5802316" y="3419473"/>
              <a:ext cx="1897380" cy="0"/>
            </a:xfrm>
            <a:custGeom>
              <a:avLst/>
              <a:gdLst/>
              <a:ahLst/>
              <a:cxnLst/>
              <a:rect l="l" t="t" r="r" b="b"/>
              <a:pathLst>
                <a:path w="1897379">
                  <a:moveTo>
                    <a:pt x="1897058" y="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6912" y="339407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25400"/>
                  </a:lnTo>
                  <a:lnTo>
                    <a:pt x="508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320040" y="1820489"/>
            <a:ext cx="602672" cy="1180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5937" y="3952760"/>
            <a:ext cx="4041140" cy="1570990"/>
          </a:xfrm>
          <a:custGeom>
            <a:avLst/>
            <a:gdLst/>
            <a:ahLst/>
            <a:cxnLst/>
            <a:rect l="l" t="t" r="r" b="b"/>
            <a:pathLst>
              <a:path w="4041140" h="1570989">
                <a:moveTo>
                  <a:pt x="4040517" y="0"/>
                </a:moveTo>
                <a:lnTo>
                  <a:pt x="0" y="0"/>
                </a:lnTo>
                <a:lnTo>
                  <a:pt x="0" y="1570558"/>
                </a:lnTo>
                <a:lnTo>
                  <a:pt x="4040517" y="1570558"/>
                </a:lnTo>
                <a:lnTo>
                  <a:pt x="4040517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8817" y="4122940"/>
            <a:ext cx="3709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4400" algn="l"/>
                <a:tab pos="3543935" algn="l"/>
              </a:tabLst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while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(</a:t>
            </a:r>
            <a:r>
              <a:rPr sz="1800" spc="-20" dirty="0">
                <a:latin typeface="Verdana"/>
                <a:cs typeface="Verdana"/>
              </a:rPr>
              <a:t>boolean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expre</a:t>
            </a:r>
            <a:r>
              <a:rPr sz="1800" spc="-30" dirty="0">
                <a:latin typeface="Verdana"/>
                <a:cs typeface="Verdana"/>
              </a:rPr>
              <a:t>ss</a:t>
            </a:r>
            <a:r>
              <a:rPr sz="1800" spc="5" dirty="0">
                <a:latin typeface="Verdana"/>
                <a:cs typeface="Verdana"/>
              </a:rPr>
              <a:t>io</a:t>
            </a:r>
            <a:r>
              <a:rPr sz="1800" dirty="0">
                <a:latin typeface="Verdana"/>
                <a:cs typeface="Verdana"/>
              </a:rPr>
              <a:t>n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)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800" spc="-55" dirty="0">
                <a:latin typeface="Verdana"/>
                <a:cs typeface="Verdana"/>
              </a:rPr>
              <a:t>statement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1</a:t>
            </a:r>
            <a:r>
              <a:rPr sz="2000" b="1" spc="-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6092" y="4732540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Verdana"/>
                <a:cs typeface="Verdana"/>
              </a:rPr>
              <a:t>statement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2</a:t>
            </a:r>
            <a:r>
              <a:rPr sz="2000" b="1" spc="-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817" y="5037340"/>
            <a:ext cx="16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1518" y="4674171"/>
            <a:ext cx="904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D0E0E"/>
                </a:solidFill>
                <a:latin typeface="Comic Sans MS"/>
                <a:cs typeface="Comic Sans MS"/>
              </a:rPr>
              <a:t>loop</a:t>
            </a:r>
            <a:r>
              <a:rPr sz="1600" spc="-75" dirty="0">
                <a:solidFill>
                  <a:srgbClr val="6D0E0E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6D0E0E"/>
                </a:solidFill>
                <a:latin typeface="Comic Sans MS"/>
                <a:cs typeface="Comic Sans MS"/>
              </a:rPr>
              <a:t>body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64231" y="3631234"/>
            <a:ext cx="332740" cy="1572895"/>
            <a:chOff x="2664231" y="3631234"/>
            <a:chExt cx="332740" cy="1572895"/>
          </a:xfrm>
        </p:grpSpPr>
        <p:sp>
          <p:nvSpPr>
            <p:cNvPr id="34" name="object 34"/>
            <p:cNvSpPr/>
            <p:nvPr/>
          </p:nvSpPr>
          <p:spPr>
            <a:xfrm>
              <a:off x="2729303" y="3635997"/>
              <a:ext cx="233679" cy="443230"/>
            </a:xfrm>
            <a:custGeom>
              <a:avLst/>
              <a:gdLst/>
              <a:ahLst/>
              <a:cxnLst/>
              <a:rect l="l" t="t" r="r" b="b"/>
              <a:pathLst>
                <a:path w="233680" h="443229">
                  <a:moveTo>
                    <a:pt x="233174" y="0"/>
                  </a:moveTo>
                  <a:lnTo>
                    <a:pt x="0" y="44303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17482" y="4044721"/>
              <a:ext cx="46355" cy="57150"/>
            </a:xfrm>
            <a:custGeom>
              <a:avLst/>
              <a:gdLst/>
              <a:ahLst/>
              <a:cxnLst/>
              <a:rect l="l" t="t" r="r" b="b"/>
              <a:pathLst>
                <a:path w="46355" h="57150">
                  <a:moveTo>
                    <a:pt x="1181" y="0"/>
                  </a:moveTo>
                  <a:lnTo>
                    <a:pt x="0" y="56794"/>
                  </a:lnTo>
                  <a:lnTo>
                    <a:pt x="46139" y="23660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64231" y="4484710"/>
              <a:ext cx="332508" cy="719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9161" y="4509650"/>
              <a:ext cx="228600" cy="615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990" y="304304"/>
            <a:ext cx="77793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Inﬁnite </a:t>
            </a:r>
            <a:r>
              <a:rPr spc="-5" dirty="0"/>
              <a:t>While Loop, </a:t>
            </a:r>
            <a:r>
              <a:rPr spc="-615" dirty="0"/>
              <a:t>Re-­‐examined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01" y="2008479"/>
            <a:ext cx="6579234" cy="220091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Courier New"/>
                <a:cs typeface="Courier New"/>
              </a:rPr>
              <a:t>System.out.print(“Program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running”);</a:t>
            </a:r>
            <a:endParaRPr sz="20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tabLst>
                <a:tab pos="1097280" algn="l"/>
                <a:tab pos="2164080" algn="l"/>
              </a:tabLst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while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latin typeface="Courier New"/>
                <a:cs typeface="Courier New"/>
              </a:rPr>
              <a:t>true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)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System.out.print(“.”)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2880" marR="5962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System.out.println();  System.out.println(“Program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Exiting”);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057" y="65363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42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3465" y="1849577"/>
            <a:ext cx="1055716" cy="1720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4496" y="304304"/>
            <a:ext cx="5784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5895" algn="l"/>
              </a:tabLst>
            </a:pPr>
            <a:r>
              <a:rPr spc="-5" dirty="0"/>
              <a:t>While</a:t>
            </a:r>
            <a:r>
              <a:rPr spc="5" dirty="0"/>
              <a:t> </a:t>
            </a:r>
            <a:r>
              <a:rPr dirty="0"/>
              <a:t>Loop:	</a:t>
            </a:r>
            <a:r>
              <a:rPr spc="-5" dirty="0"/>
              <a:t>Powers </a:t>
            </a:r>
            <a:r>
              <a:rPr dirty="0"/>
              <a:t>of</a:t>
            </a:r>
            <a:r>
              <a:rPr spc="-65" dirty="0"/>
              <a:t> </a:t>
            </a:r>
            <a:r>
              <a:rPr spc="-5" dirty="0"/>
              <a:t>Two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9045" y="1194206"/>
            <a:ext cx="5957570" cy="1542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0"/>
              </a:spcBef>
              <a:tabLst>
                <a:tab pos="1520825" algn="l"/>
              </a:tabLst>
            </a:pPr>
            <a:r>
              <a:rPr sz="2800" spc="-5" dirty="0">
                <a:latin typeface="Carlito"/>
                <a:cs typeface="Carlito"/>
              </a:rPr>
              <a:t>Example:	Print powers of </a:t>
            </a:r>
            <a:r>
              <a:rPr sz="2800" dirty="0">
                <a:latin typeface="Carlito"/>
                <a:cs typeface="Carlito"/>
              </a:rPr>
              <a:t>2 that </a:t>
            </a:r>
            <a:r>
              <a:rPr sz="2800" spc="-5" dirty="0">
                <a:latin typeface="Carlito"/>
                <a:cs typeface="Carlito"/>
              </a:rPr>
              <a:t>are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2</a:t>
            </a:r>
            <a:r>
              <a:rPr sz="2775" baseline="25525" dirty="0">
                <a:latin typeface="Carlito"/>
                <a:cs typeface="Carlito"/>
              </a:rPr>
              <a:t>N</a:t>
            </a:r>
            <a:endParaRPr sz="2775" baseline="25525">
              <a:latin typeface="Carlito"/>
              <a:cs typeface="Carlito"/>
            </a:endParaRPr>
          </a:p>
          <a:p>
            <a:pPr marL="781050" indent="-28575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81050" algn="l"/>
              </a:tabLst>
            </a:pPr>
            <a:r>
              <a:rPr sz="2800" spc="-5" dirty="0">
                <a:latin typeface="Carlito"/>
                <a:cs typeface="Carlito"/>
              </a:rPr>
              <a:t>Increment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b="1" dirty="0">
                <a:latin typeface="Courier New"/>
                <a:cs typeface="Courier New"/>
              </a:rPr>
              <a:t>i</a:t>
            </a:r>
            <a:r>
              <a:rPr sz="2800" b="1" spc="-10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rlito"/>
                <a:cs typeface="Carlito"/>
              </a:rPr>
              <a:t>from </a:t>
            </a:r>
            <a:r>
              <a:rPr sz="2800" b="1" dirty="0">
                <a:latin typeface="Courier New"/>
                <a:cs typeface="Courier New"/>
              </a:rPr>
              <a:t>0</a:t>
            </a:r>
            <a:r>
              <a:rPr sz="2800" b="1" spc="-1050" dirty="0">
                <a:latin typeface="Courier New"/>
                <a:cs typeface="Courier New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b="1" dirty="0">
                <a:latin typeface="Courier New"/>
                <a:cs typeface="Courier New"/>
              </a:rPr>
              <a:t>N</a:t>
            </a:r>
            <a:endParaRPr sz="2800">
              <a:latin typeface="Courier New"/>
              <a:cs typeface="Courier New"/>
            </a:endParaRPr>
          </a:p>
          <a:p>
            <a:pPr marL="7810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81050" algn="l"/>
              </a:tabLst>
            </a:pPr>
            <a:r>
              <a:rPr sz="2800" spc="-5" dirty="0">
                <a:latin typeface="Carlito"/>
                <a:cs typeface="Carlito"/>
              </a:rPr>
              <a:t>Double </a:t>
            </a:r>
            <a:r>
              <a:rPr sz="2800" b="1" dirty="0">
                <a:latin typeface="Courier New"/>
                <a:cs typeface="Courier New"/>
              </a:rPr>
              <a:t>v</a:t>
            </a:r>
            <a:r>
              <a:rPr sz="2800" b="1" spc="-10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379" y="3053041"/>
            <a:ext cx="5602605" cy="2395855"/>
          </a:xfrm>
          <a:prstGeom prst="rect">
            <a:avLst/>
          </a:prstGeom>
          <a:solidFill>
            <a:srgbClr val="BDD5FE"/>
          </a:solidFill>
        </p:spPr>
        <p:txBody>
          <a:bodyPr vert="horz" wrap="square" lIns="0" tIns="55879" rIns="0" bIns="0" rtlCol="0">
            <a:spAutoFit/>
          </a:bodyPr>
          <a:lstStyle/>
          <a:p>
            <a:pPr marL="182245" marR="3887470">
              <a:lnSpc>
                <a:spcPct val="100000"/>
              </a:lnSpc>
              <a:spcBef>
                <a:spcPts val="439"/>
              </a:spcBef>
              <a:tabLst>
                <a:tab pos="792480" algn="l"/>
                <a:tab pos="1097280" algn="l"/>
                <a:tab pos="1402080" algn="l"/>
              </a:tabLst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int	</a:t>
            </a:r>
            <a:r>
              <a:rPr sz="2000" b="1" dirty="0">
                <a:latin typeface="Courier New"/>
                <a:cs typeface="Courier New"/>
              </a:rPr>
              <a:t>i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993399"/>
                </a:solidFill>
                <a:latin typeface="Courier New"/>
                <a:cs typeface="Courier New"/>
              </a:rPr>
              <a:t>0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; 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int	</a:t>
            </a:r>
            <a:r>
              <a:rPr sz="2000" b="1" dirty="0">
                <a:latin typeface="Courier New"/>
                <a:cs typeface="Courier New"/>
              </a:rPr>
              <a:t>v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993399"/>
                </a:solidFill>
                <a:latin typeface="Courier New"/>
                <a:cs typeface="Courier New"/>
              </a:rPr>
              <a:t>1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87680" marR="229235" indent="-305435">
              <a:lnSpc>
                <a:spcPct val="100000"/>
              </a:lnSpc>
              <a:tabLst>
                <a:tab pos="1097280" algn="l"/>
                <a:tab pos="1554480" algn="l"/>
                <a:tab pos="2011680" algn="l"/>
                <a:tab pos="2468880" algn="l"/>
                <a:tab pos="3688079" algn="l"/>
                <a:tab pos="3992879" algn="l"/>
                <a:tab pos="4907915" algn="l"/>
              </a:tabLst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while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(</a:t>
            </a:r>
            <a:r>
              <a:rPr sz="2000" b="1" dirty="0">
                <a:latin typeface="Courier New"/>
                <a:cs typeface="Courier New"/>
              </a:rPr>
              <a:t>i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&lt;=	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)	</a:t>
            </a:r>
            <a:r>
              <a:rPr sz="2000" b="1" dirty="0">
                <a:latin typeface="Courier New"/>
                <a:cs typeface="Courier New"/>
              </a:rPr>
              <a:t>{  System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.</a:t>
            </a:r>
            <a:r>
              <a:rPr sz="2000" b="1" dirty="0">
                <a:latin typeface="Courier New"/>
                <a:cs typeface="Courier New"/>
              </a:rPr>
              <a:t>ou</a:t>
            </a:r>
            <a:r>
              <a:rPr sz="2000" b="1" spc="-5" dirty="0"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.</a:t>
            </a:r>
            <a:r>
              <a:rPr sz="2000" b="1" dirty="0">
                <a:latin typeface="Courier New"/>
                <a:cs typeface="Courier New"/>
              </a:rPr>
              <a:t>println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(</a:t>
            </a:r>
            <a:r>
              <a:rPr sz="2000" b="1" dirty="0">
                <a:latin typeface="Courier New"/>
                <a:cs typeface="Courier New"/>
              </a:rPr>
              <a:t>i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+	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 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+	</a:t>
            </a:r>
            <a:r>
              <a:rPr sz="2000" b="1" dirty="0">
                <a:latin typeface="Courier New"/>
                <a:cs typeface="Courier New"/>
              </a:rPr>
              <a:t>v</a:t>
            </a:r>
            <a:r>
              <a:rPr sz="2000" b="1" spc="-5" dirty="0">
                <a:solidFill>
                  <a:srgbClr val="9A1900"/>
                </a:solidFill>
                <a:latin typeface="Courier New"/>
                <a:cs typeface="Courier New"/>
              </a:rPr>
              <a:t>);  </a:t>
            </a:r>
            <a:r>
              <a:rPr sz="2000" b="1" dirty="0">
                <a:latin typeface="Courier New"/>
                <a:cs typeface="Courier New"/>
              </a:rPr>
              <a:t>i++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tabLst>
                <a:tab pos="792480" algn="l"/>
                <a:tab pos="1097280" algn="l"/>
                <a:tab pos="1402080" algn="l"/>
                <a:tab pos="1706880" algn="l"/>
              </a:tabLst>
            </a:pPr>
            <a:r>
              <a:rPr sz="2000" b="1" dirty="0">
                <a:latin typeface="Courier New"/>
                <a:cs typeface="Courier New"/>
              </a:rPr>
              <a:t>v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993399"/>
                </a:solidFill>
                <a:latin typeface="Courier New"/>
                <a:cs typeface="Courier New"/>
              </a:rPr>
              <a:t>2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*	</a:t>
            </a:r>
            <a:r>
              <a:rPr sz="2000" b="1" dirty="0">
                <a:latin typeface="Courier New"/>
                <a:cs typeface="Courier New"/>
              </a:rPr>
              <a:t>v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48729" y="4071162"/>
            <a:ext cx="2235835" cy="2676525"/>
            <a:chOff x="6348729" y="4071162"/>
            <a:chExt cx="2235835" cy="2676525"/>
          </a:xfrm>
        </p:grpSpPr>
        <p:sp>
          <p:nvSpPr>
            <p:cNvPr id="8" name="object 8"/>
            <p:cNvSpPr/>
            <p:nvPr/>
          </p:nvSpPr>
          <p:spPr>
            <a:xfrm>
              <a:off x="6952716" y="4456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3492" y="4075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599224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99224" y="381000"/>
                  </a:lnTo>
                  <a:lnTo>
                    <a:pt x="599224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3492" y="4075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2716" y="4075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599224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99224" y="381000"/>
                  </a:lnTo>
                  <a:lnTo>
                    <a:pt x="599224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2716" y="4075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3492" y="4837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2716" y="4837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53492" y="5218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2716" y="5218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3492" y="5599928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52716" y="5599928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1940" y="4456925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1940" y="4075925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1027252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27252" y="381000"/>
                  </a:lnTo>
                  <a:lnTo>
                    <a:pt x="1027252" y="0"/>
                  </a:lnTo>
                  <a:close/>
                </a:path>
              </a:pathLst>
            </a:custGeom>
            <a:solidFill>
              <a:srgbClr val="8219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1940" y="4075925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51940" y="4837925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51940" y="5218925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1940" y="5599928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3492" y="5980930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52716" y="5980930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53492" y="6361930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52716" y="6361930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51940" y="5980930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51940" y="6361930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353492" y="1914862"/>
          <a:ext cx="2225038" cy="4828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154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3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640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821910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821910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82191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8219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67">
                <a:tc>
                  <a:txBody>
                    <a:bodyPr/>
                    <a:lstStyle/>
                    <a:p>
                      <a:pPr marL="3365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560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992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32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7004113" y="1473809"/>
            <a:ext cx="993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Output: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592" y="304304"/>
            <a:ext cx="45027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While Loop</a:t>
            </a:r>
            <a:r>
              <a:rPr spc="-65" dirty="0"/>
              <a:t> </a:t>
            </a:r>
            <a:r>
              <a:rPr dirty="0"/>
              <a:t>Challenge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6240"/>
            <a:ext cx="794004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  <a:tabLst>
                <a:tab pos="507365" algn="l"/>
              </a:tabLst>
            </a:pPr>
            <a:r>
              <a:rPr sz="2800" dirty="0">
                <a:latin typeface="Carlito"/>
                <a:cs typeface="Carlito"/>
              </a:rPr>
              <a:t>Q:	Is </a:t>
            </a:r>
            <a:r>
              <a:rPr sz="2800" spc="-5" dirty="0">
                <a:latin typeface="Carlito"/>
                <a:cs typeface="Carlito"/>
              </a:rPr>
              <a:t>there anything wrong with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following code for  </a:t>
            </a:r>
            <a:r>
              <a:rPr sz="2800" spc="-10" dirty="0">
                <a:latin typeface="Carlito"/>
                <a:cs typeface="Carlito"/>
              </a:rPr>
              <a:t>printing </a:t>
            </a:r>
            <a:r>
              <a:rPr sz="2800" spc="-5" dirty="0">
                <a:latin typeface="Carlito"/>
                <a:cs typeface="Carlito"/>
              </a:rPr>
              <a:t>powers of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252" y="2366949"/>
            <a:ext cx="5906770" cy="208788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55879" rIns="0" bIns="0" rtlCol="0">
            <a:spAutoFit/>
          </a:bodyPr>
          <a:lstStyle/>
          <a:p>
            <a:pPr marL="182880" marR="4191635">
              <a:lnSpc>
                <a:spcPct val="100000"/>
              </a:lnSpc>
              <a:spcBef>
                <a:spcPts val="439"/>
              </a:spcBef>
              <a:tabLst>
                <a:tab pos="1097280" algn="l"/>
              </a:tabLst>
            </a:pPr>
            <a:r>
              <a:rPr sz="2000" b="1" spc="-5" dirty="0">
                <a:latin typeface="Courier New"/>
                <a:cs typeface="Courier New"/>
              </a:rPr>
              <a:t>int</a:t>
            </a:r>
            <a:r>
              <a:rPr sz="2000" b="1" dirty="0">
                <a:latin typeface="Courier New"/>
                <a:cs typeface="Courier New"/>
              </a:rPr>
              <a:t> i	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0;  int</a:t>
            </a:r>
            <a:r>
              <a:rPr sz="2000" b="1" dirty="0">
                <a:latin typeface="Courier New"/>
                <a:cs typeface="Courier New"/>
              </a:rPr>
              <a:t> v	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82880">
              <a:lnSpc>
                <a:spcPts val="2300"/>
              </a:lnSpc>
              <a:tabLst>
                <a:tab pos="1554480" algn="l"/>
              </a:tabLst>
            </a:pPr>
            <a:r>
              <a:rPr sz="2000" b="1" spc="-5" dirty="0">
                <a:latin typeface="Courier New"/>
                <a:cs typeface="Courier New"/>
              </a:rPr>
              <a:t>while </a:t>
            </a:r>
            <a:r>
              <a:rPr sz="2000" b="1" dirty="0">
                <a:latin typeface="Courier New"/>
                <a:cs typeface="Courier New"/>
              </a:rPr>
              <a:t>(i	</a:t>
            </a:r>
            <a:r>
              <a:rPr sz="2000" b="1" spc="-5" dirty="0">
                <a:latin typeface="Courier New"/>
                <a:cs typeface="Courier New"/>
              </a:rPr>
              <a:t>&lt;=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N)</a:t>
            </a:r>
            <a:endParaRPr sz="2000">
              <a:latin typeface="Courier New"/>
              <a:cs typeface="Courier New"/>
            </a:endParaRPr>
          </a:p>
          <a:p>
            <a:pPr marL="640080">
              <a:lnSpc>
                <a:spcPts val="2300"/>
              </a:lnSpc>
              <a:tabLst>
                <a:tab pos="3840479" algn="l"/>
                <a:tab pos="4145279" algn="l"/>
                <a:tab pos="5060315" algn="l"/>
              </a:tabLst>
            </a:pPr>
            <a:r>
              <a:rPr sz="2000" b="1" dirty="0">
                <a:latin typeface="Courier New"/>
                <a:cs typeface="Courier New"/>
              </a:rPr>
              <a:t>System.out.println(i	+	"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 +	</a:t>
            </a:r>
            <a:r>
              <a:rPr sz="2000" b="1" spc="-5" dirty="0">
                <a:latin typeface="Courier New"/>
                <a:cs typeface="Courier New"/>
              </a:rPr>
              <a:t>v);</a:t>
            </a:r>
            <a:endParaRPr sz="2000">
              <a:latin typeface="Courier New"/>
              <a:cs typeface="Courier New"/>
            </a:endParaRPr>
          </a:p>
          <a:p>
            <a:pPr marL="640080" marR="3734435">
              <a:lnSpc>
                <a:spcPct val="100000"/>
              </a:lnSpc>
              <a:spcBef>
                <a:spcPts val="200"/>
              </a:spcBef>
              <a:tabLst>
                <a:tab pos="944880" algn="l"/>
                <a:tab pos="1249680" algn="l"/>
                <a:tab pos="1554480" algn="l"/>
              </a:tabLst>
            </a:pPr>
            <a:r>
              <a:rPr sz="2000" b="1" dirty="0">
                <a:latin typeface="Courier New"/>
                <a:cs typeface="Courier New"/>
              </a:rPr>
              <a:t>i	=	i	+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1;  </a:t>
            </a:r>
            <a:r>
              <a:rPr sz="2000" b="1" dirty="0">
                <a:latin typeface="Courier New"/>
                <a:cs typeface="Courier New"/>
              </a:rPr>
              <a:t>v	= 2 *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592" y="304304"/>
            <a:ext cx="45027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While Loop</a:t>
            </a:r>
            <a:r>
              <a:rPr spc="-65" dirty="0"/>
              <a:t> </a:t>
            </a:r>
            <a:r>
              <a:rPr dirty="0"/>
              <a:t>Challenge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6240"/>
            <a:ext cx="794004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  <a:tabLst>
                <a:tab pos="507365" algn="l"/>
              </a:tabLst>
            </a:pPr>
            <a:r>
              <a:rPr sz="2800" dirty="0">
                <a:latin typeface="Carlito"/>
                <a:cs typeface="Carlito"/>
              </a:rPr>
              <a:t>Q:	Is </a:t>
            </a:r>
            <a:r>
              <a:rPr sz="2800" spc="-5" dirty="0">
                <a:latin typeface="Carlito"/>
                <a:cs typeface="Carlito"/>
              </a:rPr>
              <a:t>there anything wrong with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following code for  </a:t>
            </a:r>
            <a:r>
              <a:rPr sz="2800" spc="-10" dirty="0">
                <a:latin typeface="Carlito"/>
                <a:cs typeface="Carlito"/>
              </a:rPr>
              <a:t>printing </a:t>
            </a:r>
            <a:r>
              <a:rPr sz="2800" spc="-5" dirty="0">
                <a:latin typeface="Carlito"/>
                <a:cs typeface="Carlito"/>
              </a:rPr>
              <a:t>powers of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252" y="2366949"/>
            <a:ext cx="5906770" cy="208788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55879" rIns="0" bIns="0" rtlCol="0">
            <a:spAutoFit/>
          </a:bodyPr>
          <a:lstStyle/>
          <a:p>
            <a:pPr marL="182880" marR="4191635">
              <a:lnSpc>
                <a:spcPct val="100000"/>
              </a:lnSpc>
              <a:spcBef>
                <a:spcPts val="439"/>
              </a:spcBef>
              <a:tabLst>
                <a:tab pos="1097280" algn="l"/>
              </a:tabLst>
            </a:pPr>
            <a:r>
              <a:rPr sz="2000" b="1" spc="-5" dirty="0">
                <a:latin typeface="Courier New"/>
                <a:cs typeface="Courier New"/>
              </a:rPr>
              <a:t>int</a:t>
            </a:r>
            <a:r>
              <a:rPr sz="2000" b="1" dirty="0">
                <a:latin typeface="Courier New"/>
                <a:cs typeface="Courier New"/>
              </a:rPr>
              <a:t> i	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0;  int</a:t>
            </a:r>
            <a:r>
              <a:rPr sz="2000" b="1" dirty="0">
                <a:latin typeface="Courier New"/>
                <a:cs typeface="Courier New"/>
              </a:rPr>
              <a:t> v	=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82880">
              <a:lnSpc>
                <a:spcPts val="2300"/>
              </a:lnSpc>
              <a:tabLst>
                <a:tab pos="1554480" algn="l"/>
              </a:tabLst>
            </a:pPr>
            <a:r>
              <a:rPr sz="2000" b="1" spc="-5" dirty="0">
                <a:latin typeface="Courier New"/>
                <a:cs typeface="Courier New"/>
              </a:rPr>
              <a:t>while </a:t>
            </a:r>
            <a:r>
              <a:rPr sz="2000" b="1" dirty="0">
                <a:latin typeface="Courier New"/>
                <a:cs typeface="Courier New"/>
              </a:rPr>
              <a:t>(i	</a:t>
            </a:r>
            <a:r>
              <a:rPr sz="2000" b="1" spc="-5" dirty="0">
                <a:latin typeface="Courier New"/>
                <a:cs typeface="Courier New"/>
              </a:rPr>
              <a:t>&lt;=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N)</a:t>
            </a:r>
            <a:endParaRPr sz="2000">
              <a:latin typeface="Courier New"/>
              <a:cs typeface="Courier New"/>
            </a:endParaRPr>
          </a:p>
          <a:p>
            <a:pPr marL="640080">
              <a:lnSpc>
                <a:spcPts val="2300"/>
              </a:lnSpc>
              <a:tabLst>
                <a:tab pos="3840479" algn="l"/>
                <a:tab pos="4145279" algn="l"/>
                <a:tab pos="5060315" algn="l"/>
              </a:tabLst>
            </a:pPr>
            <a:r>
              <a:rPr sz="2000" b="1" dirty="0">
                <a:latin typeface="Courier New"/>
                <a:cs typeface="Courier New"/>
              </a:rPr>
              <a:t>System.out.println(i	+	"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 +	</a:t>
            </a:r>
            <a:r>
              <a:rPr sz="2000" b="1" spc="-5" dirty="0">
                <a:latin typeface="Courier New"/>
                <a:cs typeface="Courier New"/>
              </a:rPr>
              <a:t>v);</a:t>
            </a:r>
            <a:endParaRPr sz="2000">
              <a:latin typeface="Courier New"/>
              <a:cs typeface="Courier New"/>
            </a:endParaRPr>
          </a:p>
          <a:p>
            <a:pPr marL="640080" marR="3734435">
              <a:lnSpc>
                <a:spcPct val="100000"/>
              </a:lnSpc>
              <a:spcBef>
                <a:spcPts val="200"/>
              </a:spcBef>
              <a:tabLst>
                <a:tab pos="944880" algn="l"/>
                <a:tab pos="1249680" algn="l"/>
                <a:tab pos="1554480" algn="l"/>
              </a:tabLst>
            </a:pPr>
            <a:r>
              <a:rPr sz="2000" b="1" dirty="0">
                <a:latin typeface="Courier New"/>
                <a:cs typeface="Courier New"/>
              </a:rPr>
              <a:t>i	=	i	+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1;  </a:t>
            </a:r>
            <a:r>
              <a:rPr sz="2000" b="1" dirty="0">
                <a:latin typeface="Courier New"/>
                <a:cs typeface="Courier New"/>
              </a:rPr>
              <a:t>v	= 2 *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255" y="4914772"/>
            <a:ext cx="8046720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2800" dirty="0">
                <a:latin typeface="Carlito"/>
                <a:cs typeface="Carlito"/>
              </a:rPr>
              <a:t>A:	Need </a:t>
            </a:r>
            <a:r>
              <a:rPr sz="2800" spc="-5" dirty="0">
                <a:latin typeface="Carlito"/>
                <a:cs typeface="Carlito"/>
              </a:rPr>
              <a:t>curly braces around statements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while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loop</a:t>
            </a:r>
            <a:endParaRPr sz="2800">
              <a:latin typeface="Carlito"/>
              <a:cs typeface="Carlito"/>
            </a:endParaRPr>
          </a:p>
          <a:p>
            <a:pPr marL="927100" indent="-457200">
              <a:lnSpc>
                <a:spcPts val="3329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latin typeface="Carlito"/>
                <a:cs typeface="Carlito"/>
              </a:rPr>
              <a:t>otherwise </a:t>
            </a:r>
            <a:r>
              <a:rPr sz="2800" dirty="0">
                <a:latin typeface="Carlito"/>
                <a:cs typeface="Carlito"/>
              </a:rPr>
              <a:t>it </a:t>
            </a:r>
            <a:r>
              <a:rPr sz="2800" spc="-5" dirty="0">
                <a:latin typeface="Carlito"/>
                <a:cs typeface="Carlito"/>
              </a:rPr>
              <a:t>enters </a:t>
            </a:r>
            <a:r>
              <a:rPr sz="2800" dirty="0">
                <a:latin typeface="Carlito"/>
                <a:cs typeface="Carlito"/>
              </a:rPr>
              <a:t>an inﬁnite </a:t>
            </a:r>
            <a:r>
              <a:rPr sz="2800" spc="-5" dirty="0">
                <a:latin typeface="Carlito"/>
                <a:cs typeface="Carlito"/>
              </a:rPr>
              <a:t>loop, printing </a:t>
            </a:r>
            <a:r>
              <a:rPr sz="2800" dirty="0">
                <a:latin typeface="Carlito"/>
                <a:cs typeface="Carlito"/>
              </a:rPr>
              <a:t>"0</a:t>
            </a:r>
            <a:r>
              <a:rPr sz="2800" spc="-5" dirty="0">
                <a:latin typeface="Carlito"/>
                <a:cs typeface="Carlito"/>
              </a:rPr>
              <a:t> 1”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38" y="284645"/>
            <a:ext cx="5400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  <a:tab pos="1596390" algn="l"/>
                <a:tab pos="4143375" algn="l"/>
              </a:tabLst>
            </a:pP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	3	Par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Loop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887" y="1268488"/>
            <a:ext cx="6284595" cy="6496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900" dirty="0">
                <a:latin typeface="Arial"/>
                <a:cs typeface="Arial"/>
              </a:rPr>
              <a:t>…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2168525" algn="l"/>
              </a:tabLst>
            </a:pPr>
            <a:r>
              <a:rPr sz="1900" dirty="0">
                <a:latin typeface="Arial"/>
                <a:cs typeface="Arial"/>
              </a:rPr>
              <a:t>int i =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1 ;	</a:t>
            </a:r>
            <a:r>
              <a:rPr sz="1900" b="1" spc="-5" dirty="0">
                <a:solidFill>
                  <a:srgbClr val="4180FF"/>
                </a:solidFill>
                <a:latin typeface="Arial"/>
                <a:cs typeface="Arial"/>
              </a:rPr>
              <a:t>initialization </a:t>
            </a:r>
            <a:r>
              <a:rPr sz="1900" spc="-5" dirty="0">
                <a:solidFill>
                  <a:srgbClr val="3366FF"/>
                </a:solidFill>
                <a:latin typeface="Arial"/>
                <a:cs typeface="Arial"/>
              </a:rPr>
              <a:t>of </a:t>
            </a:r>
            <a:r>
              <a:rPr sz="1900" b="1" spc="-5" dirty="0">
                <a:solidFill>
                  <a:srgbClr val="4180FF"/>
                </a:solidFill>
                <a:latin typeface="Arial"/>
                <a:cs typeface="Arial"/>
              </a:rPr>
              <a:t>loop control</a:t>
            </a:r>
            <a:r>
              <a:rPr sz="1900" b="1" spc="-10" dirty="0">
                <a:solidFill>
                  <a:srgbClr val="4180F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4180FF"/>
                </a:solidFill>
                <a:latin typeface="Arial"/>
                <a:cs typeface="Arial"/>
              </a:rPr>
              <a:t>variable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887" y="2209812"/>
            <a:ext cx="268795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6715">
              <a:lnSpc>
                <a:spcPct val="109600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</a:rPr>
              <a:t>// </a:t>
            </a:r>
            <a:r>
              <a:rPr sz="1900" dirty="0">
                <a:latin typeface="Arial"/>
                <a:cs typeface="Arial"/>
              </a:rPr>
              <a:t>count </a:t>
            </a:r>
            <a:r>
              <a:rPr sz="1900" spc="-5" dirty="0">
                <a:latin typeface="Arial"/>
                <a:cs typeface="Arial"/>
              </a:rPr>
              <a:t>from </a:t>
            </a:r>
            <a:r>
              <a:rPr sz="1900" dirty="0">
                <a:latin typeface="Arial"/>
                <a:cs typeface="Arial"/>
              </a:rPr>
              <a:t>1 </a:t>
            </a:r>
            <a:r>
              <a:rPr sz="1900" spc="-5" dirty="0">
                <a:latin typeface="Arial"/>
                <a:cs typeface="Arial"/>
              </a:rPr>
              <a:t>to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100  while ( i &lt; 101 )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260985">
              <a:lnSpc>
                <a:spcPct val="100000"/>
              </a:lnSpc>
              <a:spcBef>
                <a:spcPts val="220"/>
              </a:spcBef>
            </a:pPr>
            <a:r>
              <a:rPr sz="1900" spc="-5" dirty="0">
                <a:latin typeface="Arial"/>
                <a:cs typeface="Arial"/>
              </a:rPr>
              <a:t>System.out.println( </a:t>
            </a:r>
            <a:r>
              <a:rPr sz="1900" dirty="0">
                <a:latin typeface="Arial"/>
                <a:cs typeface="Arial"/>
              </a:rPr>
              <a:t>i )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4508" y="2555252"/>
            <a:ext cx="379285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3366FF"/>
                </a:solidFill>
                <a:latin typeface="Arial"/>
                <a:cs typeface="Arial"/>
              </a:rPr>
              <a:t>test </a:t>
            </a:r>
            <a:r>
              <a:rPr sz="1900" dirty="0">
                <a:solidFill>
                  <a:srgbClr val="3366FF"/>
                </a:solidFill>
                <a:latin typeface="Arial"/>
                <a:cs typeface="Arial"/>
              </a:rPr>
              <a:t>of </a:t>
            </a:r>
            <a:r>
              <a:rPr sz="1900" b="1" spc="-5" dirty="0">
                <a:solidFill>
                  <a:srgbClr val="4180FF"/>
                </a:solidFill>
                <a:latin typeface="Arial"/>
                <a:cs typeface="Arial"/>
              </a:rPr>
              <a:t>loop termination</a:t>
            </a:r>
            <a:r>
              <a:rPr sz="1900" b="1" spc="-35" dirty="0">
                <a:solidFill>
                  <a:srgbClr val="4180F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4180FF"/>
                </a:solidFill>
                <a:latin typeface="Arial"/>
                <a:cs typeface="Arial"/>
              </a:rPr>
              <a:t>condition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887" y="3149612"/>
            <a:ext cx="6099175" cy="6858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420"/>
              </a:spcBef>
              <a:tabLst>
                <a:tab pos="2156460" algn="l"/>
              </a:tabLst>
            </a:pPr>
            <a:r>
              <a:rPr sz="1900" dirty="0">
                <a:latin typeface="Arial"/>
                <a:cs typeface="Arial"/>
              </a:rPr>
              <a:t>i = i +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1 ;	</a:t>
            </a:r>
            <a:r>
              <a:rPr sz="1900" b="1" spc="-5" dirty="0">
                <a:solidFill>
                  <a:srgbClr val="4180FF"/>
                </a:solidFill>
                <a:latin typeface="Arial"/>
                <a:cs typeface="Arial"/>
              </a:rPr>
              <a:t>modification </a:t>
            </a:r>
            <a:r>
              <a:rPr sz="1900" dirty="0">
                <a:solidFill>
                  <a:srgbClr val="3366FF"/>
                </a:solidFill>
                <a:latin typeface="Arial"/>
                <a:cs typeface="Arial"/>
              </a:rPr>
              <a:t>of loop </a:t>
            </a:r>
            <a:r>
              <a:rPr sz="1900" spc="-5" dirty="0">
                <a:solidFill>
                  <a:srgbClr val="3366FF"/>
                </a:solidFill>
                <a:latin typeface="Arial"/>
                <a:cs typeface="Arial"/>
              </a:rPr>
              <a:t>control</a:t>
            </a:r>
            <a:r>
              <a:rPr sz="1900" spc="-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3366FF"/>
                </a:solidFill>
                <a:latin typeface="Arial"/>
                <a:cs typeface="Arial"/>
              </a:rPr>
              <a:t>variable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900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27517" y="1738884"/>
            <a:ext cx="927100" cy="101600"/>
            <a:chOff x="2027517" y="1738884"/>
            <a:chExt cx="927100" cy="101600"/>
          </a:xfrm>
        </p:grpSpPr>
        <p:sp>
          <p:nvSpPr>
            <p:cNvPr id="8" name="object 8"/>
            <p:cNvSpPr/>
            <p:nvPr/>
          </p:nvSpPr>
          <p:spPr>
            <a:xfrm>
              <a:off x="2033866" y="1745234"/>
              <a:ext cx="914400" cy="88900"/>
            </a:xfrm>
            <a:custGeom>
              <a:avLst/>
              <a:gdLst/>
              <a:ahLst/>
              <a:cxnLst/>
              <a:rect l="l" t="t" r="r" b="b"/>
              <a:pathLst>
                <a:path w="914400" h="88900">
                  <a:moveTo>
                    <a:pt x="421005" y="0"/>
                  </a:moveTo>
                  <a:lnTo>
                    <a:pt x="0" y="44450"/>
                  </a:lnTo>
                  <a:lnTo>
                    <a:pt x="421005" y="88900"/>
                  </a:lnTo>
                  <a:lnTo>
                    <a:pt x="421005" y="66675"/>
                  </a:lnTo>
                  <a:lnTo>
                    <a:pt x="914400" y="66675"/>
                  </a:lnTo>
                  <a:lnTo>
                    <a:pt x="914400" y="22225"/>
                  </a:lnTo>
                  <a:lnTo>
                    <a:pt x="421005" y="22225"/>
                  </a:lnTo>
                  <a:lnTo>
                    <a:pt x="42100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3867" y="1745234"/>
              <a:ext cx="914400" cy="88900"/>
            </a:xfrm>
            <a:custGeom>
              <a:avLst/>
              <a:gdLst/>
              <a:ahLst/>
              <a:cxnLst/>
              <a:rect l="l" t="t" r="r" b="b"/>
              <a:pathLst>
                <a:path w="914400" h="88900">
                  <a:moveTo>
                    <a:pt x="914399" y="22224"/>
                  </a:moveTo>
                  <a:lnTo>
                    <a:pt x="421004" y="22224"/>
                  </a:lnTo>
                  <a:lnTo>
                    <a:pt x="421004" y="0"/>
                  </a:lnTo>
                  <a:lnTo>
                    <a:pt x="0" y="44449"/>
                  </a:lnTo>
                  <a:lnTo>
                    <a:pt x="421004" y="88899"/>
                  </a:lnTo>
                  <a:lnTo>
                    <a:pt x="421004" y="66674"/>
                  </a:lnTo>
                  <a:lnTo>
                    <a:pt x="914399" y="66674"/>
                  </a:lnTo>
                  <a:lnTo>
                    <a:pt x="914399" y="222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28188" y="2682824"/>
            <a:ext cx="688975" cy="101600"/>
            <a:chOff x="3028188" y="2682824"/>
            <a:chExt cx="688975" cy="101600"/>
          </a:xfrm>
        </p:grpSpPr>
        <p:sp>
          <p:nvSpPr>
            <p:cNvPr id="11" name="object 11"/>
            <p:cNvSpPr/>
            <p:nvPr/>
          </p:nvSpPr>
          <p:spPr>
            <a:xfrm>
              <a:off x="3034537" y="2689174"/>
              <a:ext cx="676275" cy="88900"/>
            </a:xfrm>
            <a:custGeom>
              <a:avLst/>
              <a:gdLst/>
              <a:ahLst/>
              <a:cxnLst/>
              <a:rect l="l" t="t" r="r" b="b"/>
              <a:pathLst>
                <a:path w="676275" h="88900">
                  <a:moveTo>
                    <a:pt x="311365" y="0"/>
                  </a:moveTo>
                  <a:lnTo>
                    <a:pt x="0" y="44450"/>
                  </a:lnTo>
                  <a:lnTo>
                    <a:pt x="311365" y="88900"/>
                  </a:lnTo>
                  <a:lnTo>
                    <a:pt x="311365" y="66675"/>
                  </a:lnTo>
                  <a:lnTo>
                    <a:pt x="676275" y="66675"/>
                  </a:lnTo>
                  <a:lnTo>
                    <a:pt x="676275" y="22225"/>
                  </a:lnTo>
                  <a:lnTo>
                    <a:pt x="311365" y="22225"/>
                  </a:lnTo>
                  <a:lnTo>
                    <a:pt x="31136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34538" y="2689174"/>
              <a:ext cx="676275" cy="88900"/>
            </a:xfrm>
            <a:custGeom>
              <a:avLst/>
              <a:gdLst/>
              <a:ahLst/>
              <a:cxnLst/>
              <a:rect l="l" t="t" r="r" b="b"/>
              <a:pathLst>
                <a:path w="676275" h="88900">
                  <a:moveTo>
                    <a:pt x="676274" y="22224"/>
                  </a:moveTo>
                  <a:lnTo>
                    <a:pt x="311368" y="22224"/>
                  </a:lnTo>
                  <a:lnTo>
                    <a:pt x="311368" y="0"/>
                  </a:lnTo>
                  <a:lnTo>
                    <a:pt x="0" y="44449"/>
                  </a:lnTo>
                  <a:lnTo>
                    <a:pt x="311368" y="88899"/>
                  </a:lnTo>
                  <a:lnTo>
                    <a:pt x="311368" y="66674"/>
                  </a:lnTo>
                  <a:lnTo>
                    <a:pt x="676274" y="66674"/>
                  </a:lnTo>
                  <a:lnTo>
                    <a:pt x="676274" y="222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09444" y="3339083"/>
            <a:ext cx="757555" cy="101600"/>
            <a:chOff x="2209444" y="3339083"/>
            <a:chExt cx="757555" cy="101600"/>
          </a:xfrm>
        </p:grpSpPr>
        <p:sp>
          <p:nvSpPr>
            <p:cNvPr id="14" name="object 14"/>
            <p:cNvSpPr/>
            <p:nvPr/>
          </p:nvSpPr>
          <p:spPr>
            <a:xfrm>
              <a:off x="2215794" y="3345433"/>
              <a:ext cx="744855" cy="88900"/>
            </a:xfrm>
            <a:custGeom>
              <a:avLst/>
              <a:gdLst/>
              <a:ahLst/>
              <a:cxnLst/>
              <a:rect l="l" t="t" r="r" b="b"/>
              <a:pathLst>
                <a:path w="744855" h="88900">
                  <a:moveTo>
                    <a:pt x="342798" y="0"/>
                  </a:moveTo>
                  <a:lnTo>
                    <a:pt x="0" y="44450"/>
                  </a:lnTo>
                  <a:lnTo>
                    <a:pt x="342798" y="88900"/>
                  </a:lnTo>
                  <a:lnTo>
                    <a:pt x="342798" y="66675"/>
                  </a:lnTo>
                  <a:lnTo>
                    <a:pt x="744537" y="66675"/>
                  </a:lnTo>
                  <a:lnTo>
                    <a:pt x="744537" y="22225"/>
                  </a:lnTo>
                  <a:lnTo>
                    <a:pt x="342798" y="22225"/>
                  </a:lnTo>
                  <a:lnTo>
                    <a:pt x="34279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5794" y="3345433"/>
              <a:ext cx="744855" cy="88900"/>
            </a:xfrm>
            <a:custGeom>
              <a:avLst/>
              <a:gdLst/>
              <a:ahLst/>
              <a:cxnLst/>
              <a:rect l="l" t="t" r="r" b="b"/>
              <a:pathLst>
                <a:path w="744855" h="88900">
                  <a:moveTo>
                    <a:pt x="744537" y="22224"/>
                  </a:moveTo>
                  <a:lnTo>
                    <a:pt x="342797" y="22224"/>
                  </a:lnTo>
                  <a:lnTo>
                    <a:pt x="342797" y="0"/>
                  </a:lnTo>
                  <a:lnTo>
                    <a:pt x="0" y="44450"/>
                  </a:lnTo>
                  <a:lnTo>
                    <a:pt x="342797" y="88899"/>
                  </a:lnTo>
                  <a:lnTo>
                    <a:pt x="342797" y="66674"/>
                  </a:lnTo>
                  <a:lnTo>
                    <a:pt x="744537" y="66674"/>
                  </a:lnTo>
                  <a:lnTo>
                    <a:pt x="744537" y="222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205" y="304304"/>
            <a:ext cx="2658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60" dirty="0"/>
              <a:t> </a:t>
            </a:r>
            <a:r>
              <a:rPr spc="-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8516"/>
            <a:ext cx="7692390" cy="1034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Programs </a:t>
            </a:r>
            <a:r>
              <a:rPr sz="2800" dirty="0">
                <a:latin typeface="Carlito"/>
                <a:cs typeface="Carlito"/>
              </a:rPr>
              <a:t>execute </a:t>
            </a:r>
            <a:r>
              <a:rPr sz="2800" spc="-5" dirty="0">
                <a:latin typeface="Carlito"/>
                <a:cs typeface="Carlito"/>
              </a:rPr>
              <a:t>one statement </a:t>
            </a:r>
            <a:r>
              <a:rPr sz="2800" spc="65" dirty="0">
                <a:latin typeface="Carlito"/>
                <a:cs typeface="Carlito"/>
              </a:rPr>
              <a:t>a</a:t>
            </a:r>
            <a:r>
              <a:rPr lang="en-US" sz="2800" spc="65" dirty="0">
                <a:latin typeface="Carlito"/>
                <a:cs typeface="Carlito"/>
              </a:rPr>
              <a:t>ft</a:t>
            </a:r>
            <a:r>
              <a:rPr sz="2800" spc="65" dirty="0">
                <a:latin typeface="Carlito"/>
                <a:cs typeface="Carlito"/>
              </a:rPr>
              <a:t>er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another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Conditionals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loops allow </a:t>
            </a:r>
            <a:r>
              <a:rPr sz="2800" dirty="0">
                <a:latin typeface="Carlito"/>
                <a:cs typeface="Carlito"/>
              </a:rPr>
              <a:t>us to </a:t>
            </a:r>
            <a:r>
              <a:rPr sz="2800" spc="-5" dirty="0">
                <a:latin typeface="Carlito"/>
                <a:cs typeface="Carlito"/>
              </a:rPr>
              <a:t>control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ﬂow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4262" y="4368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4262" y="35829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4262" y="51196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800" y="0"/>
                </a:moveTo>
                <a:lnTo>
                  <a:pt x="0" y="0"/>
                </a:lnTo>
                <a:lnTo>
                  <a:pt x="254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73237" y="2878137"/>
          <a:ext cx="1202689" cy="2603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499"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statement</a:t>
                      </a:r>
                      <a:r>
                        <a:rPr sz="1400" spc="-15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99"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statement</a:t>
                      </a:r>
                      <a:r>
                        <a:rPr sz="1400" spc="-15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2"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statement</a:t>
                      </a:r>
                      <a:r>
                        <a:rPr sz="1400" spc="-15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1">
                <a:tc grid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statement</a:t>
                      </a:r>
                      <a:r>
                        <a:rPr sz="1400" spc="-15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EEECE1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275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251450" y="4167187"/>
            <a:ext cx="1068705" cy="660400"/>
            <a:chOff x="5251450" y="4167187"/>
            <a:chExt cx="1068705" cy="660400"/>
          </a:xfrm>
        </p:grpSpPr>
        <p:sp>
          <p:nvSpPr>
            <p:cNvPr id="9" name="object 9"/>
            <p:cNvSpPr/>
            <p:nvPr/>
          </p:nvSpPr>
          <p:spPr>
            <a:xfrm>
              <a:off x="5256212" y="4171949"/>
              <a:ext cx="1059180" cy="650875"/>
            </a:xfrm>
            <a:custGeom>
              <a:avLst/>
              <a:gdLst/>
              <a:ahLst/>
              <a:cxnLst/>
              <a:rect l="l" t="t" r="r" b="b"/>
              <a:pathLst>
                <a:path w="1059179" h="650875">
                  <a:moveTo>
                    <a:pt x="529424" y="0"/>
                  </a:moveTo>
                  <a:lnTo>
                    <a:pt x="0" y="325437"/>
                  </a:lnTo>
                  <a:lnTo>
                    <a:pt x="529424" y="650875"/>
                  </a:lnTo>
                  <a:lnTo>
                    <a:pt x="1058862" y="325437"/>
                  </a:lnTo>
                  <a:lnTo>
                    <a:pt x="529424" y="0"/>
                  </a:lnTo>
                  <a:close/>
                </a:path>
              </a:pathLst>
            </a:custGeom>
            <a:solidFill>
              <a:srgbClr val="275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6212" y="4171950"/>
              <a:ext cx="1059180" cy="650875"/>
            </a:xfrm>
            <a:custGeom>
              <a:avLst/>
              <a:gdLst/>
              <a:ahLst/>
              <a:cxnLst/>
              <a:rect l="l" t="t" r="r" b="b"/>
              <a:pathLst>
                <a:path w="1059179" h="650875">
                  <a:moveTo>
                    <a:pt x="0" y="325437"/>
                  </a:moveTo>
                  <a:lnTo>
                    <a:pt x="529430" y="0"/>
                  </a:lnTo>
                  <a:lnTo>
                    <a:pt x="1058859" y="325437"/>
                  </a:lnTo>
                  <a:lnTo>
                    <a:pt x="529430" y="650874"/>
                  </a:lnTo>
                  <a:lnTo>
                    <a:pt x="0" y="3254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09158" y="4378007"/>
            <a:ext cx="744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EEECE1"/>
                </a:solidFill>
                <a:latin typeface="Carlito"/>
                <a:cs typeface="Carlito"/>
              </a:rPr>
              <a:t>boolean</a:t>
            </a:r>
            <a:r>
              <a:rPr sz="1400" spc="-60" dirty="0">
                <a:solidFill>
                  <a:srgbClr val="EEECE1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EEECE1"/>
                </a:solidFill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51496" y="4479518"/>
            <a:ext cx="51435" cy="50800"/>
          </a:xfrm>
          <a:custGeom>
            <a:avLst/>
            <a:gdLst/>
            <a:ahLst/>
            <a:cxnLst/>
            <a:rect l="l" t="t" r="r" b="b"/>
            <a:pathLst>
              <a:path w="51434" h="50800">
                <a:moveTo>
                  <a:pt x="406" y="0"/>
                </a:moveTo>
                <a:lnTo>
                  <a:pt x="0" y="50800"/>
                </a:lnTo>
                <a:lnTo>
                  <a:pt x="51003" y="25806"/>
                </a:lnTo>
                <a:lnTo>
                  <a:pt x="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760872" y="3149600"/>
            <a:ext cx="2051685" cy="1202055"/>
            <a:chOff x="5760872" y="3149600"/>
            <a:chExt cx="2051685" cy="1202055"/>
          </a:xfrm>
        </p:grpSpPr>
        <p:sp>
          <p:nvSpPr>
            <p:cNvPr id="14" name="object 14"/>
            <p:cNvSpPr/>
            <p:nvPr/>
          </p:nvSpPr>
          <p:spPr>
            <a:xfrm>
              <a:off x="5783262" y="3154362"/>
              <a:ext cx="3175" cy="992505"/>
            </a:xfrm>
            <a:custGeom>
              <a:avLst/>
              <a:gdLst/>
              <a:ahLst/>
              <a:cxnLst/>
              <a:rect l="l" t="t" r="r" b="b"/>
              <a:pathLst>
                <a:path w="3175" h="992504">
                  <a:moveTo>
                    <a:pt x="0" y="0"/>
                  </a:moveTo>
                  <a:lnTo>
                    <a:pt x="3095" y="9921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60872" y="412107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0812" y="0"/>
                  </a:moveTo>
                  <a:lnTo>
                    <a:pt x="0" y="152"/>
                  </a:lnTo>
                  <a:lnTo>
                    <a:pt x="25565" y="50876"/>
                  </a:lnTo>
                  <a:lnTo>
                    <a:pt x="50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16596" y="3765550"/>
              <a:ext cx="1990725" cy="581025"/>
            </a:xfrm>
            <a:custGeom>
              <a:avLst/>
              <a:gdLst/>
              <a:ahLst/>
              <a:cxnLst/>
              <a:rect l="l" t="t" r="r" b="b"/>
              <a:pathLst>
                <a:path w="1990725" h="581025">
                  <a:moveTo>
                    <a:pt x="1990728" y="581024"/>
                  </a:moveTo>
                  <a:lnTo>
                    <a:pt x="1990728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91199" y="37401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25400"/>
                  </a:lnTo>
                  <a:lnTo>
                    <a:pt x="508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97612" y="4258157"/>
            <a:ext cx="996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983615" algn="l"/>
              </a:tabLst>
            </a:pPr>
            <a:r>
              <a:rPr sz="1400" u="heavy" dirty="0">
                <a:solidFill>
                  <a:srgbClr val="00339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u="heavy" spc="-5" dirty="0">
                <a:solidFill>
                  <a:srgbClr val="003399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true	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0709" y="4969357"/>
            <a:ext cx="363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Carlito"/>
                <a:cs typeface="Carlito"/>
              </a:rPr>
              <a:t>false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48275" y="2498725"/>
            <a:ext cx="1068705" cy="3145155"/>
            <a:chOff x="5248275" y="2498725"/>
            <a:chExt cx="1068705" cy="3145155"/>
          </a:xfrm>
        </p:grpSpPr>
        <p:sp>
          <p:nvSpPr>
            <p:cNvPr id="21" name="object 21"/>
            <p:cNvSpPr/>
            <p:nvPr/>
          </p:nvSpPr>
          <p:spPr>
            <a:xfrm>
              <a:off x="5786437" y="4822825"/>
              <a:ext cx="1905" cy="795655"/>
            </a:xfrm>
            <a:custGeom>
              <a:avLst/>
              <a:gdLst/>
              <a:ahLst/>
              <a:cxnLst/>
              <a:rect l="l" t="t" r="r" b="b"/>
              <a:pathLst>
                <a:path w="1904" h="795654">
                  <a:moveTo>
                    <a:pt x="0" y="0"/>
                  </a:moveTo>
                  <a:lnTo>
                    <a:pt x="1538" y="7953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62523" y="5592712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50800" y="0"/>
                  </a:moveTo>
                  <a:lnTo>
                    <a:pt x="0" y="99"/>
                  </a:lnTo>
                  <a:lnTo>
                    <a:pt x="25501" y="5084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3037" y="2503487"/>
              <a:ext cx="1059180" cy="650875"/>
            </a:xfrm>
            <a:custGeom>
              <a:avLst/>
              <a:gdLst/>
              <a:ahLst/>
              <a:cxnLst/>
              <a:rect l="l" t="t" r="r" b="b"/>
              <a:pathLst>
                <a:path w="1059179" h="650875">
                  <a:moveTo>
                    <a:pt x="529424" y="0"/>
                  </a:moveTo>
                  <a:lnTo>
                    <a:pt x="0" y="325437"/>
                  </a:lnTo>
                  <a:lnTo>
                    <a:pt x="529424" y="650875"/>
                  </a:lnTo>
                  <a:lnTo>
                    <a:pt x="1058862" y="325437"/>
                  </a:lnTo>
                  <a:lnTo>
                    <a:pt x="529424" y="0"/>
                  </a:lnTo>
                  <a:close/>
                </a:path>
              </a:pathLst>
            </a:custGeom>
            <a:solidFill>
              <a:srgbClr val="275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3037" y="2503487"/>
              <a:ext cx="1059180" cy="650875"/>
            </a:xfrm>
            <a:custGeom>
              <a:avLst/>
              <a:gdLst/>
              <a:ahLst/>
              <a:cxnLst/>
              <a:rect l="l" t="t" r="r" b="b"/>
              <a:pathLst>
                <a:path w="1059179" h="650875">
                  <a:moveTo>
                    <a:pt x="0" y="325436"/>
                  </a:moveTo>
                  <a:lnTo>
                    <a:pt x="529430" y="0"/>
                  </a:lnTo>
                  <a:lnTo>
                    <a:pt x="1058859" y="325436"/>
                  </a:lnTo>
                  <a:lnTo>
                    <a:pt x="529430" y="650874"/>
                  </a:lnTo>
                  <a:lnTo>
                    <a:pt x="0" y="3254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302500" y="4346575"/>
            <a:ext cx="1008380" cy="317500"/>
          </a:xfrm>
          <a:prstGeom prst="rect">
            <a:avLst/>
          </a:prstGeom>
          <a:solidFill>
            <a:srgbClr val="275D90"/>
          </a:solidFill>
          <a:ln w="952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EEECE1"/>
                </a:solidFill>
                <a:latin typeface="Carlito"/>
                <a:cs typeface="Carlito"/>
              </a:rPr>
              <a:t>statement</a:t>
            </a:r>
            <a:r>
              <a:rPr sz="1400" spc="-25" dirty="0">
                <a:solidFill>
                  <a:srgbClr val="EEECE1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EEECE1"/>
                </a:solidFill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05983" y="2709545"/>
            <a:ext cx="744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EEECE1"/>
                </a:solidFill>
                <a:latin typeface="Carlito"/>
                <a:cs typeface="Carlito"/>
              </a:rPr>
              <a:t>boolean</a:t>
            </a:r>
            <a:r>
              <a:rPr sz="1400" spc="-60" dirty="0">
                <a:solidFill>
                  <a:srgbClr val="EEECE1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EEECE1"/>
                </a:solidFill>
                <a:latin typeface="Carlito"/>
                <a:cs typeface="Carlito"/>
              </a:rPr>
              <a:t>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3200" y="5643562"/>
            <a:ext cx="1008380" cy="316230"/>
          </a:xfrm>
          <a:prstGeom prst="rect">
            <a:avLst/>
          </a:prstGeom>
          <a:solidFill>
            <a:srgbClr val="275D90"/>
          </a:solidFill>
          <a:ln w="952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solidFill>
                  <a:srgbClr val="EEECE1"/>
                </a:solidFill>
                <a:latin typeface="Carlito"/>
                <a:cs typeface="Carlito"/>
              </a:rPr>
              <a:t>statement</a:t>
            </a:r>
            <a:r>
              <a:rPr sz="1400" spc="-25" dirty="0">
                <a:solidFill>
                  <a:srgbClr val="EEECE1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EEECE1"/>
                </a:solidFill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4997" y="3262795"/>
            <a:ext cx="363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Carlito"/>
                <a:cs typeface="Carlito"/>
              </a:rPr>
              <a:t>false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622800" y="2824162"/>
            <a:ext cx="635000" cy="1173480"/>
            <a:chOff x="4622800" y="2824162"/>
            <a:chExt cx="635000" cy="1173480"/>
          </a:xfrm>
        </p:grpSpPr>
        <p:sp>
          <p:nvSpPr>
            <p:cNvPr id="30" name="object 30"/>
            <p:cNvSpPr/>
            <p:nvPr/>
          </p:nvSpPr>
          <p:spPr>
            <a:xfrm>
              <a:off x="4648199" y="2828925"/>
              <a:ext cx="605155" cy="1143000"/>
            </a:xfrm>
            <a:custGeom>
              <a:avLst/>
              <a:gdLst/>
              <a:ahLst/>
              <a:cxnLst/>
              <a:rect l="l" t="t" r="r" b="b"/>
              <a:pathLst>
                <a:path w="605154" h="1143000">
                  <a:moveTo>
                    <a:pt x="604837" y="0"/>
                  </a:moveTo>
                  <a:lnTo>
                    <a:pt x="0" y="0"/>
                  </a:lnTo>
                  <a:lnTo>
                    <a:pt x="0" y="11429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22800" y="39465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0"/>
                  </a:lnTo>
                  <a:lnTo>
                    <a:pt x="254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43375" y="3997325"/>
            <a:ext cx="1008380" cy="317500"/>
          </a:xfrm>
          <a:prstGeom prst="rect">
            <a:avLst/>
          </a:prstGeom>
          <a:solidFill>
            <a:srgbClr val="275D90"/>
          </a:solidFill>
          <a:ln w="952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EEECE1"/>
                </a:solidFill>
                <a:latin typeface="Carlito"/>
                <a:cs typeface="Carlito"/>
              </a:rPr>
              <a:t>statement</a:t>
            </a:r>
            <a:r>
              <a:rPr sz="1400" spc="-25" dirty="0">
                <a:solidFill>
                  <a:srgbClr val="EEECE1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EEECE1"/>
                </a:solidFill>
                <a:latin typeface="Carlito"/>
                <a:cs typeface="Carlito"/>
              </a:rPr>
              <a:t>1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643437" y="4310062"/>
            <a:ext cx="640080" cy="1517650"/>
            <a:chOff x="4643437" y="4310062"/>
            <a:chExt cx="640080" cy="1517650"/>
          </a:xfrm>
        </p:grpSpPr>
        <p:sp>
          <p:nvSpPr>
            <p:cNvPr id="34" name="object 34"/>
            <p:cNvSpPr/>
            <p:nvPr/>
          </p:nvSpPr>
          <p:spPr>
            <a:xfrm>
              <a:off x="4648199" y="4314824"/>
              <a:ext cx="609600" cy="1487805"/>
            </a:xfrm>
            <a:custGeom>
              <a:avLst/>
              <a:gdLst/>
              <a:ahLst/>
              <a:cxnLst/>
              <a:rect l="l" t="t" r="r" b="b"/>
              <a:pathLst>
                <a:path w="609600" h="1487804">
                  <a:moveTo>
                    <a:pt x="0" y="0"/>
                  </a:moveTo>
                  <a:lnTo>
                    <a:pt x="0" y="1487488"/>
                  </a:lnTo>
                  <a:lnTo>
                    <a:pt x="609599" y="148748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32400" y="57769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0" y="50800"/>
                  </a:lnTo>
                  <a:lnTo>
                    <a:pt x="5080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734712" y="3253270"/>
            <a:ext cx="328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Carlito"/>
                <a:cs typeface="Carlito"/>
              </a:rPr>
              <a:t>t</a:t>
            </a:r>
            <a:r>
              <a:rPr sz="1400" spc="-5" dirty="0">
                <a:solidFill>
                  <a:srgbClr val="003399"/>
                </a:solidFill>
                <a:latin typeface="Carlito"/>
                <a:cs typeface="Carlito"/>
              </a:rPr>
              <a:t>r</a:t>
            </a:r>
            <a:r>
              <a:rPr sz="1400" dirty="0">
                <a:solidFill>
                  <a:srgbClr val="003399"/>
                </a:solidFill>
                <a:latin typeface="Carlito"/>
                <a:cs typeface="Carlito"/>
              </a:rPr>
              <a:t>ue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560945" y="6120308"/>
            <a:ext cx="1811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solidFill>
                  <a:srgbClr val="800000"/>
                </a:solidFill>
                <a:latin typeface="Carlito"/>
                <a:cs typeface="Carlito"/>
              </a:rPr>
              <a:t>straight-­‐line </a:t>
            </a:r>
            <a:r>
              <a:rPr sz="1400" spc="-5" dirty="0">
                <a:solidFill>
                  <a:srgbClr val="800000"/>
                </a:solidFill>
                <a:latin typeface="Carlito"/>
                <a:cs typeface="Carlito"/>
              </a:rPr>
              <a:t>control</a:t>
            </a:r>
            <a:r>
              <a:rPr sz="1400" spc="-20" dirty="0">
                <a:solidFill>
                  <a:srgbClr val="800000"/>
                </a:solidFill>
                <a:latin typeface="Carlito"/>
                <a:cs typeface="Carlito"/>
              </a:rPr>
              <a:t> </a:t>
            </a:r>
            <a:r>
              <a:rPr sz="1400" spc="-160" dirty="0">
                <a:solidFill>
                  <a:srgbClr val="800000"/>
                </a:solidFill>
                <a:latin typeface="Carlito"/>
                <a:cs typeface="Carlito"/>
              </a:rPr>
              <a:t>ﬂow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28714" y="6125070"/>
            <a:ext cx="2922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00000"/>
                </a:solidFill>
                <a:latin typeface="Carlito"/>
                <a:cs typeface="Carlito"/>
              </a:rPr>
              <a:t>control ﬂow with conditionals </a:t>
            </a:r>
            <a:r>
              <a:rPr sz="1400" dirty="0">
                <a:solidFill>
                  <a:srgbClr val="800000"/>
                </a:solidFill>
                <a:latin typeface="Carlito"/>
                <a:cs typeface="Carlito"/>
              </a:rPr>
              <a:t>and</a:t>
            </a:r>
            <a:r>
              <a:rPr sz="1400" spc="15" dirty="0">
                <a:solidFill>
                  <a:srgbClr val="80000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Carlito"/>
                <a:cs typeface="Carlito"/>
              </a:rPr>
              <a:t>loops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404" y="246545"/>
            <a:ext cx="4808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2395" algn="l"/>
              </a:tabLst>
            </a:pPr>
            <a:r>
              <a:rPr sz="4400" dirty="0">
                <a:latin typeface="Arial"/>
                <a:cs typeface="Arial"/>
              </a:rPr>
              <a:t>Example:	</a:t>
            </a:r>
            <a:r>
              <a:rPr sz="4400" spc="-5" dirty="0">
                <a:latin typeface="Arial"/>
                <a:cs typeface="Arial"/>
              </a:rPr>
              <a:t>Factorial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6846" y="1472006"/>
            <a:ext cx="6464300" cy="3357245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4445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433070" marR="1998980">
              <a:lnSpc>
                <a:spcPts val="3500"/>
              </a:lnSpc>
              <a:spcBef>
                <a:spcPts val="95"/>
              </a:spcBef>
              <a:tabLst>
                <a:tab pos="1164590" algn="l"/>
                <a:tab pos="3359785" algn="l"/>
              </a:tabLst>
            </a:pPr>
            <a:r>
              <a:rPr sz="2400" dirty="0">
                <a:latin typeface="Courier New"/>
                <a:cs typeface="Courier New"/>
              </a:rPr>
              <a:t>int	</a:t>
            </a:r>
            <a:r>
              <a:rPr sz="2400" spc="-5" dirty="0">
                <a:latin typeface="Courier New"/>
                <a:cs typeface="Courier New"/>
              </a:rPr>
              <a:t>factorial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1;  while </a:t>
            </a:r>
            <a:r>
              <a:rPr sz="2400" dirty="0">
                <a:latin typeface="Courier New"/>
                <a:cs typeface="Courier New"/>
              </a:rPr>
              <a:t>(myNumber	&gt; </a:t>
            </a:r>
            <a:r>
              <a:rPr sz="2400" spc="-5" dirty="0">
                <a:latin typeface="Courier New"/>
                <a:cs typeface="Courier New"/>
              </a:rPr>
              <a:t>0)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34747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Courier New"/>
                <a:cs typeface="Courier New"/>
              </a:rPr>
              <a:t>factorial *=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myNumber;</a:t>
            </a:r>
            <a:endParaRPr sz="2400">
              <a:latin typeface="Courier New"/>
              <a:cs typeface="Courier New"/>
            </a:endParaRPr>
          </a:p>
          <a:p>
            <a:pPr marL="134747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Courier New"/>
                <a:cs typeface="Courier New"/>
              </a:rPr>
              <a:t>--myNumber;</a:t>
            </a:r>
            <a:endParaRPr sz="24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3307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Courier New"/>
                <a:cs typeface="Courier New"/>
              </a:rPr>
              <a:t>System.out.println(factorial);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321" y="304304"/>
            <a:ext cx="3196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Keyboard</a:t>
            </a:r>
            <a:r>
              <a:rPr spc="-75" dirty="0"/>
              <a:t> </a:t>
            </a:r>
            <a:r>
              <a:rPr dirty="0"/>
              <a:t>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5600"/>
            <a:ext cx="8069580" cy="39636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259715" indent="-342900">
              <a:lnSpc>
                <a:spcPts val="3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PennDraw.hasNextKeyTyped() </a:t>
            </a:r>
            <a:r>
              <a:rPr sz="3200" dirty="0">
                <a:latin typeface="Carlito"/>
                <a:cs typeface="Carlito"/>
              </a:rPr>
              <a:t>– check to see  if the user has </a:t>
            </a:r>
            <a:r>
              <a:rPr sz="3200" spc="-5" dirty="0">
                <a:latin typeface="Carlito"/>
                <a:cs typeface="Carlito"/>
              </a:rPr>
              <a:t>pressed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key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If the user </a:t>
            </a:r>
            <a:r>
              <a:rPr sz="3200" spc="-5" dirty="0">
                <a:latin typeface="Carlito"/>
                <a:cs typeface="Carlito"/>
              </a:rPr>
              <a:t>presses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5" dirty="0">
                <a:latin typeface="Carlito"/>
                <a:cs typeface="Carlito"/>
              </a:rPr>
              <a:t> key,</a:t>
            </a:r>
            <a:endParaRPr sz="3200">
              <a:latin typeface="Carlito"/>
              <a:cs typeface="Carlito"/>
            </a:endParaRPr>
          </a:p>
          <a:p>
            <a:pPr marL="355600" marR="5080" indent="1270">
              <a:lnSpc>
                <a:spcPct val="90300"/>
              </a:lnSpc>
              <a:spcBef>
                <a:spcPts val="735"/>
              </a:spcBef>
            </a:pPr>
            <a:r>
              <a:rPr sz="3200" spc="-5" dirty="0">
                <a:latin typeface="Carlito"/>
                <a:cs typeface="Carlito"/>
              </a:rPr>
              <a:t>PennDraw.hasNextKeyTyped()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true </a:t>
            </a:r>
            <a:r>
              <a:rPr sz="3200" spc="-10" dirty="0">
                <a:latin typeface="Carlito"/>
                <a:cs typeface="Carlito"/>
              </a:rPr>
              <a:t>until </a:t>
            </a:r>
            <a:r>
              <a:rPr sz="3200" dirty="0">
                <a:latin typeface="Carlito"/>
                <a:cs typeface="Carlito"/>
              </a:rPr>
              <a:t>and  unless </a:t>
            </a:r>
            <a:r>
              <a:rPr sz="3200" spc="-5" dirty="0">
                <a:latin typeface="Carlito"/>
                <a:cs typeface="Carlito"/>
              </a:rPr>
              <a:t>you write </a:t>
            </a:r>
            <a:r>
              <a:rPr sz="3200" dirty="0">
                <a:latin typeface="Carlito"/>
                <a:cs typeface="Carlito"/>
              </a:rPr>
              <a:t>a line that </a:t>
            </a:r>
            <a:r>
              <a:rPr sz="3200" spc="-5" dirty="0">
                <a:latin typeface="Carlito"/>
                <a:cs typeface="Carlito"/>
              </a:rPr>
              <a:t>processes </a:t>
            </a:r>
            <a:r>
              <a:rPr sz="3200" dirty="0">
                <a:latin typeface="Carlito"/>
                <a:cs typeface="Carlito"/>
              </a:rPr>
              <a:t>the  input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c =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PennDraw.nextKeyTyped();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277" y="289369"/>
            <a:ext cx="7387590" cy="557657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  <a:tabLst>
                <a:tab pos="4333875" algn="l"/>
              </a:tabLst>
            </a:pPr>
            <a:r>
              <a:rPr sz="2100" spc="-5" dirty="0">
                <a:latin typeface="Courier New"/>
                <a:cs typeface="Courier New"/>
              </a:rPr>
              <a:t>public class</a:t>
            </a:r>
            <a:r>
              <a:rPr sz="2100" spc="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KeyboardInput	{</a:t>
            </a:r>
            <a:endParaRPr sz="2100">
              <a:latin typeface="Courier New"/>
              <a:cs typeface="Courier New"/>
            </a:endParaRPr>
          </a:p>
          <a:p>
            <a:pPr marL="1292860" marR="324485" indent="-640715">
              <a:lnSpc>
                <a:spcPts val="2800"/>
              </a:lnSpc>
              <a:spcBef>
                <a:spcPts val="40"/>
              </a:spcBef>
            </a:pPr>
            <a:r>
              <a:rPr sz="2100" spc="-5" dirty="0">
                <a:latin typeface="Courier New"/>
                <a:cs typeface="Courier New"/>
              </a:rPr>
              <a:t>public static void main(String[] </a:t>
            </a:r>
            <a:r>
              <a:rPr sz="2100" dirty="0">
                <a:latin typeface="Courier New"/>
                <a:cs typeface="Courier New"/>
              </a:rPr>
              <a:t>args) {  </a:t>
            </a:r>
            <a:r>
              <a:rPr sz="2100" spc="-5" dirty="0">
                <a:latin typeface="Courier New"/>
                <a:cs typeface="Courier New"/>
              </a:rPr>
              <a:t>char </a:t>
            </a:r>
            <a:r>
              <a:rPr sz="2100" dirty="0">
                <a:latin typeface="Courier New"/>
                <a:cs typeface="Courier New"/>
              </a:rPr>
              <a:t>c =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0;</a:t>
            </a:r>
            <a:endParaRPr sz="2100">
              <a:latin typeface="Courier New"/>
              <a:cs typeface="Courier New"/>
            </a:endParaRPr>
          </a:p>
          <a:p>
            <a:pPr marL="1292860" marR="804545">
              <a:lnSpc>
                <a:spcPts val="2700"/>
              </a:lnSpc>
              <a:spcBef>
                <a:spcPts val="80"/>
              </a:spcBef>
            </a:pPr>
            <a:r>
              <a:rPr sz="2100" spc="-5" dirty="0">
                <a:latin typeface="Courier New"/>
                <a:cs typeface="Courier New"/>
              </a:rPr>
              <a:t>double radius </a:t>
            </a:r>
            <a:r>
              <a:rPr sz="2100" dirty="0">
                <a:latin typeface="Courier New"/>
                <a:cs typeface="Courier New"/>
              </a:rPr>
              <a:t>= </a:t>
            </a:r>
            <a:r>
              <a:rPr sz="2100" spc="-5" dirty="0">
                <a:latin typeface="Courier New"/>
                <a:cs typeface="Courier New"/>
              </a:rPr>
              <a:t>0.02;  PennDraw.setCanvasSize(600,</a:t>
            </a:r>
            <a:r>
              <a:rPr sz="210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600);</a:t>
            </a:r>
            <a:endParaRPr sz="2100">
              <a:latin typeface="Courier New"/>
              <a:cs typeface="Courier New"/>
            </a:endParaRPr>
          </a:p>
          <a:p>
            <a:pPr marL="1292860" marR="1444625" indent="-635">
              <a:lnSpc>
                <a:spcPts val="2800"/>
              </a:lnSpc>
              <a:spcBef>
                <a:spcPts val="20"/>
              </a:spcBef>
            </a:pPr>
            <a:r>
              <a:rPr sz="2100" spc="-5" dirty="0">
                <a:latin typeface="Courier New"/>
                <a:cs typeface="Courier New"/>
              </a:rPr>
              <a:t>PennDraw.enableAnimation(10);  while (c != 'q')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2573020" marR="164465" indent="-640715">
              <a:lnSpc>
                <a:spcPts val="2700"/>
              </a:lnSpc>
              <a:spcBef>
                <a:spcPts val="80"/>
              </a:spcBef>
              <a:tabLst>
                <a:tab pos="3213100" algn="l"/>
              </a:tabLst>
            </a:pPr>
            <a:r>
              <a:rPr sz="2100" spc="-5" dirty="0">
                <a:latin typeface="Courier New"/>
                <a:cs typeface="Courier New"/>
              </a:rPr>
              <a:t>if (PennDraw.hasNextKeyTyped()) </a:t>
            </a:r>
            <a:r>
              <a:rPr sz="2100" dirty="0">
                <a:latin typeface="Courier New"/>
                <a:cs typeface="Courier New"/>
              </a:rPr>
              <a:t>{  c</a:t>
            </a:r>
            <a:r>
              <a:rPr sz="2100" spc="-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=	</a:t>
            </a:r>
            <a:r>
              <a:rPr sz="2100" spc="-5" dirty="0">
                <a:latin typeface="Courier New"/>
                <a:cs typeface="Courier New"/>
              </a:rPr>
              <a:t>PennDraw.nextKeyTyped();</a:t>
            </a:r>
            <a:endParaRPr sz="21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160"/>
              </a:spcBef>
            </a:pPr>
            <a:r>
              <a:rPr sz="2100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2458720" marR="5080" indent="-525780">
              <a:lnSpc>
                <a:spcPts val="2200"/>
              </a:lnSpc>
              <a:spcBef>
                <a:spcPts val="620"/>
              </a:spcBef>
            </a:pPr>
            <a:r>
              <a:rPr sz="2100" spc="-5" dirty="0">
                <a:latin typeface="Courier New"/>
                <a:cs typeface="Courier New"/>
              </a:rPr>
              <a:t>PennDraw.circle(0.5, 0.5, radius);  radius </a:t>
            </a:r>
            <a:r>
              <a:rPr sz="2100" dirty="0">
                <a:latin typeface="Courier New"/>
                <a:cs typeface="Courier New"/>
              </a:rPr>
              <a:t>= </a:t>
            </a:r>
            <a:r>
              <a:rPr sz="2100" spc="-5" dirty="0">
                <a:latin typeface="Courier New"/>
                <a:cs typeface="Courier New"/>
              </a:rPr>
              <a:t>radius </a:t>
            </a:r>
            <a:r>
              <a:rPr sz="2100" dirty="0">
                <a:latin typeface="Courier New"/>
                <a:cs typeface="Courier New"/>
              </a:rPr>
              <a:t>+</a:t>
            </a:r>
            <a:r>
              <a:rPr sz="2100" spc="-4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0.02;</a:t>
            </a:r>
            <a:endParaRPr sz="21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260"/>
              </a:spcBef>
            </a:pPr>
            <a:r>
              <a:rPr sz="2100" spc="-5" dirty="0">
                <a:latin typeface="Courier New"/>
                <a:cs typeface="Courier New"/>
              </a:rPr>
              <a:t>PennDraw.advance();</a:t>
            </a:r>
            <a:endParaRPr sz="2100">
              <a:latin typeface="Courier New"/>
              <a:cs typeface="Courier New"/>
            </a:endParaRPr>
          </a:p>
          <a:p>
            <a:pPr marL="1292860">
              <a:lnSpc>
                <a:spcPct val="100000"/>
              </a:lnSpc>
              <a:spcBef>
                <a:spcPts val="280"/>
              </a:spcBef>
            </a:pPr>
            <a:r>
              <a:rPr sz="2100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280"/>
              </a:spcBef>
            </a:pPr>
            <a:r>
              <a:rPr sz="2100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00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121" y="977582"/>
            <a:ext cx="2526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BA191F"/>
                </a:solidFill>
                <a:latin typeface="Comic Sans MS"/>
                <a:cs typeface="Comic Sans MS"/>
              </a:rPr>
              <a:t>The </a:t>
            </a:r>
            <a:r>
              <a:rPr sz="3200" spc="-5" dirty="0">
                <a:solidFill>
                  <a:srgbClr val="BA191F"/>
                </a:solidFill>
                <a:latin typeface="Comic Sans MS"/>
                <a:cs typeface="Comic Sans MS"/>
              </a:rPr>
              <a:t>For</a:t>
            </a:r>
            <a:r>
              <a:rPr sz="3200" spc="-90" dirty="0">
                <a:solidFill>
                  <a:srgbClr val="BA191F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BA191F"/>
                </a:solidFill>
                <a:latin typeface="Comic Sans MS"/>
                <a:cs typeface="Comic Sans MS"/>
              </a:rPr>
              <a:t>Loop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75" y="1708150"/>
            <a:ext cx="9050655" cy="0"/>
          </a:xfrm>
          <a:custGeom>
            <a:avLst/>
            <a:gdLst/>
            <a:ahLst/>
            <a:cxnLst/>
            <a:rect l="l" t="t" r="r" b="b"/>
            <a:pathLst>
              <a:path w="9050655">
                <a:moveTo>
                  <a:pt x="0" y="0"/>
                </a:moveTo>
                <a:lnTo>
                  <a:pt x="9050333" y="1"/>
                </a:lnTo>
              </a:path>
            </a:pathLst>
          </a:custGeom>
          <a:ln w="12699">
            <a:solidFill>
              <a:srgbClr val="F1F0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714" y="2407221"/>
            <a:ext cx="8682564" cy="2850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6390" y="5384977"/>
            <a:ext cx="2357755" cy="330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D0E0E"/>
                </a:solidFill>
                <a:latin typeface="Comic Sans MS"/>
                <a:cs typeface="Comic Sans MS"/>
              </a:rPr>
              <a:t>Copyright </a:t>
            </a:r>
            <a:r>
              <a:rPr sz="900" dirty="0">
                <a:solidFill>
                  <a:srgbClr val="6D0E0E"/>
                </a:solidFill>
                <a:latin typeface="Comic Sans MS"/>
                <a:cs typeface="Comic Sans MS"/>
              </a:rPr>
              <a:t>2004, FoxTrot by Bill</a:t>
            </a:r>
            <a:r>
              <a:rPr sz="900" spc="-40" dirty="0">
                <a:solidFill>
                  <a:srgbClr val="6D0E0E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6D0E0E"/>
                </a:solidFill>
                <a:latin typeface="Comic Sans MS"/>
                <a:cs typeface="Comic Sans MS"/>
              </a:rPr>
              <a:t>Amend</a:t>
            </a:r>
            <a:endParaRPr sz="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D0E0E"/>
                </a:solidFill>
                <a:latin typeface="Courier New"/>
                <a:cs typeface="Courier New"/>
                <a:hlinkClick r:id="rId4"/>
              </a:rPr>
              <a:t>www.ucomics.com/foxtrot/2003/10/03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801" y="513245"/>
            <a:ext cx="2541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For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Loops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987" y="1545437"/>
            <a:ext cx="7987030" cy="467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42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Handles </a:t>
            </a:r>
            <a:r>
              <a:rPr sz="3200" dirty="0">
                <a:latin typeface="Carlito"/>
                <a:cs typeface="Carlito"/>
              </a:rPr>
              <a:t>details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85" dirty="0">
                <a:latin typeface="Carlito"/>
                <a:cs typeface="Carlito"/>
              </a:rPr>
              <a:t>counter-­‐controlled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60" dirty="0">
                <a:latin typeface="Carlito"/>
                <a:cs typeface="Carlito"/>
              </a:rPr>
              <a:t>loop</a:t>
            </a:r>
            <a:endParaRPr sz="3200">
              <a:latin typeface="Carlito"/>
              <a:cs typeface="Carlito"/>
            </a:endParaRPr>
          </a:p>
          <a:p>
            <a:pPr marL="355600">
              <a:lnSpc>
                <a:spcPts val="3420"/>
              </a:lnSpc>
            </a:pPr>
            <a:r>
              <a:rPr sz="3200" spc="-220" dirty="0">
                <a:latin typeface="AoyagiKouzanFontT"/>
                <a:cs typeface="AoyagiKouzanFontT"/>
              </a:rPr>
              <a:t>“</a:t>
            </a:r>
            <a:r>
              <a:rPr sz="3200" spc="-220" dirty="0">
                <a:latin typeface="Carlito"/>
                <a:cs typeface="Carlito"/>
              </a:rPr>
              <a:t>automatically</a:t>
            </a:r>
            <a:r>
              <a:rPr sz="3200" spc="-220" dirty="0">
                <a:latin typeface="AoyagiKouzanFontT"/>
                <a:cs typeface="AoyagiKouzanFontT"/>
              </a:rPr>
              <a:t>”</a:t>
            </a:r>
            <a:endParaRPr sz="3200">
              <a:latin typeface="AoyagiKouzanFontT"/>
              <a:cs typeface="AoyagiKouzanFontT"/>
            </a:endParaRPr>
          </a:p>
          <a:p>
            <a:pPr marL="355600" indent="-342900">
              <a:lnSpc>
                <a:spcPts val="381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for loop structure</a:t>
            </a:r>
            <a:r>
              <a:rPr sz="3200" dirty="0">
                <a:latin typeface="Carlito"/>
                <a:cs typeface="Carlito"/>
              </a:rPr>
              <a:t> includes:</a:t>
            </a:r>
            <a:endParaRPr sz="3200">
              <a:latin typeface="Carlito"/>
              <a:cs typeface="Carlito"/>
            </a:endParaRPr>
          </a:p>
          <a:p>
            <a:pPr marL="755650" lvl="1" indent="-285750">
              <a:lnSpc>
                <a:spcPts val="3329"/>
              </a:lnSpc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initialization of </a:t>
            </a:r>
            <a:r>
              <a:rPr sz="2800" dirty="0">
                <a:latin typeface="Carlito"/>
                <a:cs typeface="Carlito"/>
              </a:rPr>
              <a:t>the the </a:t>
            </a:r>
            <a:r>
              <a:rPr sz="2800" spc="-5" dirty="0">
                <a:latin typeface="Carlito"/>
                <a:cs typeface="Carlito"/>
              </a:rPr>
              <a:t>loop control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variable,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termination condition test, </a:t>
            </a:r>
            <a:r>
              <a:rPr sz="2800" dirty="0">
                <a:latin typeface="Carlito"/>
                <a:cs typeface="Carlito"/>
              </a:rPr>
              <a:t>and</a:t>
            </a:r>
            <a:endParaRPr sz="28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control variable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modiﬁcation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840"/>
              </a:spcBef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(int i = 1; i &lt; 101; i = i + 1)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tabLst>
                <a:tab pos="3822700" algn="l"/>
              </a:tabLst>
            </a:pPr>
            <a:r>
              <a:rPr sz="2400" spc="-5" dirty="0">
                <a:latin typeface="Arial"/>
                <a:cs typeface="Arial"/>
              </a:rPr>
              <a:t>initialization	modification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  <a:tabLst>
                <a:tab pos="2535555" algn="l"/>
              </a:tabLst>
            </a:pPr>
            <a:r>
              <a:rPr sz="2400" dirty="0">
                <a:latin typeface="Arial"/>
                <a:cs typeface="Arial"/>
              </a:rPr>
              <a:t>}	</a:t>
            </a:r>
            <a:r>
              <a:rPr sz="2400" spc="-5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7550" y="4973828"/>
            <a:ext cx="228600" cy="457200"/>
            <a:chOff x="1987550" y="4973828"/>
            <a:chExt cx="228600" cy="457200"/>
          </a:xfrm>
        </p:grpSpPr>
        <p:sp>
          <p:nvSpPr>
            <p:cNvPr id="5" name="object 5"/>
            <p:cNvSpPr/>
            <p:nvPr/>
          </p:nvSpPr>
          <p:spPr>
            <a:xfrm>
              <a:off x="1993900" y="4980177"/>
              <a:ext cx="215900" cy="444500"/>
            </a:xfrm>
            <a:custGeom>
              <a:avLst/>
              <a:gdLst/>
              <a:ahLst/>
              <a:cxnLst/>
              <a:rect l="l" t="t" r="r" b="b"/>
              <a:pathLst>
                <a:path w="215900" h="444500">
                  <a:moveTo>
                    <a:pt x="107950" y="0"/>
                  </a:moveTo>
                  <a:lnTo>
                    <a:pt x="0" y="222262"/>
                  </a:lnTo>
                  <a:lnTo>
                    <a:pt x="53975" y="222262"/>
                  </a:lnTo>
                  <a:lnTo>
                    <a:pt x="53975" y="444500"/>
                  </a:lnTo>
                  <a:lnTo>
                    <a:pt x="161925" y="444500"/>
                  </a:lnTo>
                  <a:lnTo>
                    <a:pt x="161925" y="222262"/>
                  </a:lnTo>
                  <a:lnTo>
                    <a:pt x="215900" y="222262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3899" y="4980178"/>
              <a:ext cx="215900" cy="444500"/>
            </a:xfrm>
            <a:custGeom>
              <a:avLst/>
              <a:gdLst/>
              <a:ahLst/>
              <a:cxnLst/>
              <a:rect l="l" t="t" r="r" b="b"/>
              <a:pathLst>
                <a:path w="215900" h="444500">
                  <a:moveTo>
                    <a:pt x="53974" y="444499"/>
                  </a:moveTo>
                  <a:lnTo>
                    <a:pt x="53974" y="222270"/>
                  </a:lnTo>
                  <a:lnTo>
                    <a:pt x="0" y="222270"/>
                  </a:lnTo>
                  <a:lnTo>
                    <a:pt x="107949" y="0"/>
                  </a:lnTo>
                  <a:lnTo>
                    <a:pt x="215899" y="222270"/>
                  </a:lnTo>
                  <a:lnTo>
                    <a:pt x="161924" y="222270"/>
                  </a:lnTo>
                  <a:lnTo>
                    <a:pt x="161924" y="444499"/>
                  </a:lnTo>
                  <a:lnTo>
                    <a:pt x="53974" y="4444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43249" y="5022850"/>
            <a:ext cx="228600" cy="914400"/>
            <a:chOff x="3143249" y="5022850"/>
            <a:chExt cx="228600" cy="914400"/>
          </a:xfrm>
        </p:grpSpPr>
        <p:sp>
          <p:nvSpPr>
            <p:cNvPr id="8" name="object 8"/>
            <p:cNvSpPr/>
            <p:nvPr/>
          </p:nvSpPr>
          <p:spPr>
            <a:xfrm>
              <a:off x="3149599" y="5029200"/>
              <a:ext cx="215900" cy="901700"/>
            </a:xfrm>
            <a:custGeom>
              <a:avLst/>
              <a:gdLst/>
              <a:ahLst/>
              <a:cxnLst/>
              <a:rect l="l" t="t" r="r" b="b"/>
              <a:pathLst>
                <a:path w="215900" h="901700">
                  <a:moveTo>
                    <a:pt x="107950" y="0"/>
                  </a:moveTo>
                  <a:lnTo>
                    <a:pt x="0" y="450888"/>
                  </a:lnTo>
                  <a:lnTo>
                    <a:pt x="53975" y="450888"/>
                  </a:lnTo>
                  <a:lnTo>
                    <a:pt x="53975" y="901700"/>
                  </a:lnTo>
                  <a:lnTo>
                    <a:pt x="161925" y="901700"/>
                  </a:lnTo>
                  <a:lnTo>
                    <a:pt x="161925" y="450888"/>
                  </a:lnTo>
                  <a:lnTo>
                    <a:pt x="215900" y="450888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9599" y="5029200"/>
              <a:ext cx="215900" cy="901700"/>
            </a:xfrm>
            <a:custGeom>
              <a:avLst/>
              <a:gdLst/>
              <a:ahLst/>
              <a:cxnLst/>
              <a:rect l="l" t="t" r="r" b="b"/>
              <a:pathLst>
                <a:path w="215900" h="901700">
                  <a:moveTo>
                    <a:pt x="53975" y="901699"/>
                  </a:moveTo>
                  <a:lnTo>
                    <a:pt x="53975" y="450891"/>
                  </a:lnTo>
                  <a:lnTo>
                    <a:pt x="0" y="450891"/>
                  </a:lnTo>
                  <a:lnTo>
                    <a:pt x="107950" y="0"/>
                  </a:lnTo>
                  <a:lnTo>
                    <a:pt x="215899" y="450891"/>
                  </a:lnTo>
                  <a:lnTo>
                    <a:pt x="161925" y="450891"/>
                  </a:lnTo>
                  <a:lnTo>
                    <a:pt x="161925" y="901699"/>
                  </a:lnTo>
                  <a:lnTo>
                    <a:pt x="53975" y="9016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349750" y="4946650"/>
            <a:ext cx="228600" cy="533400"/>
            <a:chOff x="4349750" y="4946650"/>
            <a:chExt cx="228600" cy="533400"/>
          </a:xfrm>
        </p:grpSpPr>
        <p:sp>
          <p:nvSpPr>
            <p:cNvPr id="11" name="object 11"/>
            <p:cNvSpPr/>
            <p:nvPr/>
          </p:nvSpPr>
          <p:spPr>
            <a:xfrm>
              <a:off x="4356100" y="4953000"/>
              <a:ext cx="215900" cy="520700"/>
            </a:xfrm>
            <a:custGeom>
              <a:avLst/>
              <a:gdLst/>
              <a:ahLst/>
              <a:cxnLst/>
              <a:rect l="l" t="t" r="r" b="b"/>
              <a:pathLst>
                <a:path w="215900" h="520700">
                  <a:moveTo>
                    <a:pt x="107950" y="0"/>
                  </a:moveTo>
                  <a:lnTo>
                    <a:pt x="0" y="260375"/>
                  </a:lnTo>
                  <a:lnTo>
                    <a:pt x="53975" y="260375"/>
                  </a:lnTo>
                  <a:lnTo>
                    <a:pt x="53975" y="520700"/>
                  </a:lnTo>
                  <a:lnTo>
                    <a:pt x="161925" y="520700"/>
                  </a:lnTo>
                  <a:lnTo>
                    <a:pt x="161925" y="260375"/>
                  </a:lnTo>
                  <a:lnTo>
                    <a:pt x="215900" y="260375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56099" y="4953000"/>
              <a:ext cx="215900" cy="520700"/>
            </a:xfrm>
            <a:custGeom>
              <a:avLst/>
              <a:gdLst/>
              <a:ahLst/>
              <a:cxnLst/>
              <a:rect l="l" t="t" r="r" b="b"/>
              <a:pathLst>
                <a:path w="215900" h="520700">
                  <a:moveTo>
                    <a:pt x="53974" y="520699"/>
                  </a:moveTo>
                  <a:lnTo>
                    <a:pt x="53974" y="260372"/>
                  </a:lnTo>
                  <a:lnTo>
                    <a:pt x="0" y="260372"/>
                  </a:lnTo>
                  <a:lnTo>
                    <a:pt x="107950" y="0"/>
                  </a:lnTo>
                  <a:lnTo>
                    <a:pt x="215899" y="260372"/>
                  </a:lnTo>
                  <a:lnTo>
                    <a:pt x="161924" y="260372"/>
                  </a:lnTo>
                  <a:lnTo>
                    <a:pt x="161924" y="520699"/>
                  </a:lnTo>
                  <a:lnTo>
                    <a:pt x="53974" y="5206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057" y="65363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3465" y="1849577"/>
            <a:ext cx="1055716" cy="1720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304304"/>
            <a:ext cx="5253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7575" algn="l"/>
              </a:tabLst>
            </a:pPr>
            <a:r>
              <a:rPr dirty="0"/>
              <a:t>For</a:t>
            </a:r>
            <a:r>
              <a:rPr spc="-5" dirty="0"/>
              <a:t> </a:t>
            </a:r>
            <a:r>
              <a:rPr dirty="0"/>
              <a:t>Loop:	</a:t>
            </a:r>
            <a:r>
              <a:rPr spc="-5" dirty="0"/>
              <a:t>Powers of</a:t>
            </a:r>
            <a:r>
              <a:rPr spc="-65" dirty="0"/>
              <a:t> </a:t>
            </a:r>
            <a:r>
              <a:rPr spc="-5" dirty="0"/>
              <a:t>Two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9045" y="1194206"/>
            <a:ext cx="5957570" cy="1542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0"/>
              </a:spcBef>
              <a:tabLst>
                <a:tab pos="1520825" algn="l"/>
              </a:tabLst>
            </a:pPr>
            <a:r>
              <a:rPr sz="2800" spc="-5" dirty="0">
                <a:latin typeface="Carlito"/>
                <a:cs typeface="Carlito"/>
              </a:rPr>
              <a:t>Example:	Print powers of </a:t>
            </a:r>
            <a:r>
              <a:rPr sz="2800" dirty="0">
                <a:latin typeface="Carlito"/>
                <a:cs typeface="Carlito"/>
              </a:rPr>
              <a:t>2 that </a:t>
            </a:r>
            <a:r>
              <a:rPr sz="2800" spc="-5" dirty="0">
                <a:latin typeface="Carlito"/>
                <a:cs typeface="Carlito"/>
              </a:rPr>
              <a:t>are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rlito"/>
                <a:cs typeface="Carlito"/>
              </a:rPr>
              <a:t>2</a:t>
            </a:r>
            <a:r>
              <a:rPr sz="2775" baseline="25525" dirty="0">
                <a:latin typeface="Carlito"/>
                <a:cs typeface="Carlito"/>
              </a:rPr>
              <a:t>N</a:t>
            </a:r>
            <a:endParaRPr sz="2775" baseline="25525">
              <a:latin typeface="Carlito"/>
              <a:cs typeface="Carlito"/>
            </a:endParaRPr>
          </a:p>
          <a:p>
            <a:pPr marL="781050" indent="-28575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81050" algn="l"/>
              </a:tabLst>
            </a:pPr>
            <a:r>
              <a:rPr sz="2800" spc="-5" dirty="0">
                <a:latin typeface="Carlito"/>
                <a:cs typeface="Carlito"/>
              </a:rPr>
              <a:t>Increment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b="1" dirty="0">
                <a:latin typeface="Courier New"/>
                <a:cs typeface="Courier New"/>
              </a:rPr>
              <a:t>i</a:t>
            </a:r>
            <a:r>
              <a:rPr sz="2800" b="1" spc="-10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rlito"/>
                <a:cs typeface="Carlito"/>
              </a:rPr>
              <a:t>from </a:t>
            </a:r>
            <a:r>
              <a:rPr sz="2800" b="1" dirty="0">
                <a:latin typeface="Courier New"/>
                <a:cs typeface="Courier New"/>
              </a:rPr>
              <a:t>0</a:t>
            </a:r>
            <a:r>
              <a:rPr sz="2800" b="1" spc="-1050" dirty="0">
                <a:latin typeface="Courier New"/>
                <a:cs typeface="Courier New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b="1" dirty="0">
                <a:latin typeface="Courier New"/>
                <a:cs typeface="Courier New"/>
              </a:rPr>
              <a:t>N</a:t>
            </a:r>
            <a:endParaRPr sz="2800">
              <a:latin typeface="Courier New"/>
              <a:cs typeface="Courier New"/>
            </a:endParaRPr>
          </a:p>
          <a:p>
            <a:pPr marL="7810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81050" algn="l"/>
              </a:tabLst>
            </a:pPr>
            <a:r>
              <a:rPr sz="2800" spc="-5" dirty="0">
                <a:latin typeface="Carlito"/>
                <a:cs typeface="Carlito"/>
              </a:rPr>
              <a:t>Double </a:t>
            </a:r>
            <a:r>
              <a:rPr sz="2800" b="1" dirty="0">
                <a:latin typeface="Courier New"/>
                <a:cs typeface="Courier New"/>
              </a:rPr>
              <a:t>v</a:t>
            </a:r>
            <a:r>
              <a:rPr sz="2800" b="1" spc="-10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379" y="3053041"/>
            <a:ext cx="5602605" cy="1780539"/>
          </a:xfrm>
          <a:prstGeom prst="rect">
            <a:avLst/>
          </a:prstGeom>
          <a:solidFill>
            <a:srgbClr val="BDD5FE"/>
          </a:solidFill>
        </p:spPr>
        <p:txBody>
          <a:bodyPr vert="horz" wrap="square" lIns="0" tIns="55879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439"/>
              </a:spcBef>
              <a:tabLst>
                <a:tab pos="792480" algn="l"/>
                <a:tab pos="1097280" algn="l"/>
                <a:tab pos="1402080" algn="l"/>
              </a:tabLst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int	</a:t>
            </a:r>
            <a:r>
              <a:rPr sz="2000" b="1" dirty="0">
                <a:latin typeface="Courier New"/>
                <a:cs typeface="Courier New"/>
              </a:rPr>
              <a:t>v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993399"/>
                </a:solidFill>
                <a:latin typeface="Courier New"/>
                <a:cs typeface="Courier New"/>
              </a:rPr>
              <a:t>1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87680" marR="229235" indent="-305435">
              <a:lnSpc>
                <a:spcPct val="100000"/>
              </a:lnSpc>
              <a:tabLst>
                <a:tab pos="792480" algn="l"/>
                <a:tab pos="1097280" algn="l"/>
                <a:tab pos="1402080" algn="l"/>
                <a:tab pos="1554480" algn="l"/>
                <a:tab pos="1706880" algn="l"/>
                <a:tab pos="1859280" algn="l"/>
                <a:tab pos="2164080" algn="l"/>
                <a:tab pos="2621280" algn="l"/>
                <a:tab pos="2926080" algn="l"/>
                <a:tab pos="3383279" algn="l"/>
                <a:tab pos="3688079" algn="l"/>
                <a:tab pos="3840479" algn="l"/>
                <a:tab pos="3992879" algn="l"/>
                <a:tab pos="4603115" algn="l"/>
                <a:tab pos="4907915" algn="l"/>
              </a:tabLst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for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(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int	</a:t>
            </a:r>
            <a:r>
              <a:rPr sz="2000" b="1" dirty="0">
                <a:latin typeface="Courier New"/>
                <a:cs typeface="Courier New"/>
              </a:rPr>
              <a:t>i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993399"/>
                </a:solidFill>
                <a:latin typeface="Courier New"/>
                <a:cs typeface="Courier New"/>
              </a:rPr>
              <a:t>0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;	</a:t>
            </a:r>
            <a:r>
              <a:rPr sz="2000" b="1" dirty="0">
                <a:latin typeface="Courier New"/>
                <a:cs typeface="Courier New"/>
              </a:rPr>
              <a:t>i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&lt;=	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;	</a:t>
            </a:r>
            <a:r>
              <a:rPr sz="2000" b="1" dirty="0">
                <a:latin typeface="Courier New"/>
                <a:cs typeface="Courier New"/>
              </a:rPr>
              <a:t>i++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)	</a:t>
            </a:r>
            <a:r>
              <a:rPr sz="2000" b="1" dirty="0">
                <a:latin typeface="Courier New"/>
                <a:cs typeface="Courier New"/>
              </a:rPr>
              <a:t>{  System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.</a:t>
            </a:r>
            <a:r>
              <a:rPr sz="2000" b="1" dirty="0">
                <a:latin typeface="Courier New"/>
                <a:cs typeface="Courier New"/>
              </a:rPr>
              <a:t>ou</a:t>
            </a:r>
            <a:r>
              <a:rPr sz="2000" b="1" spc="-5" dirty="0"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.</a:t>
            </a:r>
            <a:r>
              <a:rPr sz="2000" b="1" dirty="0">
                <a:latin typeface="Courier New"/>
                <a:cs typeface="Courier New"/>
              </a:rPr>
              <a:t>println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(</a:t>
            </a:r>
            <a:r>
              <a:rPr sz="2000" b="1" dirty="0">
                <a:latin typeface="Courier New"/>
                <a:cs typeface="Courier New"/>
              </a:rPr>
              <a:t>i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+	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 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+	</a:t>
            </a:r>
            <a:r>
              <a:rPr sz="2000" b="1" dirty="0">
                <a:latin typeface="Courier New"/>
                <a:cs typeface="Courier New"/>
              </a:rPr>
              <a:t>v</a:t>
            </a:r>
            <a:r>
              <a:rPr sz="2000" b="1" spc="-5" dirty="0">
                <a:solidFill>
                  <a:srgbClr val="9A1900"/>
                </a:solidFill>
                <a:latin typeface="Courier New"/>
                <a:cs typeface="Courier New"/>
              </a:rPr>
              <a:t>);  </a:t>
            </a:r>
            <a:r>
              <a:rPr sz="2000" b="1" dirty="0">
                <a:latin typeface="Courier New"/>
                <a:cs typeface="Courier New"/>
              </a:rPr>
              <a:t>v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=	</a:t>
            </a:r>
            <a:r>
              <a:rPr sz="2000" b="1" dirty="0">
                <a:solidFill>
                  <a:srgbClr val="993399"/>
                </a:solidFill>
                <a:latin typeface="Courier New"/>
                <a:cs typeface="Courier New"/>
              </a:rPr>
              <a:t>2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*	</a:t>
            </a:r>
            <a:r>
              <a:rPr sz="2000" b="1" dirty="0">
                <a:latin typeface="Courier New"/>
                <a:cs typeface="Courier New"/>
              </a:rPr>
              <a:t>v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43141" y="4071162"/>
            <a:ext cx="2240915" cy="2676525"/>
            <a:chOff x="6343141" y="4071162"/>
            <a:chExt cx="2240915" cy="2676525"/>
          </a:xfrm>
        </p:grpSpPr>
        <p:sp>
          <p:nvSpPr>
            <p:cNvPr id="8" name="object 8"/>
            <p:cNvSpPr/>
            <p:nvPr/>
          </p:nvSpPr>
          <p:spPr>
            <a:xfrm>
              <a:off x="6958316" y="4075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7904" y="4075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8316" y="4837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47904" y="4837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8316" y="5218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47904" y="5218925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8316" y="5599928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47904" y="5599928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1940" y="4456925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51940" y="4075925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51940" y="4837925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1940" y="5218925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51940" y="5599928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58316" y="5980930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47904" y="5980930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58316" y="6361930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47904" y="6361930"/>
              <a:ext cx="599440" cy="381000"/>
            </a:xfrm>
            <a:custGeom>
              <a:avLst/>
              <a:gdLst/>
              <a:ahLst/>
              <a:cxnLst/>
              <a:rect l="l" t="t" r="r" b="b"/>
              <a:pathLst>
                <a:path w="599440" h="381000">
                  <a:moveTo>
                    <a:pt x="0" y="0"/>
                  </a:moveTo>
                  <a:lnTo>
                    <a:pt x="599223" y="0"/>
                  </a:lnTo>
                  <a:lnTo>
                    <a:pt x="599223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51940" y="5980930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51940" y="6361930"/>
              <a:ext cx="1027430" cy="381000"/>
            </a:xfrm>
            <a:custGeom>
              <a:avLst/>
              <a:gdLst/>
              <a:ahLst/>
              <a:cxnLst/>
              <a:rect l="l" t="t" r="r" b="b"/>
              <a:pathLst>
                <a:path w="1027429" h="381000">
                  <a:moveTo>
                    <a:pt x="0" y="0"/>
                  </a:moveTo>
                  <a:lnTo>
                    <a:pt x="1027239" y="0"/>
                  </a:lnTo>
                  <a:lnTo>
                    <a:pt x="102723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347904" y="1914862"/>
          <a:ext cx="2232024" cy="4828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154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3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2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2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821910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821910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000" spc="-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82191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8219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00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99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32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false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BDD5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7004113" y="1473809"/>
            <a:ext cx="993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Output: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131" y="680720"/>
            <a:ext cx="4871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4110" algn="l"/>
              </a:tabLst>
            </a:pP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Loop	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87" y="1708770"/>
            <a:ext cx="5929630" cy="33858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i="1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loop </a:t>
            </a:r>
            <a:r>
              <a:rPr sz="2600" spc="-5" dirty="0">
                <a:latin typeface="Arial"/>
                <a:cs typeface="Arial"/>
              </a:rPr>
              <a:t>that counts from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9:</a:t>
            </a:r>
            <a:endParaRPr sz="26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Courier New"/>
                <a:cs typeface="Courier New"/>
              </a:rPr>
              <a:t>// modify part can be simply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365" dirty="0">
                <a:latin typeface="AoyagiKouzanFontT"/>
                <a:cs typeface="AoyagiKouzanFontT"/>
              </a:rPr>
              <a:t>“</a:t>
            </a:r>
            <a:r>
              <a:rPr sz="1800" spc="-365" dirty="0">
                <a:latin typeface="Courier New"/>
                <a:cs typeface="Courier New"/>
              </a:rPr>
              <a:t>i++</a:t>
            </a:r>
            <a:r>
              <a:rPr sz="1800" spc="-365" dirty="0">
                <a:latin typeface="AoyagiKouzanFontT"/>
                <a:cs typeface="AoyagiKouzanFontT"/>
              </a:rPr>
              <a:t>”</a:t>
            </a:r>
            <a:endParaRPr sz="1800">
              <a:latin typeface="AoyagiKouzanFontT"/>
              <a:cs typeface="AoyagiKouzanFontT"/>
            </a:endParaRPr>
          </a:p>
          <a:p>
            <a:pPr marL="749300">
              <a:lnSpc>
                <a:spcPct val="100000"/>
              </a:lnSpc>
              <a:spcBef>
                <a:spcPts val="10"/>
              </a:spcBef>
              <a:tabLst>
                <a:tab pos="1846580" algn="l"/>
                <a:tab pos="2669540" algn="l"/>
                <a:tab pos="2943860" algn="l"/>
                <a:tab pos="3903979" algn="l"/>
                <a:tab pos="4178300" algn="l"/>
                <a:tab pos="4452620" algn="l"/>
                <a:tab pos="4726940" algn="l"/>
              </a:tabLst>
            </a:pPr>
            <a:r>
              <a:rPr sz="1800" spc="-5" dirty="0"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( i	= </a:t>
            </a:r>
            <a:r>
              <a:rPr sz="1800" spc="-5" dirty="0">
                <a:latin typeface="Courier New"/>
                <a:cs typeface="Courier New"/>
              </a:rPr>
              <a:t>0;	</a:t>
            </a:r>
            <a:r>
              <a:rPr sz="1800" dirty="0">
                <a:latin typeface="Courier New"/>
                <a:cs typeface="Courier New"/>
              </a:rPr>
              <a:t>i	&lt;</a:t>
            </a:r>
            <a:r>
              <a:rPr sz="1800" spc="-5" dirty="0">
                <a:latin typeface="Courier New"/>
                <a:cs typeface="Courier New"/>
              </a:rPr>
              <a:t> 10;	</a:t>
            </a:r>
            <a:r>
              <a:rPr sz="1800" dirty="0">
                <a:latin typeface="Courier New"/>
                <a:cs typeface="Courier New"/>
              </a:rPr>
              <a:t>i	=	i	+ 1 )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  <a:spcBef>
                <a:spcPts val="370"/>
              </a:spcBef>
              <a:tabLst>
                <a:tab pos="3807460" algn="l"/>
                <a:tab pos="4081779" algn="l"/>
              </a:tabLst>
            </a:pPr>
            <a:r>
              <a:rPr sz="1800" spc="-5" dirty="0">
                <a:latin typeface="Courier New"/>
                <a:cs typeface="Courier New"/>
              </a:rPr>
              <a:t>System.out.println(	</a:t>
            </a:r>
            <a:r>
              <a:rPr sz="1800" dirty="0">
                <a:latin typeface="Courier New"/>
                <a:cs typeface="Courier New"/>
              </a:rPr>
              <a:t>i	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7493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…or we can count backwards by </a:t>
            </a:r>
            <a:r>
              <a:rPr sz="2600" spc="-450" dirty="0">
                <a:latin typeface="Arial"/>
                <a:cs typeface="Arial"/>
              </a:rPr>
              <a:t>2</a:t>
            </a:r>
            <a:r>
              <a:rPr sz="2600" spc="-450" dirty="0">
                <a:latin typeface="AoyagiKouzanFontT"/>
                <a:cs typeface="AoyagiKouzanFontT"/>
              </a:rPr>
              <a:t>’</a:t>
            </a:r>
            <a:r>
              <a:rPr sz="2600" spc="-450" dirty="0">
                <a:latin typeface="Arial"/>
                <a:cs typeface="Arial"/>
              </a:rPr>
              <a:t>s</a:t>
            </a:r>
            <a:r>
              <a:rPr sz="2600" spc="-3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385"/>
              </a:spcBef>
              <a:tabLst>
                <a:tab pos="4161790" algn="l"/>
              </a:tabLst>
            </a:pPr>
            <a:r>
              <a:rPr sz="1800" spc="-5" dirty="0">
                <a:latin typeface="Courier New"/>
                <a:cs typeface="Courier New"/>
              </a:rPr>
              <a:t>// modify part can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be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455" dirty="0">
                <a:latin typeface="AoyagiKouzanFontT"/>
                <a:cs typeface="AoyagiKouzanFontT"/>
              </a:rPr>
              <a:t>“</a:t>
            </a:r>
            <a:r>
              <a:rPr sz="1800" spc="-455" dirty="0">
                <a:latin typeface="Courier New"/>
                <a:cs typeface="Courier New"/>
              </a:rPr>
              <a:t>i	</a:t>
            </a:r>
            <a:r>
              <a:rPr sz="1800" spc="-5" dirty="0">
                <a:latin typeface="Courier New"/>
                <a:cs typeface="Courier New"/>
              </a:rPr>
              <a:t>-=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450" dirty="0">
                <a:latin typeface="Courier New"/>
                <a:cs typeface="Courier New"/>
              </a:rPr>
              <a:t>2</a:t>
            </a:r>
            <a:r>
              <a:rPr sz="1800" spc="-450" dirty="0">
                <a:latin typeface="AoyagiKouzanFontT"/>
                <a:cs typeface="AoyagiKouzanFontT"/>
              </a:rPr>
              <a:t>”</a:t>
            </a:r>
            <a:endParaRPr sz="1800">
              <a:latin typeface="AoyagiKouzanFontT"/>
              <a:cs typeface="AoyagiKouzanFontT"/>
            </a:endParaRPr>
          </a:p>
          <a:p>
            <a:pPr marL="749300">
              <a:lnSpc>
                <a:spcPct val="100000"/>
              </a:lnSpc>
              <a:spcBef>
                <a:spcPts val="10"/>
              </a:spcBef>
              <a:tabLst>
                <a:tab pos="1846580" algn="l"/>
                <a:tab pos="2806700" algn="l"/>
                <a:tab pos="3081020" algn="l"/>
                <a:tab pos="3903979" algn="l"/>
                <a:tab pos="4178300" algn="l"/>
                <a:tab pos="4452620" algn="l"/>
                <a:tab pos="4726940" algn="l"/>
              </a:tabLst>
            </a:pPr>
            <a:r>
              <a:rPr sz="1800" spc="-5" dirty="0"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( i	= </a:t>
            </a:r>
            <a:r>
              <a:rPr sz="1800" spc="-5" dirty="0">
                <a:latin typeface="Courier New"/>
                <a:cs typeface="Courier New"/>
              </a:rPr>
              <a:t>10;	</a:t>
            </a:r>
            <a:r>
              <a:rPr sz="1800" dirty="0">
                <a:latin typeface="Courier New"/>
                <a:cs typeface="Courier New"/>
              </a:rPr>
              <a:t>i	&gt;</a:t>
            </a:r>
            <a:r>
              <a:rPr sz="1800" spc="-5" dirty="0">
                <a:latin typeface="Courier New"/>
                <a:cs typeface="Courier New"/>
              </a:rPr>
              <a:t> 0;	</a:t>
            </a:r>
            <a:r>
              <a:rPr sz="1800" dirty="0">
                <a:latin typeface="Courier New"/>
                <a:cs typeface="Courier New"/>
              </a:rPr>
              <a:t>i	=	i	- 2 )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  <a:spcBef>
                <a:spcPts val="470"/>
              </a:spcBef>
              <a:tabLst>
                <a:tab pos="3807460" algn="l"/>
                <a:tab pos="4081779" algn="l"/>
              </a:tabLst>
            </a:pPr>
            <a:r>
              <a:rPr sz="1800" spc="-5" dirty="0">
                <a:latin typeface="Courier New"/>
                <a:cs typeface="Courier New"/>
              </a:rPr>
              <a:t>System.out.println(	</a:t>
            </a:r>
            <a:r>
              <a:rPr sz="1800" dirty="0">
                <a:latin typeface="Courier New"/>
                <a:cs typeface="Courier New"/>
              </a:rPr>
              <a:t>i	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7493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743" y="304304"/>
            <a:ext cx="3810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 loop</a:t>
            </a:r>
            <a:r>
              <a:rPr spc="-4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6433" y="1410309"/>
          <a:ext cx="8279130" cy="263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compute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a ﬁnite sum (1 + 2 + …+</a:t>
                      </a:r>
                      <a:r>
                        <a:rPr sz="16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N)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0D5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1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sum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marR="625475" indent="-488315">
                        <a:lnSpc>
                          <a:spcPts val="19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(int i 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&lt;= N;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i++)  sum +=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i;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1839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System.out.println(sum);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0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1877695">
                        <a:lnSpc>
                          <a:spcPts val="1900"/>
                        </a:lnSpc>
                        <a:spcBef>
                          <a:spcPts val="439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print largest power of two 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less than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equal to</a:t>
                      </a:r>
                      <a:r>
                        <a:rPr sz="16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1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int v = 0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1440" marR="382270">
                        <a:lnSpc>
                          <a:spcPts val="19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for (v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v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&lt;= N/2;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v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*= 2);  System.out.println(v);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0D5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0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857" y="208279"/>
            <a:ext cx="4933315" cy="102361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321945">
              <a:lnSpc>
                <a:spcPts val="3900"/>
              </a:lnSpc>
              <a:spcBef>
                <a:spcPts val="280"/>
              </a:spcBef>
            </a:pPr>
            <a:r>
              <a:rPr sz="3300" spc="-5" dirty="0">
                <a:latin typeface="Arial"/>
                <a:cs typeface="Arial"/>
              </a:rPr>
              <a:t>When </a:t>
            </a:r>
            <a:r>
              <a:rPr sz="3300" dirty="0">
                <a:latin typeface="Arial"/>
                <a:cs typeface="Arial"/>
              </a:rPr>
              <a:t>Does a </a:t>
            </a:r>
            <a:r>
              <a:rPr sz="3300" b="1" i="1" spc="-5" dirty="0">
                <a:latin typeface="Arial"/>
                <a:cs typeface="Arial"/>
              </a:rPr>
              <a:t>for </a:t>
            </a:r>
            <a:r>
              <a:rPr sz="3300" spc="-5" dirty="0">
                <a:latin typeface="Arial"/>
                <a:cs typeface="Arial"/>
              </a:rPr>
              <a:t>Loop  Initialize, </a:t>
            </a:r>
            <a:r>
              <a:rPr sz="3300" spc="-95" dirty="0">
                <a:latin typeface="Arial"/>
                <a:cs typeface="Arial"/>
              </a:rPr>
              <a:t>Test </a:t>
            </a:r>
            <a:r>
              <a:rPr sz="3300" dirty="0">
                <a:latin typeface="Arial"/>
                <a:cs typeface="Arial"/>
              </a:rPr>
              <a:t>and</a:t>
            </a:r>
            <a:r>
              <a:rPr sz="3300" spc="2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Modify?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987" y="1238081"/>
            <a:ext cx="8042909" cy="43878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Just as </a:t>
            </a:r>
            <a:r>
              <a:rPr sz="2600" spc="-5" dirty="0">
                <a:latin typeface="Arial"/>
                <a:cs typeface="Arial"/>
              </a:rPr>
              <a:t>with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b="1" spc="-5" dirty="0">
                <a:latin typeface="Arial"/>
                <a:cs typeface="Arial"/>
              </a:rPr>
              <a:t>while </a:t>
            </a:r>
            <a:r>
              <a:rPr sz="2600" spc="-5" dirty="0">
                <a:latin typeface="Arial"/>
                <a:cs typeface="Arial"/>
              </a:rPr>
              <a:t>loop,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b="1" spc="-5" dirty="0">
                <a:latin typeface="Arial"/>
                <a:cs typeface="Arial"/>
              </a:rPr>
              <a:t>for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loop</a:t>
            </a:r>
            <a:endParaRPr sz="2600">
              <a:latin typeface="Arial"/>
              <a:cs typeface="Arial"/>
            </a:endParaRPr>
          </a:p>
          <a:p>
            <a:pPr marL="749300" marR="854075" lvl="1" indent="-279400">
              <a:lnSpc>
                <a:spcPts val="3329"/>
              </a:lnSpc>
              <a:spcBef>
                <a:spcPts val="78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initializes the </a:t>
            </a:r>
            <a:r>
              <a:rPr sz="2800" dirty="0">
                <a:latin typeface="Arial"/>
                <a:cs typeface="Arial"/>
              </a:rPr>
              <a:t>loop </a:t>
            </a:r>
            <a:r>
              <a:rPr sz="2800" spc="-5" dirty="0">
                <a:latin typeface="Arial"/>
                <a:cs typeface="Arial"/>
              </a:rPr>
              <a:t>control </a:t>
            </a:r>
            <a:r>
              <a:rPr sz="2800" dirty="0">
                <a:latin typeface="Arial"/>
                <a:cs typeface="Arial"/>
              </a:rPr>
              <a:t>variable </a:t>
            </a:r>
            <a:r>
              <a:rPr sz="2800" spc="-5" dirty="0">
                <a:latin typeface="Arial"/>
                <a:cs typeface="Arial"/>
              </a:rPr>
              <a:t>before  </a:t>
            </a:r>
            <a:r>
              <a:rPr sz="2800" dirty="0">
                <a:latin typeface="Arial"/>
                <a:cs typeface="Arial"/>
              </a:rPr>
              <a:t>beginning </a:t>
            </a:r>
            <a:r>
              <a:rPr sz="2800" spc="-5" dirty="0">
                <a:latin typeface="Arial"/>
                <a:cs typeface="Arial"/>
              </a:rPr>
              <a:t>the first </a:t>
            </a:r>
            <a:r>
              <a:rPr sz="2800" dirty="0">
                <a:latin typeface="Arial"/>
                <a:cs typeface="Arial"/>
              </a:rPr>
              <a:t>loop</a:t>
            </a:r>
            <a:r>
              <a:rPr sz="2800" spc="-5" dirty="0">
                <a:latin typeface="Arial"/>
                <a:cs typeface="Arial"/>
              </a:rPr>
              <a:t> iteration</a:t>
            </a:r>
            <a:endParaRPr sz="2800">
              <a:latin typeface="Arial"/>
              <a:cs typeface="Arial"/>
            </a:endParaRPr>
          </a:p>
          <a:p>
            <a:pPr marL="749300" marR="5080" lvl="1" indent="-279400">
              <a:lnSpc>
                <a:spcPts val="3329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performs the </a:t>
            </a:r>
            <a:r>
              <a:rPr sz="2800" dirty="0">
                <a:latin typeface="Arial"/>
                <a:cs typeface="Arial"/>
              </a:rPr>
              <a:t>loop </a:t>
            </a:r>
            <a:r>
              <a:rPr sz="2800" spc="-5" dirty="0">
                <a:latin typeface="Arial"/>
                <a:cs typeface="Arial"/>
              </a:rPr>
              <a:t>termination test before </a:t>
            </a:r>
            <a:r>
              <a:rPr sz="2800" dirty="0">
                <a:latin typeface="Arial"/>
                <a:cs typeface="Arial"/>
              </a:rPr>
              <a:t>each  </a:t>
            </a:r>
            <a:r>
              <a:rPr sz="2800" spc="-5" dirty="0">
                <a:latin typeface="Arial"/>
                <a:cs typeface="Arial"/>
              </a:rPr>
              <a:t>iteration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loop</a:t>
            </a:r>
            <a:endParaRPr sz="2800">
              <a:latin typeface="Arial"/>
              <a:cs typeface="Arial"/>
            </a:endParaRPr>
          </a:p>
          <a:p>
            <a:pPr marL="749300" marR="261620" lvl="1" indent="-279400">
              <a:lnSpc>
                <a:spcPts val="3329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modifies the </a:t>
            </a:r>
            <a:r>
              <a:rPr sz="2800" dirty="0">
                <a:latin typeface="Arial"/>
                <a:cs typeface="Arial"/>
              </a:rPr>
              <a:t>loop </a:t>
            </a:r>
            <a:r>
              <a:rPr sz="2800" spc="-5" dirty="0">
                <a:latin typeface="Arial"/>
                <a:cs typeface="Arial"/>
              </a:rPr>
              <a:t>control </a:t>
            </a:r>
            <a:r>
              <a:rPr sz="2800" dirty="0">
                <a:latin typeface="Arial"/>
                <a:cs typeface="Arial"/>
              </a:rPr>
              <a:t>variable at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very  end </a:t>
            </a:r>
            <a:r>
              <a:rPr sz="2800" dirty="0">
                <a:latin typeface="Arial"/>
                <a:cs typeface="Arial"/>
              </a:rPr>
              <a:t>of each </a:t>
            </a:r>
            <a:r>
              <a:rPr sz="2800" spc="-5" dirty="0">
                <a:latin typeface="Arial"/>
                <a:cs typeface="Arial"/>
              </a:rPr>
              <a:t>iteration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loop</a:t>
            </a:r>
            <a:endParaRPr sz="2800">
              <a:latin typeface="Arial"/>
              <a:cs typeface="Arial"/>
            </a:endParaRPr>
          </a:p>
          <a:p>
            <a:pPr marL="355600" marR="88900" indent="-342900">
              <a:lnSpc>
                <a:spcPct val="1024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loop is easier </a:t>
            </a:r>
            <a:r>
              <a:rPr sz="3200" spc="-5" dirty="0">
                <a:latin typeface="Arial"/>
                <a:cs typeface="Arial"/>
              </a:rPr>
              <a:t>to write </a:t>
            </a:r>
            <a:r>
              <a:rPr sz="3200" dirty="0">
                <a:latin typeface="Arial"/>
                <a:cs typeface="Arial"/>
              </a:rPr>
              <a:t>and read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  counter-controlled </a:t>
            </a:r>
            <a:r>
              <a:rPr sz="3200" dirty="0">
                <a:latin typeface="Arial"/>
                <a:cs typeface="Arial"/>
              </a:rPr>
              <a:t>loops.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00" y="3505200"/>
            <a:ext cx="8917305" cy="0"/>
          </a:xfrm>
          <a:custGeom>
            <a:avLst/>
            <a:gdLst/>
            <a:ahLst/>
            <a:cxnLst/>
            <a:rect l="l" t="t" r="r" b="b"/>
            <a:pathLst>
              <a:path w="8917305">
                <a:moveTo>
                  <a:pt x="0" y="0"/>
                </a:moveTo>
                <a:lnTo>
                  <a:pt x="8917199" y="1"/>
                </a:lnTo>
              </a:path>
            </a:pathLst>
          </a:custGeom>
          <a:ln w="952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400" y="1219200"/>
            <a:ext cx="2837180" cy="304800"/>
          </a:xfrm>
          <a:custGeom>
            <a:avLst/>
            <a:gdLst/>
            <a:ahLst/>
            <a:cxnLst/>
            <a:rect l="l" t="t" r="r" b="b"/>
            <a:pathLst>
              <a:path w="2837179" h="304800">
                <a:moveTo>
                  <a:pt x="2785817" y="0"/>
                </a:moveTo>
                <a:lnTo>
                  <a:pt x="50800" y="0"/>
                </a:lnTo>
                <a:lnTo>
                  <a:pt x="31026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6" y="300807"/>
                </a:lnTo>
                <a:lnTo>
                  <a:pt x="50800" y="304800"/>
                </a:lnTo>
                <a:lnTo>
                  <a:pt x="2785817" y="304800"/>
                </a:lnTo>
                <a:lnTo>
                  <a:pt x="2805595" y="300807"/>
                </a:lnTo>
                <a:lnTo>
                  <a:pt x="2821742" y="289920"/>
                </a:lnTo>
                <a:lnTo>
                  <a:pt x="2832626" y="273772"/>
                </a:lnTo>
                <a:lnTo>
                  <a:pt x="2836617" y="254000"/>
                </a:lnTo>
                <a:lnTo>
                  <a:pt x="2836617" y="50800"/>
                </a:lnTo>
                <a:lnTo>
                  <a:pt x="2832626" y="31027"/>
                </a:lnTo>
                <a:lnTo>
                  <a:pt x="2821742" y="14879"/>
                </a:lnTo>
                <a:lnTo>
                  <a:pt x="2805595" y="3992"/>
                </a:lnTo>
                <a:lnTo>
                  <a:pt x="2785817" y="0"/>
                </a:lnTo>
                <a:close/>
              </a:path>
            </a:pathLst>
          </a:custGeom>
          <a:solidFill>
            <a:srgbClr val="FF2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992" y="4572000"/>
            <a:ext cx="2828925" cy="304800"/>
          </a:xfrm>
          <a:custGeom>
            <a:avLst/>
            <a:gdLst/>
            <a:ahLst/>
            <a:cxnLst/>
            <a:rect l="l" t="t" r="r" b="b"/>
            <a:pathLst>
              <a:path w="2828925" h="304800">
                <a:moveTo>
                  <a:pt x="277801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2778018" y="304800"/>
                </a:lnTo>
                <a:lnTo>
                  <a:pt x="2797796" y="300807"/>
                </a:lnTo>
                <a:lnTo>
                  <a:pt x="2813943" y="289920"/>
                </a:lnTo>
                <a:lnTo>
                  <a:pt x="2824827" y="273772"/>
                </a:lnTo>
                <a:lnTo>
                  <a:pt x="2828818" y="254000"/>
                </a:lnTo>
                <a:lnTo>
                  <a:pt x="2828818" y="50800"/>
                </a:lnTo>
                <a:lnTo>
                  <a:pt x="2824827" y="31027"/>
                </a:lnTo>
                <a:lnTo>
                  <a:pt x="2813943" y="14879"/>
                </a:lnTo>
                <a:lnTo>
                  <a:pt x="2797796" y="3992"/>
                </a:lnTo>
                <a:lnTo>
                  <a:pt x="2778018" y="0"/>
                </a:lnTo>
                <a:close/>
              </a:path>
            </a:pathLst>
          </a:custGeom>
          <a:solidFill>
            <a:srgbClr val="FF26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5996" y="1524000"/>
            <a:ext cx="1624330" cy="304800"/>
          </a:xfrm>
          <a:custGeom>
            <a:avLst/>
            <a:gdLst/>
            <a:ahLst/>
            <a:cxnLst/>
            <a:rect l="l" t="t" r="r" b="b"/>
            <a:pathLst>
              <a:path w="1624330" h="304800">
                <a:moveTo>
                  <a:pt x="1573288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1573288" y="304800"/>
                </a:lnTo>
                <a:lnTo>
                  <a:pt x="1593061" y="300807"/>
                </a:lnTo>
                <a:lnTo>
                  <a:pt x="1609209" y="289920"/>
                </a:lnTo>
                <a:lnTo>
                  <a:pt x="1620096" y="273772"/>
                </a:lnTo>
                <a:lnTo>
                  <a:pt x="1624088" y="254000"/>
                </a:lnTo>
                <a:lnTo>
                  <a:pt x="1624088" y="50800"/>
                </a:lnTo>
                <a:lnTo>
                  <a:pt x="1620096" y="31027"/>
                </a:lnTo>
                <a:lnTo>
                  <a:pt x="1609209" y="14879"/>
                </a:lnTo>
                <a:lnTo>
                  <a:pt x="1593061" y="3992"/>
                </a:lnTo>
                <a:lnTo>
                  <a:pt x="1573288" y="0"/>
                </a:lnTo>
                <a:close/>
              </a:path>
            </a:pathLst>
          </a:custGeom>
          <a:solidFill>
            <a:srgbClr val="00D1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7827" y="4572000"/>
            <a:ext cx="1651000" cy="304800"/>
          </a:xfrm>
          <a:custGeom>
            <a:avLst/>
            <a:gdLst/>
            <a:ahLst/>
            <a:cxnLst/>
            <a:rect l="l" t="t" r="r" b="b"/>
            <a:pathLst>
              <a:path w="1651000" h="304800">
                <a:moveTo>
                  <a:pt x="1600009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1600009" y="304800"/>
                </a:lnTo>
                <a:lnTo>
                  <a:pt x="1619782" y="300807"/>
                </a:lnTo>
                <a:lnTo>
                  <a:pt x="1635929" y="289920"/>
                </a:lnTo>
                <a:lnTo>
                  <a:pt x="1646817" y="273772"/>
                </a:lnTo>
                <a:lnTo>
                  <a:pt x="1650809" y="254000"/>
                </a:lnTo>
                <a:lnTo>
                  <a:pt x="1650809" y="50800"/>
                </a:lnTo>
                <a:lnTo>
                  <a:pt x="1646817" y="31027"/>
                </a:lnTo>
                <a:lnTo>
                  <a:pt x="1635929" y="14879"/>
                </a:lnTo>
                <a:lnTo>
                  <a:pt x="1619782" y="3992"/>
                </a:lnTo>
                <a:lnTo>
                  <a:pt x="1600009" y="0"/>
                </a:lnTo>
                <a:close/>
              </a:path>
            </a:pathLst>
          </a:custGeom>
          <a:solidFill>
            <a:srgbClr val="00D1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9384" y="1981200"/>
            <a:ext cx="2880360" cy="304800"/>
          </a:xfrm>
          <a:custGeom>
            <a:avLst/>
            <a:gdLst/>
            <a:ahLst/>
            <a:cxnLst/>
            <a:rect l="l" t="t" r="r" b="b"/>
            <a:pathLst>
              <a:path w="2880360" h="304800">
                <a:moveTo>
                  <a:pt x="2829289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2829289" y="304800"/>
                </a:lnTo>
                <a:lnTo>
                  <a:pt x="2849062" y="300807"/>
                </a:lnTo>
                <a:lnTo>
                  <a:pt x="2865209" y="289920"/>
                </a:lnTo>
                <a:lnTo>
                  <a:pt x="2876097" y="273772"/>
                </a:lnTo>
                <a:lnTo>
                  <a:pt x="2880089" y="254000"/>
                </a:lnTo>
                <a:lnTo>
                  <a:pt x="2880089" y="50800"/>
                </a:lnTo>
                <a:lnTo>
                  <a:pt x="2876097" y="31027"/>
                </a:lnTo>
                <a:lnTo>
                  <a:pt x="2865209" y="14879"/>
                </a:lnTo>
                <a:lnTo>
                  <a:pt x="2849062" y="3992"/>
                </a:lnTo>
                <a:lnTo>
                  <a:pt x="2829289" y="0"/>
                </a:lnTo>
                <a:close/>
              </a:path>
            </a:pathLst>
          </a:custGeom>
          <a:solidFill>
            <a:srgbClr val="66A1D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8520" y="4572000"/>
            <a:ext cx="1658620" cy="304800"/>
          </a:xfrm>
          <a:custGeom>
            <a:avLst/>
            <a:gdLst/>
            <a:ahLst/>
            <a:cxnLst/>
            <a:rect l="l" t="t" r="r" b="b"/>
            <a:pathLst>
              <a:path w="1658620" h="304800">
                <a:moveTo>
                  <a:pt x="1607807" y="0"/>
                </a:moveTo>
                <a:lnTo>
                  <a:pt x="50800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0" y="254000"/>
                </a:lnTo>
                <a:lnTo>
                  <a:pt x="3992" y="273772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0" y="304800"/>
                </a:lnTo>
                <a:lnTo>
                  <a:pt x="1607807" y="304800"/>
                </a:lnTo>
                <a:lnTo>
                  <a:pt x="1627580" y="300807"/>
                </a:lnTo>
                <a:lnTo>
                  <a:pt x="1643727" y="289920"/>
                </a:lnTo>
                <a:lnTo>
                  <a:pt x="1654614" y="273772"/>
                </a:lnTo>
                <a:lnTo>
                  <a:pt x="1658607" y="254000"/>
                </a:lnTo>
                <a:lnTo>
                  <a:pt x="1658607" y="50800"/>
                </a:lnTo>
                <a:lnTo>
                  <a:pt x="1654614" y="31027"/>
                </a:lnTo>
                <a:lnTo>
                  <a:pt x="1643727" y="14879"/>
                </a:lnTo>
                <a:lnTo>
                  <a:pt x="1627580" y="3992"/>
                </a:lnTo>
                <a:lnTo>
                  <a:pt x="1607807" y="0"/>
                </a:lnTo>
                <a:close/>
              </a:path>
            </a:pathLst>
          </a:custGeom>
          <a:solidFill>
            <a:srgbClr val="66A1D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540" y="510375"/>
            <a:ext cx="5817235" cy="2212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6540" marR="1040765" indent="-244475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public static void main(String[] args){  PennDraw.setCanvasSize(500,500);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256540" marR="2626360">
              <a:lnSpc>
                <a:spcPct val="104200"/>
              </a:lnSpc>
            </a:pPr>
            <a:r>
              <a:rPr sz="1600" spc="-5" dirty="0">
                <a:latin typeface="Courier New"/>
                <a:cs typeface="Courier New"/>
              </a:rPr>
              <a:t>double radius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250.0;  while </a:t>
            </a:r>
            <a:r>
              <a:rPr sz="1600" dirty="0"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radius </a:t>
            </a:r>
            <a:r>
              <a:rPr sz="1600" dirty="0">
                <a:latin typeface="Courier New"/>
                <a:cs typeface="Courier New"/>
              </a:rPr>
              <a:t>&gt; </a:t>
            </a:r>
            <a:r>
              <a:rPr sz="1600" spc="-5" dirty="0">
                <a:latin typeface="Courier New"/>
                <a:cs typeface="Courier New"/>
              </a:rPr>
              <a:t>1.0 </a:t>
            </a:r>
            <a:r>
              <a:rPr sz="1600" dirty="0">
                <a:latin typeface="Courier New"/>
                <a:cs typeface="Courier New"/>
              </a:rPr>
              <a:t>)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 marR="5080">
              <a:lnSpc>
                <a:spcPts val="1900"/>
              </a:lnSpc>
              <a:spcBef>
                <a:spcPts val="60"/>
              </a:spcBef>
            </a:pPr>
            <a:r>
              <a:rPr sz="1600" spc="-5" dirty="0">
                <a:latin typeface="Courier New"/>
                <a:cs typeface="Courier New"/>
              </a:rPr>
              <a:t>PennDraw.circle(0.5, 0.5, radius </a:t>
            </a:r>
            <a:r>
              <a:rPr sz="1600" dirty="0">
                <a:latin typeface="Courier New"/>
                <a:cs typeface="Courier New"/>
              </a:rPr>
              <a:t>/ </a:t>
            </a:r>
            <a:r>
              <a:rPr sz="1600" spc="-5" dirty="0">
                <a:latin typeface="Courier New"/>
                <a:cs typeface="Courier New"/>
              </a:rPr>
              <a:t>500);  radius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radius </a:t>
            </a:r>
            <a:r>
              <a:rPr sz="1600" dirty="0">
                <a:latin typeface="Courier New"/>
                <a:cs typeface="Courier New"/>
              </a:rPr>
              <a:t>-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5.0;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3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540" y="3851046"/>
            <a:ext cx="7585075" cy="172973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6540" marR="2808605" indent="-244475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public static void main(String[] args){  PennDraw.setCanvasSize(500,500);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927100" marR="5080" indent="-670560">
              <a:lnSpc>
                <a:spcPct val="104200"/>
              </a:lnSpc>
            </a:pPr>
            <a:r>
              <a:rPr sz="1600" spc="-5" dirty="0">
                <a:latin typeface="Courier New"/>
                <a:cs typeface="Courier New"/>
              </a:rPr>
              <a:t>for </a:t>
            </a:r>
            <a:r>
              <a:rPr sz="1600" dirty="0">
                <a:latin typeface="Courier New"/>
                <a:cs typeface="Courier New"/>
              </a:rPr>
              <a:t>( </a:t>
            </a:r>
            <a:r>
              <a:rPr sz="1600" spc="-5" dirty="0">
                <a:latin typeface="Courier New"/>
                <a:cs typeface="Courier New"/>
              </a:rPr>
              <a:t>double radius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250.0; radius </a:t>
            </a:r>
            <a:r>
              <a:rPr sz="1600" dirty="0">
                <a:latin typeface="Courier New"/>
                <a:cs typeface="Courier New"/>
              </a:rPr>
              <a:t>&gt; </a:t>
            </a:r>
            <a:r>
              <a:rPr sz="1600" spc="-5" dirty="0">
                <a:latin typeface="Courier New"/>
                <a:cs typeface="Courier New"/>
              </a:rPr>
              <a:t>1.0; radius -= 5.0 </a:t>
            </a:r>
            <a:r>
              <a:rPr sz="1600" dirty="0">
                <a:latin typeface="Courier New"/>
                <a:cs typeface="Courier New"/>
              </a:rPr>
              <a:t>) {  </a:t>
            </a:r>
            <a:r>
              <a:rPr sz="1600" spc="-5" dirty="0">
                <a:latin typeface="Courier New"/>
                <a:cs typeface="Courier New"/>
              </a:rPr>
              <a:t>PennDraw.circle(0.5, 0.5, radius </a:t>
            </a:r>
            <a:r>
              <a:rPr sz="1600" dirty="0">
                <a:latin typeface="Courier New"/>
                <a:cs typeface="Courier New"/>
              </a:rPr>
              <a:t>/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500);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89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792" y="2517457"/>
            <a:ext cx="6223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Animations with</a:t>
            </a:r>
            <a:r>
              <a:rPr sz="4400" spc="-50" dirty="0"/>
              <a:t> </a:t>
            </a:r>
            <a:r>
              <a:rPr sz="4400" spc="-5" dirty="0"/>
              <a:t>PennDraw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864" y="304304"/>
            <a:ext cx="7565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000" algn="l"/>
              </a:tabLst>
            </a:pPr>
            <a:r>
              <a:rPr dirty="0">
                <a:latin typeface="Arial"/>
                <a:cs typeface="Arial"/>
              </a:rPr>
              <a:t>The</a:t>
            </a:r>
            <a:r>
              <a:rPr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break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&amp;	</a:t>
            </a:r>
            <a:r>
              <a:rPr i="1" spc="-5" dirty="0">
                <a:latin typeface="Arial"/>
                <a:cs typeface="Arial"/>
              </a:rPr>
              <a:t>continue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Statements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472" y="2165350"/>
            <a:ext cx="8722360" cy="2941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45134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break</a:t>
            </a:r>
            <a:r>
              <a:rPr sz="3200" spc="-104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continue</a:t>
            </a:r>
            <a:r>
              <a:rPr sz="3200" spc="-104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Arial"/>
                <a:cs typeface="Arial"/>
              </a:rPr>
              <a:t>statements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used in </a:t>
            </a:r>
            <a:r>
              <a:rPr sz="3200" b="1" spc="-5" dirty="0">
                <a:latin typeface="Arial"/>
                <a:cs typeface="Arial"/>
              </a:rPr>
              <a:t>while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loops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skip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remaining </a:t>
            </a:r>
            <a:r>
              <a:rPr sz="3200" spc="-5" dirty="0">
                <a:latin typeface="Arial"/>
                <a:cs typeface="Arial"/>
              </a:rPr>
              <a:t>statements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loop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body: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ourier New"/>
                <a:cs typeface="Courier New"/>
              </a:rPr>
              <a:t>break</a:t>
            </a:r>
            <a:r>
              <a:rPr sz="2800" spc="-91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causes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looping </a:t>
            </a:r>
            <a:r>
              <a:rPr sz="2800" spc="-5" dirty="0">
                <a:latin typeface="Arial"/>
                <a:cs typeface="Arial"/>
              </a:rPr>
              <a:t>itself to </a:t>
            </a:r>
            <a:r>
              <a:rPr sz="2800" dirty="0">
                <a:latin typeface="Arial"/>
                <a:cs typeface="Arial"/>
              </a:rPr>
              <a:t>abort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ourier New"/>
                <a:cs typeface="Courier New"/>
              </a:rPr>
              <a:t>continue</a:t>
            </a:r>
            <a:r>
              <a:rPr sz="2800" spc="-940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causes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next </a:t>
            </a:r>
            <a:r>
              <a:rPr sz="2800" spc="-5" dirty="0">
                <a:latin typeface="Arial"/>
                <a:cs typeface="Arial"/>
              </a:rPr>
              <a:t>turn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loop </a:t>
            </a:r>
            <a:r>
              <a:rPr sz="2800" spc="-5" dirty="0">
                <a:latin typeface="Arial"/>
                <a:cs typeface="Arial"/>
              </a:rPr>
              <a:t>to start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4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In a </a:t>
            </a: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loop, </a:t>
            </a:r>
            <a:r>
              <a:rPr sz="2400" spc="-5" dirty="0">
                <a:latin typeface="Arial"/>
                <a:cs typeface="Arial"/>
              </a:rPr>
              <a:t>the modification step </a:t>
            </a:r>
            <a:r>
              <a:rPr sz="240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still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99" y="277024"/>
            <a:ext cx="6774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6090" algn="l"/>
                <a:tab pos="4699635" algn="l"/>
              </a:tabLst>
            </a:pPr>
            <a:r>
              <a:rPr dirty="0">
                <a:latin typeface="Arial"/>
                <a:cs typeface="Arial"/>
              </a:rPr>
              <a:t>Example: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Break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	a	</a:t>
            </a:r>
            <a:r>
              <a:rPr spc="-5" dirty="0">
                <a:latin typeface="Arial"/>
                <a:cs typeface="Arial"/>
              </a:rPr>
              <a:t>For-Loop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0717" y="1736275"/>
          <a:ext cx="4452619" cy="1152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562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…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0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980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39"/>
                        </a:lnSpc>
                        <a:tabLst>
                          <a:tab pos="480059" algn="l"/>
                          <a:tab pos="1440180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(i	=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 1;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i	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914400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(i	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5)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39"/>
                        </a:lnSpc>
                        <a:tabLst>
                          <a:tab pos="880110" algn="l"/>
                          <a:tab pos="1154430" algn="l"/>
                          <a:tab pos="1428750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10;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 i	=	i	+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1)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88467" y="2883153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break;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267" y="3157473"/>
            <a:ext cx="304355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urier New"/>
                <a:cs typeface="Courier New"/>
              </a:rPr>
              <a:t>System.out.println(i);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767" y="3779773"/>
            <a:ext cx="7387590" cy="609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830320" algn="l"/>
                <a:tab pos="6162675" algn="l"/>
                <a:tab pos="6436995" algn="l"/>
                <a:tab pos="6962775" algn="l"/>
              </a:tabLst>
            </a:pPr>
            <a:r>
              <a:rPr sz="1800" dirty="0">
                <a:latin typeface="Courier New"/>
                <a:cs typeface="Courier New"/>
              </a:rPr>
              <a:t>System.out.println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910" dirty="0">
                <a:latin typeface="AoyagiKouzanFontT"/>
                <a:cs typeface="AoyagiKouzanFontT"/>
              </a:rPr>
              <a:t>“</a:t>
            </a:r>
            <a:r>
              <a:rPr sz="1800" dirty="0">
                <a:latin typeface="Courier New"/>
                <a:cs typeface="Courier New"/>
              </a:rPr>
              <a:t>\nBroke	</a:t>
            </a:r>
            <a:r>
              <a:rPr sz="1800" spc="-5" dirty="0">
                <a:latin typeface="Courier New"/>
                <a:cs typeface="Courier New"/>
              </a:rPr>
              <a:t>ou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 o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 loo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 a</a:t>
            </a:r>
            <a:r>
              <a:rPr sz="1800" dirty="0">
                <a:latin typeface="Courier New"/>
                <a:cs typeface="Courier New"/>
              </a:rPr>
              <a:t>t i	=	</a:t>
            </a:r>
            <a:r>
              <a:rPr sz="1800" spc="-910" dirty="0">
                <a:latin typeface="AoyagiKouzanFontT"/>
                <a:cs typeface="AoyagiKouzanFontT"/>
              </a:rPr>
              <a:t>“</a:t>
            </a:r>
            <a:r>
              <a:rPr sz="1800" spc="180" dirty="0">
                <a:latin typeface="AoyagiKouzanFontT"/>
                <a:cs typeface="AoyagiKouzanFontT"/>
              </a:rPr>
              <a:t> </a:t>
            </a:r>
            <a:r>
              <a:rPr sz="1800" dirty="0">
                <a:latin typeface="Courier New"/>
                <a:cs typeface="Courier New"/>
              </a:rPr>
              <a:t>+	i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7987" y="1962150"/>
            <a:ext cx="3364229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OUTPUT</a:t>
            </a:r>
            <a:r>
              <a:rPr sz="2000" b="1" spc="-5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  <a:p>
            <a:pPr marL="122555">
              <a:lnSpc>
                <a:spcPct val="100000"/>
              </a:lnSpc>
              <a:spcBef>
                <a:spcPts val="2380"/>
              </a:spcBef>
            </a:pPr>
            <a:r>
              <a:rPr sz="2000" b="1" dirty="0">
                <a:latin typeface="Comic Sans MS"/>
                <a:cs typeface="Comic Sans MS"/>
              </a:rPr>
              <a:t>1 2 3</a:t>
            </a:r>
            <a:r>
              <a:rPr sz="2000" b="1" spc="-15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4</a:t>
            </a:r>
            <a:endParaRPr sz="2000">
              <a:latin typeface="Comic Sans MS"/>
              <a:cs typeface="Comic Sans MS"/>
            </a:endParaRPr>
          </a:p>
          <a:p>
            <a:pPr marL="122555">
              <a:lnSpc>
                <a:spcPct val="100000"/>
              </a:lnSpc>
              <a:spcBef>
                <a:spcPts val="2400"/>
              </a:spcBef>
            </a:pPr>
            <a:r>
              <a:rPr sz="2000" b="1" spc="-5" dirty="0">
                <a:latin typeface="Comic Sans MS"/>
                <a:cs typeface="Comic Sans MS"/>
              </a:rPr>
              <a:t>Broke </a:t>
            </a:r>
            <a:r>
              <a:rPr sz="2000" b="1" dirty="0">
                <a:latin typeface="Comic Sans MS"/>
                <a:cs typeface="Comic Sans MS"/>
              </a:rPr>
              <a:t>out of </a:t>
            </a:r>
            <a:r>
              <a:rPr sz="2000" b="1" spc="-5" dirty="0">
                <a:latin typeface="Comic Sans MS"/>
                <a:cs typeface="Comic Sans MS"/>
              </a:rPr>
              <a:t>loop </a:t>
            </a:r>
            <a:r>
              <a:rPr sz="2000" b="1" dirty="0">
                <a:latin typeface="Comic Sans MS"/>
                <a:cs typeface="Comic Sans MS"/>
              </a:rPr>
              <a:t>at i =</a:t>
            </a:r>
            <a:r>
              <a:rPr sz="2000" b="1" spc="-60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421" y="277024"/>
            <a:ext cx="74809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6270" algn="l"/>
                <a:tab pos="4982845" algn="l"/>
                <a:tab pos="5406390" algn="l"/>
              </a:tabLst>
            </a:pPr>
            <a:r>
              <a:rPr dirty="0">
                <a:latin typeface="Arial"/>
                <a:cs typeface="Arial"/>
              </a:rPr>
              <a:t>Example: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Continue	</a:t>
            </a:r>
            <a:r>
              <a:rPr dirty="0">
                <a:latin typeface="Arial"/>
                <a:cs typeface="Arial"/>
              </a:rPr>
              <a:t>in	a	</a:t>
            </a:r>
            <a:r>
              <a:rPr spc="-5" dirty="0">
                <a:latin typeface="Arial"/>
                <a:cs typeface="Arial"/>
              </a:rPr>
              <a:t>For-Loop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687" y="1663446"/>
            <a:ext cx="4415790" cy="27260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int	i;</a:t>
            </a:r>
            <a:endParaRPr sz="1800">
              <a:latin typeface="Courier New"/>
              <a:cs typeface="Courier New"/>
            </a:endParaRPr>
          </a:p>
          <a:p>
            <a:pPr marL="584200" marR="5080" indent="-571500">
              <a:lnSpc>
                <a:spcPct val="106500"/>
              </a:lnSpc>
              <a:spcBef>
                <a:spcPts val="100"/>
              </a:spcBef>
              <a:tabLst>
                <a:tab pos="972819" algn="l"/>
                <a:tab pos="1407160" algn="l"/>
                <a:tab pos="1932939" algn="l"/>
                <a:tab pos="3030220" algn="l"/>
                <a:tab pos="3304540" algn="l"/>
                <a:tab pos="3578860" algn="l"/>
              </a:tabLst>
            </a:pPr>
            <a:r>
              <a:rPr sz="1800" spc="-5" dirty="0">
                <a:latin typeface="Courier New"/>
                <a:cs typeface="Courier New"/>
              </a:rPr>
              <a:t>for </a:t>
            </a:r>
            <a:r>
              <a:rPr sz="1800" dirty="0">
                <a:latin typeface="Courier New"/>
                <a:cs typeface="Courier New"/>
              </a:rPr>
              <a:t>(i	=</a:t>
            </a:r>
            <a:r>
              <a:rPr sz="1800" spc="-5" dirty="0">
                <a:latin typeface="Courier New"/>
                <a:cs typeface="Courier New"/>
              </a:rPr>
              <a:t> 1;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	&lt;</a:t>
            </a:r>
            <a:r>
              <a:rPr sz="1800" spc="-5" dirty="0">
                <a:latin typeface="Courier New"/>
                <a:cs typeface="Courier New"/>
              </a:rPr>
              <a:t> 10;</a:t>
            </a:r>
            <a:r>
              <a:rPr sz="1800" dirty="0">
                <a:latin typeface="Courier New"/>
                <a:cs typeface="Courier New"/>
              </a:rPr>
              <a:t> i	=	i	+ </a:t>
            </a:r>
            <a:r>
              <a:rPr sz="1800" spc="-5" dirty="0">
                <a:latin typeface="Courier New"/>
                <a:cs typeface="Courier New"/>
              </a:rPr>
              <a:t>1)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(i	</a:t>
            </a:r>
            <a:r>
              <a:rPr sz="1800" spc="-5" dirty="0">
                <a:latin typeface="Courier New"/>
                <a:cs typeface="Courier New"/>
              </a:rPr>
              <a:t>== 5)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414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urier New"/>
                <a:cs typeface="Courier New"/>
              </a:rPr>
              <a:t>continue;</a:t>
            </a:r>
            <a:endParaRPr sz="18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urier New"/>
                <a:cs typeface="Courier New"/>
              </a:rPr>
              <a:t>System.out.println(i);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-70" dirty="0">
                <a:latin typeface="Courier New"/>
                <a:cs typeface="Courier New"/>
              </a:rPr>
              <a:t>System.out.println(</a:t>
            </a:r>
            <a:r>
              <a:rPr sz="1800" spc="-70" dirty="0">
                <a:latin typeface="AoyagiKouzanFontT"/>
                <a:cs typeface="AoyagiKouzanFontT"/>
              </a:rPr>
              <a:t>“</a:t>
            </a:r>
            <a:r>
              <a:rPr sz="1800" spc="-70" dirty="0">
                <a:latin typeface="Courier New"/>
                <a:cs typeface="Courier New"/>
              </a:rPr>
              <a:t>Done</a:t>
            </a:r>
            <a:r>
              <a:rPr sz="1800" spc="-70" dirty="0">
                <a:latin typeface="AoyagiKouzanFontT"/>
                <a:cs typeface="AoyagiKouzanFontT"/>
              </a:rPr>
              <a:t>”</a:t>
            </a:r>
            <a:r>
              <a:rPr sz="1800" spc="-7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987" y="1962150"/>
            <a:ext cx="2147570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OUTPUT</a:t>
            </a:r>
            <a:r>
              <a:rPr sz="2000" b="1" spc="-5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  <a:p>
            <a:pPr marL="122555">
              <a:lnSpc>
                <a:spcPct val="100000"/>
              </a:lnSpc>
              <a:spcBef>
                <a:spcPts val="2380"/>
              </a:spcBef>
            </a:pPr>
            <a:r>
              <a:rPr sz="2000" b="1" dirty="0">
                <a:latin typeface="Comic Sans MS"/>
                <a:cs typeface="Comic Sans MS"/>
              </a:rPr>
              <a:t>1 2 3 4 6 7 8</a:t>
            </a:r>
            <a:r>
              <a:rPr sz="2000" b="1" spc="-100" dirty="0">
                <a:latin typeface="Comic Sans MS"/>
                <a:cs typeface="Comic Sans MS"/>
              </a:rPr>
              <a:t> </a:t>
            </a:r>
            <a:r>
              <a:rPr sz="2000" b="1" dirty="0">
                <a:latin typeface="Comic Sans MS"/>
                <a:cs typeface="Comic Sans MS"/>
              </a:rPr>
              <a:t>9</a:t>
            </a:r>
            <a:endParaRPr sz="2000">
              <a:latin typeface="Comic Sans MS"/>
              <a:cs typeface="Comic Sans MS"/>
            </a:endParaRPr>
          </a:p>
          <a:p>
            <a:pPr marL="122555">
              <a:lnSpc>
                <a:spcPct val="100000"/>
              </a:lnSpc>
              <a:spcBef>
                <a:spcPts val="2400"/>
              </a:spcBef>
            </a:pPr>
            <a:r>
              <a:rPr sz="2000" b="1" spc="-5" dirty="0">
                <a:latin typeface="Comic Sans MS"/>
                <a:cs typeface="Comic Sans MS"/>
              </a:rPr>
              <a:t>Done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428" y="277024"/>
            <a:ext cx="74809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1180" algn="l"/>
                <a:tab pos="4897755" algn="l"/>
              </a:tabLst>
            </a:pPr>
            <a:r>
              <a:rPr dirty="0">
                <a:latin typeface="Arial"/>
                <a:cs typeface="Arial"/>
              </a:rPr>
              <a:t>Problem: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Continue	</a:t>
            </a:r>
            <a:r>
              <a:rPr dirty="0">
                <a:latin typeface="Arial"/>
                <a:cs typeface="Arial"/>
              </a:rPr>
              <a:t>in	</a:t>
            </a:r>
            <a:r>
              <a:rPr spc="-5" dirty="0">
                <a:latin typeface="Arial"/>
                <a:cs typeface="Arial"/>
              </a:rPr>
              <a:t>While-Loop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65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2637" y="1736275"/>
          <a:ext cx="5001259" cy="859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04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This seems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equivalent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in previous</a:t>
                      </a:r>
                      <a:r>
                        <a:rPr sz="18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slide—but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loop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it??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80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…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1687" y="2547873"/>
            <a:ext cx="3683635" cy="2755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561340" algn="l"/>
                <a:tab pos="835660" algn="l"/>
              </a:tabLst>
            </a:pPr>
            <a:r>
              <a:rPr sz="1800" dirty="0">
                <a:latin typeface="Courier New"/>
                <a:cs typeface="Courier New"/>
              </a:rPr>
              <a:t>int	i	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584200" marR="1308100" indent="-571500">
              <a:lnSpc>
                <a:spcPct val="111100"/>
              </a:lnSpc>
              <a:tabLst>
                <a:tab pos="1247140" algn="l"/>
                <a:tab pos="1407160" algn="l"/>
              </a:tabLst>
            </a:pPr>
            <a:r>
              <a:rPr sz="1800" spc="-5" dirty="0">
                <a:latin typeface="Courier New"/>
                <a:cs typeface="Courier New"/>
              </a:rPr>
              <a:t>while </a:t>
            </a:r>
            <a:r>
              <a:rPr sz="1800" dirty="0">
                <a:latin typeface="Courier New"/>
                <a:cs typeface="Courier New"/>
              </a:rPr>
              <a:t>(i	&lt; </a:t>
            </a:r>
            <a:r>
              <a:rPr sz="1800" spc="-5" dirty="0">
                <a:latin typeface="Courier New"/>
                <a:cs typeface="Courier New"/>
              </a:rPr>
              <a:t>10)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(i	</a:t>
            </a:r>
            <a:r>
              <a:rPr sz="1800" spc="-5" dirty="0">
                <a:latin typeface="Courier New"/>
                <a:cs typeface="Courier New"/>
              </a:rPr>
              <a:t>== 5)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414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urier New"/>
                <a:cs typeface="Courier New"/>
              </a:rPr>
              <a:t>continue;</a:t>
            </a:r>
            <a:endParaRPr sz="18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84200" marR="73660">
              <a:lnSpc>
                <a:spcPts val="2400"/>
              </a:lnSpc>
              <a:spcBef>
                <a:spcPts val="20"/>
              </a:spcBef>
              <a:tabLst>
                <a:tab pos="857885" algn="l"/>
                <a:tab pos="1132840" algn="l"/>
                <a:tab pos="1407160" algn="l"/>
              </a:tabLst>
            </a:pPr>
            <a:r>
              <a:rPr sz="1800" spc="-5" dirty="0">
                <a:latin typeface="Courier New"/>
                <a:cs typeface="Courier New"/>
              </a:rPr>
              <a:t>System.out.println(i);  </a:t>
            </a:r>
            <a:r>
              <a:rPr sz="1800" dirty="0">
                <a:latin typeface="Courier New"/>
                <a:cs typeface="Courier New"/>
              </a:rPr>
              <a:t>i	=	i	+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70" dirty="0">
                <a:latin typeface="Courier New"/>
                <a:cs typeface="Courier New"/>
              </a:rPr>
              <a:t>System.out.println(</a:t>
            </a:r>
            <a:r>
              <a:rPr sz="1800" spc="-70" dirty="0">
                <a:latin typeface="AoyagiKouzanFontT"/>
                <a:cs typeface="AoyagiKouzanFontT"/>
              </a:rPr>
              <a:t>“</a:t>
            </a:r>
            <a:r>
              <a:rPr sz="1800" spc="-70" dirty="0">
                <a:latin typeface="Courier New"/>
                <a:cs typeface="Courier New"/>
              </a:rPr>
              <a:t>Done</a:t>
            </a:r>
            <a:r>
              <a:rPr sz="1800" spc="-70" dirty="0">
                <a:latin typeface="AoyagiKouzanFontT"/>
                <a:cs typeface="AoyagiKouzanFontT"/>
              </a:rPr>
              <a:t>”</a:t>
            </a:r>
            <a:r>
              <a:rPr sz="1800" spc="-7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1387" y="1962150"/>
            <a:ext cx="1201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OUTPU</a:t>
            </a:r>
            <a:r>
              <a:rPr sz="2000" b="1" u="sng" spc="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</a:t>
            </a:r>
            <a:r>
              <a:rPr sz="2000" b="1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1387" y="2569209"/>
            <a:ext cx="457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???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007" y="304304"/>
            <a:ext cx="34334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9930" algn="l"/>
              </a:tabLst>
            </a:pPr>
            <a:r>
              <a:rPr spc="-30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ariable	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409"/>
              </a:spcBef>
            </a:pPr>
            <a:r>
              <a:rPr spc="-15" dirty="0"/>
              <a:t>Variable</a:t>
            </a:r>
            <a:r>
              <a:rPr spc="-10" dirty="0"/>
              <a:t> </a:t>
            </a:r>
            <a:r>
              <a:rPr spc="-5" dirty="0"/>
              <a:t>scope</a:t>
            </a:r>
            <a:r>
              <a:rPr i="0" spc="-5" dirty="0">
                <a:latin typeface="Arial"/>
                <a:cs typeface="Arial"/>
              </a:rPr>
              <a:t>:</a:t>
            </a:r>
          </a:p>
          <a:p>
            <a:pPr marL="361315" marR="5080" indent="-342900">
              <a:lnSpc>
                <a:spcPts val="3030"/>
              </a:lnSpc>
              <a:spcBef>
                <a:spcPts val="690"/>
              </a:spcBef>
              <a:buChar char="•"/>
              <a:tabLst>
                <a:tab pos="360680" algn="l"/>
                <a:tab pos="361315" algn="l"/>
              </a:tabLst>
            </a:pPr>
            <a:r>
              <a:rPr b="0" i="0" spc="-5" dirty="0">
                <a:latin typeface="Arial"/>
                <a:cs typeface="Arial"/>
              </a:rPr>
              <a:t>That </a:t>
            </a:r>
            <a:r>
              <a:rPr b="0" i="0" dirty="0">
                <a:latin typeface="Arial"/>
                <a:cs typeface="Arial"/>
              </a:rPr>
              <a:t>set of code </a:t>
            </a:r>
            <a:r>
              <a:rPr b="0" i="0" spc="-5" dirty="0">
                <a:latin typeface="Arial"/>
                <a:cs typeface="Arial"/>
              </a:rPr>
              <a:t>statements </a:t>
            </a:r>
            <a:r>
              <a:rPr b="0" i="0" dirty="0">
                <a:latin typeface="Arial"/>
                <a:cs typeface="Arial"/>
              </a:rPr>
              <a:t>in which </a:t>
            </a:r>
            <a:r>
              <a:rPr b="0" i="0" spc="-5" dirty="0">
                <a:latin typeface="Arial"/>
                <a:cs typeface="Arial"/>
              </a:rPr>
              <a:t>the </a:t>
            </a:r>
            <a:r>
              <a:rPr b="0" i="0" dirty="0">
                <a:latin typeface="Arial"/>
                <a:cs typeface="Arial"/>
              </a:rPr>
              <a:t>variable  is known </a:t>
            </a:r>
            <a:r>
              <a:rPr b="0" i="0" spc="-5" dirty="0">
                <a:latin typeface="Arial"/>
                <a:cs typeface="Arial"/>
              </a:rPr>
              <a:t>to the</a:t>
            </a:r>
            <a:r>
              <a:rPr b="0" i="0" spc="-10" dirty="0">
                <a:latin typeface="Arial"/>
                <a:cs typeface="Arial"/>
              </a:rPr>
              <a:t> </a:t>
            </a:r>
            <a:r>
              <a:rPr b="0" i="0" dirty="0">
                <a:latin typeface="Arial"/>
                <a:cs typeface="Arial"/>
              </a:rPr>
              <a:t>compiler</a:t>
            </a:r>
          </a:p>
          <a:p>
            <a:pPr marL="361315" indent="-342900">
              <a:lnSpc>
                <a:spcPct val="100000"/>
              </a:lnSpc>
              <a:spcBef>
                <a:spcPts val="1865"/>
              </a:spcBef>
              <a:buChar char="•"/>
              <a:tabLst>
                <a:tab pos="360680" algn="l"/>
                <a:tab pos="361315" algn="l"/>
              </a:tabLst>
            </a:pPr>
            <a:r>
              <a:rPr b="0" i="0" spc="-5" dirty="0">
                <a:latin typeface="Arial"/>
                <a:cs typeface="Arial"/>
              </a:rPr>
              <a:t>Where </a:t>
            </a:r>
            <a:r>
              <a:rPr b="0" i="0" dirty="0">
                <a:latin typeface="Arial"/>
                <a:cs typeface="Arial"/>
              </a:rPr>
              <a:t>it can be </a:t>
            </a:r>
            <a:r>
              <a:rPr b="0" i="0" spc="-5" dirty="0">
                <a:latin typeface="Arial"/>
                <a:cs typeface="Arial"/>
              </a:rPr>
              <a:t>referenced </a:t>
            </a:r>
            <a:r>
              <a:rPr b="0" i="0" dirty="0">
                <a:latin typeface="Arial"/>
                <a:cs typeface="Arial"/>
              </a:rPr>
              <a:t>in your</a:t>
            </a:r>
            <a:r>
              <a:rPr b="0" i="0" spc="-20" dirty="0">
                <a:latin typeface="Arial"/>
                <a:cs typeface="Arial"/>
              </a:rPr>
              <a:t> </a:t>
            </a:r>
            <a:r>
              <a:rPr b="0" i="0" dirty="0">
                <a:latin typeface="Arial"/>
                <a:cs typeface="Arial"/>
              </a:rPr>
              <a:t>program</a:t>
            </a:r>
          </a:p>
          <a:p>
            <a:pPr marL="361315" indent="-342900">
              <a:lnSpc>
                <a:spcPct val="100000"/>
              </a:lnSpc>
              <a:spcBef>
                <a:spcPts val="1940"/>
              </a:spcBef>
              <a:buChar char="•"/>
              <a:tabLst>
                <a:tab pos="360680" algn="l"/>
                <a:tab pos="361315" algn="l"/>
              </a:tabLst>
            </a:pPr>
            <a:r>
              <a:rPr b="0" i="0" spc="-5" dirty="0">
                <a:latin typeface="Arial"/>
                <a:cs typeface="Arial"/>
              </a:rPr>
              <a:t>Limited to the </a:t>
            </a:r>
            <a:r>
              <a:rPr spc="-5" dirty="0"/>
              <a:t>code </a:t>
            </a:r>
            <a:r>
              <a:rPr dirty="0"/>
              <a:t>block </a:t>
            </a:r>
            <a:r>
              <a:rPr b="0" i="0" dirty="0">
                <a:latin typeface="Arial"/>
                <a:cs typeface="Arial"/>
              </a:rPr>
              <a:t>in which it is</a:t>
            </a:r>
            <a:r>
              <a:rPr b="0" i="0" spc="-15" dirty="0">
                <a:latin typeface="Arial"/>
                <a:cs typeface="Arial"/>
              </a:rPr>
              <a:t> </a:t>
            </a:r>
            <a:r>
              <a:rPr b="0" i="0" spc="-5" dirty="0">
                <a:latin typeface="Arial"/>
                <a:cs typeface="Arial"/>
              </a:rPr>
              <a:t>defined</a:t>
            </a:r>
          </a:p>
          <a:p>
            <a:pPr marL="475615">
              <a:lnSpc>
                <a:spcPct val="100000"/>
              </a:lnSpc>
              <a:spcBef>
                <a:spcPts val="1780"/>
              </a:spcBef>
            </a:pPr>
            <a:r>
              <a:rPr sz="2400" b="0" i="0" dirty="0">
                <a:latin typeface="Arial"/>
                <a:cs typeface="Arial"/>
              </a:rPr>
              <a:t>– A </a:t>
            </a:r>
            <a:r>
              <a:rPr sz="2400" spc="-5" dirty="0"/>
              <a:t>code </a:t>
            </a:r>
            <a:r>
              <a:rPr sz="2400" dirty="0"/>
              <a:t>block </a:t>
            </a:r>
            <a:r>
              <a:rPr sz="2400" b="0" i="0" dirty="0">
                <a:latin typeface="Arial"/>
                <a:cs typeface="Arial"/>
              </a:rPr>
              <a:t>is a set of code enclosed in braces </a:t>
            </a:r>
            <a:r>
              <a:rPr sz="2400" b="0" i="0" spc="-5" dirty="0">
                <a:latin typeface="Arial"/>
                <a:cs typeface="Arial"/>
              </a:rPr>
              <a:t>(</a:t>
            </a:r>
            <a:r>
              <a:rPr sz="2400" spc="-5" dirty="0"/>
              <a:t>{</a:t>
            </a:r>
            <a:r>
              <a:rPr sz="2400" spc="10" dirty="0"/>
              <a:t> </a:t>
            </a:r>
            <a:r>
              <a:rPr sz="2400" spc="-5" dirty="0"/>
              <a:t>}</a:t>
            </a:r>
            <a:r>
              <a:rPr sz="2400" b="0" i="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5715">
              <a:lnSpc>
                <a:spcPct val="100000"/>
              </a:lnSpc>
              <a:spcBef>
                <a:spcPts val="25"/>
              </a:spcBef>
            </a:pPr>
            <a:endParaRPr sz="3850">
              <a:latin typeface="Arial"/>
              <a:cs typeface="Arial"/>
            </a:endParaRPr>
          </a:p>
          <a:p>
            <a:pPr marL="361315" marR="70485" indent="-342900">
              <a:lnSpc>
                <a:spcPts val="3030"/>
              </a:lnSpc>
            </a:pPr>
            <a:r>
              <a:rPr b="0" i="0" spc="-5" dirty="0">
                <a:latin typeface="Arial"/>
                <a:cs typeface="Arial"/>
              </a:rPr>
              <a:t>One interesting application </a:t>
            </a:r>
            <a:r>
              <a:rPr b="0" i="0" dirty="0">
                <a:latin typeface="Arial"/>
                <a:cs typeface="Arial"/>
              </a:rPr>
              <a:t>of </a:t>
            </a:r>
            <a:r>
              <a:rPr b="0" i="0" spc="-5" dirty="0">
                <a:latin typeface="Arial"/>
                <a:cs typeface="Arial"/>
              </a:rPr>
              <a:t>this </a:t>
            </a:r>
            <a:r>
              <a:rPr b="0" i="0" dirty="0">
                <a:latin typeface="Arial"/>
                <a:cs typeface="Arial"/>
              </a:rPr>
              <a:t>principle allowed  in Java involves </a:t>
            </a:r>
            <a:r>
              <a:rPr b="0" i="0" spc="-5" dirty="0">
                <a:latin typeface="Arial"/>
                <a:cs typeface="Arial"/>
              </a:rPr>
              <a:t>the </a:t>
            </a:r>
            <a:r>
              <a:rPr i="0" spc="-5" dirty="0">
                <a:solidFill>
                  <a:srgbClr val="01256E"/>
                </a:solidFill>
                <a:latin typeface="Arial"/>
                <a:cs typeface="Arial"/>
              </a:rPr>
              <a:t>for </a:t>
            </a:r>
            <a:r>
              <a:rPr b="0" i="0" spc="-5" dirty="0">
                <a:solidFill>
                  <a:srgbClr val="01256E"/>
                </a:solidFill>
                <a:latin typeface="Arial"/>
                <a:cs typeface="Arial"/>
              </a:rPr>
              <a:t>loop</a:t>
            </a:r>
            <a:r>
              <a:rPr b="0" i="0" spc="-10" dirty="0">
                <a:solidFill>
                  <a:srgbClr val="01256E"/>
                </a:solidFill>
                <a:latin typeface="Arial"/>
                <a:cs typeface="Arial"/>
              </a:rPr>
              <a:t> </a:t>
            </a:r>
            <a:r>
              <a:rPr b="0" i="0" spc="-5" dirty="0">
                <a:latin typeface="Arial"/>
                <a:cs typeface="Arial"/>
              </a:rPr>
              <a:t>construct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789" y="304304"/>
            <a:ext cx="72840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9455" algn="l"/>
                <a:tab pos="2978150" algn="l"/>
                <a:tab pos="3825875" algn="l"/>
                <a:tab pos="6028055" algn="l"/>
              </a:tabLst>
            </a:pPr>
            <a:r>
              <a:rPr dirty="0">
                <a:latin typeface="Arial"/>
                <a:cs typeface="Arial"/>
              </a:rPr>
              <a:t>Scoping	and	</a:t>
            </a:r>
            <a:r>
              <a:rPr spc="-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	</a:t>
            </a:r>
            <a:r>
              <a:rPr spc="-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or-Loop	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ndex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16659"/>
            <a:ext cx="8416290" cy="4038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224154" indent="-342900">
              <a:lnSpc>
                <a:spcPts val="3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Can declare and </a:t>
            </a:r>
            <a:r>
              <a:rPr sz="2800" spc="-5" dirty="0">
                <a:latin typeface="Arial"/>
                <a:cs typeface="Arial"/>
              </a:rPr>
              <a:t>initialize </a:t>
            </a:r>
            <a:r>
              <a:rPr sz="2800" dirty="0">
                <a:latin typeface="Arial"/>
                <a:cs typeface="Arial"/>
              </a:rPr>
              <a:t>variables in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heading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01256E"/>
                </a:solidFill>
                <a:latin typeface="Arial"/>
                <a:cs typeface="Arial"/>
              </a:rPr>
              <a:t>for</a:t>
            </a:r>
            <a:r>
              <a:rPr sz="2800" spc="-10" dirty="0">
                <a:solidFill>
                  <a:srgbClr val="01256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256E"/>
                </a:solidFill>
                <a:latin typeface="Arial"/>
                <a:cs typeface="Arial"/>
              </a:rPr>
              <a:t>loop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variables are local </a:t>
            </a:r>
            <a:r>
              <a:rPr sz="2800" spc="-5" dirty="0">
                <a:latin typeface="Arial"/>
                <a:cs typeface="Arial"/>
              </a:rPr>
              <a:t>to the for-loop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may be reused in </a:t>
            </a:r>
            <a:r>
              <a:rPr sz="2800" spc="-5" dirty="0">
                <a:latin typeface="Arial"/>
                <a:cs typeface="Arial"/>
              </a:rPr>
              <a:t>other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"/>
              <a:cs typeface="Arial"/>
            </a:endParaRPr>
          </a:p>
          <a:p>
            <a:pPr marL="469900">
              <a:lnSpc>
                <a:spcPts val="2740"/>
              </a:lnSpc>
              <a:tabLst>
                <a:tab pos="1201420" algn="l"/>
              </a:tabLst>
            </a:pP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int	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count 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400" b="1" spc="-1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1;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ts val="2740"/>
              </a:lnSpc>
              <a:tabLst>
                <a:tab pos="2115820" algn="l"/>
                <a:tab pos="2481580" algn="l"/>
                <a:tab pos="3761740" algn="l"/>
              </a:tabLst>
            </a:pP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for 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(</a:t>
            </a:r>
            <a:r>
              <a:rPr sz="2400" b="1" u="heavy" dirty="0">
                <a:solidFill>
                  <a:srgbClr val="034CA1"/>
                </a:solidFill>
                <a:uFill>
                  <a:solidFill>
                    <a:srgbClr val="0062B1"/>
                  </a:solidFill>
                </a:uFill>
                <a:latin typeface="Courier New"/>
                <a:cs typeface="Courier New"/>
              </a:rPr>
              <a:t>int	i	=</a:t>
            </a:r>
            <a:r>
              <a:rPr sz="2400" b="1" u="heavy" spc="-5" dirty="0">
                <a:solidFill>
                  <a:srgbClr val="034CA1"/>
                </a:solidFill>
                <a:uFill>
                  <a:solidFill>
                    <a:srgbClr val="0062B1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heavy" dirty="0">
                <a:solidFill>
                  <a:srgbClr val="034CA1"/>
                </a:solidFill>
                <a:uFill>
                  <a:solidFill>
                    <a:srgbClr val="0062B1"/>
                  </a:solidFill>
                </a:uFill>
                <a:latin typeface="Courier New"/>
                <a:cs typeface="Courier New"/>
              </a:rPr>
              <a:t>0;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 i	&lt;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10;</a:t>
            </a:r>
            <a:r>
              <a:rPr sz="2400" b="1" spc="-1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i++){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count *=</a:t>
            </a:r>
            <a:r>
              <a:rPr sz="2400" b="1" spc="-1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2;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38480">
              <a:lnSpc>
                <a:spcPct val="100000"/>
              </a:lnSpc>
              <a:spcBef>
                <a:spcPts val="320"/>
              </a:spcBef>
            </a:pP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//using 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'i'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here generates 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a </a:t>
            </a:r>
            <a:r>
              <a:rPr sz="2400" b="1" spc="-5" dirty="0">
                <a:solidFill>
                  <a:srgbClr val="034CA1"/>
                </a:solidFill>
                <a:latin typeface="Courier New"/>
                <a:cs typeface="Courier New"/>
              </a:rPr>
              <a:t>compiler</a:t>
            </a:r>
            <a:r>
              <a:rPr sz="2400" b="1" spc="-9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34CA1"/>
                </a:solidFill>
                <a:latin typeface="Courier New"/>
                <a:cs typeface="Courier New"/>
              </a:rPr>
              <a:t>error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0371" y="304304"/>
            <a:ext cx="4828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Inﬁnite </a:t>
            </a:r>
            <a:r>
              <a:rPr spc="-5" dirty="0"/>
              <a:t>While</a:t>
            </a:r>
            <a:r>
              <a:rPr spc="-7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3248"/>
            <a:ext cx="7327900" cy="13277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019425" algn="l"/>
              </a:tabLst>
            </a:pPr>
            <a:r>
              <a:rPr sz="2400" dirty="0">
                <a:latin typeface="Carlito"/>
                <a:cs typeface="Carlito"/>
              </a:rPr>
              <a:t>The inﬁnite </a:t>
            </a:r>
            <a:r>
              <a:rPr sz="2400" b="1" spc="-5" dirty="0">
                <a:latin typeface="Carlito"/>
                <a:cs typeface="Carlito"/>
              </a:rPr>
              <a:t>while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loop:	executes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loop body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repeatedly</a:t>
            </a:r>
            <a:endParaRPr sz="24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Execute </a:t>
            </a:r>
            <a:r>
              <a:rPr sz="2400" spc="-5" dirty="0">
                <a:latin typeface="Carlito"/>
                <a:cs typeface="Carlito"/>
              </a:rPr>
              <a:t>statement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Execute </a:t>
            </a:r>
            <a:r>
              <a:rPr sz="2400" spc="-5" dirty="0">
                <a:latin typeface="Carlito"/>
                <a:cs typeface="Carlito"/>
              </a:rPr>
              <a:t>statement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542552"/>
            <a:ext cx="1188720" cy="9144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5" dirty="0">
                <a:latin typeface="Carlito"/>
                <a:cs typeface="Carlito"/>
              </a:rPr>
              <a:t>...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5" dirty="0">
                <a:latin typeface="Carlito"/>
                <a:cs typeface="Carlito"/>
              </a:rPr>
              <a:t>Repeat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9375" y="4183062"/>
            <a:ext cx="1104900" cy="34163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787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620"/>
              </a:spcBef>
            </a:pPr>
            <a:r>
              <a:rPr sz="1200" spc="-35" dirty="0">
                <a:latin typeface="Verdana"/>
                <a:cs typeface="Verdana"/>
              </a:rPr>
              <a:t>statement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49861" y="2898775"/>
            <a:ext cx="1950085" cy="1481455"/>
            <a:chOff x="5749861" y="2898775"/>
            <a:chExt cx="1950085" cy="1481455"/>
          </a:xfrm>
        </p:grpSpPr>
        <p:sp>
          <p:nvSpPr>
            <p:cNvPr id="7" name="object 7"/>
            <p:cNvSpPr/>
            <p:nvPr/>
          </p:nvSpPr>
          <p:spPr>
            <a:xfrm>
              <a:off x="5773737" y="2903537"/>
              <a:ext cx="1905" cy="1187450"/>
            </a:xfrm>
            <a:custGeom>
              <a:avLst/>
              <a:gdLst/>
              <a:ahLst/>
              <a:cxnLst/>
              <a:rect l="l" t="t" r="r" b="b"/>
              <a:pathLst>
                <a:path w="1904" h="1187450">
                  <a:moveTo>
                    <a:pt x="0" y="0"/>
                  </a:moveTo>
                  <a:lnTo>
                    <a:pt x="1554" y="1187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9861" y="4065562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50800" y="0"/>
                  </a:moveTo>
                  <a:lnTo>
                    <a:pt x="0" y="63"/>
                  </a:lnTo>
                  <a:lnTo>
                    <a:pt x="25463" y="50825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7974" y="4349749"/>
              <a:ext cx="1016000" cy="5080"/>
            </a:xfrm>
            <a:custGeom>
              <a:avLst/>
              <a:gdLst/>
              <a:ahLst/>
              <a:cxnLst/>
              <a:rect l="l" t="t" r="r" b="b"/>
              <a:pathLst>
                <a:path w="1016000" h="5079">
                  <a:moveTo>
                    <a:pt x="0" y="0"/>
                  </a:moveTo>
                  <a:lnTo>
                    <a:pt x="1015999" y="4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48460" y="4328883"/>
              <a:ext cx="51435" cy="50800"/>
            </a:xfrm>
            <a:custGeom>
              <a:avLst/>
              <a:gdLst/>
              <a:ahLst/>
              <a:cxnLst/>
              <a:rect l="l" t="t" r="r" b="b"/>
              <a:pathLst>
                <a:path w="51434" h="50800">
                  <a:moveTo>
                    <a:pt x="228" y="0"/>
                  </a:moveTo>
                  <a:lnTo>
                    <a:pt x="0" y="50800"/>
                  </a:lnTo>
                  <a:lnTo>
                    <a:pt x="50914" y="2562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226425" y="3589337"/>
            <a:ext cx="50800" cy="593725"/>
            <a:chOff x="8226425" y="3589337"/>
            <a:chExt cx="50800" cy="593725"/>
          </a:xfrm>
        </p:grpSpPr>
        <p:sp>
          <p:nvSpPr>
            <p:cNvPr id="12" name="object 12"/>
            <p:cNvSpPr/>
            <p:nvPr/>
          </p:nvSpPr>
          <p:spPr>
            <a:xfrm>
              <a:off x="8251824" y="3614737"/>
              <a:ext cx="0" cy="568325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5683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26425" y="358933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400" y="0"/>
                  </a:moveTo>
                  <a:lnTo>
                    <a:pt x="0" y="50800"/>
                  </a:lnTo>
                  <a:lnTo>
                    <a:pt x="50800" y="508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35139" y="4105122"/>
            <a:ext cx="333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399"/>
                </a:solidFill>
                <a:latin typeface="Comic Sans MS"/>
                <a:cs typeface="Comic Sans MS"/>
              </a:rPr>
              <a:t>true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92675" y="2674937"/>
            <a:ext cx="1765300" cy="1908175"/>
            <a:chOff x="4892675" y="2674937"/>
            <a:chExt cx="1765300" cy="1908175"/>
          </a:xfrm>
        </p:grpSpPr>
        <p:sp>
          <p:nvSpPr>
            <p:cNvPr id="16" name="object 16"/>
            <p:cNvSpPr/>
            <p:nvPr/>
          </p:nvSpPr>
          <p:spPr>
            <a:xfrm>
              <a:off x="5659437" y="2674937"/>
              <a:ext cx="227012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92675" y="4116387"/>
              <a:ext cx="1765300" cy="466725"/>
            </a:xfrm>
            <a:custGeom>
              <a:avLst/>
              <a:gdLst/>
              <a:ahLst/>
              <a:cxnLst/>
              <a:rect l="l" t="t" r="r" b="b"/>
              <a:pathLst>
                <a:path w="1765300" h="466725">
                  <a:moveTo>
                    <a:pt x="882650" y="0"/>
                  </a:moveTo>
                  <a:lnTo>
                    <a:pt x="810258" y="773"/>
                  </a:lnTo>
                  <a:lnTo>
                    <a:pt x="739478" y="3054"/>
                  </a:lnTo>
                  <a:lnTo>
                    <a:pt x="670538" y="6782"/>
                  </a:lnTo>
                  <a:lnTo>
                    <a:pt x="603663" y="11897"/>
                  </a:lnTo>
                  <a:lnTo>
                    <a:pt x="539081" y="18339"/>
                  </a:lnTo>
                  <a:lnTo>
                    <a:pt x="477020" y="26048"/>
                  </a:lnTo>
                  <a:lnTo>
                    <a:pt x="417706" y="34963"/>
                  </a:lnTo>
                  <a:lnTo>
                    <a:pt x="361367" y="45026"/>
                  </a:lnTo>
                  <a:lnTo>
                    <a:pt x="308229" y="56175"/>
                  </a:lnTo>
                  <a:lnTo>
                    <a:pt x="258521" y="68351"/>
                  </a:lnTo>
                  <a:lnTo>
                    <a:pt x="212468" y="81493"/>
                  </a:lnTo>
                  <a:lnTo>
                    <a:pt x="170299" y="95542"/>
                  </a:lnTo>
                  <a:lnTo>
                    <a:pt x="132240" y="110438"/>
                  </a:lnTo>
                  <a:lnTo>
                    <a:pt x="69362" y="142528"/>
                  </a:lnTo>
                  <a:lnTo>
                    <a:pt x="25652" y="177283"/>
                  </a:lnTo>
                  <a:lnTo>
                    <a:pt x="2925" y="214223"/>
                  </a:lnTo>
                  <a:lnTo>
                    <a:pt x="0" y="233362"/>
                  </a:lnTo>
                  <a:lnTo>
                    <a:pt x="2925" y="252501"/>
                  </a:lnTo>
                  <a:lnTo>
                    <a:pt x="25652" y="289441"/>
                  </a:lnTo>
                  <a:lnTo>
                    <a:pt x="69362" y="324196"/>
                  </a:lnTo>
                  <a:lnTo>
                    <a:pt x="132240" y="356286"/>
                  </a:lnTo>
                  <a:lnTo>
                    <a:pt x="170299" y="371182"/>
                  </a:lnTo>
                  <a:lnTo>
                    <a:pt x="212468" y="385231"/>
                  </a:lnTo>
                  <a:lnTo>
                    <a:pt x="258521" y="398373"/>
                  </a:lnTo>
                  <a:lnTo>
                    <a:pt x="308229" y="410549"/>
                  </a:lnTo>
                  <a:lnTo>
                    <a:pt x="361367" y="421698"/>
                  </a:lnTo>
                  <a:lnTo>
                    <a:pt x="417706" y="431761"/>
                  </a:lnTo>
                  <a:lnTo>
                    <a:pt x="477020" y="440676"/>
                  </a:lnTo>
                  <a:lnTo>
                    <a:pt x="539081" y="448385"/>
                  </a:lnTo>
                  <a:lnTo>
                    <a:pt x="603663" y="454827"/>
                  </a:lnTo>
                  <a:lnTo>
                    <a:pt x="670538" y="459942"/>
                  </a:lnTo>
                  <a:lnTo>
                    <a:pt x="739478" y="463670"/>
                  </a:lnTo>
                  <a:lnTo>
                    <a:pt x="810258" y="465951"/>
                  </a:lnTo>
                  <a:lnTo>
                    <a:pt x="882650" y="466725"/>
                  </a:lnTo>
                  <a:lnTo>
                    <a:pt x="955041" y="465951"/>
                  </a:lnTo>
                  <a:lnTo>
                    <a:pt x="1025821" y="463670"/>
                  </a:lnTo>
                  <a:lnTo>
                    <a:pt x="1094761" y="459942"/>
                  </a:lnTo>
                  <a:lnTo>
                    <a:pt x="1161636" y="454827"/>
                  </a:lnTo>
                  <a:lnTo>
                    <a:pt x="1226218" y="448385"/>
                  </a:lnTo>
                  <a:lnTo>
                    <a:pt x="1288279" y="440676"/>
                  </a:lnTo>
                  <a:lnTo>
                    <a:pt x="1347593" y="431761"/>
                  </a:lnTo>
                  <a:lnTo>
                    <a:pt x="1403932" y="421698"/>
                  </a:lnTo>
                  <a:lnTo>
                    <a:pt x="1457070" y="410549"/>
                  </a:lnTo>
                  <a:lnTo>
                    <a:pt x="1506778" y="398373"/>
                  </a:lnTo>
                  <a:lnTo>
                    <a:pt x="1552831" y="385231"/>
                  </a:lnTo>
                  <a:lnTo>
                    <a:pt x="1595000" y="371182"/>
                  </a:lnTo>
                  <a:lnTo>
                    <a:pt x="1633059" y="356286"/>
                  </a:lnTo>
                  <a:lnTo>
                    <a:pt x="1695937" y="324196"/>
                  </a:lnTo>
                  <a:lnTo>
                    <a:pt x="1739647" y="289441"/>
                  </a:lnTo>
                  <a:lnTo>
                    <a:pt x="1762374" y="252501"/>
                  </a:lnTo>
                  <a:lnTo>
                    <a:pt x="1765300" y="233362"/>
                  </a:lnTo>
                  <a:lnTo>
                    <a:pt x="1762374" y="214223"/>
                  </a:lnTo>
                  <a:lnTo>
                    <a:pt x="1739647" y="177283"/>
                  </a:lnTo>
                  <a:lnTo>
                    <a:pt x="1695937" y="142528"/>
                  </a:lnTo>
                  <a:lnTo>
                    <a:pt x="1633059" y="110438"/>
                  </a:lnTo>
                  <a:lnTo>
                    <a:pt x="1595000" y="95542"/>
                  </a:lnTo>
                  <a:lnTo>
                    <a:pt x="1552831" y="81493"/>
                  </a:lnTo>
                  <a:lnTo>
                    <a:pt x="1506778" y="68351"/>
                  </a:lnTo>
                  <a:lnTo>
                    <a:pt x="1457070" y="56175"/>
                  </a:lnTo>
                  <a:lnTo>
                    <a:pt x="1403932" y="45026"/>
                  </a:lnTo>
                  <a:lnTo>
                    <a:pt x="1347593" y="34963"/>
                  </a:lnTo>
                  <a:lnTo>
                    <a:pt x="1288279" y="26048"/>
                  </a:lnTo>
                  <a:lnTo>
                    <a:pt x="1226218" y="18339"/>
                  </a:lnTo>
                  <a:lnTo>
                    <a:pt x="1161636" y="11897"/>
                  </a:lnTo>
                  <a:lnTo>
                    <a:pt x="1094761" y="6782"/>
                  </a:lnTo>
                  <a:lnTo>
                    <a:pt x="1025821" y="3054"/>
                  </a:lnTo>
                  <a:lnTo>
                    <a:pt x="955041" y="773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D0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39436" y="4245609"/>
            <a:ext cx="1473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Verdana"/>
                <a:cs typeface="Verdana"/>
              </a:rPr>
              <a:t>boolean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expression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9375" y="3248025"/>
            <a:ext cx="1104900" cy="34163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787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620"/>
              </a:spcBef>
            </a:pPr>
            <a:r>
              <a:rPr sz="1200" spc="-35" dirty="0">
                <a:latin typeface="Verdana"/>
                <a:cs typeface="Verdana"/>
              </a:rPr>
              <a:t>statement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76912" y="3394075"/>
            <a:ext cx="1922780" cy="50800"/>
            <a:chOff x="5776912" y="3394075"/>
            <a:chExt cx="1922780" cy="50800"/>
          </a:xfrm>
        </p:grpSpPr>
        <p:sp>
          <p:nvSpPr>
            <p:cNvPr id="21" name="object 21"/>
            <p:cNvSpPr/>
            <p:nvPr/>
          </p:nvSpPr>
          <p:spPr>
            <a:xfrm>
              <a:off x="5802316" y="3419473"/>
              <a:ext cx="1897380" cy="0"/>
            </a:xfrm>
            <a:custGeom>
              <a:avLst/>
              <a:gdLst/>
              <a:ahLst/>
              <a:cxnLst/>
              <a:rect l="l" t="t" r="r" b="b"/>
              <a:pathLst>
                <a:path w="1897379">
                  <a:moveTo>
                    <a:pt x="1897058" y="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6912" y="339407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0"/>
                  </a:moveTo>
                  <a:lnTo>
                    <a:pt x="0" y="25400"/>
                  </a:lnTo>
                  <a:lnTo>
                    <a:pt x="508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20040" y="1828800"/>
            <a:ext cx="602672" cy="1633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5937" y="3952760"/>
            <a:ext cx="4041140" cy="1570990"/>
          </a:xfrm>
          <a:custGeom>
            <a:avLst/>
            <a:gdLst/>
            <a:ahLst/>
            <a:cxnLst/>
            <a:rect l="l" t="t" r="r" b="b"/>
            <a:pathLst>
              <a:path w="4041140" h="1570989">
                <a:moveTo>
                  <a:pt x="4040517" y="0"/>
                </a:moveTo>
                <a:lnTo>
                  <a:pt x="0" y="0"/>
                </a:lnTo>
                <a:lnTo>
                  <a:pt x="0" y="1570558"/>
                </a:lnTo>
                <a:lnTo>
                  <a:pt x="4040517" y="1570558"/>
                </a:lnTo>
                <a:lnTo>
                  <a:pt x="4040517" y="0"/>
                </a:lnTo>
                <a:close/>
              </a:path>
            </a:pathLst>
          </a:custGeom>
          <a:solidFill>
            <a:srgbClr val="D0E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8817" y="4122940"/>
            <a:ext cx="19856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4400" algn="l"/>
                <a:tab pos="1819910" algn="l"/>
              </a:tabLst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while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(</a:t>
            </a:r>
            <a:r>
              <a:rPr sz="1800" spc="-35" dirty="0">
                <a:latin typeface="Verdana"/>
                <a:cs typeface="Verdana"/>
              </a:rPr>
              <a:t>tr</a:t>
            </a:r>
            <a:r>
              <a:rPr sz="1800" spc="-25" dirty="0">
                <a:latin typeface="Verdana"/>
                <a:cs typeface="Verdana"/>
              </a:rPr>
              <a:t>u</a:t>
            </a:r>
            <a:r>
              <a:rPr sz="1800" spc="-75" dirty="0">
                <a:latin typeface="Verdana"/>
                <a:cs typeface="Verdana"/>
              </a:rPr>
              <a:t>e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)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800" spc="-55" dirty="0">
                <a:latin typeface="Verdana"/>
                <a:cs typeface="Verdana"/>
              </a:rPr>
              <a:t>statement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1</a:t>
            </a:r>
            <a:r>
              <a:rPr sz="2000" b="1" spc="-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800" spc="-55" dirty="0">
                <a:latin typeface="Verdana"/>
                <a:cs typeface="Verdana"/>
              </a:rPr>
              <a:t>statement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2</a:t>
            </a:r>
            <a:r>
              <a:rPr sz="2000" b="1" spc="-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51518" y="4674171"/>
            <a:ext cx="904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D0E0E"/>
                </a:solidFill>
                <a:latin typeface="Comic Sans MS"/>
                <a:cs typeface="Comic Sans MS"/>
              </a:rPr>
              <a:t>loop</a:t>
            </a:r>
            <a:r>
              <a:rPr sz="1600" spc="-75" dirty="0">
                <a:solidFill>
                  <a:srgbClr val="6D0E0E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6D0E0E"/>
                </a:solidFill>
                <a:latin typeface="Comic Sans MS"/>
                <a:cs typeface="Comic Sans MS"/>
              </a:rPr>
              <a:t>body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64231" y="4484710"/>
            <a:ext cx="332740" cy="719455"/>
            <a:chOff x="2664231" y="4484710"/>
            <a:chExt cx="332740" cy="719455"/>
          </a:xfrm>
        </p:grpSpPr>
        <p:sp>
          <p:nvSpPr>
            <p:cNvPr id="28" name="object 28"/>
            <p:cNvSpPr/>
            <p:nvPr/>
          </p:nvSpPr>
          <p:spPr>
            <a:xfrm>
              <a:off x="2664231" y="4484710"/>
              <a:ext cx="332508" cy="719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89161" y="4509650"/>
              <a:ext cx="228600" cy="615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709" y="304304"/>
            <a:ext cx="3738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will </a:t>
            </a:r>
            <a:r>
              <a:rPr dirty="0"/>
              <a:t>this</a:t>
            </a:r>
            <a:r>
              <a:rPr spc="-50" dirty="0"/>
              <a:t> </a:t>
            </a:r>
            <a:r>
              <a:rPr spc="-5" dirty="0"/>
              <a:t>do?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01" y="2008479"/>
            <a:ext cx="6579234" cy="2200910"/>
          </a:xfrm>
          <a:prstGeom prst="rect">
            <a:avLst/>
          </a:prstGeom>
          <a:solidFill>
            <a:srgbClr val="D0E1F4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Courier New"/>
                <a:cs typeface="Courier New"/>
              </a:rPr>
              <a:t>System.out.print(“Program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running”);</a:t>
            </a:r>
            <a:endParaRPr sz="20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tabLst>
                <a:tab pos="1097280" algn="l"/>
                <a:tab pos="2164080" algn="l"/>
              </a:tabLst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while	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latin typeface="Courier New"/>
                <a:cs typeface="Courier New"/>
              </a:rPr>
              <a:t>true</a:t>
            </a:r>
            <a:r>
              <a:rPr sz="2000" b="1" dirty="0">
                <a:solidFill>
                  <a:srgbClr val="9A1900"/>
                </a:solidFill>
                <a:latin typeface="Courier New"/>
                <a:cs typeface="Courier New"/>
              </a:rPr>
              <a:t>)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System.out.print(“.”)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2880" marR="5962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System.out.println();  System.out.println(“Program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Exiting”);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513" y="304304"/>
            <a:ext cx="6356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</a:t>
            </a:r>
            <a:r>
              <a:rPr spc="-5" dirty="0"/>
              <a:t>PennDraw for</a:t>
            </a:r>
            <a:r>
              <a:rPr spc="-60" dirty="0"/>
              <a:t> </a:t>
            </a:r>
            <a:r>
              <a:rPr spc="-5" dirty="0"/>
              <a:t>animation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24510"/>
            <a:ext cx="5680075" cy="344614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PennDraw.enableAnimation(10)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Carlito"/>
                <a:cs typeface="Carlito"/>
              </a:rPr>
              <a:t>Animation </a:t>
            </a:r>
            <a:r>
              <a:rPr sz="2800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10 frames </a:t>
            </a:r>
            <a:r>
              <a:rPr sz="2800" dirty="0">
                <a:latin typeface="Carlito"/>
                <a:cs typeface="Carlito"/>
              </a:rPr>
              <a:t>per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second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PennDraw.advance()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PennDraw.disableAnimation()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0E0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7665</TotalTime>
  <Words>3667</Words>
  <Application>Microsoft Macintosh PowerPoint</Application>
  <PresentationFormat>On-screen Show (4:3)</PresentationFormat>
  <Paragraphs>860</Paragraphs>
  <Slides>65</Slides>
  <Notes>65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AoyagiKouzanFontT</vt:lpstr>
      <vt:lpstr>Arial</vt:lpstr>
      <vt:lpstr>Calibri</vt:lpstr>
      <vt:lpstr>Carlito</vt:lpstr>
      <vt:lpstr>Comic Sans MS</vt:lpstr>
      <vt:lpstr>Courier</vt:lpstr>
      <vt:lpstr>Courier New</vt:lpstr>
      <vt:lpstr>Symbol</vt:lpstr>
      <vt:lpstr>Times New Roman</vt:lpstr>
      <vt:lpstr>Verdana</vt:lpstr>
      <vt:lpstr>Office Theme</vt:lpstr>
      <vt:lpstr>Conditionals and Loops</vt:lpstr>
      <vt:lpstr>Review</vt:lpstr>
      <vt:lpstr>A Foundation for Programming</vt:lpstr>
      <vt:lpstr>A Foundation for Programming</vt:lpstr>
      <vt:lpstr>Control Flow</vt:lpstr>
      <vt:lpstr>Animations with PennDraw</vt:lpstr>
      <vt:lpstr>The Inﬁnite While Loop</vt:lpstr>
      <vt:lpstr>What will this do?</vt:lpstr>
      <vt:lpstr>Using PennDraw for animation</vt:lpstr>
      <vt:lpstr>Using PennDraw for Animation</vt:lpstr>
      <vt:lpstr>In-­‐Class    Demo: Bouncing Ball</vt:lpstr>
      <vt:lpstr>PowerPoint Presentation</vt:lpstr>
      <vt:lpstr>PowerPoint Presentation</vt:lpstr>
      <vt:lpstr>PowerPoint Presentation</vt:lpstr>
      <vt:lpstr>PowerPoint Presentation</vt:lpstr>
      <vt:lpstr>Equations of Motion (Simpliﬁed)</vt:lpstr>
      <vt:lpstr>In-­‐Class    Demo: Bouncing Ball</vt:lpstr>
      <vt:lpstr>Conditionals</vt:lpstr>
      <vt:lpstr>If Statement</vt:lpstr>
      <vt:lpstr>How could we write a program to  model this parking sign?</vt:lpstr>
      <vt:lpstr>Command line arguments</vt:lpstr>
      <vt:lpstr>Command line arguments</vt:lpstr>
      <vt:lpstr>Command line arguments</vt:lpstr>
      <vt:lpstr>Back to parking sign Live coding ….</vt:lpstr>
      <vt:lpstr>Relational Expressions</vt:lpstr>
      <vt:lpstr>Relational Expressions: Examples</vt:lpstr>
      <vt:lpstr>Logical Expressions</vt:lpstr>
      <vt:lpstr>Logical Expression Examples</vt:lpstr>
      <vt:lpstr>If Statement</vt:lpstr>
      <vt:lpstr>If Statement</vt:lpstr>
      <vt:lpstr>If Statement Examples</vt:lpstr>
      <vt:lpstr>In-­‐Class    Demo: Bouncing Ball</vt:lpstr>
      <vt:lpstr>Conditionals: if-else-if-statement</vt:lpstr>
      <vt:lpstr>Example: Graduated Income Tax</vt:lpstr>
      <vt:lpstr>Nested If Statements</vt:lpstr>
      <vt:lpstr>Nested If Statements</vt:lpstr>
      <vt:lpstr>Nested If Statements</vt:lpstr>
      <vt:lpstr>Conditionals: switch-­‐statement</vt:lpstr>
      <vt:lpstr>PowerPoint Presentation</vt:lpstr>
      <vt:lpstr>An aside … Operators</vt:lpstr>
      <vt:lpstr>Iteration</vt:lpstr>
      <vt:lpstr>Iteration</vt:lpstr>
      <vt:lpstr>The While Loop</vt:lpstr>
      <vt:lpstr>While Loop</vt:lpstr>
      <vt:lpstr>The Inﬁnite While Loop, Re-­‐examined</vt:lpstr>
      <vt:lpstr>While Loop: Powers of Two</vt:lpstr>
      <vt:lpstr>While Loop Challenge</vt:lpstr>
      <vt:lpstr>While Loop Challenge</vt:lpstr>
      <vt:lpstr>The 3 Parts of a Loop</vt:lpstr>
      <vt:lpstr>Example: Factorial</vt:lpstr>
      <vt:lpstr>Keyboard input</vt:lpstr>
      <vt:lpstr>PowerPoint Presentation</vt:lpstr>
      <vt:lpstr>The For Loop</vt:lpstr>
      <vt:lpstr>For Loops</vt:lpstr>
      <vt:lpstr>For Loop: Powers of Two</vt:lpstr>
      <vt:lpstr>For Loop Examples</vt:lpstr>
      <vt:lpstr>For loop examples</vt:lpstr>
      <vt:lpstr>When Does a for Loop  Initialize, Test and Modify?</vt:lpstr>
      <vt:lpstr>PowerPoint Presentation</vt:lpstr>
      <vt:lpstr>The break &amp; continue Statements</vt:lpstr>
      <vt:lpstr>Example: Break in a For-Loop</vt:lpstr>
      <vt:lpstr>Example: Continue in a For-Loop</vt:lpstr>
      <vt:lpstr>Problem: Continue in While-Loop</vt:lpstr>
      <vt:lpstr>Variable Scope</vt:lpstr>
      <vt:lpstr>Scoping and the For-Loop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 and Loops</dc:title>
  <cp:lastModifiedBy>Fouh Mbindi, Eric Noel</cp:lastModifiedBy>
  <cp:revision>21</cp:revision>
  <dcterms:created xsi:type="dcterms:W3CDTF">2020-01-29T01:40:58Z</dcterms:created>
  <dcterms:modified xsi:type="dcterms:W3CDTF">2020-09-11T18:17:14Z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2020-01-29T00:00:00Z</vt:filetime>
  </property>
</Properties>
</file>