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Nuni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Anthony Li"/>
  <p:cmAuthor clrIdx="1" id="1" initials="" lastIdx="1" name="Jordan Hochman"/>
  <p:cmAuthor clrIdx="2" id="2" initials="" lastIdx="1" name="Yuying F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5.xml"/><Relationship Id="rId33" Type="http://schemas.openxmlformats.org/officeDocument/2006/relationships/font" Target="fonts/Nunito-boldItalic.fntdata"/><Relationship Id="rId10" Type="http://schemas.openxmlformats.org/officeDocument/2006/relationships/slide" Target="slides/slide4.xml"/><Relationship Id="rId32" Type="http://schemas.openxmlformats.org/officeDocument/2006/relationships/font" Target="fonts/Nuni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2-08T22:09:25.945">
    <p:pos x="6000" y="0"/>
    <p:text>We might want to introduce a few conceptual examples first - e.g. we could make a basic app to demonstrate state (we wouldn't show the code, we'd just demo the basic concept of what state is)</p:text>
  </p:cm>
  <p:cm authorId="1" idx="1" dt="2024-02-08T22:09:25.945">
    <p:pos x="6000" y="0"/>
    <p:text>I think we can give a contextual example during/after this slide too, idt it makes a huge difference as long as we give some example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02-08T22:12:36.661">
    <p:pos x="6000" y="0"/>
    <p:text>This version of the modifier is now deprecated - we can still leave this here since it's the only way to support anything below iOS 17, but we should point them to https://developer.apple.com/documentation/swiftui/view/onchange(of:initial:_:)-8wgw9 and https://developer.apple.com/documentation/swiftui/view/onchange(of:initial:_:)-4psgg
1 total reaction
Jordan Hochman reacted with 👍 at 2024-02-08 14:12 PM</p:text>
  </p:cm>
  <p:cm authorId="2" idx="1" dt="2024-02-08T17:43:11.528">
    <p:pos x="6000" y="0"/>
    <p:text>Ye sounds good I agree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format: brief lecture on concepts first, then allllll live coding </a:t>
            </a:r>
            <a:endParaRPr/>
          </a:p>
          <a:p>
            <a:pPr indent="-298450" lvl="0" marL="457200" rtl="0" algn="l">
              <a:spcBef>
                <a:spcPts val="0"/>
              </a:spcBef>
              <a:spcAft>
                <a:spcPts val="0"/>
              </a:spcAft>
              <a:buSzPts val="1100"/>
              <a:buChar char="-"/>
            </a:pPr>
            <a:r>
              <a:rPr lang="en"/>
              <a:t>Laptop down for lecture part please!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b7bae9ee8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b7bae9ee8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We’ll talk about MVVM next week… But basically, a view model is a class that manages data and talks to UI about data. Usually, your @ObservedObject is a view model class type</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@Binding vs. @ObservedObject:</a:t>
            </a:r>
            <a:endParaRPr/>
          </a:p>
          <a:p>
            <a:pPr indent="-298450" lvl="0" marL="457200" rtl="0" algn="l">
              <a:spcBef>
                <a:spcPts val="0"/>
              </a:spcBef>
              <a:spcAft>
                <a:spcPts val="0"/>
              </a:spcAft>
              <a:buSzPts val="1100"/>
              <a:buChar char="-"/>
            </a:pPr>
            <a:r>
              <a:rPr lang="en"/>
              <a:t>@Binding has restrictions in which views you can pass to (children or sibling), whereas @ObservedObject doesn’t.</a:t>
            </a:r>
            <a:endParaRPr/>
          </a:p>
          <a:p>
            <a:pPr indent="-298450" lvl="0" marL="457200" rtl="0" algn="l">
              <a:spcBef>
                <a:spcPts val="0"/>
              </a:spcBef>
              <a:spcAft>
                <a:spcPts val="0"/>
              </a:spcAft>
              <a:buSzPts val="1100"/>
              <a:buChar char="-"/>
            </a:pPr>
            <a:r>
              <a:rPr lang="en"/>
              <a:t>When you need to share across many places, use @ObservedObject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b7bae9ee8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b7bae9ee8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`ObservableObject` protocol, `@Published` </a:t>
            </a:r>
            <a:r>
              <a:rPr lang="en"/>
              <a:t>property wrapper</a:t>
            </a:r>
            <a:endParaRPr/>
          </a:p>
          <a:p>
            <a:pPr indent="-298450" lvl="0" marL="457200" rtl="0" algn="l">
              <a:spcBef>
                <a:spcPts val="0"/>
              </a:spcBef>
              <a:spcAft>
                <a:spcPts val="0"/>
              </a:spcAft>
              <a:buSzPts val="1100"/>
              <a:buChar char="-"/>
            </a:pPr>
            <a:r>
              <a:rPr lang="en"/>
              <a:t>Stress the importance of the `@Published` property wrapper for notifying the UI about changes.</a:t>
            </a:r>
            <a:endParaRPr/>
          </a:p>
          <a:p>
            <a:pPr indent="-298450" lvl="1" marL="914400" rtl="0" algn="l">
              <a:spcBef>
                <a:spcPts val="0"/>
              </a:spcBef>
              <a:spcAft>
                <a:spcPts val="0"/>
              </a:spcAft>
              <a:buSzPts val="1100"/>
              <a:buChar char="-"/>
            </a:pPr>
            <a:r>
              <a:rPr lang="en"/>
              <a:t>Properties within an ObservableObject without the `@Published` wrapper will not update the UI on change</a:t>
            </a:r>
            <a:endParaRPr/>
          </a:p>
          <a:p>
            <a:pPr indent="-298450" lvl="0" marL="457200" rtl="0" algn="l">
              <a:spcBef>
                <a:spcPts val="0"/>
              </a:spcBef>
              <a:spcAft>
                <a:spcPts val="0"/>
              </a:spcAft>
              <a:buSzPts val="1100"/>
              <a:buChar char="-"/>
            </a:pPr>
            <a:r>
              <a:rPr lang="en"/>
              <a:t>Explain how changes to `user.name` will automatically update the UI.</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b7bae9ee8b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b7bae9ee8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b7bae9ee8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b7bae9ee8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b7bae9ee8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b7bae9ee8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@EnvironmentObject` as a powerful tool for passing data deeply through the view hierarchy without manually passing it down through each level.</a:t>
            </a:r>
            <a:endParaRPr/>
          </a:p>
          <a:p>
            <a:pPr indent="-298450" lvl="0" marL="457200" rtl="0" algn="l">
              <a:spcBef>
                <a:spcPts val="0"/>
              </a:spcBef>
              <a:spcAft>
                <a:spcPts val="0"/>
              </a:spcAft>
              <a:buSzPts val="1100"/>
              <a:buChar char="-"/>
            </a:pPr>
            <a:r>
              <a:rPr lang="en"/>
              <a:t>Allows for clean and efficient data access across the app</a:t>
            </a:r>
            <a:endParaRPr/>
          </a:p>
          <a:p>
            <a:pPr indent="-298450" lvl="0" marL="457200" rtl="0" algn="l">
              <a:spcBef>
                <a:spcPts val="0"/>
              </a:spcBef>
              <a:spcAft>
                <a:spcPts val="0"/>
              </a:spcAft>
              <a:buSzPts val="1100"/>
              <a:buChar char="-"/>
            </a:pPr>
            <a:r>
              <a:rPr lang="en"/>
              <a:t>Passes compile-time checks even without the data being present in the direct parent or one of </a:t>
            </a:r>
            <a:r>
              <a:rPr lang="en"/>
              <a:t>the siblings. However, it </a:t>
            </a:r>
            <a:r>
              <a:rPr lang="en"/>
              <a:t>requires the data to be provided in the environment of the current view or any of its ancestors. Otherwise, your app will crash at runtime.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b7bae9ee8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b7bae9ee8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b7bae9ee8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b7bae9ee8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b7bae9ee8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b7bae9ee8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 students read this piece out loud (4 students, one per paragraph)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highly recommend this article as an extension, people should go read it after class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b7bae9ee8b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b7bae9ee8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`.onChange` alongside `@State`?</a:t>
            </a:r>
            <a:endParaRPr/>
          </a:p>
          <a:p>
            <a:pPr indent="-298450" lvl="0" marL="457200" rtl="0" algn="l">
              <a:spcBef>
                <a:spcPts val="0"/>
              </a:spcBef>
              <a:spcAft>
                <a:spcPts val="0"/>
              </a:spcAft>
              <a:buSzPts val="1100"/>
              <a:buAutoNum type="arabicPeriod"/>
            </a:pPr>
            <a:r>
              <a:rPr b="1" lang="en"/>
              <a:t>Decoupling Side Effects from View Updates</a:t>
            </a:r>
            <a:r>
              <a:rPr lang="en"/>
              <a:t>: In some cases, updating the UI is not the only action you need to take when a piece of data changes. For example, you might want to save the new value to a database, log an event, or trigger a network request.`.onChange` allows you to perform these side effects in response to state changes without cluttering your view body.</a:t>
            </a:r>
            <a:endParaRPr/>
          </a:p>
          <a:p>
            <a:pPr indent="-298450" lvl="0" marL="457200" rtl="0" algn="l">
              <a:spcBef>
                <a:spcPts val="0"/>
              </a:spcBef>
              <a:spcAft>
                <a:spcPts val="0"/>
              </a:spcAft>
              <a:buSzPts val="1100"/>
              <a:buAutoNum type="arabicPeriod"/>
            </a:pPr>
            <a:r>
              <a:rPr b="1" lang="en"/>
              <a:t>Efficiency</a:t>
            </a:r>
            <a:r>
              <a:rPr lang="en"/>
              <a:t>: Sometimes reacting to every single change in a state variable to perform complex operations can be inefficient, especially if those operations are computationally expensive or involve I/O operations. `.onChange` lets you execute these operations only when necessary.</a:t>
            </a:r>
            <a:endParaRPr/>
          </a:p>
          <a:p>
            <a:pPr indent="-298450" lvl="0" marL="457200" rtl="0" algn="l">
              <a:spcBef>
                <a:spcPts val="0"/>
              </a:spcBef>
              <a:spcAft>
                <a:spcPts val="0"/>
              </a:spcAft>
              <a:buSzPts val="1100"/>
              <a:buAutoNum type="arabicPeriod"/>
            </a:pPr>
            <a:r>
              <a:rPr b="1" lang="en"/>
              <a:t>Conditional Logic</a:t>
            </a:r>
            <a:r>
              <a:rPr lang="en"/>
              <a:t>: It's useful when you need to check the new value of a state variable against its previous value or against other conditions before deciding to perform an action.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b7bae9ee8b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b7bae9ee8b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Without .onChange:</a:t>
            </a:r>
            <a:endParaRPr/>
          </a:p>
          <a:p>
            <a:pPr indent="-298450" lvl="0" marL="457200" rtl="0" algn="l">
              <a:spcBef>
                <a:spcPts val="0"/>
              </a:spcBef>
              <a:spcAft>
                <a:spcPts val="0"/>
              </a:spcAft>
              <a:buSzPts val="1100"/>
              <a:buChar char="-"/>
            </a:pPr>
            <a:r>
              <a:rPr lang="en"/>
              <a:t>You would have to perform the validation directly in the view body or as part of the view's update logic, which can lead to unnecessarily complex views and repeated validations even when not needed.</a:t>
            </a:r>
            <a:endParaRPr/>
          </a:p>
          <a:p>
            <a:pPr indent="0" lvl="0" marL="0" rtl="0" algn="l">
              <a:spcBef>
                <a:spcPts val="0"/>
              </a:spcBef>
              <a:spcAft>
                <a:spcPts val="0"/>
              </a:spcAft>
              <a:buNone/>
            </a:pPr>
            <a:r>
              <a:rPr lang="en"/>
              <a:t>With .onChange:</a:t>
            </a:r>
            <a:endParaRPr/>
          </a:p>
          <a:p>
            <a:pPr indent="-298450" lvl="0" marL="457200" rtl="0" algn="l">
              <a:spcBef>
                <a:spcPts val="0"/>
              </a:spcBef>
              <a:spcAft>
                <a:spcPts val="0"/>
              </a:spcAft>
              <a:buSzPts val="1100"/>
              <a:buChar char="-"/>
            </a:pPr>
            <a:r>
              <a:rPr lang="en"/>
              <a:t>You can set up an @State variable for the input field (e.g., password).</a:t>
            </a:r>
            <a:endParaRPr/>
          </a:p>
          <a:p>
            <a:pPr indent="-298450" lvl="0" marL="457200" rtl="0" algn="l">
              <a:spcBef>
                <a:spcPts val="0"/>
              </a:spcBef>
              <a:spcAft>
                <a:spcPts val="0"/>
              </a:spcAft>
              <a:buSzPts val="1100"/>
              <a:buChar char="-"/>
            </a:pPr>
            <a:r>
              <a:rPr lang="en"/>
              <a:t>Use .onChange to trigger the validation only when the input changes.</a:t>
            </a:r>
            <a:endParaRPr/>
          </a:p>
          <a:p>
            <a:pPr indent="-298450" lvl="0" marL="457200" rtl="0" algn="l">
              <a:spcBef>
                <a:spcPts val="0"/>
              </a:spcBef>
              <a:spcAft>
                <a:spcPts val="0"/>
              </a:spcAft>
              <a:buSzPts val="1100"/>
              <a:buChar char="-"/>
            </a:pPr>
            <a:r>
              <a:rPr lang="en"/>
              <a:t>Perform the validation, which could be an asynchronous operation, and then update another @State variable or display a message based on the result, without interfering with the main view rendering logic.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=&gt; allows for a clean separation of concerns, makes code more readable, maintainable, and efficient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Can optionally capture old value as well: ```.onChange(of: name) { oldValue, newValue in …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7bae9ee8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7bae9ee8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Okay, now we know how to create UI’s. The UI we currently create are static, like a painting or Figma sketch - it’s not yet a full app. To turn it into a full app, we need to program some sort of state that holds info and/or reacts to user </a:t>
            </a:r>
            <a:r>
              <a:rPr lang="en"/>
              <a:t>interaction</a:t>
            </a:r>
            <a:r>
              <a:rPr lang="en"/>
              <a: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b7bae9ee8b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b7bae9ee8b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final slide, I promise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Explore</a:t>
            </a:r>
            <a:r>
              <a:rPr lang="en"/>
              <a:t> different animation and transition effects at </a:t>
            </a:r>
            <a:r>
              <a:rPr lang="en"/>
              <a:t>home</a:t>
            </a:r>
            <a:r>
              <a:rPr lang="en"/>
              <a:t>! There are lots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b7bae9ee8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b7bae9ee8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Task Manager app - link on website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Add/edit tasks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Display tasks in a list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Mark tasks as done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Use basic animations</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b402020b1e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b402020b1e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b402020b1e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b402020b1e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efe342612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efe342612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dive into state management, let’s get on the same page with</a:t>
            </a:r>
            <a:r>
              <a:rPr lang="en"/>
              <a:t> some terminologies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SwiftUI, a view hierarchy is the structure and organization of views in a UI. It defines the layout of views relative to other views. </a:t>
            </a:r>
            <a:endParaRPr/>
          </a:p>
          <a:p>
            <a:pPr indent="-298450" lvl="0" marL="457200" rtl="0" algn="l">
              <a:spcBef>
                <a:spcPts val="0"/>
              </a:spcBef>
              <a:spcAft>
                <a:spcPts val="0"/>
              </a:spcAft>
              <a:buSzPts val="1100"/>
              <a:buChar char="-"/>
            </a:pPr>
            <a:r>
              <a:rPr lang="en"/>
              <a:t>Often drawn as a tree</a:t>
            </a:r>
            <a:endParaRPr/>
          </a:p>
          <a:p>
            <a:pPr indent="-298450" lvl="0" marL="457200" rtl="0" algn="l">
              <a:spcBef>
                <a:spcPts val="0"/>
              </a:spcBef>
              <a:spcAft>
                <a:spcPts val="0"/>
              </a:spcAft>
              <a:buSzPts val="1100"/>
              <a:buChar char="-"/>
            </a:pPr>
            <a:r>
              <a:rPr lang="en"/>
              <a:t>Parent, child, sibling relationships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b7bae9ee8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b7bae9ee8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b="1" lang="en"/>
              <a:t>Definition:</a:t>
            </a:r>
            <a:r>
              <a:rPr lang="en"/>
              <a:t> State management refers to the handling of data that determines the UI's appearance at any given moment.</a:t>
            </a:r>
            <a:endParaRPr/>
          </a:p>
          <a:p>
            <a:pPr indent="-298450" lvl="0" marL="457200" rtl="0" algn="l">
              <a:spcBef>
                <a:spcPts val="0"/>
              </a:spcBef>
              <a:spcAft>
                <a:spcPts val="0"/>
              </a:spcAft>
              <a:buSzPts val="1100"/>
              <a:buChar char="-"/>
            </a:pPr>
            <a:r>
              <a:rPr b="1" lang="en"/>
              <a:t>Importance in SwiftUI: </a:t>
            </a:r>
            <a:r>
              <a:rPr lang="en"/>
              <a:t>Essential for creating dynamic and interactive applications. SwiftUI's design is inherently reactive, updating the UI in response to state changes.</a:t>
            </a:r>
            <a:endParaRPr/>
          </a:p>
          <a:p>
            <a:pPr indent="-298450" lvl="0" marL="457200" rtl="0" algn="l">
              <a:spcBef>
                <a:spcPts val="0"/>
              </a:spcBef>
              <a:spcAft>
                <a:spcPts val="0"/>
              </a:spcAft>
              <a:buSzPts val="1100"/>
              <a:buChar char="-"/>
            </a:pPr>
            <a:r>
              <a:rPr b="1" lang="en"/>
              <a:t>Impact on UI and UX:</a:t>
            </a:r>
            <a:r>
              <a:rPr lang="en"/>
              <a:t> Proper state management ensures a seamless and intuitive user experience by keeping the UI in sync with the underlying data.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b7bae9ee8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b7bae9ee8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 </a:t>
            </a:r>
            <a:r>
              <a:rPr lang="en"/>
              <a:t>What are properties?</a:t>
            </a:r>
            <a:endParaRPr/>
          </a:p>
          <a:p>
            <a:pPr indent="0" lvl="0" marL="0" rtl="0" algn="l">
              <a:spcBef>
                <a:spcPts val="0"/>
              </a:spcBef>
              <a:spcAft>
                <a:spcPts val="0"/>
              </a:spcAft>
              <a:buNone/>
            </a:pPr>
            <a:r>
              <a:rPr lang="en"/>
              <a:t>A: A property is an attribute/variable in a class/struct (e.g. a variable in your UI)</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=&gt; </a:t>
            </a:r>
            <a:r>
              <a:rPr lang="en"/>
              <a:t>Property wrappers in SwiftUI are special attributes that add additional behavior or functionality to properties, such as managing state, binding data, or accessing environment values.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b7bae9ee8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b7bae9ee8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Introduce `@State` as the simplest form of state management in SwiftUI, ideal for UI elements managed by a single view.</a:t>
            </a:r>
            <a:endParaRPr/>
          </a:p>
          <a:p>
            <a:pPr indent="-298450" lvl="0" marL="457200" rtl="0" algn="l">
              <a:spcBef>
                <a:spcPts val="0"/>
              </a:spcBef>
              <a:spcAft>
                <a:spcPts val="0"/>
              </a:spcAft>
              <a:buSzPts val="1100"/>
              <a:buChar char="-"/>
            </a:pPr>
            <a:r>
              <a:rPr lang="en"/>
              <a:t>Highlight that `@State` variables are private to the view, emphasizing data encapsulation.</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b7bae9ee8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b7bae9ee8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a:t>
            </a:r>
            <a:r>
              <a:rPr lang="en">
                <a:solidFill>
                  <a:schemeClr val="dk1"/>
                </a:solidFill>
              </a:rPr>
              <a:t>xplain the `$` prefix for binding and how it enables two-way communication between the UI and the state.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Bindings create a connection between a view or UI component, like a `Toggle`, and some data, like a boolean `isOn`</a:t>
            </a:r>
            <a:endParaRPr>
              <a:solidFill>
                <a:schemeClr val="dk1"/>
              </a:solidFill>
            </a:endParaRPr>
          </a:p>
          <a:p>
            <a:pPr indent="0" lvl="0" marL="0" rtl="0" algn="l">
              <a:spcBef>
                <a:spcPts val="0"/>
              </a:spcBef>
              <a:spcAft>
                <a:spcPts val="0"/>
              </a:spcAft>
              <a:buNone/>
            </a:pPr>
            <a:r>
              <a:rPr lang="en">
                <a:solidFill>
                  <a:schemeClr val="dk1"/>
                </a:solidFill>
              </a:rPr>
              <a:t>How do we create a custom view that takes in a binding? Next slide!</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b7bae9ee8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b7bae9ee8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b7bae9ee8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b7bae9ee8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binding is a reference to the parent’s state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hyperlink" Target="https://www.hackingwithswift.com/quick-start/swiftui/all-swiftui-property-wrappers-explained-and-compared" TargetMode="External"/><Relationship Id="rId5" Type="http://schemas.openxmlformats.org/officeDocument/2006/relationships/hyperlink" Target="https://www.hackingwithswift.com/quick-start/swiftui/all-swiftui-property-wrappers-explained-and-compare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comments" Target="../comments/comment2.xml"/><Relationship Id="rId4" Type="http://schemas.openxmlformats.org/officeDocument/2006/relationships/image" Target="../media/image4.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velog.io/@mm723/SwiftU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Week 4: </a:t>
            </a:r>
            <a:r>
              <a:rPr lang="en"/>
              <a:t>SwiftUI State Management</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CIS 1951: iOS Programming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@ObservedObject</a:t>
            </a:r>
            <a:endParaRPr/>
          </a:p>
        </p:txBody>
      </p:sp>
      <p:sp>
        <p:nvSpPr>
          <p:cNvPr id="185" name="Google Shape;185;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SzPts val="2000"/>
              <a:buChar char="●"/>
            </a:pPr>
            <a:r>
              <a:rPr b="1" lang="en" sz="2000"/>
              <a:t>Function: </a:t>
            </a:r>
            <a:r>
              <a:rPr lang="en" sz="2000"/>
              <a:t>Used with external references that conform to `ObservableObject`; enables reaction to changes in these objects</a:t>
            </a:r>
            <a:endParaRPr sz="2000"/>
          </a:p>
          <a:p>
            <a:pPr indent="-355600" lvl="0" marL="457200" rtl="0" algn="l">
              <a:spcBef>
                <a:spcPts val="0"/>
              </a:spcBef>
              <a:spcAft>
                <a:spcPts val="0"/>
              </a:spcAft>
              <a:buSzPts val="2000"/>
              <a:buChar char="●"/>
            </a:pPr>
            <a:r>
              <a:rPr b="1" lang="en" sz="2000"/>
              <a:t>Use Case: </a:t>
            </a:r>
            <a:r>
              <a:rPr lang="en" sz="2000"/>
              <a:t>Best for more complex data models shared across multiple views</a:t>
            </a:r>
            <a:endParaRPr sz="2000"/>
          </a:p>
          <a:p>
            <a:pPr indent="-355600" lvl="0" marL="457200" rtl="0" algn="l">
              <a:spcBef>
                <a:spcPts val="0"/>
              </a:spcBef>
              <a:spcAft>
                <a:spcPts val="0"/>
              </a:spcAft>
              <a:buSzPts val="2000"/>
              <a:buChar char="●"/>
            </a:pPr>
            <a:r>
              <a:rPr b="1" lang="en" sz="2000"/>
              <a:t>Ownership: </a:t>
            </a:r>
            <a:r>
              <a:rPr lang="en" sz="2000"/>
              <a:t>The data is owned outside the view, typically in shared view models</a:t>
            </a:r>
            <a:endParaRPr sz="2000"/>
          </a:p>
          <a:p>
            <a:pPr indent="-355600" lvl="0" marL="457200" rtl="0" algn="l">
              <a:spcBef>
                <a:spcPts val="0"/>
              </a:spcBef>
              <a:spcAft>
                <a:spcPts val="0"/>
              </a:spcAft>
              <a:buSzPts val="2000"/>
              <a:buChar char="●"/>
            </a:pPr>
            <a:r>
              <a:rPr b="1" lang="en" sz="2000"/>
              <a:t>Scope:</a:t>
            </a:r>
            <a:r>
              <a:rPr lang="en" sz="2000"/>
              <a:t> External to the view, shared across multiple views</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@ObservedObject</a:t>
            </a:r>
            <a:endParaRPr/>
          </a:p>
        </p:txBody>
      </p:sp>
      <p:pic>
        <p:nvPicPr>
          <p:cNvPr id="191" name="Google Shape;191;p23"/>
          <p:cNvPicPr preferRelativeResize="0"/>
          <p:nvPr/>
        </p:nvPicPr>
        <p:blipFill>
          <a:blip r:embed="rId3">
            <a:alphaModFix/>
          </a:blip>
          <a:stretch>
            <a:fillRect/>
          </a:stretch>
        </p:blipFill>
        <p:spPr>
          <a:xfrm>
            <a:off x="1408625" y="1685025"/>
            <a:ext cx="6326742" cy="3038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@StateObject</a:t>
            </a:r>
            <a:endParaRPr/>
          </a:p>
        </p:txBody>
      </p:sp>
      <p:sp>
        <p:nvSpPr>
          <p:cNvPr id="197" name="Google Shape;197;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b="1" lang="en" sz="2000"/>
              <a:t>Function: </a:t>
            </a:r>
            <a:r>
              <a:rPr lang="en" sz="2000"/>
              <a:t>Similar to `@ObservedObject`, but used when the view creates and owns the observable object</a:t>
            </a:r>
            <a:endParaRPr sz="2000"/>
          </a:p>
          <a:p>
            <a:pPr indent="-355600" lvl="0" marL="457200" rtl="0" algn="l">
              <a:spcBef>
                <a:spcPts val="0"/>
              </a:spcBef>
              <a:spcAft>
                <a:spcPts val="0"/>
              </a:spcAft>
              <a:buSzPts val="2000"/>
              <a:buChar char="●"/>
            </a:pPr>
            <a:r>
              <a:rPr b="1" lang="en" sz="2000"/>
              <a:t>Use Case: </a:t>
            </a:r>
            <a:r>
              <a:rPr lang="en" sz="2000"/>
              <a:t>Ideal when a view needs to own the observable object</a:t>
            </a:r>
            <a:endParaRPr sz="2000"/>
          </a:p>
          <a:p>
            <a:pPr indent="-355600" lvl="0" marL="457200" rtl="0" algn="l">
              <a:spcBef>
                <a:spcPts val="0"/>
              </a:spcBef>
              <a:spcAft>
                <a:spcPts val="0"/>
              </a:spcAft>
              <a:buSzPts val="2000"/>
              <a:buChar char="●"/>
            </a:pPr>
            <a:r>
              <a:rPr b="1" lang="en" sz="2000"/>
              <a:t>Ownership: </a:t>
            </a:r>
            <a:r>
              <a:rPr lang="en" sz="2000"/>
              <a:t>The view owns the `ObservableObject`</a:t>
            </a:r>
            <a:endParaRPr sz="2000"/>
          </a:p>
          <a:p>
            <a:pPr indent="-355600" lvl="0" marL="457200" rtl="0" algn="l">
              <a:spcBef>
                <a:spcPts val="0"/>
              </a:spcBef>
              <a:spcAft>
                <a:spcPts val="0"/>
              </a:spcAft>
              <a:buSzPts val="2000"/>
              <a:buChar char="●"/>
            </a:pPr>
            <a:r>
              <a:rPr b="1" lang="en" sz="2000"/>
              <a:t>Scope:</a:t>
            </a:r>
            <a:r>
              <a:rPr lang="en" sz="2000"/>
              <a:t> </a:t>
            </a:r>
            <a:r>
              <a:rPr lang="en" sz="2000"/>
              <a:t>Local to the view but can be passed to child views</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@StateObject</a:t>
            </a:r>
            <a:endParaRPr/>
          </a:p>
        </p:txBody>
      </p:sp>
      <p:pic>
        <p:nvPicPr>
          <p:cNvPr id="203" name="Google Shape;203;p25"/>
          <p:cNvPicPr preferRelativeResize="0"/>
          <p:nvPr/>
        </p:nvPicPr>
        <p:blipFill>
          <a:blip r:embed="rId3">
            <a:alphaModFix/>
          </a:blip>
          <a:stretch>
            <a:fillRect/>
          </a:stretch>
        </p:blipFill>
        <p:spPr>
          <a:xfrm>
            <a:off x="811238" y="1655275"/>
            <a:ext cx="7521533" cy="3038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@EnvironmentObject</a:t>
            </a:r>
            <a:endParaRPr/>
          </a:p>
        </p:txBody>
      </p:sp>
      <p:sp>
        <p:nvSpPr>
          <p:cNvPr id="209" name="Google Shape;209;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b="1" lang="en" sz="2000"/>
              <a:t>Function: </a:t>
            </a:r>
            <a:r>
              <a:rPr lang="en" sz="2000"/>
              <a:t>Used to access shared data from the environment</a:t>
            </a:r>
            <a:endParaRPr sz="2000"/>
          </a:p>
          <a:p>
            <a:pPr indent="-355600" lvl="0" marL="457200" rtl="0" algn="l">
              <a:spcBef>
                <a:spcPts val="0"/>
              </a:spcBef>
              <a:spcAft>
                <a:spcPts val="0"/>
              </a:spcAft>
              <a:buSzPts val="2000"/>
              <a:buChar char="●"/>
            </a:pPr>
            <a:r>
              <a:rPr b="1" lang="en" sz="2000"/>
              <a:t>Use Case: </a:t>
            </a:r>
            <a:r>
              <a:rPr lang="en" sz="2000"/>
              <a:t>Ideal</a:t>
            </a:r>
            <a:r>
              <a:rPr lang="en" sz="2000"/>
              <a:t> for data accessed by many views within an app</a:t>
            </a:r>
            <a:endParaRPr sz="2000"/>
          </a:p>
          <a:p>
            <a:pPr indent="-355600" lvl="1" marL="914400" rtl="0" algn="l">
              <a:spcBef>
                <a:spcPts val="0"/>
              </a:spcBef>
              <a:spcAft>
                <a:spcPts val="0"/>
              </a:spcAft>
              <a:buSzPts val="2000"/>
              <a:buChar char="○"/>
            </a:pPr>
            <a:r>
              <a:rPr lang="en" sz="2000"/>
              <a:t>e.g. user settings or themes</a:t>
            </a:r>
            <a:endParaRPr sz="2000"/>
          </a:p>
          <a:p>
            <a:pPr indent="-355600" lvl="0" marL="457200" rtl="0" algn="l">
              <a:spcBef>
                <a:spcPts val="0"/>
              </a:spcBef>
              <a:spcAft>
                <a:spcPts val="0"/>
              </a:spcAft>
              <a:buSzPts val="2000"/>
              <a:buChar char="●"/>
            </a:pPr>
            <a:r>
              <a:rPr b="1" lang="en" sz="2000"/>
              <a:t>Ownership: </a:t>
            </a:r>
            <a:r>
              <a:rPr lang="en" sz="2000"/>
              <a:t>The data is owned by an ancestor view that places it into the environment</a:t>
            </a:r>
            <a:endParaRPr sz="2000"/>
          </a:p>
          <a:p>
            <a:pPr indent="-355600" lvl="0" marL="457200" rtl="0" algn="l">
              <a:spcBef>
                <a:spcPts val="0"/>
              </a:spcBef>
              <a:spcAft>
                <a:spcPts val="0"/>
              </a:spcAft>
              <a:buSzPts val="2000"/>
              <a:buChar char="●"/>
            </a:pPr>
            <a:r>
              <a:rPr b="1" lang="en" sz="2000"/>
              <a:t>Scope:</a:t>
            </a:r>
            <a:r>
              <a:rPr lang="en" sz="2000"/>
              <a:t> </a:t>
            </a:r>
            <a:r>
              <a:rPr lang="en" sz="2000"/>
              <a:t>Across multiple views, typically deep in the view hierarchy</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@EnvironmentObject</a:t>
            </a:r>
            <a:endParaRPr/>
          </a:p>
        </p:txBody>
      </p:sp>
      <p:pic>
        <p:nvPicPr>
          <p:cNvPr id="215" name="Google Shape;215;p27"/>
          <p:cNvPicPr preferRelativeResize="0"/>
          <p:nvPr/>
        </p:nvPicPr>
        <p:blipFill>
          <a:blip r:embed="rId3">
            <a:alphaModFix/>
          </a:blip>
          <a:stretch>
            <a:fillRect/>
          </a:stretch>
        </p:blipFill>
        <p:spPr>
          <a:xfrm>
            <a:off x="1397763" y="1699875"/>
            <a:ext cx="6348481" cy="3038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819150" y="20944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Okay, that was a lot…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26" name="Google Shape;226;p2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t/>
            </a:r>
            <a:endParaRPr sz="2000"/>
          </a:p>
        </p:txBody>
      </p:sp>
      <p:pic>
        <p:nvPicPr>
          <p:cNvPr id="227" name="Google Shape;227;p29"/>
          <p:cNvPicPr preferRelativeResize="0"/>
          <p:nvPr/>
        </p:nvPicPr>
        <p:blipFill>
          <a:blip r:embed="rId3">
            <a:alphaModFix/>
          </a:blip>
          <a:stretch>
            <a:fillRect/>
          </a:stretch>
        </p:blipFill>
        <p:spPr>
          <a:xfrm>
            <a:off x="449713" y="523013"/>
            <a:ext cx="8244575" cy="4097474"/>
          </a:xfrm>
          <a:prstGeom prst="rect">
            <a:avLst/>
          </a:prstGeom>
          <a:noFill/>
          <a:ln>
            <a:noFill/>
          </a:ln>
        </p:spPr>
      </p:pic>
      <p:sp>
        <p:nvSpPr>
          <p:cNvPr id="228" name="Google Shape;228;p29"/>
          <p:cNvSpPr txBox="1"/>
          <p:nvPr/>
        </p:nvSpPr>
        <p:spPr>
          <a:xfrm>
            <a:off x="758850" y="4497175"/>
            <a:ext cx="7626300" cy="49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4"/>
              </a:rPr>
              <a:t>"All SwiftUI property wrappers explained and compared." </a:t>
            </a:r>
            <a:r>
              <a:rPr i="1" lang="en" u="sng">
                <a:solidFill>
                  <a:schemeClr val="hlink"/>
                </a:solidFill>
                <a:hlinkClick r:id="rId5"/>
              </a:rPr>
              <a:t>Hacking with Swift</a:t>
            </a:r>
            <a:r>
              <a:rPr lang="en"/>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One More: </a:t>
            </a:r>
            <a:r>
              <a:rPr lang="en"/>
              <a:t>.onChange Modifier</a:t>
            </a:r>
            <a:endParaRPr/>
          </a:p>
        </p:txBody>
      </p:sp>
      <p:sp>
        <p:nvSpPr>
          <p:cNvPr id="234" name="Google Shape;234;p3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Observes changes to a specific state or binding and performs an action</a:t>
            </a:r>
            <a:endParaRPr sz="2000"/>
          </a:p>
          <a:p>
            <a:pPr indent="-355600" lvl="0" marL="457200" rtl="0" algn="l">
              <a:spcBef>
                <a:spcPts val="0"/>
              </a:spcBef>
              <a:spcAft>
                <a:spcPts val="0"/>
              </a:spcAft>
              <a:buSzPts val="2000"/>
              <a:buChar char="●"/>
            </a:pPr>
            <a:r>
              <a:rPr lang="en" sz="2000"/>
              <a:t>Useful when you want to trigger a specific side effect or action as a result of a state change without </a:t>
            </a:r>
            <a:r>
              <a:rPr lang="en" sz="2000"/>
              <a:t>directly </a:t>
            </a:r>
            <a:r>
              <a:rPr lang="en" sz="2000"/>
              <a:t>tying that action to the view's rendering logic</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One More: .onChange Modifier</a:t>
            </a:r>
            <a:endParaRPr/>
          </a:p>
        </p:txBody>
      </p:sp>
      <p:grpSp>
        <p:nvGrpSpPr>
          <p:cNvPr id="240" name="Google Shape;240;p31"/>
          <p:cNvGrpSpPr/>
          <p:nvPr/>
        </p:nvGrpSpPr>
        <p:grpSpPr>
          <a:xfrm>
            <a:off x="1884536" y="1587429"/>
            <a:ext cx="5374928" cy="3259341"/>
            <a:chOff x="152400" y="1966750"/>
            <a:chExt cx="4991575" cy="3024349"/>
          </a:xfrm>
        </p:grpSpPr>
        <p:pic>
          <p:nvPicPr>
            <p:cNvPr id="241" name="Google Shape;241;p31"/>
            <p:cNvPicPr preferRelativeResize="0"/>
            <p:nvPr/>
          </p:nvPicPr>
          <p:blipFill rotWithShape="1">
            <a:blip r:embed="rId4">
              <a:alphaModFix/>
            </a:blip>
            <a:srcRect b="229" l="0" r="0" t="0"/>
            <a:stretch/>
          </p:blipFill>
          <p:spPr>
            <a:xfrm>
              <a:off x="4370225" y="1966750"/>
              <a:ext cx="773750" cy="3024349"/>
            </a:xfrm>
            <a:prstGeom prst="rect">
              <a:avLst/>
            </a:prstGeom>
            <a:noFill/>
            <a:ln>
              <a:noFill/>
            </a:ln>
          </p:spPr>
        </p:pic>
        <p:pic>
          <p:nvPicPr>
            <p:cNvPr id="242" name="Google Shape;242;p31"/>
            <p:cNvPicPr preferRelativeResize="0"/>
            <p:nvPr/>
          </p:nvPicPr>
          <p:blipFill rotWithShape="1">
            <a:blip r:embed="rId5">
              <a:alphaModFix/>
            </a:blip>
            <a:srcRect b="0" l="0" r="0" t="467"/>
            <a:stretch/>
          </p:blipFill>
          <p:spPr>
            <a:xfrm>
              <a:off x="152400" y="1966750"/>
              <a:ext cx="4571701" cy="3024349"/>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Last Week: SwiftUI Fundamentals</a:t>
            </a:r>
            <a:endParaRPr/>
          </a:p>
        </p:txBody>
      </p:sp>
      <p:sp>
        <p:nvSpPr>
          <p:cNvPr id="135" name="Google Shape;135;p14"/>
          <p:cNvSpPr txBox="1"/>
          <p:nvPr>
            <p:ph idx="1" type="body"/>
          </p:nvPr>
        </p:nvSpPr>
        <p:spPr>
          <a:xfrm>
            <a:off x="819150" y="1990725"/>
            <a:ext cx="3753000" cy="2448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What is SwiftUI</a:t>
            </a:r>
            <a:endParaRPr sz="2000"/>
          </a:p>
          <a:p>
            <a:pPr indent="-355600" lvl="0" marL="457200" rtl="0" algn="l">
              <a:spcBef>
                <a:spcPts val="0"/>
              </a:spcBef>
              <a:spcAft>
                <a:spcPts val="0"/>
              </a:spcAft>
              <a:buSzPts val="2000"/>
              <a:buChar char="●"/>
            </a:pPr>
            <a:r>
              <a:rPr lang="en" sz="2000"/>
              <a:t>Why do SwiftUI</a:t>
            </a:r>
            <a:endParaRPr sz="2000"/>
          </a:p>
          <a:p>
            <a:pPr indent="-355600" lvl="0" marL="457200" rtl="0" algn="l">
              <a:spcBef>
                <a:spcPts val="0"/>
              </a:spcBef>
              <a:spcAft>
                <a:spcPts val="0"/>
              </a:spcAft>
              <a:buSzPts val="2000"/>
              <a:buChar char="●"/>
            </a:pPr>
            <a:r>
              <a:rPr lang="en" sz="2000"/>
              <a:t>How to SwiftUI</a:t>
            </a:r>
            <a:endParaRPr sz="2000"/>
          </a:p>
          <a:p>
            <a:pPr indent="-355600" lvl="1" marL="914400" rtl="0" algn="l">
              <a:spcBef>
                <a:spcPts val="0"/>
              </a:spcBef>
              <a:spcAft>
                <a:spcPts val="0"/>
              </a:spcAft>
              <a:buSzPts val="2000"/>
              <a:buChar char="○"/>
            </a:pPr>
            <a:r>
              <a:rPr lang="en" sz="2000"/>
              <a:t>Views, layouts, modifiers, lists, scrolling views</a:t>
            </a:r>
            <a:endParaRPr sz="2000"/>
          </a:p>
          <a:p>
            <a:pPr indent="-355600" lvl="0" marL="457200" rtl="0" algn="l">
              <a:spcBef>
                <a:spcPts val="0"/>
              </a:spcBef>
              <a:spcAft>
                <a:spcPts val="0"/>
              </a:spcAft>
              <a:buSzPts val="2000"/>
              <a:buChar char="●"/>
            </a:pPr>
            <a:r>
              <a:rPr lang="en" sz="2000"/>
              <a:t>Any questions?</a:t>
            </a:r>
            <a:endParaRPr sz="2000"/>
          </a:p>
        </p:txBody>
      </p:sp>
      <p:pic>
        <p:nvPicPr>
          <p:cNvPr id="136" name="Google Shape;136;p14"/>
          <p:cNvPicPr preferRelativeResize="0"/>
          <p:nvPr/>
        </p:nvPicPr>
        <p:blipFill rotWithShape="1">
          <a:blip r:embed="rId3">
            <a:alphaModFix/>
          </a:blip>
          <a:srcRect b="27060" l="9854" r="10546" t="22956"/>
          <a:stretch/>
        </p:blipFill>
        <p:spPr>
          <a:xfrm>
            <a:off x="4718250" y="2097350"/>
            <a:ext cx="3606599" cy="15093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Animations and Transitions</a:t>
            </a:r>
            <a:endParaRPr/>
          </a:p>
        </p:txBody>
      </p:sp>
      <p:sp>
        <p:nvSpPr>
          <p:cNvPr id="248" name="Google Shape;248;p3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It’s easy to do in SwiftUI!</a:t>
            </a:r>
            <a:endParaRPr sz="2000"/>
          </a:p>
          <a:p>
            <a:pPr indent="-355600" lvl="1" marL="914400" rtl="0" algn="l">
              <a:spcBef>
                <a:spcPts val="0"/>
              </a:spcBef>
              <a:spcAft>
                <a:spcPts val="0"/>
              </a:spcAft>
              <a:buSzPts val="2000"/>
              <a:buChar char="○"/>
            </a:pPr>
            <a:r>
              <a:rPr lang="en" sz="2000"/>
              <a:t>.animation</a:t>
            </a:r>
            <a:endParaRPr sz="2000"/>
          </a:p>
          <a:p>
            <a:pPr indent="-355600" lvl="1" marL="914400" rtl="0" algn="l">
              <a:spcBef>
                <a:spcPts val="0"/>
              </a:spcBef>
              <a:spcAft>
                <a:spcPts val="0"/>
              </a:spcAft>
              <a:buSzPts val="2000"/>
              <a:buChar char="○"/>
            </a:pPr>
            <a:r>
              <a:rPr lang="en" sz="2000"/>
              <a:t>.transition</a:t>
            </a:r>
            <a:endParaRPr sz="2000"/>
          </a:p>
        </p:txBody>
      </p:sp>
      <p:pic>
        <p:nvPicPr>
          <p:cNvPr id="249" name="Google Shape;249;p32"/>
          <p:cNvPicPr preferRelativeResize="0"/>
          <p:nvPr/>
        </p:nvPicPr>
        <p:blipFill rotWithShape="1">
          <a:blip r:embed="rId3">
            <a:alphaModFix/>
          </a:blip>
          <a:srcRect b="0" l="0" r="14104" t="0"/>
          <a:stretch/>
        </p:blipFill>
        <p:spPr>
          <a:xfrm>
            <a:off x="2540000" y="3505875"/>
            <a:ext cx="5784849" cy="1077600"/>
          </a:xfrm>
          <a:prstGeom prst="rect">
            <a:avLst/>
          </a:prstGeom>
          <a:noFill/>
          <a:ln>
            <a:noFill/>
          </a:ln>
        </p:spPr>
      </p:pic>
      <p:pic>
        <p:nvPicPr>
          <p:cNvPr id="250" name="Google Shape;250;p32"/>
          <p:cNvPicPr preferRelativeResize="0"/>
          <p:nvPr/>
        </p:nvPicPr>
        <p:blipFill>
          <a:blip r:embed="rId4">
            <a:alphaModFix/>
          </a:blip>
          <a:stretch>
            <a:fillRect/>
          </a:stretch>
        </p:blipFill>
        <p:spPr>
          <a:xfrm>
            <a:off x="5576800" y="1879025"/>
            <a:ext cx="2748046" cy="1238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50"/>
                                        </p:tgtEl>
                                        <p:attrNameLst>
                                          <p:attrName>style.visibility</p:attrName>
                                        </p:attrNameLst>
                                      </p:cBhvr>
                                      <p:to>
                                        <p:strVal val="visible"/>
                                      </p:to>
                                    </p:set>
                                    <p:anim calcmode="lin" valueType="num">
                                      <p:cBhvr additive="base">
                                        <p:cTn dur="800"/>
                                        <p:tgtEl>
                                          <p:spTgt spid="25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3"/>
          <p:cNvSpPr txBox="1"/>
          <p:nvPr>
            <p:ph type="title"/>
          </p:nvPr>
        </p:nvSpPr>
        <p:spPr>
          <a:xfrm>
            <a:off x="819150" y="20944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Live Coding Time </a:t>
            </a:r>
            <a:r>
              <a:rPr lang="en"/>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Today, We Learned…</a:t>
            </a:r>
            <a:endParaRPr/>
          </a:p>
        </p:txBody>
      </p:sp>
      <p:sp>
        <p:nvSpPr>
          <p:cNvPr id="261" name="Google Shape;261;p3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View hierarchy</a:t>
            </a:r>
            <a:endParaRPr sz="2000"/>
          </a:p>
          <a:p>
            <a:pPr indent="-355600" lvl="0" marL="457200" rtl="0" algn="l">
              <a:spcBef>
                <a:spcPts val="0"/>
              </a:spcBef>
              <a:spcAft>
                <a:spcPts val="0"/>
              </a:spcAft>
              <a:buSzPts val="2000"/>
              <a:buChar char="●"/>
            </a:pPr>
            <a:r>
              <a:rPr lang="en" sz="2000"/>
              <a:t>State management</a:t>
            </a:r>
            <a:endParaRPr sz="2000"/>
          </a:p>
          <a:p>
            <a:pPr indent="-355600" lvl="0" marL="457200" rtl="0" algn="l">
              <a:spcBef>
                <a:spcPts val="0"/>
              </a:spcBef>
              <a:spcAft>
                <a:spcPts val="0"/>
              </a:spcAft>
              <a:buSzPts val="2000"/>
              <a:buChar char="●"/>
            </a:pPr>
            <a:r>
              <a:rPr lang="en" sz="2000"/>
              <a:t>Property wrappers</a:t>
            </a:r>
            <a:endParaRPr sz="2000"/>
          </a:p>
          <a:p>
            <a:pPr indent="-330200" lvl="1" marL="914400" rtl="0" algn="l">
              <a:spcBef>
                <a:spcPts val="0"/>
              </a:spcBef>
              <a:spcAft>
                <a:spcPts val="0"/>
              </a:spcAft>
              <a:buSzPts val="1600"/>
              <a:buChar char="○"/>
            </a:pPr>
            <a:r>
              <a:rPr lang="en" sz="1600"/>
              <a:t>@State, @Binding, @ObservedObject, @StateObject, @EnvironmentObject</a:t>
            </a:r>
            <a:endParaRPr sz="1600"/>
          </a:p>
          <a:p>
            <a:pPr indent="-355600" lvl="0" marL="457200" rtl="0" algn="l">
              <a:spcBef>
                <a:spcPts val="0"/>
              </a:spcBef>
              <a:spcAft>
                <a:spcPts val="0"/>
              </a:spcAft>
              <a:buSzPts val="2000"/>
              <a:buChar char="●"/>
            </a:pPr>
            <a:r>
              <a:rPr lang="en" sz="2000"/>
              <a:t>.onChange modifier</a:t>
            </a:r>
            <a:endParaRPr sz="2000"/>
          </a:p>
          <a:p>
            <a:pPr indent="-355600" lvl="0" marL="457200" rtl="0" algn="l">
              <a:spcBef>
                <a:spcPts val="0"/>
              </a:spcBef>
              <a:spcAft>
                <a:spcPts val="0"/>
              </a:spcAft>
              <a:buSzPts val="2000"/>
              <a:buChar char="●"/>
            </a:pPr>
            <a:r>
              <a:rPr lang="en" sz="2000"/>
              <a:t>Animations and transitions</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Next Time…</a:t>
            </a:r>
            <a:endParaRPr/>
          </a:p>
        </p:txBody>
      </p:sp>
      <p:sp>
        <p:nvSpPr>
          <p:cNvPr id="267" name="Google Shape;267;p3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Week 5: App Lifecycle and Structure</a:t>
            </a:r>
            <a:endParaRPr sz="2000"/>
          </a:p>
          <a:p>
            <a:pPr indent="-355600" lvl="0" marL="457200" rtl="0" algn="l">
              <a:spcBef>
                <a:spcPts val="0"/>
              </a:spcBef>
              <a:spcAft>
                <a:spcPts val="0"/>
              </a:spcAft>
              <a:buSzPts val="2000"/>
              <a:buChar char="●"/>
            </a:pPr>
            <a:r>
              <a:rPr b="1" lang="en" sz="2000"/>
              <a:t>Hw1 is due Mon, 2/12 @ 11:59PM</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429013"/>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 V</a:t>
            </a:r>
            <a:r>
              <a:rPr lang="en"/>
              <a:t>iew Hierarchy?</a:t>
            </a:r>
            <a:endParaRPr/>
          </a:p>
        </p:txBody>
      </p:sp>
      <p:pic>
        <p:nvPicPr>
          <p:cNvPr id="142" name="Google Shape;142;p15"/>
          <p:cNvPicPr preferRelativeResize="0"/>
          <p:nvPr/>
        </p:nvPicPr>
        <p:blipFill rotWithShape="1">
          <a:blip r:embed="rId3">
            <a:alphaModFix/>
          </a:blip>
          <a:srcRect b="0" l="0" r="0" t="12487"/>
          <a:stretch/>
        </p:blipFill>
        <p:spPr>
          <a:xfrm>
            <a:off x="3389975" y="1206338"/>
            <a:ext cx="2364050" cy="3224074"/>
          </a:xfrm>
          <a:prstGeom prst="rect">
            <a:avLst/>
          </a:prstGeom>
          <a:noFill/>
          <a:ln>
            <a:noFill/>
          </a:ln>
        </p:spPr>
      </p:pic>
      <p:sp>
        <p:nvSpPr>
          <p:cNvPr id="143" name="Google Shape;143;p15"/>
          <p:cNvSpPr txBox="1"/>
          <p:nvPr/>
        </p:nvSpPr>
        <p:spPr>
          <a:xfrm>
            <a:off x="3169200" y="4430400"/>
            <a:ext cx="2805600" cy="16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u="sng">
                <a:solidFill>
                  <a:schemeClr val="hlink"/>
                </a:solidFill>
                <a:latin typeface="Calibri"/>
                <a:ea typeface="Calibri"/>
                <a:cs typeface="Calibri"/>
                <a:sym typeface="Calibri"/>
                <a:hlinkClick r:id="rId4"/>
              </a:rPr>
              <a:t>https://velog.io/@mm723/SwiftUI</a:t>
            </a:r>
            <a:r>
              <a:rPr lang="en" sz="1300">
                <a:solidFill>
                  <a:schemeClr val="dk2"/>
                </a:solidFill>
                <a:latin typeface="Calibri"/>
                <a:ea typeface="Calibri"/>
                <a:cs typeface="Calibri"/>
                <a:sym typeface="Calibri"/>
              </a:rPr>
              <a:t> </a:t>
            </a:r>
            <a:endParaRPr sz="1300">
              <a:solidFill>
                <a:schemeClr val="dk2"/>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State Management?</a:t>
            </a:r>
            <a:endParaRPr/>
          </a:p>
        </p:txBody>
      </p:sp>
      <p:sp>
        <p:nvSpPr>
          <p:cNvPr id="149" name="Google Shape;149;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Definition: </a:t>
            </a:r>
            <a:r>
              <a:rPr lang="en" sz="2200"/>
              <a:t>The process of handling changes to data to ensure your UI reflects the current state of the application</a:t>
            </a:r>
            <a:endParaRPr sz="2200"/>
          </a:p>
          <a:p>
            <a:pPr indent="-368300" lvl="0" marL="457200" rtl="0" algn="l">
              <a:spcBef>
                <a:spcPts val="0"/>
              </a:spcBef>
              <a:spcAft>
                <a:spcPts val="0"/>
              </a:spcAft>
              <a:buSzPts val="2200"/>
              <a:buChar char="●"/>
            </a:pPr>
            <a:r>
              <a:rPr b="1" lang="en" sz="2200"/>
              <a:t>Significance: </a:t>
            </a:r>
            <a:r>
              <a:rPr lang="en" sz="2200"/>
              <a:t>Makes your app dynamic and interactive</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Property Wrappers in SwiftUI</a:t>
            </a:r>
            <a:endParaRPr/>
          </a:p>
        </p:txBody>
      </p:sp>
      <p:sp>
        <p:nvSpPr>
          <p:cNvPr id="155" name="Google Shape;155;p17"/>
          <p:cNvSpPr txBox="1"/>
          <p:nvPr>
            <p:ph idx="1" type="body"/>
          </p:nvPr>
        </p:nvSpPr>
        <p:spPr>
          <a:xfrm>
            <a:off x="819150" y="1800200"/>
            <a:ext cx="7505700" cy="2838300"/>
          </a:xfrm>
          <a:prstGeom prst="rect">
            <a:avLst/>
          </a:prstGeom>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SzPts val="2000"/>
              <a:buChar char="●"/>
            </a:pPr>
            <a:r>
              <a:rPr lang="en" sz="2000"/>
              <a:t>Attributes that add additional behavior or functionality to properties</a:t>
            </a:r>
            <a:endParaRPr sz="2000"/>
          </a:p>
          <a:p>
            <a:pPr indent="-355600" lvl="0" marL="457200" rtl="0" algn="l">
              <a:lnSpc>
                <a:spcPct val="115000"/>
              </a:lnSpc>
              <a:spcBef>
                <a:spcPts val="0"/>
              </a:spcBef>
              <a:spcAft>
                <a:spcPts val="0"/>
              </a:spcAft>
              <a:buSzPts val="2000"/>
              <a:buChar char="●"/>
            </a:pPr>
            <a:r>
              <a:rPr lang="en" sz="2000"/>
              <a:t>We will introduce:</a:t>
            </a:r>
            <a:endParaRPr sz="2000"/>
          </a:p>
          <a:p>
            <a:pPr indent="-330200" lvl="1" marL="914400" rtl="0" algn="l">
              <a:lnSpc>
                <a:spcPct val="115000"/>
              </a:lnSpc>
              <a:spcBef>
                <a:spcPts val="0"/>
              </a:spcBef>
              <a:spcAft>
                <a:spcPts val="0"/>
              </a:spcAft>
              <a:buSzPts val="1600"/>
              <a:buChar char="○"/>
            </a:pPr>
            <a:r>
              <a:rPr lang="en" sz="1600"/>
              <a:t>@State</a:t>
            </a:r>
            <a:endParaRPr sz="1600"/>
          </a:p>
          <a:p>
            <a:pPr indent="-330200" lvl="1" marL="914400" rtl="0" algn="l">
              <a:lnSpc>
                <a:spcPct val="115000"/>
              </a:lnSpc>
              <a:spcBef>
                <a:spcPts val="0"/>
              </a:spcBef>
              <a:spcAft>
                <a:spcPts val="0"/>
              </a:spcAft>
              <a:buSzPts val="1600"/>
              <a:buChar char="○"/>
            </a:pPr>
            <a:r>
              <a:rPr lang="en" sz="1600"/>
              <a:t>@Binding</a:t>
            </a:r>
            <a:endParaRPr sz="1600"/>
          </a:p>
          <a:p>
            <a:pPr indent="-330200" lvl="1" marL="914400" rtl="0" algn="l">
              <a:lnSpc>
                <a:spcPct val="115000"/>
              </a:lnSpc>
              <a:spcBef>
                <a:spcPts val="0"/>
              </a:spcBef>
              <a:spcAft>
                <a:spcPts val="0"/>
              </a:spcAft>
              <a:buSzPts val="1600"/>
              <a:buChar char="○"/>
            </a:pPr>
            <a:r>
              <a:rPr lang="en" sz="1600"/>
              <a:t>@ObservedObject</a:t>
            </a:r>
            <a:endParaRPr sz="1600"/>
          </a:p>
          <a:p>
            <a:pPr indent="-330200" lvl="1" marL="914400" rtl="0" algn="l">
              <a:lnSpc>
                <a:spcPct val="115000"/>
              </a:lnSpc>
              <a:spcBef>
                <a:spcPts val="0"/>
              </a:spcBef>
              <a:spcAft>
                <a:spcPts val="0"/>
              </a:spcAft>
              <a:buSzPts val="1600"/>
              <a:buChar char="○"/>
            </a:pPr>
            <a:r>
              <a:rPr lang="en" sz="1600"/>
              <a:t>@StateObject</a:t>
            </a:r>
            <a:endParaRPr sz="1600"/>
          </a:p>
          <a:p>
            <a:pPr indent="-330200" lvl="1" marL="914400" rtl="0" algn="l">
              <a:lnSpc>
                <a:spcPct val="115000"/>
              </a:lnSpc>
              <a:spcBef>
                <a:spcPts val="0"/>
              </a:spcBef>
              <a:spcAft>
                <a:spcPts val="0"/>
              </a:spcAft>
              <a:buSzPts val="1600"/>
              <a:buChar char="○"/>
            </a:pPr>
            <a:r>
              <a:rPr lang="en" sz="1600"/>
              <a:t>@EnvironmentObject</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@State</a:t>
            </a:r>
            <a:endParaRPr/>
          </a:p>
        </p:txBody>
      </p:sp>
      <p:sp>
        <p:nvSpPr>
          <p:cNvPr id="161" name="Google Shape;161;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b="1" lang="en" sz="2000"/>
              <a:t>Function: </a:t>
            </a:r>
            <a:r>
              <a:rPr lang="en" sz="2000"/>
              <a:t>Declare a source of truth for data local to a view</a:t>
            </a:r>
            <a:endParaRPr sz="2000"/>
          </a:p>
          <a:p>
            <a:pPr indent="-355600" lvl="0" marL="457200" rtl="0" algn="l">
              <a:spcBef>
                <a:spcPts val="0"/>
              </a:spcBef>
              <a:spcAft>
                <a:spcPts val="0"/>
              </a:spcAft>
              <a:buSzPts val="2000"/>
              <a:buChar char="●"/>
            </a:pPr>
            <a:r>
              <a:rPr b="1" lang="en" sz="2000"/>
              <a:t>Use Case: </a:t>
            </a:r>
            <a:r>
              <a:rPr lang="en" sz="2000"/>
              <a:t>Used for simple local data</a:t>
            </a:r>
            <a:endParaRPr sz="2000"/>
          </a:p>
          <a:p>
            <a:pPr indent="-355600" lvl="1" marL="914400" rtl="0" algn="l">
              <a:spcBef>
                <a:spcPts val="0"/>
              </a:spcBef>
              <a:spcAft>
                <a:spcPts val="0"/>
              </a:spcAft>
              <a:buSzPts val="2000"/>
              <a:buChar char="○"/>
            </a:pPr>
            <a:r>
              <a:rPr lang="en" sz="2000"/>
              <a:t>e.g. a toggle status, input text, or a counter</a:t>
            </a:r>
            <a:endParaRPr sz="2000"/>
          </a:p>
          <a:p>
            <a:pPr indent="-355600" lvl="0" marL="457200" rtl="0" algn="l">
              <a:spcBef>
                <a:spcPts val="0"/>
              </a:spcBef>
              <a:spcAft>
                <a:spcPts val="0"/>
              </a:spcAft>
              <a:buSzPts val="2000"/>
              <a:buChar char="●"/>
            </a:pPr>
            <a:r>
              <a:rPr b="1" lang="en" sz="2000"/>
              <a:t>Ownership: </a:t>
            </a:r>
            <a:r>
              <a:rPr lang="en" sz="2000"/>
              <a:t>The view owns the data</a:t>
            </a:r>
            <a:endParaRPr sz="2000"/>
          </a:p>
          <a:p>
            <a:pPr indent="-355600" lvl="0" marL="457200" rtl="0" algn="l">
              <a:spcBef>
                <a:spcPts val="0"/>
              </a:spcBef>
              <a:spcAft>
                <a:spcPts val="0"/>
              </a:spcAft>
              <a:buSzPts val="2000"/>
              <a:buChar char="●"/>
            </a:pPr>
            <a:r>
              <a:rPr b="1" lang="en" sz="2000"/>
              <a:t>Scope:</a:t>
            </a:r>
            <a:r>
              <a:rPr lang="en" sz="2000"/>
              <a:t> Private to the view where it is declared</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@State</a:t>
            </a:r>
            <a:endParaRPr/>
          </a:p>
        </p:txBody>
      </p:sp>
      <p:pic>
        <p:nvPicPr>
          <p:cNvPr id="167" name="Google Shape;167;p19"/>
          <p:cNvPicPr preferRelativeResize="0"/>
          <p:nvPr/>
        </p:nvPicPr>
        <p:blipFill rotWithShape="1">
          <a:blip r:embed="rId3">
            <a:alphaModFix/>
          </a:blip>
          <a:srcRect b="0" l="0" r="0" t="12717"/>
          <a:stretch/>
        </p:blipFill>
        <p:spPr>
          <a:xfrm>
            <a:off x="1033988" y="1978575"/>
            <a:ext cx="7076026" cy="2336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@Binding</a:t>
            </a:r>
            <a:endParaRPr/>
          </a:p>
        </p:txBody>
      </p:sp>
      <p:sp>
        <p:nvSpPr>
          <p:cNvPr id="173" name="Google Shape;173;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b="1" lang="en" sz="2000"/>
              <a:t>Function: </a:t>
            </a:r>
            <a:r>
              <a:rPr lang="en" sz="2000"/>
              <a:t>Allows a view to mutate data owned by its parent view</a:t>
            </a:r>
            <a:endParaRPr sz="2000"/>
          </a:p>
          <a:p>
            <a:pPr indent="-355600" lvl="0" marL="457200" rtl="0" algn="l">
              <a:spcBef>
                <a:spcPts val="0"/>
              </a:spcBef>
              <a:spcAft>
                <a:spcPts val="0"/>
              </a:spcAft>
              <a:buSzPts val="2000"/>
              <a:buChar char="●"/>
            </a:pPr>
            <a:r>
              <a:rPr b="1" lang="en" sz="2000"/>
              <a:t>Use Case: </a:t>
            </a:r>
            <a:r>
              <a:rPr lang="en" sz="2000"/>
              <a:t>Ideal for sharing state without owning it</a:t>
            </a:r>
            <a:endParaRPr sz="2000"/>
          </a:p>
          <a:p>
            <a:pPr indent="-355600" lvl="0" marL="457200" rtl="0" algn="l">
              <a:spcBef>
                <a:spcPts val="0"/>
              </a:spcBef>
              <a:spcAft>
                <a:spcPts val="0"/>
              </a:spcAft>
              <a:buSzPts val="2000"/>
              <a:buChar char="●"/>
            </a:pPr>
            <a:r>
              <a:rPr b="1" lang="en" sz="2000"/>
              <a:t>Ownership: </a:t>
            </a:r>
            <a:r>
              <a:rPr lang="en" sz="2000"/>
              <a:t>The data is owned elsewhere, and `@Binding` allows a view to mutate it</a:t>
            </a:r>
            <a:endParaRPr sz="2000"/>
          </a:p>
          <a:p>
            <a:pPr indent="-355600" lvl="0" marL="457200" rtl="0" algn="l">
              <a:spcBef>
                <a:spcPts val="0"/>
              </a:spcBef>
              <a:spcAft>
                <a:spcPts val="0"/>
              </a:spcAft>
              <a:buSzPts val="2000"/>
              <a:buChar char="●"/>
            </a:pPr>
            <a:r>
              <a:rPr b="1" lang="en" sz="2000"/>
              <a:t>Scope:</a:t>
            </a:r>
            <a:r>
              <a:rPr lang="en" sz="2000"/>
              <a:t> Between parent and child views or between sibling views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@Binding</a:t>
            </a:r>
            <a:endParaRPr/>
          </a:p>
        </p:txBody>
      </p:sp>
      <p:pic>
        <p:nvPicPr>
          <p:cNvPr id="179" name="Google Shape;179;p21"/>
          <p:cNvPicPr preferRelativeResize="0"/>
          <p:nvPr/>
        </p:nvPicPr>
        <p:blipFill rotWithShape="1">
          <a:blip r:embed="rId3">
            <a:alphaModFix/>
          </a:blip>
          <a:srcRect b="0" l="0" r="0" t="7663"/>
          <a:stretch/>
        </p:blipFill>
        <p:spPr>
          <a:xfrm>
            <a:off x="2951300" y="754100"/>
            <a:ext cx="5702226" cy="3635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