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</p:sldMasterIdLst>
  <p:sldIdLst>
    <p:sldId id="256" r:id="rId3"/>
    <p:sldId id="258" r:id="rId4"/>
    <p:sldId id="257" r:id="rId5"/>
    <p:sldId id="259" r:id="rId6"/>
    <p:sldId id="260" r:id="rId7"/>
    <p:sldId id="261" r:id="rId8"/>
    <p:sldId id="268" r:id="rId9"/>
    <p:sldId id="267" r:id="rId10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872" y="5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083760" y="165240"/>
            <a:ext cx="5593680" cy="1869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" name="Google Shape;12;p2"/>
          <p:cNvCxnSpPr/>
          <p:nvPr/>
        </p:nvCxnSpPr>
        <p:spPr>
          <a:xfrm flipH="1">
            <a:off x="228600" y="49636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3" name="Google Shape;13;p2"/>
          <p:cNvSpPr/>
          <p:nvPr/>
        </p:nvSpPr>
        <p:spPr>
          <a:xfrm>
            <a:off x="2530800" y="165240"/>
            <a:ext cx="474840" cy="259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46480" y="76716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title"/>
          </p:nvPr>
        </p:nvSpPr>
        <p:spPr>
          <a:xfrm>
            <a:off x="5421600" y="3148920"/>
            <a:ext cx="3493440" cy="7545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5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4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080240" y="67824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7054200" y="67824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546480" y="3098880"/>
            <a:ext cx="154296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body"/>
          </p:nvPr>
        </p:nvSpPr>
        <p:spPr>
          <a:xfrm>
            <a:off x="2280960" y="3098880"/>
            <a:ext cx="2788920" cy="13251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17960" y="131040"/>
            <a:ext cx="508968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4" name="Google Shape;117;p20"/>
          <p:cNvSpPr/>
          <p:nvPr/>
        </p:nvSpPr>
        <p:spPr>
          <a:xfrm>
            <a:off x="6038640" y="3758760"/>
            <a:ext cx="2876400" cy="5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algn="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This presentation template was created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  <a:hlinkClick r:id="rId3"/>
              </a:rPr>
              <a:t>Freepik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cxnSp>
        <p:nvCxnSpPr>
          <p:cNvPr id="45" name="Google Shape;118;p20"/>
          <p:cNvCxnSpPr/>
          <p:nvPr/>
        </p:nvCxnSpPr>
        <p:spPr>
          <a:xfrm flipH="1">
            <a:off x="8297640" y="75528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993760" y="3297960"/>
            <a:ext cx="3466800" cy="172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228600" y="36720"/>
            <a:ext cx="2228040" cy="1269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9" name="Google Shape;19;p3"/>
          <p:cNvSpPr/>
          <p:nvPr/>
        </p:nvSpPr>
        <p:spPr>
          <a:xfrm>
            <a:off x="8594640" y="75600"/>
            <a:ext cx="359280" cy="184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01.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Google Shape;120;p21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122;p22"/>
          <p:cNvCxnSpPr/>
          <p:nvPr/>
        </p:nvCxnSpPr>
        <p:spPr>
          <a:xfrm flipH="1">
            <a:off x="456840" y="4762440"/>
            <a:ext cx="37836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944280"/>
            <a:ext cx="7703640" cy="418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54" name="Google Shape;23;p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41656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074640" y="302040"/>
            <a:ext cx="2840400" cy="4612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3998160" cy="1445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1609560" y="2066040"/>
            <a:ext cx="3823920" cy="2532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284120" y="1953000"/>
            <a:ext cx="6575760" cy="799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2"/>
          <p:cNvSpPr>
            <a:spLocks noGrp="1"/>
          </p:cNvSpPr>
          <p:nvPr>
            <p:ph type="title"/>
          </p:nvPr>
        </p:nvSpPr>
        <p:spPr>
          <a:xfrm>
            <a:off x="5913000" y="228600"/>
            <a:ext cx="3002040" cy="8542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128;p25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13160" y="539640"/>
            <a:ext cx="77173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2_1_1">
    <p:bg>
      <p:bgPr>
        <a:solidFill>
          <a:schemeClr val="dk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131;p26"/>
          <p:cNvSpPr/>
          <p:nvPr/>
        </p:nvSpPr>
        <p:spPr>
          <a:xfrm>
            <a:off x="0" y="-10440"/>
            <a:ext cx="9143640" cy="118044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8640" y="539640"/>
            <a:ext cx="334728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title"/>
          </p:nvPr>
        </p:nvSpPr>
        <p:spPr>
          <a:xfrm>
            <a:off x="4977720" y="539640"/>
            <a:ext cx="345816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2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4578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title"/>
          </p:nvPr>
        </p:nvSpPr>
        <p:spPr>
          <a:xfrm>
            <a:off x="3040200" y="39654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title"/>
          </p:nvPr>
        </p:nvSpPr>
        <p:spPr>
          <a:xfrm>
            <a:off x="3040200" y="23864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title"/>
          </p:nvPr>
        </p:nvSpPr>
        <p:spPr>
          <a:xfrm>
            <a:off x="3040200" y="161028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title"/>
          </p:nvPr>
        </p:nvSpPr>
        <p:spPr>
          <a:xfrm>
            <a:off x="3040200" y="31759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title"/>
          </p:nvPr>
        </p:nvSpPr>
        <p:spPr>
          <a:xfrm>
            <a:off x="5210280" y="239724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7"/>
          <p:cNvSpPr>
            <a:spLocks noGrp="1"/>
          </p:cNvSpPr>
          <p:nvPr>
            <p:ph type="title"/>
          </p:nvPr>
        </p:nvSpPr>
        <p:spPr>
          <a:xfrm>
            <a:off x="5210280" y="3186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8"/>
          <p:cNvSpPr>
            <a:spLocks noGrp="1"/>
          </p:cNvSpPr>
          <p:nvPr>
            <p:ph type="title"/>
          </p:nvPr>
        </p:nvSpPr>
        <p:spPr>
          <a:xfrm>
            <a:off x="5210280" y="397620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9"/>
          <p:cNvSpPr>
            <a:spLocks noGrp="1"/>
          </p:cNvSpPr>
          <p:nvPr>
            <p:ph type="title"/>
          </p:nvPr>
        </p:nvSpPr>
        <p:spPr>
          <a:xfrm>
            <a:off x="5210280" y="1621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cxnSp>
        <p:nvCxnSpPr>
          <p:cNvPr id="14" name="Google Shape;68;p13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5400" cy="1490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cxnSp>
        <p:nvCxnSpPr>
          <p:cNvPr id="16" name="Google Shape;72;p14"/>
          <p:cNvCxnSpPr/>
          <p:nvPr/>
        </p:nvCxnSpPr>
        <p:spPr>
          <a:xfrm flipH="1">
            <a:off x="8297640" y="42336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9920" cy="199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1139040" y="2220840"/>
            <a:ext cx="4294440" cy="2723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cxnSp>
        <p:nvCxnSpPr>
          <p:cNvPr id="21" name="Google Shape;77;p15"/>
          <p:cNvCxnSpPr/>
          <p:nvPr/>
        </p:nvCxnSpPr>
        <p:spPr>
          <a:xfrm flipH="1">
            <a:off x="228600" y="4733640"/>
            <a:ext cx="378000" cy="360"/>
          </a:xfrm>
          <a:prstGeom prst="straightConnector1">
            <a:avLst/>
          </a:prstGeom>
          <a:ln w="38100">
            <a:solidFill>
              <a:srgbClr val="191919"/>
            </a:solidFill>
            <a:round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30472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title"/>
          </p:nvPr>
        </p:nvSpPr>
        <p:spPr>
          <a:xfrm>
            <a:off x="457200" y="1072440"/>
            <a:ext cx="67752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title"/>
          </p:nvPr>
        </p:nvSpPr>
        <p:spPr>
          <a:xfrm>
            <a:off x="457200" y="3537000"/>
            <a:ext cx="6786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title"/>
          </p:nvPr>
        </p:nvSpPr>
        <p:spPr>
          <a:xfrm>
            <a:off x="457200" y="228600"/>
            <a:ext cx="62107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body"/>
          </p:nvPr>
        </p:nvSpPr>
        <p:spPr>
          <a:xfrm>
            <a:off x="6745680" y="2937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6"/>
          <p:cNvSpPr>
            <a:spLocks noGrp="1"/>
          </p:cNvSpPr>
          <p:nvPr>
            <p:ph type="body"/>
          </p:nvPr>
        </p:nvSpPr>
        <p:spPr>
          <a:xfrm>
            <a:off x="6745680" y="2745360"/>
            <a:ext cx="2169360" cy="21693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6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title"/>
          </p:nvPr>
        </p:nvSpPr>
        <p:spPr>
          <a:xfrm>
            <a:off x="48294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title"/>
          </p:nvPr>
        </p:nvSpPr>
        <p:spPr>
          <a:xfrm>
            <a:off x="457200" y="31723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title"/>
          </p:nvPr>
        </p:nvSpPr>
        <p:spPr>
          <a:xfrm>
            <a:off x="457920" y="2206440"/>
            <a:ext cx="86400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title"/>
          </p:nvPr>
        </p:nvSpPr>
        <p:spPr>
          <a:xfrm>
            <a:off x="4829400" y="220608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title"/>
          </p:nvPr>
        </p:nvSpPr>
        <p:spPr>
          <a:xfrm>
            <a:off x="4572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7"/>
          <p:cNvSpPr>
            <a:spLocks noGrp="1"/>
          </p:cNvSpPr>
          <p:nvPr>
            <p:ph type="title"/>
          </p:nvPr>
        </p:nvSpPr>
        <p:spPr>
          <a:xfrm>
            <a:off x="4829400" y="1233720"/>
            <a:ext cx="865440" cy="310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xx%</a:t>
            </a:r>
            <a:endParaRPr lang="fr-FR" sz="2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8"/>
          <p:cNvSpPr>
            <a:spLocks noGrp="1"/>
          </p:cNvSpPr>
          <p:nvPr>
            <p:ph type="body"/>
          </p:nvPr>
        </p:nvSpPr>
        <p:spPr>
          <a:xfrm>
            <a:off x="0" y="4006800"/>
            <a:ext cx="9143640" cy="1136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55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webp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086279" y="161999"/>
            <a:ext cx="5635307" cy="22730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54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Market Microstructure Analyzer</a:t>
            </a:r>
            <a:endParaRPr lang="fr-FR" sz="54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ubTitle"/>
          </p:nvPr>
        </p:nvSpPr>
        <p:spPr>
          <a:xfrm>
            <a:off x="5543640" y="2238480"/>
            <a:ext cx="3057120" cy="1275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r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Project Proposal Overview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72" name="Google Shape;140;p27"/>
          <p:cNvPicPr/>
          <p:nvPr/>
        </p:nvPicPr>
        <p:blipFill>
          <a:blip r:embed="rId2"/>
          <a:srcRect t="2436" b="2436"/>
          <a:stretch/>
        </p:blipFill>
        <p:spPr>
          <a:xfrm>
            <a:off x="228600" y="425880"/>
            <a:ext cx="2583720" cy="4385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subTitle"/>
          </p:nvPr>
        </p:nvSpPr>
        <p:spPr>
          <a:xfrm>
            <a:off x="228600" y="3608936"/>
            <a:ext cx="2123640" cy="5724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/>
          <a:p>
            <a:pPr algn="ctr"/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Computer Science + Finance</a:t>
            </a: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2990880" y="3295800"/>
            <a:ext cx="3466800" cy="17236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Why did you choose this?</a:t>
            </a:r>
            <a:endParaRPr lang="fr-FR" sz="4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title"/>
          </p:nvPr>
        </p:nvSpPr>
        <p:spPr>
          <a:xfrm>
            <a:off x="228600" y="38160"/>
            <a:ext cx="2228400" cy="1266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Radio Canada Big"/>
              </a:rPr>
              <a:t>01</a:t>
            </a:r>
            <a:endParaRPr lang="fr-FR" sz="60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79" name="Google Shape;193;p31"/>
          <p:cNvPicPr/>
          <p:nvPr/>
        </p:nvPicPr>
        <p:blipFill>
          <a:blip r:embed="rId2"/>
          <a:srcRect l="7352" r="7361" b="3615"/>
          <a:stretch/>
        </p:blipFill>
        <p:spPr>
          <a:xfrm>
            <a:off x="6628320" y="261720"/>
            <a:ext cx="2286720" cy="46105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Functionalities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143000" y="1411357"/>
            <a:ext cx="4295520" cy="353180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The Market Structure Analyzer will turn raw L1/L2 market order data into easy to read, </a:t>
            </a:r>
            <a:r>
              <a:rPr lang="en-US" sz="1400" b="0" u="none" strike="noStrike" dirty="0" err="1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queryable</a:t>
            </a: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 signals about how the market is behaving right now. Can send SNS texts/notifications during volatile times</a:t>
            </a:r>
            <a:endParaRPr lang="en-US" sz="1400" dirty="0">
              <a:solidFill>
                <a:schemeClr val="dk1"/>
              </a:solidFill>
              <a:latin typeface="Calibri"/>
              <a:ea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What is L1/L2 market data? 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L1: Top of the orderbook (best bid and best ask)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L2: Depth of the orderbook (a compilation of everything in between)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400" dirty="0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With this data, the program will compute microstructure calculations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What is Microstructure Analysis?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313617" y="183870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chemeClr val="dk1"/>
              </a:solidFill>
              <a:effectLst/>
              <a:uFillTx/>
              <a:latin typeface="Calibri"/>
              <a:ea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Analyzing market structures is complex and requires automated tools to process data efficiently, offering real-time insights for decision-making.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dirty="0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Calibri"/>
              </a:rPr>
              <a:t>Microstructure analysis studies how financial markets operate using volume, liquidity, transaction costs, spread, information asymmetry</a:t>
            </a:r>
            <a:r>
              <a:rPr lang="en-US" sz="1200" dirty="0">
                <a:solidFill>
                  <a:srgbClr val="000000"/>
                </a:solidFill>
                <a:latin typeface="OpenSymbol"/>
              </a:rPr>
              <a:t>. This is used to understand market behavior and find trading opportunities.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7D9C50-755E-BA2C-040F-753AAAFC3D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393" y="1288773"/>
            <a:ext cx="2954407" cy="2131048"/>
          </a:xfrm>
          <a:prstGeom prst="rect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693396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5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Competitors</a:t>
            </a:r>
            <a:endParaRPr lang="fr-FR" sz="35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3352680" y="1838160"/>
            <a:ext cx="5562360" cy="30762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000000"/>
                </a:solidFill>
                <a:effectLst/>
                <a:uFillTx/>
                <a:latin typeface="OpenSymbol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81D9C-8416-96EA-BFF7-4935789FA3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89" y="1534199"/>
            <a:ext cx="3326961" cy="21768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A6AA6-A102-0213-B9FF-4307861873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0817" y="1534199"/>
            <a:ext cx="2989871" cy="16818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83;p30"/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Languages, Tools, Skills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143000" y="2219400"/>
            <a:ext cx="4295520" cy="27237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b="0" u="none" strike="noStrike" dirty="0">
                <a:solidFill>
                  <a:schemeClr val="dk1"/>
                </a:solidFill>
                <a:effectLst/>
                <a:uFillTx/>
                <a:latin typeface="Calibri"/>
                <a:ea typeface="arial"/>
              </a:rPr>
              <a:t>Languages: Python, SQL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Skills: AWS, Linux, Financial Markets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Data: </a:t>
            </a:r>
            <a:r>
              <a:rPr lang="en-US" sz="1400" dirty="0" err="1">
                <a:solidFill>
                  <a:schemeClr val="dk1"/>
                </a:solidFill>
                <a:latin typeface="Calibri"/>
              </a:rPr>
              <a:t>Cryptofeed</a:t>
            </a:r>
            <a:endParaRPr lang="en-US" sz="1400" dirty="0">
              <a:solidFill>
                <a:schemeClr val="dk1"/>
              </a:solidFill>
              <a:latin typeface="Calibri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Front-end 2 options: </a:t>
            </a:r>
          </a:p>
          <a:p>
            <a:pPr marL="285750" indent="-28575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AWS </a:t>
            </a:r>
            <a:r>
              <a:rPr lang="en-US" sz="1400" dirty="0" err="1">
                <a:solidFill>
                  <a:schemeClr val="dk1"/>
                </a:solidFill>
                <a:latin typeface="Calibri"/>
              </a:rPr>
              <a:t>Quicksight</a:t>
            </a:r>
            <a:r>
              <a:rPr lang="en-US" sz="1400" dirty="0">
                <a:solidFill>
                  <a:schemeClr val="dk1"/>
                </a:solidFill>
                <a:latin typeface="Calibri"/>
              </a:rPr>
              <a:t> over Athena filters </a:t>
            </a:r>
          </a:p>
          <a:p>
            <a:pPr marL="285750" indent="-285750">
              <a:lnSpc>
                <a:spcPct val="120000"/>
              </a:lnSpc>
              <a:buFontTx/>
              <a:buChar char="-"/>
              <a:tabLst>
                <a:tab pos="0" algn="l"/>
              </a:tabLst>
            </a:pPr>
            <a:r>
              <a:rPr lang="en-US" sz="1400" dirty="0">
                <a:solidFill>
                  <a:schemeClr val="dk1"/>
                </a:solidFill>
                <a:latin typeface="Calibri"/>
              </a:rPr>
              <a:t>React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64A82-A326-7AC1-0A0E-F44BA02E3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183;p30">
            <a:extLst>
              <a:ext uri="{FF2B5EF4-FFF2-40B4-BE49-F238E27FC236}">
                <a16:creationId xmlns:a16="http://schemas.microsoft.com/office/drawing/2014/main" id="{5EAB2C09-5654-2B50-D899-0C213B91B468}"/>
              </a:ext>
            </a:extLst>
          </p:cNvPr>
          <p:cNvPicPr/>
          <p:nvPr/>
        </p:nvPicPr>
        <p:blipFill>
          <a:blip r:embed="rId2"/>
          <a:srcRect t="12490" b="12490"/>
          <a:stretch/>
        </p:blipFill>
        <p:spPr>
          <a:xfrm>
            <a:off x="5715720" y="0"/>
            <a:ext cx="3427920" cy="5143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PlaceHolder 1">
            <a:extLst>
              <a:ext uri="{FF2B5EF4-FFF2-40B4-BE49-F238E27FC236}">
                <a16:creationId xmlns:a16="http://schemas.microsoft.com/office/drawing/2014/main" id="{3F9BF036-AA14-DF75-C53D-FF0A9D5F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028840" cy="1990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600" b="0" u="none" strike="noStrike" dirty="0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Why should you work on this with me?</a:t>
            </a:r>
            <a:endParaRPr lang="fr-FR" sz="2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>
            <a:extLst>
              <a:ext uri="{FF2B5EF4-FFF2-40B4-BE49-F238E27FC236}">
                <a16:creationId xmlns:a16="http://schemas.microsoft.com/office/drawing/2014/main" id="{6F6886B1-5E6E-7A4A-2724-A2C4BBB1318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1143000" y="1411356"/>
            <a:ext cx="4295520" cy="28393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You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should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work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on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this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with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me if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you’re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interested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in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breaking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into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an area of computer science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that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is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money-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related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whether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that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be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business, finance, or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banking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fr-FR" sz="1400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It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will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hosted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and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operated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on AWS a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desireable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skill</a:t>
            </a:r>
            <a:endParaRPr lang="fr-FR" sz="1400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Linux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will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be</a:t>
            </a:r>
            <a:r>
              <a:rPr lang="fr-FR" sz="1400" b="0" u="none" strike="noStrike" dirty="0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lang="fr-FR" sz="1400" b="0" u="none" strike="noStrike" dirty="0" err="1">
                <a:solidFill>
                  <a:srgbClr val="000000"/>
                </a:solidFill>
                <a:effectLst/>
                <a:uFillTx/>
                <a:latin typeface="Arial"/>
              </a:rPr>
              <a:t>a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part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of the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project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as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well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which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is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another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good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skill</a:t>
            </a:r>
            <a:r>
              <a:rPr lang="fr-FR" sz="1400" dirty="0">
                <a:solidFill>
                  <a:srgbClr val="000000"/>
                </a:solidFill>
                <a:latin typeface="Arial"/>
              </a:rPr>
              <a:t> to </a:t>
            </a:r>
            <a:r>
              <a:rPr lang="fr-FR" sz="1400" dirty="0" err="1">
                <a:solidFill>
                  <a:srgbClr val="000000"/>
                </a:solidFill>
                <a:latin typeface="Arial"/>
              </a:rPr>
              <a:t>learn</a:t>
            </a:r>
            <a:endParaRPr lang="fr-FR" sz="1400" b="0" u="none" strike="noStrike" dirty="0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187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19040" y="132840"/>
            <a:ext cx="5086080" cy="1057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u="none" strike="noStrike">
                <a:solidFill>
                  <a:schemeClr val="dk1"/>
                </a:solidFill>
                <a:effectLst/>
                <a:uFillTx/>
                <a:latin typeface="Radio Canada Big"/>
                <a:ea typeface="Radio Canada Big"/>
              </a:rPr>
              <a:t>THANK YOU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ubTitle"/>
          </p:nvPr>
        </p:nvSpPr>
        <p:spPr>
          <a:xfrm>
            <a:off x="504720" y="1152360"/>
            <a:ext cx="4447800" cy="8669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sp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Do you have any questions?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tul39810@temple.edu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+1 </a:t>
            </a:r>
            <a:r>
              <a:rPr lang="en-US" sz="1200" b="0" u="none" strike="noStrike" dirty="0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267 244 6993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chnology Launches by Slidesgo">
  <a:themeElements>
    <a:clrScheme name="Simple Light">
      <a:dk1>
        <a:srgbClr val="191919"/>
      </a:dk1>
      <a:lt1>
        <a:srgbClr val="EEEEEE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FFFFFF"/>
      </a:dk1>
      <a:lt1>
        <a:srgbClr val="22244E"/>
      </a:lt1>
      <a:dk2>
        <a:srgbClr val="503259"/>
      </a:dk2>
      <a:lt2>
        <a:srgbClr val="765186"/>
      </a:lt2>
      <a:accent1>
        <a:srgbClr val="B07CC6"/>
      </a:accent1>
      <a:accent2>
        <a:srgbClr val="FAF6E7"/>
      </a:accent2>
      <a:accent3>
        <a:srgbClr val="E3DFD2"/>
      </a:accent3>
      <a:accent4>
        <a:srgbClr val="FFFFFF"/>
      </a:accent4>
      <a:accent5>
        <a:srgbClr val="FFFFFF"/>
      </a:accent5>
      <a:accent6>
        <a:srgbClr val="FFFFFF"/>
      </a:accent6>
      <a:hlink>
        <a:srgbClr val="765186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2925</TotalTime>
  <Words>275</Words>
  <Application>Microsoft Office PowerPoint</Application>
  <PresentationFormat>On-screen Show (16:9)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</vt:lpstr>
      <vt:lpstr>Calibri</vt:lpstr>
      <vt:lpstr>OpenSymbol</vt:lpstr>
      <vt:lpstr>Radio Canada Big</vt:lpstr>
      <vt:lpstr>Symbol</vt:lpstr>
      <vt:lpstr>Wingdings</vt:lpstr>
      <vt:lpstr>Technology Launches by Slidesgo</vt:lpstr>
      <vt:lpstr>Slidesgo Final Pages</vt:lpstr>
      <vt:lpstr>Market Microstructure Analyzer</vt:lpstr>
      <vt:lpstr>Why did you choose this?</vt:lpstr>
      <vt:lpstr>Functionalities</vt:lpstr>
      <vt:lpstr>What is Microstructure Analysis?</vt:lpstr>
      <vt:lpstr>Competitors</vt:lpstr>
      <vt:lpstr>Languages, Tools, Skills</vt:lpstr>
      <vt:lpstr>Why should you work on this with me?</vt:lpstr>
      <vt:lpstr>THANK YOU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Michael Zavinouski</cp:lastModifiedBy>
  <cp:revision>4</cp:revision>
  <dcterms:modified xsi:type="dcterms:W3CDTF">2025-10-02T02:47:49Z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2025-09-30T00:15:19Z</dcterms:created>
  <dc:creator>Unknown Creator</dc:creator>
  <dc:description/>
  <dc:language>en-US</dc:language>
  <cp:lastModifiedBy>Unknown Creator</cp:lastModifiedBy>
  <dcterms:modified xsi:type="dcterms:W3CDTF">2025-09-30T00:15:19Z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