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0" r:id="rId64"/>
    <p:sldId id="321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1DF0-82C5-4978-882F-238B95555522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A2DF-5DA8-447B-A114-C6E95F4ABF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4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1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2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9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6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CD16-6AB8-4CD4-97FE-86D9B2FDB236}" type="datetimeFigureOut">
              <a:rPr lang="ko-KR" altLang="en-US" smtClean="0"/>
              <a:pPr/>
              <a:t>2021-02-06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8qEGH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5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30.png"/><Relationship Id="rId10" Type="http://schemas.openxmlformats.org/officeDocument/2006/relationships/image" Target="../media/image26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8.wmf"/><Relationship Id="rId3" Type="http://schemas.openxmlformats.org/officeDocument/2006/relationships/image" Target="../media/image2.jpe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7.wmf"/><Relationship Id="rId5" Type="http://schemas.openxmlformats.org/officeDocument/2006/relationships/image" Target="../media/image41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40.png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51176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셋째 마당</a:t>
            </a:r>
            <a:endParaRPr lang="en-US" altLang="ko-KR" sz="3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신경망의 이해</a:t>
            </a:r>
          </a:p>
        </p:txBody>
      </p:sp>
    </p:spTree>
    <p:extLst>
      <p:ext uri="{BB962C8B-B14F-4D97-AF65-F5344CB8AC3E}">
        <p14:creationId xmlns:p14="http://schemas.microsoft.com/office/powerpoint/2010/main" val="74609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491045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선을 아무리 그어보아도 하나의 직선으로는 흰 점과 검은 점을 구분할 수 없음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역시 선을 긋는 작업이라고 할 수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예시처럼 경우에 따라서는 선을 아무리 그어도 해결되지 않는 상황이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680516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논리 회로에 등장하는 개념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(gate)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컴퓨터는 두 가지의 디지털 값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입력해 하나의 값을 출력하는 회로가 모여 만들어지는 회로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5" y="5271326"/>
            <a:ext cx="458095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6-1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AND, OR, XOR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게이트에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진리표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530" y="1557338"/>
            <a:ext cx="7620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416905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흰점으로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검은점으로 나타낸 후 조금 전처럼 직선을 그어 위 조건을 만족할 수 있는지 보자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6" y="5946829"/>
            <a:ext cx="8183659" cy="75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6-4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AND, OR, XOR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진리표대로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좌표 평면에 표현한 뒤 선을 그어 색이 같은 점끼리 나누기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(XOR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불가능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34" y="2658635"/>
            <a:ext cx="77438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540473" cy="329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OR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직선을 그어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값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검은점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구별할 수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선을 그어 구분할 수 없음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인공지능 분야의 선구자였던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MIT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마빈 민스키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(Marvin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Minsky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교수가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1969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년에 발표한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퍼셉트론즈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Perceptrons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)&gt;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논문에 나오는 내용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‘뉴런 → 신경망 → 지능’이라는 도식을 따라 ‘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인공 신경망 → 인공지능’이 가능하리라 꿈꾸던 당시 사람들은 이것이 생각처럼 쉽지 않다는 사실을 깨닫게 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54047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 보니 간단한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문제조차 해결할 수 없었던 것임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논문 이후 인공지능 연구가 한동안 침체기를 겪게 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 년이 지난 후에야 이 문제가 해결되는데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해결한 개념이 바로 다층 퍼셉트론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(multilayer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perceptron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7876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종이 위에 각각 엇갈려 놓인 검은 점 두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개와 흰 점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개를 하나의 선으로는 구별할 수 없다는 것을 살펴봄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언뜻 보기에 해답이 없어 보이는 이 문제를 해결하려면 새로운 접근이 필요함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251" y="5704037"/>
            <a:ext cx="425675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7-1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성냥개비 여섯 개로 정삼각형 네 개를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251" y="3513203"/>
            <a:ext cx="81343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8947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골똘히 연구해도 답을 찾지 못했던 이 문제는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평면에서만 해결하려는 고정관념을 깨고 피라미드 모양으로 성냥개비를 쌓아 올리니 해결됨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877" y="5905639"/>
            <a:ext cx="323428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7-2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차원을 달리하니 쉽게 완성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421" y="2640884"/>
            <a:ext cx="3221799" cy="315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491046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 학자들은 인공 신경망을 개발하기 위해서 반드시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극복해야만 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문제 역시 고정관념을 깬 기발한 아이디어에서 해결점이 보였음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877" y="5304277"/>
            <a:ext cx="4398071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7-3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문제의 해결은 평면을 휘어주는 것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67" y="3110339"/>
            <a:ext cx="7809642" cy="213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가중합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바이어스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활성화 함수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4" y="1551397"/>
            <a:ext cx="8331306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평면 자체에 변화를 주는 것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해결하기 위해서 우리는 두 개의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번에 계산할 수 있어야 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가능하게 하려면 숨어있는 층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(hidden layer)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만들면 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109" y="6246012"/>
            <a:ext cx="411543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7-4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다층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퍼셉트론으로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693" y="3493418"/>
            <a:ext cx="6347627" cy="259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4" y="1551397"/>
            <a:ext cx="8331306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좌표 평면을 왜곡시키는 결과를 가져옴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877" y="5337228"/>
            <a:ext cx="469081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7-5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공간 왜곡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https://goo.gl/8qEGHD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참조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581" y="2309607"/>
            <a:ext cx="6322004" cy="294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4" y="1551397"/>
            <a:ext cx="830659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(input)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놓고 파란색과 빨간색의 영역을 구분한다고 할 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7-5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왼쪽 그림을 보면 어떤 직선으로도 이를 해결할 수 없음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만들어 공간을 왜곡하면 두 영역을 가로지르는 선이 직선으로 바뀜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276862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입력층과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사이에 숨어있는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만드는 것을 도식으로 나타내면 그림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7-6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317" y="2651255"/>
            <a:ext cx="4157228" cy="330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97878" y="6119822"/>
            <a:ext cx="333404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7-6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07894" y="1551397"/>
            <a:ext cx="7581663" cy="3291670"/>
            <a:chOff x="507894" y="1551397"/>
            <a:chExt cx="7581663" cy="3291670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581663" cy="3291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가운데 숨어있는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은닉층으로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퍼셉트론이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각각 자신의 가중치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바이어스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보냄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은닉층에서 모인 값이 한 번 더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시그모이드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함수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기호로     라고 표시함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이용해 최종 값으로 결과를 보냄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노드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(node)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endPara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은닉층에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모이는 중간 정거장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여기서는      과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표현함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00496" y="2610709"/>
              <a:ext cx="200025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09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3782400"/>
                </p:ext>
              </p:extLst>
            </p:nvPr>
          </p:nvGraphicFramePr>
          <p:xfrm>
            <a:off x="6979582" y="1776756"/>
            <a:ext cx="261363" cy="239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5" name="수식" r:id="rId5" imgW="152280" imgH="139680" progId="Equation.3">
                    <p:embed/>
                  </p:oleObj>
                </mc:Choice>
                <mc:Fallback>
                  <p:oleObj name="수식" r:id="rId5" imgW="15228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9582" y="1776756"/>
                          <a:ext cx="261363" cy="239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4008533"/>
                </p:ext>
              </p:extLst>
            </p:nvPr>
          </p:nvGraphicFramePr>
          <p:xfrm>
            <a:off x="1676649" y="2149995"/>
            <a:ext cx="217803" cy="304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name="수식" r:id="rId7" imgW="126720" imgH="177480" progId="Equation.3">
                    <p:embed/>
                  </p:oleObj>
                </mc:Choice>
                <mc:Fallback>
                  <p:oleObj name="수식" r:id="rId7" imgW="1267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649" y="2149995"/>
                          <a:ext cx="217803" cy="304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1785551" y="4428874"/>
            <a:ext cx="297491" cy="27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" name="수식" r:id="rId9" imgW="152280" imgH="139680" progId="Equation.3">
                    <p:embed/>
                  </p:oleObj>
                </mc:Choice>
                <mc:Fallback>
                  <p:oleObj name="수식" r:id="rId9" imgW="152280" imgH="1396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551" y="4428874"/>
                          <a:ext cx="297491" cy="272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2298184" y="4437112"/>
            <a:ext cx="322281" cy="272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" name="수식" r:id="rId11" imgW="164880" imgH="139680" progId="Equation.3">
                    <p:embed/>
                  </p:oleObj>
                </mc:Choice>
                <mc:Fallback>
                  <p:oleObj name="수식" r:id="rId11" imgW="164880" imgH="139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184" y="4437112"/>
                          <a:ext cx="322281" cy="272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78070" y="1568022"/>
            <a:ext cx="7581663" cy="3324887"/>
            <a:chOff x="507894" y="1551397"/>
            <a:chExt cx="7581663" cy="3324887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581663" cy="283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값은 각각 단일 퍼셉트론의 값과 같음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 두 식의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결괏값이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출력층으로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보내짐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출력층에서는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역시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시그모이드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함수를 통해     값이 정해짐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값을         이라 할 때 식으로 표현하면 다음과 같음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52" y="2090306"/>
              <a:ext cx="3226296" cy="815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48254" y="4014437"/>
              <a:ext cx="423416" cy="240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92548" y="4396625"/>
              <a:ext cx="4242318" cy="479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772684" y="1743590"/>
            <a:ext cx="296862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name="수식" r:id="rId7" imgW="152280" imgH="139680" progId="Equation.3">
                    <p:embed/>
                  </p:oleObj>
                </mc:Choice>
                <mc:Fallback>
                  <p:oleObj name="수식" r:id="rId7" imgW="15228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684" y="1743590"/>
                          <a:ext cx="296862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310160" y="1751528"/>
            <a:ext cx="322263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6" name="수식" r:id="rId9" imgW="164880" imgH="139680" progId="Equation.3">
                    <p:embed/>
                  </p:oleObj>
                </mc:Choice>
                <mc:Fallback>
                  <p:oleObj name="수식" r:id="rId9" imgW="16488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160" y="1751528"/>
                          <a:ext cx="322263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195066"/>
                </p:ext>
              </p:extLst>
            </p:nvPr>
          </p:nvGraphicFramePr>
          <p:xfrm>
            <a:off x="5221836" y="3534036"/>
            <a:ext cx="259857" cy="307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" name="수식" r:id="rId11" imgW="139680" imgH="164880" progId="Equation.3">
                    <p:embed/>
                  </p:oleObj>
                </mc:Choice>
                <mc:Fallback>
                  <p:oleObj name="수식" r:id="rId11" imgW="139680" imgH="1648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836" y="3534036"/>
                          <a:ext cx="259857" cy="307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145" y="3075064"/>
            <a:ext cx="4018004" cy="144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507894" y="1551397"/>
            <a:ext cx="7581663" cy="1413144"/>
            <a:chOff x="507894" y="1551397"/>
            <a:chExt cx="7581663" cy="1413144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581663" cy="14131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각각의 가중치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바이어스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값을 정할 차례임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차원 배열로 늘어놓으면 다음과 같이 표시할 수 있음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은닉층을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포함해 가중치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개와 바이어스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개가 필요함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3313122"/>
                </p:ext>
              </p:extLst>
            </p:nvPr>
          </p:nvGraphicFramePr>
          <p:xfrm>
            <a:off x="2362392" y="1745798"/>
            <a:ext cx="261937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수식" r:id="rId5" imgW="152280" imgH="139680" progId="Equation.3">
                    <p:embed/>
                  </p:oleObj>
                </mc:Choice>
                <mc:Fallback>
                  <p:oleObj name="수식" r:id="rId5" imgW="15228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392" y="1745798"/>
                          <a:ext cx="261937" cy="23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6117741"/>
                </p:ext>
              </p:extLst>
            </p:nvPr>
          </p:nvGraphicFramePr>
          <p:xfrm>
            <a:off x="3949591" y="1713254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수식" r:id="rId7" imgW="126720" imgH="177480" progId="Equation.3">
                    <p:embed/>
                  </p:oleObj>
                </mc:Choice>
                <mc:Fallback>
                  <p:oleObj name="수식" r:id="rId7" imgW="12672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591" y="1713254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581663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변숫값을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정하고 이를 이용해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해결하는 과정을 알아보자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544" y="2595659"/>
            <a:ext cx="3902732" cy="150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581663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이것을 도식에 대입하면 다음과 같음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68" y="2204864"/>
            <a:ext cx="4570574" cy="36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878" y="5996254"/>
            <a:ext cx="450146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7-7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내부에 변수를 채워보자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880" y="4356925"/>
            <a:ext cx="226065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7-1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문제 해결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308" y="2564904"/>
            <a:ext cx="7574091" cy="173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683" y="4863642"/>
            <a:ext cx="7561717" cy="77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4470400" y="334645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수식" r:id="rId6" imgW="203040" imgH="164880" progId="Equation.3">
                  <p:embed/>
                </p:oleObj>
              </mc:Choice>
              <mc:Fallback>
                <p:oleObj name="수식" r:id="rId6" imgW="20304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346450"/>
                        <a:ext cx="2032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4502150" y="334645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수식" r:id="rId8" imgW="139680" imgH="164880" progId="Equation.3">
                  <p:embed/>
                </p:oleObj>
              </mc:Choice>
              <mc:Fallback>
                <p:oleObj name="수식" r:id="rId8" imgW="13968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4645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505119" y="1549906"/>
            <a:ext cx="7581663" cy="956096"/>
            <a:chOff x="507894" y="1551397"/>
            <a:chExt cx="7581663" cy="956096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581663" cy="956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     의 값과      의 값을 각각 입력해    값이 우리가 원하는 값으로 나오는지를 점검해 보자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4771354"/>
                </p:ext>
              </p:extLst>
            </p:nvPr>
          </p:nvGraphicFramePr>
          <p:xfrm>
            <a:off x="2696160" y="1731803"/>
            <a:ext cx="330289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수식" r:id="rId10" imgW="215640" imgH="152280" progId="Equation.3">
                    <p:embed/>
                  </p:oleObj>
                </mc:Choice>
                <mc:Fallback>
                  <p:oleObj name="수식" r:id="rId10" imgW="215640" imgH="152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160" y="1731803"/>
                          <a:ext cx="330289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1356497" y="1748055"/>
            <a:ext cx="310860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수식" r:id="rId12" imgW="203040" imgH="152280" progId="Equation.3">
                    <p:embed/>
                  </p:oleObj>
                </mc:Choice>
                <mc:Fallback>
                  <p:oleObj name="수식" r:id="rId12" imgW="203040" imgH="1522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497" y="1748055"/>
                          <a:ext cx="310860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3159196"/>
                </p:ext>
              </p:extLst>
            </p:nvPr>
          </p:nvGraphicFramePr>
          <p:xfrm>
            <a:off x="5214715" y="1712264"/>
            <a:ext cx="230342" cy="272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" name="수식" r:id="rId14" imgW="139680" imgH="164880" progId="Equation.3">
                    <p:embed/>
                  </p:oleObj>
                </mc:Choice>
                <mc:Fallback>
                  <p:oleObj name="수식" r:id="rId14" imgW="139680" imgH="1648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715" y="1712264"/>
                          <a:ext cx="230342" cy="272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94" y="4821828"/>
            <a:ext cx="7729943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놓고 활성화 함수에 의해 일정한 수준을 넘으면 참을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않으면 거짓을 내보내는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간단한 회로가 하는 일이 뉴런과 같음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524" y="1721256"/>
            <a:ext cx="3516865" cy="305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74646" y="1564027"/>
            <a:ext cx="7400430" cy="4205767"/>
            <a:chOff x="574646" y="1564027"/>
            <a:chExt cx="7400430" cy="4205767"/>
          </a:xfrm>
        </p:grpSpPr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68331" y="5339949"/>
              <a:ext cx="414926" cy="28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" name="그룹 23"/>
            <p:cNvGrpSpPr/>
            <p:nvPr/>
          </p:nvGrpSpPr>
          <p:grpSpPr>
            <a:xfrm>
              <a:off x="574646" y="1564027"/>
              <a:ext cx="7400430" cy="4205767"/>
              <a:chOff x="574646" y="1564027"/>
              <a:chExt cx="7400430" cy="4205767"/>
            </a:xfrm>
          </p:grpSpPr>
          <p:sp>
            <p:nvSpPr>
              <p:cNvPr id="6" name="Rectangle 6"/>
              <p:cNvSpPr/>
              <p:nvPr/>
            </p:nvSpPr>
            <p:spPr>
              <a:xfrm>
                <a:off x="574646" y="1564027"/>
                <a:ext cx="7400430" cy="4205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먼저 표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7-1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      의 값을 잘 보면 입력 값    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    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모두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일 때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출력하고 하나라도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아니면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출력하게 되어있음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NAND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(Negative And)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</a:t>
                </a: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AND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게이트의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정반대 값을 출력하는 방식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의 값을 잘 보면     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    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OR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게이트에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대한 답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NAND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게이트와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OR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두 가지를 내재한 각각의 퍼셉트론이 다중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레이어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안에서 각각 작동함</a:t>
                </a: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두 가지 값에 대해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게이트를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수행한 값이 바로 우리가 구하고자 하는    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          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임을 알 수 있음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aphicFrame>
            <p:nvGraphicFramePr>
              <p:cNvPr id="7170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8185944"/>
                  </p:ext>
                </p:extLst>
              </p:nvPr>
            </p:nvGraphicFramePr>
            <p:xfrm>
              <a:off x="5454687" y="1766353"/>
              <a:ext cx="306938" cy="216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6" name="수식" r:id="rId5" imgW="215640" imgH="152280" progId="Equation.3">
                      <p:embed/>
                    </p:oleObj>
                  </mc:Choice>
                  <mc:Fallback>
                    <p:oleObj name="수식" r:id="rId5" imgW="215640" imgH="15228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4687" y="1766353"/>
                            <a:ext cx="306938" cy="2169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1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3630253"/>
                  </p:ext>
                </p:extLst>
              </p:nvPr>
            </p:nvGraphicFramePr>
            <p:xfrm>
              <a:off x="5088367" y="1738290"/>
              <a:ext cx="289230" cy="2169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7" name="수식" r:id="rId7" imgW="203040" imgH="152280" progId="Equation.3">
                      <p:embed/>
                    </p:oleObj>
                  </mc:Choice>
                  <mc:Fallback>
                    <p:oleObj name="수식" r:id="rId7" imgW="203040" imgH="15228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367" y="1738290"/>
                            <a:ext cx="289230" cy="2169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090192"/>
                </p:ext>
              </p:extLst>
            </p:nvPr>
          </p:nvGraphicFramePr>
          <p:xfrm>
            <a:off x="2483257" y="1710226"/>
            <a:ext cx="296862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8" name="수식" r:id="rId9" imgW="152280" imgH="139680" progId="Equation.3">
                    <p:embed/>
                  </p:oleObj>
                </mc:Choice>
                <mc:Fallback>
                  <p:oleObj name="수식" r:id="rId9" imgW="152280" imgH="139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257" y="1710226"/>
                          <a:ext cx="296862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856607" y="3530386"/>
            <a:ext cx="322262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9" name="수식" r:id="rId11" imgW="164880" imgH="139680" progId="Equation.3">
                    <p:embed/>
                  </p:oleObj>
                </mc:Choice>
                <mc:Fallback>
                  <p:oleObj name="수식" r:id="rId11" imgW="16488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607" y="3530386"/>
                          <a:ext cx="322262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361586"/>
                </p:ext>
              </p:extLst>
            </p:nvPr>
          </p:nvGraphicFramePr>
          <p:xfrm>
            <a:off x="3176104" y="3570502"/>
            <a:ext cx="307975" cy="21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" name="수식" r:id="rId13" imgW="215640" imgH="152280" progId="Equation.3">
                    <p:embed/>
                  </p:oleObj>
                </mc:Choice>
                <mc:Fallback>
                  <p:oleObj name="수식" r:id="rId13" imgW="215640" imgH="152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104" y="3570502"/>
                          <a:ext cx="307975" cy="217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088599"/>
                </p:ext>
              </p:extLst>
            </p:nvPr>
          </p:nvGraphicFramePr>
          <p:xfrm>
            <a:off x="2767755" y="3570502"/>
            <a:ext cx="28892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" name="수식" r:id="rId14" imgW="203040" imgH="152280" progId="Equation.3">
                    <p:embed/>
                  </p:oleObj>
                </mc:Choice>
                <mc:Fallback>
                  <p:oleObj name="수식" r:id="rId14" imgW="203040" imgH="1522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755" y="3570502"/>
                          <a:ext cx="288925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795846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정해진 가중치와 바이어스를 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라이브러리를 사용해 다음과 같이 선언함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351" y="2595311"/>
            <a:ext cx="7597553" cy="376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655802" cy="95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함수를 만들어 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중에서 값을 출력하게 설정함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252" y="2581031"/>
            <a:ext cx="7686156" cy="306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78760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정의에 따라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NAND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OR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XOR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함수를 만들어 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084" y="2583168"/>
            <a:ext cx="7550316" cy="303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32" y="1725230"/>
            <a:ext cx="7366740" cy="300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48" y="2122208"/>
            <a:ext cx="7667760" cy="222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507894" y="1551397"/>
            <a:ext cx="7787609" cy="549381"/>
            <a:chOff x="507894" y="1551397"/>
            <a:chExt cx="7787609" cy="549381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787609" cy="54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     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번갈아 대입해 가며 최종 값을 출력해 보자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906718"/>
                </p:ext>
              </p:extLst>
            </p:nvPr>
          </p:nvGraphicFramePr>
          <p:xfrm>
            <a:off x="1961526" y="1761775"/>
            <a:ext cx="330289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수식" r:id="rId5" imgW="215640" imgH="152280" progId="Equation.3">
                    <p:embed/>
                  </p:oleObj>
                </mc:Choice>
                <mc:Fallback>
                  <p:oleObj name="수식" r:id="rId5" imgW="215640" imgH="1522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526" y="1761775"/>
                          <a:ext cx="330289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214790"/>
                </p:ext>
              </p:extLst>
            </p:nvPr>
          </p:nvGraphicFramePr>
          <p:xfrm>
            <a:off x="1389897" y="1761775"/>
            <a:ext cx="310860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수식" r:id="rId7" imgW="203040" imgH="152280" progId="Equation.3">
                    <p:embed/>
                  </p:oleObj>
                </mc:Choice>
                <mc:Fallback>
                  <p:oleObj name="수식" r:id="rId7" imgW="203040" imgH="1522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897" y="1761775"/>
                          <a:ext cx="310860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0903" y="1721535"/>
            <a:ext cx="4071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ea typeface="나눔스퀘어 Bold" panose="020B0600000101010101"/>
              </a:rPr>
              <a:t>코드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ea typeface="나눔스퀘어 Bold" panose="020B0600000101010101"/>
              </a:rPr>
              <a:t>7-1 </a:t>
            </a:r>
            <a:r>
              <a:rPr lang="ko-KR" altLang="en-US" sz="1600" b="1" dirty="0" smtClean="0">
                <a:ea typeface="나눔스퀘어 Bold" panose="020B0600000101010101"/>
              </a:rPr>
              <a:t>다층 </a:t>
            </a:r>
            <a:r>
              <a:rPr lang="ko-KR" altLang="en-US" sz="1600" b="1" dirty="0" err="1" smtClean="0">
                <a:ea typeface="나눔스퀘어 Bold" panose="020B0600000101010101"/>
              </a:rPr>
              <a:t>퍼셉트론으로</a:t>
            </a:r>
            <a:r>
              <a:rPr lang="ko-KR" altLang="en-US" sz="1600" b="1" dirty="0" smtClean="0">
                <a:ea typeface="나눔스퀘어 Bold" panose="020B0600000101010101"/>
              </a:rPr>
              <a:t> </a:t>
            </a:r>
            <a:r>
              <a:rPr lang="en-US" altLang="ko-KR" sz="1600" b="1" dirty="0" smtClean="0">
                <a:ea typeface="나눔스퀘어 Bold" panose="020B0600000101010101"/>
              </a:rPr>
              <a:t>XOR </a:t>
            </a:r>
            <a:r>
              <a:rPr lang="ko-KR" altLang="en-US" sz="1600" b="1" dirty="0" smtClean="0">
                <a:ea typeface="나눔스퀘어 Bold" panose="020B0600000101010101"/>
              </a:rPr>
              <a:t>문제 해결하기</a:t>
            </a:r>
            <a:endParaRPr lang="en-US" altLang="ko-KR" sz="1600" b="1" dirty="0" smtClean="0">
              <a:ea typeface="나눔스퀘어 Bold" panose="020B0600000101010101"/>
            </a:endParaRPr>
          </a:p>
          <a:p>
            <a:pPr marL="171450" indent="-1714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ea typeface="나눔스퀘어 Bold" panose="020B0600000101010101"/>
              </a:rPr>
              <a:t>예제 소스</a:t>
            </a:r>
            <a:r>
              <a:rPr lang="en-US" altLang="ko-KR" sz="1200" dirty="0" smtClean="0">
                <a:ea typeface="나눔스퀘어 Bold" panose="020B0600000101010101"/>
              </a:rPr>
              <a:t>: </a:t>
            </a:r>
            <a:r>
              <a:rPr lang="en-US" altLang="ko-KR" sz="1200" dirty="0" err="1" smtClean="0">
                <a:ea typeface="나눔스퀘어 Bold" panose="020B0600000101010101"/>
              </a:rPr>
              <a:t>deeplearning_class</a:t>
            </a:r>
            <a:r>
              <a:rPr lang="en-US" altLang="ko-KR" sz="1200" dirty="0" smtClean="0">
                <a:ea typeface="나눔스퀘어 Bold" panose="020B0600000101010101"/>
              </a:rPr>
              <a:t>/06_XOR.ipynb</a:t>
            </a:r>
            <a:endParaRPr lang="ko-KR" altLang="en-US" sz="1200" dirty="0">
              <a:ea typeface="나눔스퀘어 Bold" panose="020B0600000101010101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968" y="2503579"/>
            <a:ext cx="7134432" cy="21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1880" y="4638300"/>
            <a:ext cx="7174770" cy="150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164" y="1696251"/>
            <a:ext cx="7127064" cy="409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451" y="1722779"/>
            <a:ext cx="7236296" cy="41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784" y="1779498"/>
            <a:ext cx="7326036" cy="85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356" y="2630715"/>
            <a:ext cx="7368712" cy="15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92765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층의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서로 연결시키고 복잡하게 조합하여 주어진 입력 값에 대한 판단을 하게 하는 것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그것이 바로 신경망의 기본 구조임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07" y="2675968"/>
            <a:ext cx="4365900" cy="34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7875" y="6136298"/>
            <a:ext cx="361667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6-1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뉴런과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비교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271" y="1735622"/>
            <a:ext cx="7694606" cy="193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713467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 신경망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여러 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쌓아올려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복잡한 문제를 해결하는 과정은 뉴런이 복잡한 과정을 거쳐 사고를 낳는 사람의 신경망을 닮았음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간단히 줄여서 신경망이라고 통칭함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확인하는 오차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787608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 내부의 가중치는 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방법을 사용해 수정함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경사 하강법의 확장 개념임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285101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가중치를 구하는 방법은 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그대로 이용하면 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가중치를 선언하고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이용해 오차를 구한 뒤 이 오차가 최소인 지점으로 계속해서 조금씩 이동시킴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오차가 최소가 되는 점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미분했을 때 기울기가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지점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찾으면 그것이 바로 우리가 알고자 하는 답임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276862" cy="95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얻으면 오차를 구해 이를 토대로 앞 단계에서 정한 가중치를 조정함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5897401"/>
            <a:ext cx="369980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8-1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 수정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52" y="2713185"/>
            <a:ext cx="5652375" cy="306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276862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오차를 구해 이를 토대로 하나 앞선 가중치를 차례로 거슬러 올라가며 조정함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9" y="6103347"/>
            <a:ext cx="3733051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8-2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 수정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2724013"/>
            <a:ext cx="7174185" cy="325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7895" y="1551397"/>
            <a:ext cx="7977078" cy="3291670"/>
            <a:chOff x="507895" y="1551397"/>
            <a:chExt cx="7977078" cy="3291670"/>
          </a:xfrm>
        </p:grpSpPr>
        <p:sp>
          <p:nvSpPr>
            <p:cNvPr id="6" name="Rectangle 6"/>
            <p:cNvSpPr/>
            <p:nvPr/>
          </p:nvSpPr>
          <p:spPr>
            <a:xfrm>
              <a:off x="507895" y="1551397"/>
              <a:ext cx="7977078" cy="3291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오차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역전파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(back propagation)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다층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퍼셉트론에서의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 과정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오차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역전파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구동 방식은 다음과 같이 정리할 수 있음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|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임의의 초기 가중치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준 뒤 결과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계산함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|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계산 결과와 우리가 원하는 값 사이의 오차를 구함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 |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경사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하강법을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이용해 바로 앞 가중치를 오차가 작아지는 방향으로 업데이트함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|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 과정을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더이상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오차가 줄어들지 않을 때까지 반복함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867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85776" y="3101618"/>
              <a:ext cx="387673" cy="230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2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274297"/>
                </p:ext>
              </p:extLst>
            </p:nvPr>
          </p:nvGraphicFramePr>
          <p:xfrm>
            <a:off x="3070296" y="3088550"/>
            <a:ext cx="280249" cy="256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수식" r:id="rId5" imgW="152280" imgH="139680" progId="Equation.3">
                    <p:embed/>
                  </p:oleObj>
                </mc:Choice>
                <mc:Fallback>
                  <p:oleObj name="수식" r:id="rId5" imgW="15228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0296" y="3088550"/>
                          <a:ext cx="280249" cy="256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977078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‘오차가 작아지는 방향으로 업데이트한다’는 의미는 미분 값이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가까워지는 방향으로 나아간다는 말임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방향’으로 나아가야 하는데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말은 가중치에서 기울기를 뺐을 때 가중치의 변화가 전혀 없는 상태를 말함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다른 방식으로 표현하면 가중치에서 기울기를 빼도 값의 변화가 없을 때까지 계속해서 가중치 수정 작업을 반복하는 것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895" y="4454400"/>
            <a:ext cx="4858494" cy="155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확인하는 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721705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입력된 실제 값과 다층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계산 결과를 비교하여 가중치를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방식으로 수정해 가는 코딩은 그림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8-3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순서로 구현함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6020967"/>
            <a:ext cx="267733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8-3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구현 과정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552" y="2615809"/>
            <a:ext cx="3768080" cy="335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819126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신경망을 이루는 가장 중요한 기본 단위는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perceptron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 값과 활성화 함수를 사용해 출력 값을 다음으로 넘기는 가장 작은 신경망 단위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63109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각각을 조금 더 자세히 설명하면 다음과 같음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변수 지정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변수에는 입력 값과 타깃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포함된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등이 포함되고 활성화 함수와 가중치 등도 선언되어야 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 실행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초깃값을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입력하여 활성화 함수와 가중치를 거쳐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나오게 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결과를 실제 값과 비교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오차를 측정함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가중치를 수정함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5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출력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신경망에서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딥러닝으로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신경망에서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딥러닝으로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647564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만나 신경망이 되었고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가볍게 해결함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신경망을 차곡차곡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쌓아올리면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마치 사람처럼 생각하고 판단하는 인공지능이 금방이라도 완성될 것처럼 보임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417" y="3481143"/>
            <a:ext cx="6473651" cy="24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881" y="6020967"/>
            <a:ext cx="169223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9-1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확장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507521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출력층으로부터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하나씩 앞으로 되돌아가며 각 층의 가중치를 수정하는 방법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가중치를 수정하려면 미분 값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기울기가 필요하다고 배움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6020967"/>
            <a:ext cx="287684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9-2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 소실 문제 발생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954" y="3104026"/>
            <a:ext cx="7345263" cy="28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507521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 소실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(vanishing gradient)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문제가 발생하기 시작한 것은 활성화 함수로 사용된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함수의 특성 때문임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층을 거칠수록 기울기가 사라져 가중치를 수정하기가 어려워지는 것임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6020967"/>
            <a:ext cx="247782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9-3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미분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411" y="3136629"/>
            <a:ext cx="7241816" cy="273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968841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해결하고자 활성화 함수를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아닌 여러 함수로 대체하기 시작함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6020967"/>
            <a:ext cx="312622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9-4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활성화 함수의 도입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183" y="2469345"/>
            <a:ext cx="6680214" cy="338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8" y="1570900"/>
            <a:ext cx="8124017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하이퍼볼릭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탄젠트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tanh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미분한 값의 범위가 함께 확장되는 효과를 가져옴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여전히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작은 값이 존재하므로 기울기 소실 문제는 사라지지 않음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렐루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함수의 대안으로 떠오르며 현재 가장 많이 사용되는 활성화 함수임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거치며 곱해지더라도 맨 처음 층까지 사라지지 않고 남아있을 수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간단한 방법이 여러 층을 쌓을 수 있게 했고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이로써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발전에 속도가 붙게 됨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8" y="1570900"/>
            <a:ext cx="812401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소프트플러스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softplus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렐루의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순간을 완화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618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8" y="1570900"/>
            <a:ext cx="752265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가중치를 업데이트하는 방법으로 우리는 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배웠음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정확하게 가중치를 찾아가지만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 업데이트할 때마다 전체 데이터를 미분해야 하므로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계산량이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매우 많다는 단점이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점을 보완한 고급 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등장하면서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발전 속도는 더 빨라짐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39358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758276"/>
            <a:ext cx="8039113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확률적 경사 </a:t>
            </a: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불필요하게 많은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계산량은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속도를 느리게 할 뿐 아니라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최적 해를 찾기 전에 최적화 과정이 멈출 수도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하강법의 이러한 단점을 보완한 방법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데이터를 사용하는 것이 아니라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랜덤하게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추출한 일부 데이터를 사용함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일부 데이터를 사용하므로 더 빨리 그리고 자주 업데이트를 하는 것이 가능해짐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가중합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바이어스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5119" y="1551397"/>
            <a:ext cx="8191262" cy="2834622"/>
            <a:chOff x="507895" y="1551397"/>
            <a:chExt cx="8191262" cy="2834622"/>
          </a:xfrm>
        </p:grpSpPr>
        <p:sp>
          <p:nvSpPr>
            <p:cNvPr id="6" name="Rectangle 6"/>
            <p:cNvSpPr/>
            <p:nvPr/>
          </p:nvSpPr>
          <p:spPr>
            <a:xfrm>
              <a:off x="507895" y="1551397"/>
              <a:ext cx="8191262" cy="283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중학교 수학 수준에 맞춰 설명했던 기울기    나    절편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같은 용어를 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퍼셉트론의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개념에 맞춰 좀 더 ‘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딥러닝답게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 표현해 보면 다음과 같음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기울기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퍼셉트론에서는 가중치를 의미하는               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표기됨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절편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똑같이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라고 씀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9606" y="2580714"/>
              <a:ext cx="3918418" cy="779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423983"/>
                </p:ext>
              </p:extLst>
            </p:nvPr>
          </p:nvGraphicFramePr>
          <p:xfrm>
            <a:off x="5051205" y="1706485"/>
            <a:ext cx="223114" cy="24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수식" r:id="rId5" imgW="126720" imgH="139680" progId="Equation.3">
                    <p:embed/>
                  </p:oleObj>
                </mc:Choice>
                <mc:Fallback>
                  <p:oleObj name="수식" r:id="rId5" imgW="12672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1205" y="1706485"/>
                          <a:ext cx="223114" cy="245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5856470"/>
                </p:ext>
              </p:extLst>
            </p:nvPr>
          </p:nvGraphicFramePr>
          <p:xfrm>
            <a:off x="6187142" y="1673017"/>
            <a:ext cx="223114" cy="312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수식" r:id="rId7" imgW="126720" imgH="177480" progId="Equation.3">
                    <p:embed/>
                  </p:oleObj>
                </mc:Choice>
                <mc:Fallback>
                  <p:oleObj name="수식" r:id="rId7" imgW="126720" imgH="177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7142" y="1673017"/>
                          <a:ext cx="223114" cy="312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1544724" y="3551066"/>
            <a:ext cx="222250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수식" r:id="rId9" imgW="126720" imgH="139680" progId="Equation.3">
                    <p:embed/>
                  </p:oleObj>
                </mc:Choice>
                <mc:Fallback>
                  <p:oleObj name="수식" r:id="rId9" imgW="126720" imgH="1396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724" y="3551066"/>
                          <a:ext cx="222250" cy="246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69713"/>
                </p:ext>
              </p:extLst>
            </p:nvPr>
          </p:nvGraphicFramePr>
          <p:xfrm>
            <a:off x="5646949" y="3511020"/>
            <a:ext cx="1080386" cy="326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" name="수식" r:id="rId10" imgW="672840" imgH="203040" progId="Equation.3">
                    <p:embed/>
                  </p:oleObj>
                </mc:Choice>
                <mc:Fallback>
                  <p:oleObj name="수식" r:id="rId10" imgW="67284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6949" y="3511020"/>
                          <a:ext cx="1080386" cy="326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821639" y="3997496"/>
            <a:ext cx="246063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" name="수식" r:id="rId12" imgW="139680" imgH="164880" progId="Equation.3">
                    <p:embed/>
                  </p:oleObj>
                </mc:Choice>
                <mc:Fallback>
                  <p:oleObj name="수식" r:id="rId12" imgW="139680" imgH="1648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639" y="3997496"/>
                          <a:ext cx="246063" cy="290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900184"/>
                </p:ext>
              </p:extLst>
            </p:nvPr>
          </p:nvGraphicFramePr>
          <p:xfrm>
            <a:off x="1544724" y="3958257"/>
            <a:ext cx="2222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" name="수식" r:id="rId14" imgW="126720" imgH="177480" progId="Equation.3">
                    <p:embed/>
                  </p:oleObj>
                </mc:Choice>
                <mc:Fallback>
                  <p:oleObj name="수식" r:id="rId14" imgW="126720" imgH="177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724" y="3958257"/>
                          <a:ext cx="2222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989871"/>
                </p:ext>
              </p:extLst>
            </p:nvPr>
          </p:nvGraphicFramePr>
          <p:xfrm>
            <a:off x="2717690" y="3936721"/>
            <a:ext cx="2222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name="수식" r:id="rId15" imgW="126720" imgH="177480" progId="Equation.3">
                    <p:embed/>
                  </p:oleObj>
                </mc:Choice>
                <mc:Fallback>
                  <p:oleObj name="수식" r:id="rId15" imgW="126720" imgH="177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7690" y="3936721"/>
                          <a:ext cx="2222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69" y="607620"/>
            <a:ext cx="753505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33832"/>
            <a:ext cx="770800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일부 데이터를 사용하는 만큼 확률적 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중간 결과의 진폭이 크고 불안정해 보일 수도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속도가 확연히 빠르면서도 최적 해에 근사한 값을 찾아낸다는 장점 덕분에 경사 하강법의 대안으로 사용되고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393" y="3515350"/>
            <a:ext cx="6723238" cy="245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7878" y="6020967"/>
            <a:ext cx="457263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9-5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하강법과 확률적 경사 하강법의 비교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60971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모멘텀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모멘텀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(momentum)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 단어는 ‘관성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탄력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가속도’라는 뜻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모멘텀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SGD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란 말 그대로 경사 하강법에 탄력을 더해 주는 것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다시 말해서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하강법과 마찬가지로 매번 기울기를 구하지만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오차를 수정하기 전 바로 앞 수정 값과 방향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(+, -)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참고하여 같은 방향으로 일정한 비율만 수정되게 하는 방법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방향이 양수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(+)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방향으로 한 번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(-)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방향으로한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번 지그재그로 일어나는 현상이 줄어들고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이동 값을 고려하여 일정 비율만큼만  효과를 낼 수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69" y="607620"/>
            <a:ext cx="749334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77" y="4686436"/>
            <a:ext cx="315947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9-6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모멘텀을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적용했을 때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6" y="1844824"/>
            <a:ext cx="7360458" cy="273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6014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86" y="1595776"/>
            <a:ext cx="7254028" cy="450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69" y="607620"/>
            <a:ext cx="747671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843" y="1591022"/>
            <a:ext cx="7123887" cy="24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7878" y="4085072"/>
            <a:ext cx="548703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9-1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구동에 사용되는 고급 경사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개요 및 활용법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가중합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바이어스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5119" y="1551397"/>
            <a:ext cx="8191262" cy="2377574"/>
            <a:chOff x="507895" y="1551397"/>
            <a:chExt cx="8191262" cy="2377574"/>
          </a:xfrm>
        </p:grpSpPr>
        <p:sp>
          <p:nvSpPr>
            <p:cNvPr id="20" name="Rectangle 6"/>
            <p:cNvSpPr/>
            <p:nvPr/>
          </p:nvSpPr>
          <p:spPr>
            <a:xfrm>
              <a:off x="507895" y="1551397"/>
              <a:ext cx="8191262" cy="237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가중합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입력 값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 가중치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곱을 모두 더한 다음 거기에 바이어스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더한 값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활성화 함수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(activation function) :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가중합의 결과를 놓고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또는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출력해서 다음으로 보냄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여기서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판단하는 함수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307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6473465"/>
                </p:ext>
              </p:extLst>
            </p:nvPr>
          </p:nvGraphicFramePr>
          <p:xfrm>
            <a:off x="1605750" y="2194564"/>
            <a:ext cx="224955" cy="247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750" y="2194564"/>
                          <a:ext cx="224955" cy="247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814141"/>
                </p:ext>
              </p:extLst>
            </p:nvPr>
          </p:nvGraphicFramePr>
          <p:xfrm>
            <a:off x="2847061" y="2203603"/>
            <a:ext cx="269946" cy="247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수식" r:id="rId6" imgW="152280" imgH="139680" progId="Equation.3">
                    <p:embed/>
                  </p:oleObj>
                </mc:Choice>
                <mc:Fallback>
                  <p:oleObj name="수식" r:id="rId6" imgW="15228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061" y="2203603"/>
                          <a:ext cx="269946" cy="247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536194"/>
                </p:ext>
              </p:extLst>
            </p:nvPr>
          </p:nvGraphicFramePr>
          <p:xfrm>
            <a:off x="7232891" y="2169861"/>
            <a:ext cx="224955" cy="314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수식" r:id="rId8" imgW="126720" imgH="177480" progId="Equation.3">
                    <p:embed/>
                  </p:oleObj>
                </mc:Choice>
                <mc:Fallback>
                  <p:oleObj name="수식" r:id="rId8" imgW="126720" imgH="177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2891" y="2169861"/>
                          <a:ext cx="224955" cy="314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8191262" cy="141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 하나의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퍼셉트론으로는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많은 것을 기대할 수가 없음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지금부터는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한계와 이를 해결하는 과정을 보며 신경망의 기본 개념을 확립해 보자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876" y="5897401"/>
            <a:ext cx="475552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6-2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사각형 종이에 놓인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검은점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 개와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흰점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 개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89" y="3097086"/>
            <a:ext cx="2803677" cy="26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950" y="2826276"/>
            <a:ext cx="3677237" cy="32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819126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네 점 사이에 직선을 하나 긋는다고 하자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 직선의 한쪽 편에는 검은 점만 있고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한쪽에는 흰 점만 있게끔 선을 그을 수 있을까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875" y="6078634"/>
            <a:ext cx="522934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6-3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선으로는 같은 색끼리 나눌 수 없다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</TotalTime>
  <Words>2377</Words>
  <Application>Microsoft Office PowerPoint</Application>
  <PresentationFormat>화면 슬라이드 쇼(4:3)</PresentationFormat>
  <Paragraphs>296</Paragraphs>
  <Slides>64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64</vt:i4>
      </vt:variant>
    </vt:vector>
  </HeadingPairs>
  <TitlesOfParts>
    <vt:vector size="74" baseType="lpstr">
      <vt:lpstr>나눔스퀘어</vt:lpstr>
      <vt:lpstr>나눔스퀘어 Bold</vt:lpstr>
      <vt:lpstr>맑은 고딕</vt:lpstr>
      <vt:lpstr>Arial</vt:lpstr>
      <vt:lpstr>Calibri</vt:lpstr>
      <vt:lpstr>Calibri Light</vt:lpstr>
      <vt:lpstr>Wingdings</vt:lpstr>
      <vt:lpstr>Office 테마</vt:lpstr>
      <vt:lpstr>수식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다빈</dc:creator>
  <cp:lastModifiedBy>Windows 사용자</cp:lastModifiedBy>
  <cp:revision>443</cp:revision>
  <dcterms:created xsi:type="dcterms:W3CDTF">2020-01-28T07:15:39Z</dcterms:created>
  <dcterms:modified xsi:type="dcterms:W3CDTF">2021-02-06T14:06:18Z</dcterms:modified>
</cp:coreProperties>
</file>