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obster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obs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c2243802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c2243802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c4e4a3af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bc4e4a3af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c15ce019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c15ce019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c4e4a3a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c4e4a3a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c4e4a3af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c4e4a3af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bc4e4a3af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bc4e4a3af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c4e4a3af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bc4e4a3af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c4e4a3af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bc4e4a3af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c15ce019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c15ce019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c4e4a3af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bc4e4a3af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c4e4a3af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bc4e4a3af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NY 311 Analysis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CIS9650 Group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2"/>
          <p:cNvGrpSpPr/>
          <p:nvPr/>
        </p:nvGrpSpPr>
        <p:grpSpPr>
          <a:xfrm>
            <a:off x="1730121" y="4562275"/>
            <a:ext cx="5845213" cy="434400"/>
            <a:chOff x="1649133" y="3073425"/>
            <a:chExt cx="5845213" cy="434400"/>
          </a:xfrm>
        </p:grpSpPr>
        <p:sp>
          <p:nvSpPr>
            <p:cNvPr id="169" name="Google Shape;169;p22"/>
            <p:cNvSpPr/>
            <p:nvPr/>
          </p:nvSpPr>
          <p:spPr>
            <a:xfrm>
              <a:off x="1649133" y="3073425"/>
              <a:ext cx="434400" cy="4344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1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3477621" y="3073425"/>
              <a:ext cx="434400" cy="4344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2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5306121" y="3073425"/>
              <a:ext cx="434400" cy="434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3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7059946" y="3073425"/>
              <a:ext cx="434400" cy="4344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4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</p:grpSp>
      <p:sp>
        <p:nvSpPr>
          <p:cNvPr id="173" name="Google Shape;173;p22"/>
          <p:cNvSpPr txBox="1"/>
          <p:nvPr/>
        </p:nvSpPr>
        <p:spPr>
          <a:xfrm>
            <a:off x="173675" y="223325"/>
            <a:ext cx="3101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GAME RELEASES</a:t>
            </a:r>
            <a:endParaRPr b="1" sz="24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4660200" y="3418250"/>
            <a:ext cx="40506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 between noise complaints and Battle Royal game sales: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0.6226200024975854</a:t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609600" y="3418250"/>
            <a:ext cx="40506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 between noise complaints and Open World game sales: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-0.5123576669830741</a:t>
            </a:r>
            <a:endParaRPr/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150" y="657725"/>
            <a:ext cx="3215994" cy="276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169" y="657725"/>
            <a:ext cx="3364405" cy="27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3"/>
          <p:cNvGrpSpPr/>
          <p:nvPr/>
        </p:nvGrpSpPr>
        <p:grpSpPr>
          <a:xfrm>
            <a:off x="1730121" y="4562275"/>
            <a:ext cx="5845213" cy="434400"/>
            <a:chOff x="1649133" y="3073425"/>
            <a:chExt cx="5845213" cy="434400"/>
          </a:xfrm>
        </p:grpSpPr>
        <p:sp>
          <p:nvSpPr>
            <p:cNvPr id="183" name="Google Shape;183;p23"/>
            <p:cNvSpPr/>
            <p:nvPr/>
          </p:nvSpPr>
          <p:spPr>
            <a:xfrm>
              <a:off x="1649133" y="3073425"/>
              <a:ext cx="434400" cy="4344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1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3477621" y="3073425"/>
              <a:ext cx="434400" cy="4344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2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5306121" y="3073425"/>
              <a:ext cx="434400" cy="4344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3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7059946" y="3073425"/>
              <a:ext cx="434400" cy="434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4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</p:grpSp>
      <p:sp>
        <p:nvSpPr>
          <p:cNvPr id="187" name="Google Shape;187;p23"/>
          <p:cNvSpPr txBox="1"/>
          <p:nvPr/>
        </p:nvSpPr>
        <p:spPr>
          <a:xfrm>
            <a:off x="173675" y="223325"/>
            <a:ext cx="408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PRESIDENT POPULARITY</a:t>
            </a:r>
            <a:endParaRPr b="1" sz="24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50" y="935150"/>
            <a:ext cx="3774616" cy="276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588" y="935150"/>
            <a:ext cx="3653533" cy="27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4"/>
          <p:cNvGrpSpPr/>
          <p:nvPr/>
        </p:nvGrpSpPr>
        <p:grpSpPr>
          <a:xfrm>
            <a:off x="1730121" y="4562275"/>
            <a:ext cx="5845213" cy="434400"/>
            <a:chOff x="1649133" y="3073425"/>
            <a:chExt cx="5845213" cy="434400"/>
          </a:xfrm>
        </p:grpSpPr>
        <p:sp>
          <p:nvSpPr>
            <p:cNvPr id="195" name="Google Shape;195;p24"/>
            <p:cNvSpPr/>
            <p:nvPr/>
          </p:nvSpPr>
          <p:spPr>
            <a:xfrm>
              <a:off x="1649133" y="3073425"/>
              <a:ext cx="434400" cy="4344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1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3477621" y="3073425"/>
              <a:ext cx="434400" cy="4344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2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5306121" y="3073425"/>
              <a:ext cx="434400" cy="4344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3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7059946" y="3073425"/>
              <a:ext cx="434400" cy="434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4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</p:grpSp>
      <p:sp>
        <p:nvSpPr>
          <p:cNvPr id="199" name="Google Shape;199;p24"/>
          <p:cNvSpPr txBox="1"/>
          <p:nvPr/>
        </p:nvSpPr>
        <p:spPr>
          <a:xfrm>
            <a:off x="173675" y="223325"/>
            <a:ext cx="408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PRESIDENT POPULARITY</a:t>
            </a:r>
            <a:endParaRPr b="1" sz="24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700" y="980975"/>
            <a:ext cx="7538929" cy="21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722700" y="3620200"/>
            <a:ext cx="75390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175" y="1375275"/>
            <a:ext cx="4121650" cy="30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73675" y="223325"/>
            <a:ext cx="171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endParaRPr b="1" sz="24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73675" y="505325"/>
            <a:ext cx="2733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 New Yorkers complain?</a:t>
            </a:r>
            <a:endParaRPr sz="1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926700" y="2071975"/>
            <a:ext cx="645300" cy="6453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985125" y="2104375"/>
            <a:ext cx="1823700" cy="580500"/>
          </a:xfrm>
          <a:prstGeom prst="rect">
            <a:avLst/>
          </a:prstGeom>
          <a:solidFill>
            <a:srgbClr val="FFFFFF">
              <a:alpha val="715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Morning Peak Hour: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9AM - 10AM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5915350" y="1715675"/>
            <a:ext cx="645300" cy="6453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632825" y="1715675"/>
            <a:ext cx="1823700" cy="580500"/>
          </a:xfrm>
          <a:prstGeom prst="rect">
            <a:avLst/>
          </a:prstGeom>
          <a:solidFill>
            <a:srgbClr val="FFFFFF">
              <a:alpha val="715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Evening</a:t>
            </a:r>
            <a:r>
              <a:rPr lang="en"/>
              <a:t> Peak Hour: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9PM - 10PM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400" y="1281450"/>
            <a:ext cx="3873700" cy="29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300" y="1281450"/>
            <a:ext cx="3873700" cy="29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73675" y="223325"/>
            <a:ext cx="171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endParaRPr b="1" sz="24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73675" y="505325"/>
            <a:ext cx="3337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do New Yorkers complain about?</a:t>
            </a:r>
            <a:endParaRPr sz="1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>
            <a:off x="1017375" y="1805225"/>
            <a:ext cx="1761900" cy="2016325"/>
            <a:chOff x="1017375" y="1805225"/>
            <a:chExt cx="1761900" cy="2016325"/>
          </a:xfrm>
        </p:grpSpPr>
        <p:sp>
          <p:nvSpPr>
            <p:cNvPr id="76" name="Google Shape;76;p15"/>
            <p:cNvSpPr txBox="1"/>
            <p:nvPr/>
          </p:nvSpPr>
          <p:spPr>
            <a:xfrm>
              <a:off x="1017375" y="3387150"/>
              <a:ext cx="17619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Heat/Water Related</a:t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1017375" y="2593088"/>
              <a:ext cx="17619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Illegal Parking</a:t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1017375" y="1805225"/>
              <a:ext cx="17619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Conditions</a:t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5290675" y="1802125"/>
            <a:ext cx="1761900" cy="2016325"/>
            <a:chOff x="1017375" y="1805225"/>
            <a:chExt cx="1761900" cy="2016325"/>
          </a:xfrm>
        </p:grpSpPr>
        <p:sp>
          <p:nvSpPr>
            <p:cNvPr id="80" name="Google Shape;80;p15"/>
            <p:cNvSpPr txBox="1"/>
            <p:nvPr/>
          </p:nvSpPr>
          <p:spPr>
            <a:xfrm>
              <a:off x="1017375" y="3387150"/>
              <a:ext cx="17619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Noise - Residential</a:t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1017375" y="2593088"/>
              <a:ext cx="17619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Noise - Others</a:t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1017375" y="1805225"/>
              <a:ext cx="17619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Illegal Parking</a:t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173675" y="223325"/>
            <a:ext cx="171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endParaRPr b="1" sz="24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73675" y="505325"/>
            <a:ext cx="3337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do New Yorkers complain about?</a:t>
            </a:r>
            <a:endParaRPr sz="1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25" y="2446025"/>
            <a:ext cx="2618074" cy="196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3100" y="2446025"/>
            <a:ext cx="2618076" cy="196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0775" y="2446025"/>
            <a:ext cx="2618076" cy="196355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868500" y="1215900"/>
            <a:ext cx="1488900" cy="929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B6D7A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Morning Issue: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Heat/Water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3622850" y="1215900"/>
            <a:ext cx="1488900" cy="929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B6D7A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Evening Issue: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Noise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6377200" y="1215900"/>
            <a:ext cx="1488900" cy="929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B6D7A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All-day Issue: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Illegal Parking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173675" y="223325"/>
            <a:ext cx="171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endParaRPr b="1" sz="24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73675" y="505325"/>
            <a:ext cx="3337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do New Yorkers complain?</a:t>
            </a:r>
            <a:endParaRPr sz="1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2245675" y="1113275"/>
            <a:ext cx="4814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We explore these areas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588" y="2026025"/>
            <a:ext cx="1063500" cy="7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088" y="1933376"/>
            <a:ext cx="939425" cy="956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1538" y="1901825"/>
            <a:ext cx="1063500" cy="1019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2038" y="1901824"/>
            <a:ext cx="790212" cy="10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1649133" y="3073425"/>
            <a:ext cx="434400" cy="4344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1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3477621" y="3073425"/>
            <a:ext cx="434400" cy="4344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2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5306121" y="3073425"/>
            <a:ext cx="434400" cy="4344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3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7059946" y="3073425"/>
            <a:ext cx="434400" cy="4344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4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110425" y="3541400"/>
            <a:ext cx="1464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Air 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Quality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798425" y="3541400"/>
            <a:ext cx="1792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Mass 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Shooting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626937" y="3541400"/>
            <a:ext cx="1792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Game 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Releases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6380762" y="3541400"/>
            <a:ext cx="1792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President Popularity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8"/>
          <p:cNvGrpSpPr/>
          <p:nvPr/>
        </p:nvGrpSpPr>
        <p:grpSpPr>
          <a:xfrm>
            <a:off x="1730121" y="4562275"/>
            <a:ext cx="5845213" cy="434400"/>
            <a:chOff x="1649133" y="3073425"/>
            <a:chExt cx="5845213" cy="434400"/>
          </a:xfrm>
        </p:grpSpPr>
        <p:sp>
          <p:nvSpPr>
            <p:cNvPr id="119" name="Google Shape;119;p18"/>
            <p:cNvSpPr/>
            <p:nvPr/>
          </p:nvSpPr>
          <p:spPr>
            <a:xfrm>
              <a:off x="1649133" y="3073425"/>
              <a:ext cx="434400" cy="434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1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3477621" y="3073425"/>
              <a:ext cx="434400" cy="4344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2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5306121" y="3073425"/>
              <a:ext cx="434400" cy="4344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3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7059946" y="3073425"/>
              <a:ext cx="434400" cy="4344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4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</p:grpSp>
      <p:sp>
        <p:nvSpPr>
          <p:cNvPr id="123" name="Google Shape;123;p18"/>
          <p:cNvSpPr txBox="1"/>
          <p:nvPr/>
        </p:nvSpPr>
        <p:spPr>
          <a:xfrm>
            <a:off x="173675" y="142425"/>
            <a:ext cx="207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AIR QUALITY</a:t>
            </a:r>
            <a:endParaRPr b="1" sz="24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6925"/>
            <a:ext cx="5270649" cy="382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5776675" y="1631075"/>
            <a:ext cx="31308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red fitted line is almost flat, which indicates a little correlation between AQI and number of 311 service requests.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9"/>
          <p:cNvGrpSpPr/>
          <p:nvPr/>
        </p:nvGrpSpPr>
        <p:grpSpPr>
          <a:xfrm>
            <a:off x="1730121" y="4562275"/>
            <a:ext cx="5845213" cy="434400"/>
            <a:chOff x="1649133" y="3073425"/>
            <a:chExt cx="5845213" cy="434400"/>
          </a:xfrm>
        </p:grpSpPr>
        <p:sp>
          <p:nvSpPr>
            <p:cNvPr id="131" name="Google Shape;131;p19"/>
            <p:cNvSpPr/>
            <p:nvPr/>
          </p:nvSpPr>
          <p:spPr>
            <a:xfrm>
              <a:off x="1649133" y="3073425"/>
              <a:ext cx="434400" cy="434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1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3477621" y="3073425"/>
              <a:ext cx="434400" cy="4344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2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306121" y="3073425"/>
              <a:ext cx="434400" cy="4344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3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7059946" y="3073425"/>
              <a:ext cx="434400" cy="4344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4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</p:grpSp>
      <p:sp>
        <p:nvSpPr>
          <p:cNvPr id="135" name="Google Shape;135;p19"/>
          <p:cNvSpPr txBox="1"/>
          <p:nvPr/>
        </p:nvSpPr>
        <p:spPr>
          <a:xfrm>
            <a:off x="173675" y="142425"/>
            <a:ext cx="207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AIR QUALITY</a:t>
            </a:r>
            <a:endParaRPr b="1" sz="24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25" y="681625"/>
            <a:ext cx="4953726" cy="37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5786450" y="1691200"/>
            <a:ext cx="22644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median line in each of the boxplot shows that there is no statistically significant difference in number of incidence when having different types of days.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0"/>
          <p:cNvGrpSpPr/>
          <p:nvPr/>
        </p:nvGrpSpPr>
        <p:grpSpPr>
          <a:xfrm>
            <a:off x="1730121" y="4562275"/>
            <a:ext cx="5845213" cy="434400"/>
            <a:chOff x="1649133" y="3073425"/>
            <a:chExt cx="5845213" cy="434400"/>
          </a:xfrm>
        </p:grpSpPr>
        <p:sp>
          <p:nvSpPr>
            <p:cNvPr id="143" name="Google Shape;143;p20"/>
            <p:cNvSpPr/>
            <p:nvPr/>
          </p:nvSpPr>
          <p:spPr>
            <a:xfrm>
              <a:off x="1649133" y="3073425"/>
              <a:ext cx="434400" cy="4344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1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3477621" y="3073425"/>
              <a:ext cx="434400" cy="434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2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306121" y="3073425"/>
              <a:ext cx="434400" cy="4344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3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7059946" y="3073425"/>
              <a:ext cx="434400" cy="4344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4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</p:grpSp>
      <p:sp>
        <p:nvSpPr>
          <p:cNvPr id="147" name="Google Shape;147;p20"/>
          <p:cNvSpPr txBox="1"/>
          <p:nvPr/>
        </p:nvSpPr>
        <p:spPr>
          <a:xfrm>
            <a:off x="173675" y="223325"/>
            <a:ext cx="3101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MASS SHOOTING</a:t>
            </a:r>
            <a:endParaRPr b="1" sz="24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25" y="1726250"/>
            <a:ext cx="3671524" cy="276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0150" y="126150"/>
            <a:ext cx="5970626" cy="15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726250"/>
            <a:ext cx="3819050" cy="27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>
            <a:off x="1730121" y="4562275"/>
            <a:ext cx="5845213" cy="434400"/>
            <a:chOff x="1649133" y="3073425"/>
            <a:chExt cx="5845213" cy="434400"/>
          </a:xfrm>
        </p:grpSpPr>
        <p:sp>
          <p:nvSpPr>
            <p:cNvPr id="156" name="Google Shape;156;p21"/>
            <p:cNvSpPr/>
            <p:nvPr/>
          </p:nvSpPr>
          <p:spPr>
            <a:xfrm>
              <a:off x="1649133" y="3073425"/>
              <a:ext cx="434400" cy="4344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1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3477621" y="3073425"/>
              <a:ext cx="434400" cy="4344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2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5306121" y="3073425"/>
              <a:ext cx="434400" cy="434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3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7059946" y="3073425"/>
              <a:ext cx="434400" cy="4344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obster"/>
                  <a:ea typeface="Lobster"/>
                  <a:cs typeface="Lobster"/>
                  <a:sym typeface="Lobster"/>
                </a:rPr>
                <a:t>4</a:t>
              </a:r>
              <a:endParaRPr>
                <a:latin typeface="Lobster"/>
                <a:ea typeface="Lobster"/>
                <a:cs typeface="Lobster"/>
                <a:sym typeface="Lobster"/>
              </a:endParaRPr>
            </a:p>
          </p:txBody>
        </p:sp>
      </p:grpSp>
      <p:sp>
        <p:nvSpPr>
          <p:cNvPr id="160" name="Google Shape;160;p21"/>
          <p:cNvSpPr txBox="1"/>
          <p:nvPr/>
        </p:nvSpPr>
        <p:spPr>
          <a:xfrm>
            <a:off x="173675" y="223325"/>
            <a:ext cx="3101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GAME RELEASES</a:t>
            </a:r>
            <a:endParaRPr b="1" sz="24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50" y="731025"/>
            <a:ext cx="3362436" cy="328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411" y="657713"/>
            <a:ext cx="3330868" cy="276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3975500" y="3557600"/>
            <a:ext cx="40506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 between noise complaints and Steam game sales: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0.30560745158410146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