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70" r:id="rId5"/>
    <p:sldId id="278" r:id="rId6"/>
    <p:sldId id="269" r:id="rId7"/>
    <p:sldId id="279" r:id="rId8"/>
    <p:sldId id="258" r:id="rId9"/>
    <p:sldId id="259" r:id="rId10"/>
    <p:sldId id="260" r:id="rId11"/>
    <p:sldId id="263" r:id="rId12"/>
    <p:sldId id="265" r:id="rId13"/>
    <p:sldId id="266" r:id="rId14"/>
    <p:sldId id="277" r:id="rId15"/>
    <p:sldId id="267" r:id="rId16"/>
    <p:sldId id="275" r:id="rId17"/>
    <p:sldId id="276"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378"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localhost:8080/checkMispStatus" TargetMode="External"/><Relationship Id="rId2" Type="http://schemas.openxmlformats.org/officeDocument/2006/relationships/hyperlink" Target="http://localhost:8080/listQuartzJobs" TargetMode="External"/><Relationship Id="rId1" Type="http://schemas.openxmlformats.org/officeDocument/2006/relationships/slideLayout" Target="../slideLayouts/slideLayout2.xml"/><Relationship Id="rId5" Type="http://schemas.openxmlformats.org/officeDocument/2006/relationships/hyperlink" Target="http://localhost:8080/refreshConfig" TargetMode="External"/><Relationship Id="rId4" Type="http://schemas.openxmlformats.org/officeDocument/2006/relationships/hyperlink" Target="http://localhost:8080/checkTaxiiStatu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080/misptransclient?processType=stixToMisp" TargetMode="External"/><Relationship Id="rId2" Type="http://schemas.openxmlformats.org/officeDocument/2006/relationships/hyperlink" Target="http://localhost:8080/misptransclient?processType=xmlOutput" TargetMode="External"/><Relationship Id="rId1" Type="http://schemas.openxmlformats.org/officeDocument/2006/relationships/slideLayout" Target="../slideLayouts/slideLayout2.xml"/><Relationship Id="rId5" Type="http://schemas.openxmlformats.org/officeDocument/2006/relationships/hyperlink" Target="mailto:admin@admin.test" TargetMode="External"/><Relationship Id="rId4" Type="http://schemas.openxmlformats.org/officeDocument/2006/relationships/hyperlink" Target="http://10.23.218.173/users/logi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Tutorial On:</a:t>
            </a:r>
            <a:endParaRPr lang="en-US" dirty="0"/>
          </a:p>
        </p:txBody>
      </p:sp>
      <p:sp>
        <p:nvSpPr>
          <p:cNvPr id="3" name="Subtitle 2"/>
          <p:cNvSpPr>
            <a:spLocks noGrp="1"/>
          </p:cNvSpPr>
          <p:nvPr>
            <p:ph type="subTitle" idx="1"/>
          </p:nvPr>
        </p:nvSpPr>
        <p:spPr/>
        <p:txBody>
          <a:bodyPr>
            <a:normAutofit fontScale="70000" lnSpcReduction="20000"/>
          </a:bodyPr>
          <a:lstStyle/>
          <a:p>
            <a:r>
              <a:rPr lang="en-US" dirty="0" err="1" smtClean="0"/>
              <a:t>FlareMISPService</a:t>
            </a:r>
            <a:endParaRPr lang="en-US" dirty="0" smtClean="0"/>
          </a:p>
          <a:p>
            <a:r>
              <a:rPr lang="en-US" dirty="0" smtClean="0"/>
              <a:t>(Java / SpringBoot / Rest </a:t>
            </a:r>
            <a:r>
              <a:rPr lang="en-US" dirty="0" err="1" smtClean="0"/>
              <a:t>WebService</a:t>
            </a:r>
            <a:r>
              <a:rPr lang="en-US" dirty="0" smtClean="0"/>
              <a:t>)</a:t>
            </a:r>
          </a:p>
          <a:p>
            <a:endParaRPr lang="en-US" dirty="0" smtClean="0"/>
          </a:p>
          <a:p>
            <a:r>
              <a:rPr lang="en-US" dirty="0" err="1" smtClean="0"/>
              <a:t>GitLab</a:t>
            </a:r>
            <a:r>
              <a:rPr lang="en-US" dirty="0" smtClean="0"/>
              <a:t> </a:t>
            </a:r>
            <a:r>
              <a:rPr lang="en-US" dirty="0"/>
              <a:t>URL: </a:t>
            </a:r>
            <a:r>
              <a:rPr lang="en-US" b="1" i="1" dirty="0"/>
              <a:t>http://10.23.219.229/flare/FLAREmispService</a:t>
            </a:r>
            <a:endParaRPr lang="en-US" b="1" i="1" dirty="0"/>
          </a:p>
        </p:txBody>
      </p:sp>
    </p:spTree>
    <p:extLst>
      <p:ext uri="{BB962C8B-B14F-4D97-AF65-F5344CB8AC3E}">
        <p14:creationId xmlns:p14="http://schemas.microsoft.com/office/powerpoint/2010/main" val="215652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LARE_Developer_VM [Running] - Oracle VM VirtualBox :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5981"/>
            <a:ext cx="9144000" cy="5926037"/>
          </a:xfrm>
          <a:prstGeom prst="rect">
            <a:avLst/>
          </a:prstGeom>
        </p:spPr>
      </p:pic>
      <p:sp>
        <p:nvSpPr>
          <p:cNvPr id="2" name="Rectangle 1"/>
          <p:cNvSpPr/>
          <p:nvPr/>
        </p:nvSpPr>
        <p:spPr>
          <a:xfrm>
            <a:off x="5410200" y="1790700"/>
            <a:ext cx="3505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InitializeQuartzJob.java is implementing an </a:t>
            </a:r>
            <a:r>
              <a:rPr lang="en-US" i="1" dirty="0" smtClean="0"/>
              <a:t>Interface</a:t>
            </a:r>
            <a:r>
              <a:rPr lang="en-US" dirty="0" smtClean="0"/>
              <a:t> defined by the Quartz Scheduler project.  ‘Job’ basically wants us to define what code must be executed when it’s time to do something.</a:t>
            </a:r>
            <a:endParaRPr lang="en-US" dirty="0"/>
          </a:p>
        </p:txBody>
      </p:sp>
      <p:sp>
        <p:nvSpPr>
          <p:cNvPr id="5" name="Rectangle 4"/>
          <p:cNvSpPr/>
          <p:nvPr/>
        </p:nvSpPr>
        <p:spPr>
          <a:xfrm>
            <a:off x="5410200" y="3695700"/>
            <a:ext cx="3505200" cy="3162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case, the “Job” is always going to be generating a HTTP Request (to this same REST Service)</a:t>
            </a:r>
          </a:p>
          <a:p>
            <a:pPr algn="ctr"/>
            <a:r>
              <a:rPr lang="en-US" dirty="0" smtClean="0"/>
              <a:t>It will start a one-time poll via CTIToolkit, to search for STIX on the TAXI Server, convert it to MISP event and then upload it to the MISP Server. </a:t>
            </a:r>
          </a:p>
          <a:p>
            <a:pPr algn="ctr"/>
            <a:r>
              <a:rPr lang="en-US" i="1" dirty="0" smtClean="0">
                <a:solidFill>
                  <a:srgbClr val="FFC000"/>
                </a:solidFill>
              </a:rPr>
              <a:t>(</a:t>
            </a:r>
            <a:r>
              <a:rPr lang="en-US" sz="1600" i="1" dirty="0" smtClean="0">
                <a:solidFill>
                  <a:srgbClr val="FFC000"/>
                </a:solidFill>
              </a:rPr>
              <a:t>Assuming that ‘mtc.processtype’ config property is set to  the string ‘stixToMisp’)</a:t>
            </a:r>
            <a:endParaRPr lang="en-US" sz="1600" i="1" dirty="0">
              <a:solidFill>
                <a:srgbClr val="FFC000"/>
              </a:solidFill>
            </a:endParaRPr>
          </a:p>
        </p:txBody>
      </p:sp>
    </p:spTree>
    <p:extLst>
      <p:ext uri="{BB962C8B-B14F-4D97-AF65-F5344CB8AC3E}">
        <p14:creationId xmlns:p14="http://schemas.microsoft.com/office/powerpoint/2010/main" val="2662614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LARE_Developer_VM [Running] - Oracle VM VirtualBox :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65981"/>
            <a:ext cx="9144000" cy="5926037"/>
          </a:xfrm>
          <a:prstGeom prst="rect">
            <a:avLst/>
          </a:prstGeom>
        </p:spPr>
      </p:pic>
      <p:sp>
        <p:nvSpPr>
          <p:cNvPr id="4" name="Rectangle 3"/>
          <p:cNvSpPr/>
          <p:nvPr/>
        </p:nvSpPr>
        <p:spPr>
          <a:xfrm>
            <a:off x="5562600" y="1447800"/>
            <a:ext cx="33528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Config.java</a:t>
            </a:r>
          </a:p>
          <a:p>
            <a:pPr algn="ctr"/>
            <a:r>
              <a:rPr lang="en-US" dirty="0" smtClean="0"/>
              <a:t>This is not a typical implementation for how to handle Configuration Files in SpringBoot.  A lot of </a:t>
            </a:r>
            <a:r>
              <a:rPr lang="en-US" dirty="0" err="1" smtClean="0"/>
              <a:t>Springboot</a:t>
            </a:r>
            <a:r>
              <a:rPr lang="en-US" dirty="0" smtClean="0"/>
              <a:t> can do ‘</a:t>
            </a:r>
            <a:r>
              <a:rPr lang="en-US" dirty="0" err="1" smtClean="0"/>
              <a:t>autowiring</a:t>
            </a:r>
            <a:r>
              <a:rPr lang="en-US" dirty="0" smtClean="0"/>
              <a:t>’ and ‘</a:t>
            </a:r>
            <a:r>
              <a:rPr lang="en-US" dirty="0" err="1" smtClean="0"/>
              <a:t>autoconfig</a:t>
            </a:r>
            <a:r>
              <a:rPr lang="en-US" dirty="0" smtClean="0"/>
              <a:t>’ for you .  But you have to set it up properly.</a:t>
            </a:r>
            <a:endParaRPr lang="en-US" dirty="0"/>
          </a:p>
        </p:txBody>
      </p:sp>
      <p:sp>
        <p:nvSpPr>
          <p:cNvPr id="5" name="Rectangle 4"/>
          <p:cNvSpPr/>
          <p:nvPr/>
        </p:nvSpPr>
        <p:spPr>
          <a:xfrm>
            <a:off x="5715000" y="4267200"/>
            <a:ext cx="33528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 special attention to the ‘</a:t>
            </a:r>
            <a:r>
              <a:rPr lang="en-US" dirty="0" err="1" smtClean="0"/>
              <a:t>setProperty</a:t>
            </a:r>
            <a:r>
              <a:rPr lang="en-US" dirty="0" smtClean="0"/>
              <a:t>’ method because it’s not just setting values in-memory.. It’s also </a:t>
            </a:r>
            <a:r>
              <a:rPr lang="en-US" dirty="0" err="1" smtClean="0"/>
              <a:t>persiting</a:t>
            </a:r>
            <a:r>
              <a:rPr lang="en-US" dirty="0" smtClean="0"/>
              <a:t> to the file system config.properties file too.</a:t>
            </a:r>
            <a:endParaRPr lang="en-US" dirty="0"/>
          </a:p>
        </p:txBody>
      </p:sp>
    </p:spTree>
    <p:extLst>
      <p:ext uri="{BB962C8B-B14F-4D97-AF65-F5344CB8AC3E}">
        <p14:creationId xmlns:p14="http://schemas.microsoft.com/office/powerpoint/2010/main" val="2662614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FLARE_Developer_VM [Running] - Oracle VM VirtualBox :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2400"/>
            <a:ext cx="9144000" cy="5926036"/>
          </a:xfrm>
        </p:spPr>
      </p:pic>
      <p:sp>
        <p:nvSpPr>
          <p:cNvPr id="4" name="Right Arrow 3"/>
          <p:cNvSpPr/>
          <p:nvPr/>
        </p:nvSpPr>
        <p:spPr>
          <a:xfrm rot="2556293" flipV="1">
            <a:off x="3238319" y="2522372"/>
            <a:ext cx="609600" cy="349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rot="8185607" flipV="1">
            <a:off x="3732078" y="4048116"/>
            <a:ext cx="609600" cy="349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19400" y="4419600"/>
            <a:ext cx="2590800" cy="381000"/>
          </a:xfrm>
          <a:prstGeom prst="rect">
            <a:avLst/>
          </a:prstGeom>
          <a:solidFill>
            <a:schemeClr val="accent2">
              <a:alpha val="24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248400" y="3093293"/>
            <a:ext cx="2209800" cy="2308324"/>
          </a:xfrm>
          <a:prstGeom prst="rect">
            <a:avLst/>
          </a:prstGeom>
          <a:noFill/>
        </p:spPr>
        <p:txBody>
          <a:bodyPr wrap="square" rtlCol="0">
            <a:spAutoFit/>
          </a:bodyPr>
          <a:lstStyle/>
          <a:p>
            <a:r>
              <a:rPr lang="en-US" dirty="0" smtClean="0"/>
              <a:t>Writing to file.</a:t>
            </a:r>
          </a:p>
          <a:p>
            <a:r>
              <a:rPr lang="en-US" dirty="0" smtClean="0"/>
              <a:t>This is because the config.properties file is being used store the last known start/end dates for the previous successful poll.</a:t>
            </a:r>
            <a:endParaRPr lang="en-US" dirty="0"/>
          </a:p>
        </p:txBody>
      </p:sp>
    </p:spTree>
    <p:extLst>
      <p:ext uri="{BB962C8B-B14F-4D97-AF65-F5344CB8AC3E}">
        <p14:creationId xmlns:p14="http://schemas.microsoft.com/office/powerpoint/2010/main" val="3867530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5973763"/>
          </a:xfrm>
        </p:spPr>
        <p:txBody>
          <a:bodyPr>
            <a:normAutofit fontScale="55000" lnSpcReduction="20000"/>
          </a:bodyPr>
          <a:lstStyle/>
          <a:p>
            <a:r>
              <a:rPr lang="en-US" dirty="0" smtClean="0"/>
              <a:t>The config.properties file is being used for two things…  it’s a bit overly complex and could be simplified with refactoring (if time permits.)</a:t>
            </a:r>
          </a:p>
          <a:p>
            <a:endParaRPr lang="en-US" dirty="0"/>
          </a:p>
          <a:p>
            <a:r>
              <a:rPr lang="en-US" dirty="0" smtClean="0"/>
              <a:t>The concern was to make sure we don’t always retrieve the same data sets from TAXI Server over and over again (especially with large data sets in Production.)   So to minimize this, the only option available via CTIToolkit was to use it’s command line arguments that can specify a start and end time.</a:t>
            </a:r>
          </a:p>
          <a:p>
            <a:endParaRPr lang="en-US" dirty="0" smtClean="0"/>
          </a:p>
          <a:p>
            <a:r>
              <a:rPr lang="en-US" dirty="0" smtClean="0"/>
              <a:t>ONLY AFTER a successful retrieval from Taxi, successful conversion from Stix to MISP, and successful upload to the MISP server, will the begin/end dates in the config.properties file be updated.</a:t>
            </a:r>
          </a:p>
          <a:p>
            <a:endParaRPr lang="en-US" dirty="0" smtClean="0"/>
          </a:p>
          <a:p>
            <a:r>
              <a:rPr lang="en-US" dirty="0" smtClean="0"/>
              <a:t>This allows the application to pick up where it left off in the event of a runtime crash, system reboot, etc.</a:t>
            </a:r>
          </a:p>
          <a:p>
            <a:endParaRPr lang="en-US" dirty="0"/>
          </a:p>
          <a:p>
            <a:r>
              <a:rPr lang="en-US" dirty="0" smtClean="0"/>
              <a:t>The Dates are cached in memory too.  These date fields are the only ones that can’t be easily changed while the application is running.  If you need to modify the begin/end dates to something else, you must stop this FlareMispService application, modify the </a:t>
            </a:r>
            <a:r>
              <a:rPr lang="en-US" dirty="0" err="1" smtClean="0"/>
              <a:t>confi.properties</a:t>
            </a:r>
            <a:r>
              <a:rPr lang="en-US" dirty="0" smtClean="0"/>
              <a:t> file, and then restart FlareMispService.</a:t>
            </a:r>
          </a:p>
          <a:p>
            <a:endParaRPr lang="en-US" dirty="0"/>
          </a:p>
          <a:p>
            <a:r>
              <a:rPr lang="en-US" dirty="0" smtClean="0"/>
              <a:t>All other configuration properties can be successfully modified at runtime.</a:t>
            </a:r>
          </a:p>
          <a:p>
            <a:r>
              <a:rPr lang="en-US" b="1" i="1" dirty="0" smtClean="0"/>
              <a:t>Note however, that you need to manually browse to the URL:  “/</a:t>
            </a:r>
            <a:r>
              <a:rPr lang="en-US" b="1" i="1" dirty="0" err="1" smtClean="0"/>
              <a:t>refreshConfig</a:t>
            </a:r>
            <a:r>
              <a:rPr lang="en-US" b="1" i="1" dirty="0" smtClean="0"/>
              <a:t>” in order to insure that the new property values are read from the filesystem, loaded into memory, and then the Quartz Scheduler (and it’s Job(s)) are restarted in the proper order.</a:t>
            </a:r>
            <a:endParaRPr lang="en-US" b="1" i="1" dirty="0"/>
          </a:p>
        </p:txBody>
      </p:sp>
    </p:spTree>
    <p:extLst>
      <p:ext uri="{BB962C8B-B14F-4D97-AF65-F5344CB8AC3E}">
        <p14:creationId xmlns:p14="http://schemas.microsoft.com/office/powerpoint/2010/main" val="386753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135563"/>
          </a:xfrm>
        </p:spPr>
        <p:txBody>
          <a:bodyPr>
            <a:normAutofit fontScale="92500" lnSpcReduction="20000"/>
          </a:bodyPr>
          <a:lstStyle/>
          <a:p>
            <a:r>
              <a:rPr lang="en-US" dirty="0" smtClean="0"/>
              <a:t>Login to the server that hosts the service</a:t>
            </a:r>
          </a:p>
          <a:p>
            <a:r>
              <a:rPr lang="en-US" dirty="0" smtClean="0"/>
              <a:t>cd to directory  “/opt/mtc”</a:t>
            </a:r>
          </a:p>
          <a:p>
            <a:r>
              <a:rPr lang="en-US" dirty="0" smtClean="0"/>
              <a:t>run the command:    “runFLAREmispService.sh”</a:t>
            </a:r>
          </a:p>
          <a:p>
            <a:r>
              <a:rPr lang="en-US" dirty="0" smtClean="0"/>
              <a:t>Note: since this java service uses Tomcat, the port configured for Tomcat must be available. Otherwise the application will fail to start.  </a:t>
            </a:r>
          </a:p>
          <a:p>
            <a:r>
              <a:rPr lang="en-US" dirty="0" smtClean="0"/>
              <a:t>If it’s already running, no other copy will start.</a:t>
            </a:r>
          </a:p>
          <a:p>
            <a:pPr marL="0" indent="0">
              <a:buNone/>
            </a:pPr>
            <a:endParaRPr lang="en-US" sz="1300" i="1" dirty="0" smtClean="0"/>
          </a:p>
          <a:p>
            <a:pPr marL="0" indent="0">
              <a:buNone/>
            </a:pPr>
            <a:r>
              <a:rPr lang="en-US" sz="1300" i="1" dirty="0" smtClean="0"/>
              <a:t>For example:  Seen on the command line:</a:t>
            </a:r>
          </a:p>
          <a:p>
            <a:pPr marL="0" indent="0">
              <a:buNone/>
            </a:pPr>
            <a:endParaRPr lang="en-US" sz="1300" i="1" dirty="0" smtClean="0"/>
          </a:p>
          <a:p>
            <a:pPr marL="0" indent="0">
              <a:buNone/>
            </a:pPr>
            <a:r>
              <a:rPr lang="en-US" sz="1300" i="1" dirty="0" smtClean="0"/>
              <a:t>***************************</a:t>
            </a:r>
            <a:endParaRPr lang="en-US" sz="1300" i="1" dirty="0"/>
          </a:p>
          <a:p>
            <a:pPr marL="0" indent="0">
              <a:buNone/>
            </a:pPr>
            <a:r>
              <a:rPr lang="en-US" sz="1300" i="1" dirty="0"/>
              <a:t>APPLICATION FAILED TO START</a:t>
            </a:r>
          </a:p>
          <a:p>
            <a:pPr marL="0" indent="0">
              <a:buNone/>
            </a:pPr>
            <a:r>
              <a:rPr lang="en-US" sz="1300" i="1" dirty="0"/>
              <a:t>***************************</a:t>
            </a:r>
          </a:p>
          <a:p>
            <a:pPr marL="0" indent="0">
              <a:buNone/>
            </a:pPr>
            <a:endParaRPr lang="en-US" sz="1300" i="1" dirty="0"/>
          </a:p>
          <a:p>
            <a:pPr marL="0" indent="0">
              <a:buNone/>
            </a:pPr>
            <a:r>
              <a:rPr lang="en-US" sz="1300" i="1" dirty="0"/>
              <a:t>Description:</a:t>
            </a:r>
          </a:p>
          <a:p>
            <a:pPr marL="0" indent="0">
              <a:buNone/>
            </a:pPr>
            <a:endParaRPr lang="en-US" sz="1300" i="1" dirty="0"/>
          </a:p>
          <a:p>
            <a:pPr marL="0" indent="0">
              <a:buNone/>
            </a:pPr>
            <a:r>
              <a:rPr lang="en-US" sz="1300" i="1" dirty="0"/>
              <a:t>The Tomcat connector configured to listen on port 8080 failed to start. </a:t>
            </a:r>
            <a:endParaRPr lang="en-US" sz="1300" i="1" dirty="0" smtClean="0"/>
          </a:p>
          <a:p>
            <a:pPr marL="0" indent="0">
              <a:buNone/>
            </a:pPr>
            <a:r>
              <a:rPr lang="en-US" sz="1300" i="1" dirty="0" smtClean="0"/>
              <a:t>The </a:t>
            </a:r>
            <a:r>
              <a:rPr lang="en-US" sz="1300" i="1" dirty="0"/>
              <a:t>port may already be in use or the connector may be misconfigured.</a:t>
            </a:r>
          </a:p>
          <a:p>
            <a:endParaRPr lang="en-US" dirty="0"/>
          </a:p>
        </p:txBody>
      </p:sp>
      <p:sp>
        <p:nvSpPr>
          <p:cNvPr id="4" name="TextBox 3"/>
          <p:cNvSpPr txBox="1"/>
          <p:nvPr/>
        </p:nvSpPr>
        <p:spPr>
          <a:xfrm>
            <a:off x="304800" y="43934"/>
            <a:ext cx="8534400" cy="369332"/>
          </a:xfrm>
          <a:prstGeom prst="rect">
            <a:avLst/>
          </a:prstGeom>
          <a:noFill/>
        </p:spPr>
        <p:txBody>
          <a:bodyPr wrap="square" rtlCol="0">
            <a:spAutoFit/>
          </a:bodyPr>
          <a:lstStyle/>
          <a:p>
            <a:pPr algn="ctr"/>
            <a:r>
              <a:rPr lang="en-US" dirty="0" smtClean="0"/>
              <a:t>Developer Notes</a:t>
            </a:r>
            <a:endParaRPr lang="en-US" dirty="0"/>
          </a:p>
        </p:txBody>
      </p:sp>
    </p:spTree>
    <p:extLst>
      <p:ext uri="{BB962C8B-B14F-4D97-AF65-F5344CB8AC3E}">
        <p14:creationId xmlns:p14="http://schemas.microsoft.com/office/powerpoint/2010/main" val="338127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2438400"/>
            <a:ext cx="4572000" cy="1676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Testing / Administration </a:t>
            </a:r>
          </a:p>
          <a:p>
            <a:pPr algn="ctr"/>
            <a:r>
              <a:rPr lang="en-US" dirty="0" smtClean="0"/>
              <a:t>Of FlareMispService</a:t>
            </a:r>
            <a:endParaRPr lang="en-US" dirty="0"/>
          </a:p>
        </p:txBody>
      </p:sp>
    </p:spTree>
    <p:extLst>
      <p:ext uri="{BB962C8B-B14F-4D97-AF65-F5344CB8AC3E}">
        <p14:creationId xmlns:p14="http://schemas.microsoft.com/office/powerpoint/2010/main" val="3867530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43934"/>
            <a:ext cx="8534400" cy="369332"/>
          </a:xfrm>
          <a:prstGeom prst="rect">
            <a:avLst/>
          </a:prstGeom>
          <a:noFill/>
        </p:spPr>
        <p:txBody>
          <a:bodyPr wrap="square" rtlCol="0">
            <a:spAutoFit/>
          </a:bodyPr>
          <a:lstStyle/>
          <a:p>
            <a:pPr algn="ctr"/>
            <a:r>
              <a:rPr lang="en-US" dirty="0" smtClean="0"/>
              <a:t>Tester Notes:     Verify the FlareMispService is running…</a:t>
            </a:r>
            <a:endParaRPr lang="en-US" dirty="0"/>
          </a:p>
        </p:txBody>
      </p:sp>
      <p:sp>
        <p:nvSpPr>
          <p:cNvPr id="4" name="TextBox 3"/>
          <p:cNvSpPr txBox="1"/>
          <p:nvPr/>
        </p:nvSpPr>
        <p:spPr>
          <a:xfrm>
            <a:off x="533400" y="609600"/>
            <a:ext cx="8305800" cy="4924425"/>
          </a:xfrm>
          <a:prstGeom prst="rect">
            <a:avLst/>
          </a:prstGeom>
          <a:noFill/>
        </p:spPr>
        <p:txBody>
          <a:bodyPr wrap="square" rtlCol="0">
            <a:spAutoFit/>
          </a:bodyPr>
          <a:lstStyle/>
          <a:p>
            <a:r>
              <a:rPr lang="en-US" sz="1600" dirty="0" smtClean="0"/>
              <a:t>If the FlareMispService is running… you should be able to get the following URLs to respond:</a:t>
            </a:r>
          </a:p>
          <a:p>
            <a:endParaRPr lang="en-US" dirty="0" smtClean="0"/>
          </a:p>
          <a:p>
            <a:r>
              <a:rPr lang="en-US" sz="1400" b="1" u="sng" dirty="0" smtClean="0"/>
              <a:t>Verify the Quartz Scheduler is Up and Running</a:t>
            </a:r>
          </a:p>
          <a:p>
            <a:r>
              <a:rPr lang="en-US" sz="1400" i="1" dirty="0" smtClean="0"/>
              <a:t>URL:  </a:t>
            </a:r>
            <a:r>
              <a:rPr lang="en-US" sz="1400" i="1" dirty="0" smtClean="0">
                <a:hlinkClick r:id="rId2"/>
              </a:rPr>
              <a:t>http</a:t>
            </a:r>
            <a:r>
              <a:rPr lang="en-US" sz="1400" i="1" dirty="0">
                <a:hlinkClick r:id="rId2"/>
              </a:rPr>
              <a:t>://</a:t>
            </a:r>
            <a:r>
              <a:rPr lang="en-US" sz="1400" i="1" dirty="0" smtClean="0">
                <a:hlinkClick r:id="rId2"/>
              </a:rPr>
              <a:t>localhost:8080/listQuartzJobs</a:t>
            </a:r>
            <a:endParaRPr lang="en-US" sz="1400" i="1" dirty="0" smtClean="0"/>
          </a:p>
          <a:p>
            <a:r>
              <a:rPr lang="en-US" sz="1400" i="1" dirty="0"/>
              <a:t>﻿Quartz Jobs:</a:t>
            </a:r>
            <a:br>
              <a:rPr lang="en-US" sz="1400" i="1" dirty="0"/>
            </a:br>
            <a:r>
              <a:rPr lang="en-US" sz="1400" i="1" dirty="0"/>
              <a:t>[</a:t>
            </a:r>
            <a:r>
              <a:rPr lang="en-US" sz="1400" i="1" dirty="0" err="1"/>
              <a:t>jobName</a:t>
            </a:r>
            <a:r>
              <a:rPr lang="en-US" sz="1400" i="1" dirty="0"/>
              <a:t>] : </a:t>
            </a:r>
            <a:r>
              <a:rPr lang="en-US" sz="1400" i="1" dirty="0" err="1"/>
              <a:t>initializeQuartzJob</a:t>
            </a:r>
            <a:r>
              <a:rPr lang="en-US" sz="1400" i="1" dirty="0"/>
              <a:t> [</a:t>
            </a:r>
            <a:r>
              <a:rPr lang="en-US" sz="1400" i="1" dirty="0" err="1"/>
              <a:t>groupName</a:t>
            </a:r>
            <a:r>
              <a:rPr lang="en-US" sz="1400" i="1" dirty="0"/>
              <a:t>] : group1 - Thu Mar 22 12:30:25 EDT 2018&lt;r&gt;</a:t>
            </a:r>
            <a:endParaRPr lang="en-US" sz="1400" i="1" dirty="0" smtClean="0"/>
          </a:p>
          <a:p>
            <a:endParaRPr lang="en-US" sz="1400" i="1" dirty="0"/>
          </a:p>
          <a:p>
            <a:endParaRPr lang="en-US" sz="1400" i="1" dirty="0" smtClean="0"/>
          </a:p>
          <a:p>
            <a:r>
              <a:rPr lang="en-US" sz="1400" b="1" u="sng" dirty="0" smtClean="0"/>
              <a:t>Verify connectivity to MISP Server</a:t>
            </a:r>
          </a:p>
          <a:p>
            <a:r>
              <a:rPr lang="en-US" sz="1400" i="1" dirty="0"/>
              <a:t>URL: </a:t>
            </a:r>
            <a:r>
              <a:rPr lang="en-US" sz="1400" i="1" dirty="0">
                <a:hlinkClick r:id="rId3"/>
              </a:rPr>
              <a:t>http://</a:t>
            </a:r>
            <a:r>
              <a:rPr lang="en-US" sz="1400" i="1" dirty="0" smtClean="0">
                <a:hlinkClick r:id="rId3"/>
              </a:rPr>
              <a:t>localhost:8080/checkMispStatus</a:t>
            </a:r>
            <a:endParaRPr lang="en-US" sz="1400" i="1" dirty="0" smtClean="0"/>
          </a:p>
          <a:p>
            <a:r>
              <a:rPr lang="en-US" sz="1400" i="1" dirty="0"/>
              <a:t>﻿{"</a:t>
            </a:r>
            <a:r>
              <a:rPr lang="en-US" sz="1400" i="1" dirty="0" err="1"/>
              <a:t>resourceType</a:t>
            </a:r>
            <a:r>
              <a:rPr lang="en-US" sz="1400" i="1" dirty="0"/>
              <a:t>":"</a:t>
            </a:r>
            <a:r>
              <a:rPr lang="en-US" sz="1400" i="1" dirty="0" err="1"/>
              <a:t>Misp</a:t>
            </a:r>
            <a:r>
              <a:rPr lang="en-US" sz="1400" i="1" dirty="0"/>
              <a:t>","</a:t>
            </a:r>
            <a:r>
              <a:rPr lang="en-US" sz="1400" i="1" dirty="0" err="1"/>
              <a:t>resource":"http</a:t>
            </a:r>
            <a:r>
              <a:rPr lang="en-US" sz="1400" i="1" dirty="0"/>
              <a:t>://10.23.218.173","statusCode":200</a:t>
            </a:r>
            <a:r>
              <a:rPr lang="en-US" sz="1400" i="1" dirty="0" smtClean="0"/>
              <a:t>}</a:t>
            </a:r>
          </a:p>
          <a:p>
            <a:endParaRPr lang="en-US" sz="1400" i="1" dirty="0" smtClean="0"/>
          </a:p>
          <a:p>
            <a:endParaRPr lang="en-US" sz="1400" i="1" dirty="0" smtClean="0"/>
          </a:p>
          <a:p>
            <a:r>
              <a:rPr lang="en-US" sz="1400" b="1" u="sng" dirty="0" smtClean="0"/>
              <a:t>Verify connectivity to FLARE TAXI Server</a:t>
            </a:r>
            <a:endParaRPr lang="en-US" sz="1400" b="1" u="sng" dirty="0"/>
          </a:p>
          <a:p>
            <a:r>
              <a:rPr lang="en-US" sz="1400" i="1" dirty="0"/>
              <a:t>URL: </a:t>
            </a:r>
            <a:r>
              <a:rPr lang="en-US" sz="1400" i="1" dirty="0">
                <a:hlinkClick r:id="rId4"/>
              </a:rPr>
              <a:t>http://</a:t>
            </a:r>
            <a:r>
              <a:rPr lang="en-US" sz="1400" i="1" dirty="0" smtClean="0">
                <a:hlinkClick r:id="rId4"/>
              </a:rPr>
              <a:t>localhost:8080/checkTaxiiStatus</a:t>
            </a:r>
            <a:endParaRPr lang="en-US" sz="1400" i="1" dirty="0" smtClean="0"/>
          </a:p>
          <a:p>
            <a:r>
              <a:rPr lang="en-US" sz="1400" i="1" dirty="0"/>
              <a:t>﻿{"</a:t>
            </a:r>
            <a:r>
              <a:rPr lang="en-US" sz="1400" i="1" dirty="0" err="1"/>
              <a:t>resourceType</a:t>
            </a:r>
            <a:r>
              <a:rPr lang="en-US" sz="1400" i="1" dirty="0"/>
              <a:t>":"FLARE/</a:t>
            </a:r>
            <a:r>
              <a:rPr lang="en-US" sz="1400" i="1" dirty="0" err="1"/>
              <a:t>TAXII","resource":"https</a:t>
            </a:r>
            <a:r>
              <a:rPr lang="en-US" sz="1400" i="1" dirty="0"/>
              <a:t>://10.23.218.172:8443","statusCode":200</a:t>
            </a:r>
            <a:r>
              <a:rPr lang="en-US" sz="1400" i="1" dirty="0" smtClean="0"/>
              <a:t>}</a:t>
            </a:r>
          </a:p>
          <a:p>
            <a:endParaRPr lang="en-US" sz="1400" i="1" dirty="0"/>
          </a:p>
          <a:p>
            <a:endParaRPr lang="en-US" sz="1400" i="1" dirty="0" smtClean="0"/>
          </a:p>
          <a:p>
            <a:r>
              <a:rPr lang="en-US" sz="1400" b="1" u="sng" dirty="0" smtClean="0"/>
              <a:t>Verify the configuration property file can be loaded/reloaded</a:t>
            </a:r>
          </a:p>
          <a:p>
            <a:r>
              <a:rPr lang="en-US" sz="1400" i="1" dirty="0"/>
              <a:t>URL: </a:t>
            </a:r>
            <a:r>
              <a:rPr lang="en-US" sz="1400" i="1" dirty="0">
                <a:hlinkClick r:id="rId5"/>
              </a:rPr>
              <a:t>http://</a:t>
            </a:r>
            <a:r>
              <a:rPr lang="en-US" sz="1400" i="1" dirty="0" smtClean="0">
                <a:hlinkClick r:id="rId5"/>
              </a:rPr>
              <a:t>localhost:8080/refreshConfig</a:t>
            </a:r>
            <a:endParaRPr lang="en-US" sz="1400" i="1" dirty="0" smtClean="0"/>
          </a:p>
          <a:p>
            <a:r>
              <a:rPr lang="en-US" sz="1400" i="1" dirty="0" smtClean="0"/>
              <a:t>&lt;blank page result is fine&gt;  </a:t>
            </a:r>
            <a:endParaRPr lang="en-US" sz="1400" i="1" dirty="0"/>
          </a:p>
          <a:p>
            <a:endParaRPr lang="en-US" sz="1400" i="1" dirty="0" smtClean="0"/>
          </a:p>
        </p:txBody>
      </p:sp>
    </p:spTree>
    <p:extLst>
      <p:ext uri="{BB962C8B-B14F-4D97-AF65-F5344CB8AC3E}">
        <p14:creationId xmlns:p14="http://schemas.microsoft.com/office/powerpoint/2010/main" val="98533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43934"/>
            <a:ext cx="8534400" cy="369332"/>
          </a:xfrm>
          <a:prstGeom prst="rect">
            <a:avLst/>
          </a:prstGeom>
          <a:noFill/>
        </p:spPr>
        <p:txBody>
          <a:bodyPr wrap="square" rtlCol="0">
            <a:spAutoFit/>
          </a:bodyPr>
          <a:lstStyle/>
          <a:p>
            <a:pPr algn="ctr"/>
            <a:r>
              <a:rPr lang="en-US" dirty="0" smtClean="0"/>
              <a:t>Tester Notes:     Verify the FlareMispService can do work…</a:t>
            </a:r>
            <a:endParaRPr lang="en-US" dirty="0"/>
          </a:p>
        </p:txBody>
      </p:sp>
      <p:sp>
        <p:nvSpPr>
          <p:cNvPr id="2" name="TextBox 1"/>
          <p:cNvSpPr txBox="1"/>
          <p:nvPr/>
        </p:nvSpPr>
        <p:spPr>
          <a:xfrm>
            <a:off x="457200" y="762000"/>
            <a:ext cx="8077200" cy="5232202"/>
          </a:xfrm>
          <a:prstGeom prst="rect">
            <a:avLst/>
          </a:prstGeom>
          <a:noFill/>
        </p:spPr>
        <p:txBody>
          <a:bodyPr wrap="square" rtlCol="0">
            <a:spAutoFit/>
          </a:bodyPr>
          <a:lstStyle/>
          <a:p>
            <a:r>
              <a:rPr lang="en-US" sz="1400" b="1" u="sng" dirty="0" smtClean="0"/>
              <a:t>Connect to FLARE TAXI, download any new STIX, then save as XML to temporary directory  “/opt/mtc/out”</a:t>
            </a:r>
          </a:p>
          <a:p>
            <a:r>
              <a:rPr lang="en-US" sz="1400" i="1" dirty="0" smtClean="0"/>
              <a:t>URL</a:t>
            </a:r>
            <a:r>
              <a:rPr lang="en-US" sz="1400" i="1" dirty="0"/>
              <a:t>: </a:t>
            </a:r>
            <a:r>
              <a:rPr lang="en-US" sz="1400" i="1" dirty="0">
                <a:hlinkClick r:id="rId2"/>
              </a:rPr>
              <a:t>http://</a:t>
            </a:r>
            <a:r>
              <a:rPr lang="en-US" sz="1400" i="1" dirty="0" smtClean="0">
                <a:hlinkClick r:id="rId2"/>
              </a:rPr>
              <a:t>localhost:8080/misptransclient?processType=xmlOutput</a:t>
            </a:r>
            <a:endParaRPr lang="en-US" sz="1400" i="1" dirty="0" smtClean="0"/>
          </a:p>
          <a:p>
            <a:endParaRPr lang="en-US" sz="1400" i="1" dirty="0" smtClean="0"/>
          </a:p>
          <a:p>
            <a:r>
              <a:rPr lang="en-US" sz="1400" i="1" dirty="0" smtClean="0"/>
              <a:t>Result:</a:t>
            </a:r>
          </a:p>
          <a:p>
            <a:r>
              <a:rPr lang="en-US" sz="1400" i="1" dirty="0"/>
              <a:t>﻿{"id":5,"status":"Success","detailedStatus":"Completed sucessfully","processType":"xmlOutput","collection":"MISP","beginTimestamp":"2018-03-22T11:10:56+00:00","endTimeStamp":"2018-03-22T12:33:05+00:00"}</a:t>
            </a:r>
          </a:p>
          <a:p>
            <a:endParaRPr lang="en-US" sz="1400" i="1" dirty="0" smtClean="0"/>
          </a:p>
          <a:p>
            <a:endParaRPr lang="en-US" sz="1400" i="1" dirty="0" smtClean="0"/>
          </a:p>
          <a:p>
            <a:r>
              <a:rPr lang="en-US" sz="1400" b="1" u="sng" dirty="0" smtClean="0"/>
              <a:t>Connect to FLARE TAXI, convert new STIX to MISP, then upload to MISP Server</a:t>
            </a:r>
          </a:p>
          <a:p>
            <a:r>
              <a:rPr lang="en-US" sz="1400" i="1" dirty="0" smtClean="0"/>
              <a:t>URL</a:t>
            </a:r>
            <a:r>
              <a:rPr lang="en-US" sz="1400" i="1" dirty="0"/>
              <a:t>: </a:t>
            </a:r>
            <a:r>
              <a:rPr lang="en-US" sz="1400" i="1" dirty="0">
                <a:hlinkClick r:id="rId3"/>
              </a:rPr>
              <a:t>http://</a:t>
            </a:r>
            <a:r>
              <a:rPr lang="en-US" sz="1400" i="1" dirty="0" smtClean="0">
                <a:hlinkClick r:id="rId3"/>
              </a:rPr>
              <a:t>localhost:8080/misptransclient?processType=stixToMisp</a:t>
            </a:r>
            <a:endParaRPr lang="en-US" sz="1400" i="1" dirty="0" smtClean="0"/>
          </a:p>
          <a:p>
            <a:endParaRPr lang="en-US" sz="1400" i="1" dirty="0"/>
          </a:p>
          <a:p>
            <a:r>
              <a:rPr lang="en-US" sz="1400" i="1" dirty="0" smtClean="0"/>
              <a:t>Result:</a:t>
            </a:r>
          </a:p>
          <a:p>
            <a:r>
              <a:rPr lang="en-US" sz="1400" i="1" dirty="0"/>
              <a:t>﻿{"id":7,"status":"Success","detailedStatus":"Completed sucessfully","processType":"stixToMisp","collection":"MISP","beginTimestamp":"2018-03-22T12:33:23+00:00","endTimeStamp":"2018-03-22T12:34:18+00:00"}</a:t>
            </a:r>
          </a:p>
          <a:p>
            <a:endParaRPr lang="en-US" dirty="0" smtClean="0"/>
          </a:p>
          <a:p>
            <a:endParaRPr lang="en-US" dirty="0" smtClean="0"/>
          </a:p>
          <a:p>
            <a:r>
              <a:rPr lang="en-US" sz="1400" b="1" u="sng" dirty="0" smtClean="0"/>
              <a:t>Login to MISP Server to verify if new MISP Events show up</a:t>
            </a:r>
          </a:p>
          <a:p>
            <a:r>
              <a:rPr lang="en-US" sz="1400" i="1" dirty="0" smtClean="0"/>
              <a:t>URL: </a:t>
            </a:r>
            <a:r>
              <a:rPr lang="en-US" sz="1400" i="1" dirty="0" smtClean="0">
                <a:hlinkClick r:id="rId4"/>
              </a:rPr>
              <a:t>http</a:t>
            </a:r>
            <a:r>
              <a:rPr lang="en-US" sz="1400" i="1" dirty="0">
                <a:hlinkClick r:id="rId4"/>
              </a:rPr>
              <a:t>://</a:t>
            </a:r>
            <a:r>
              <a:rPr lang="en-US" sz="1400" i="1" dirty="0" smtClean="0">
                <a:hlinkClick r:id="rId4"/>
              </a:rPr>
              <a:t>10.23.218.173/users/login</a:t>
            </a:r>
            <a:endParaRPr lang="en-US" sz="1400" i="1" dirty="0" smtClean="0"/>
          </a:p>
          <a:p>
            <a:r>
              <a:rPr lang="en-US" sz="1400" dirty="0" smtClean="0"/>
              <a:t>User:  </a:t>
            </a:r>
            <a:r>
              <a:rPr lang="en-US" sz="1400" dirty="0" err="1" smtClean="0">
                <a:hlinkClick r:id="rId5"/>
              </a:rPr>
              <a:t>admin@admin.test</a:t>
            </a:r>
            <a:endParaRPr lang="en-US" sz="1400" dirty="0" smtClean="0"/>
          </a:p>
          <a:p>
            <a:endParaRPr lang="en-US" sz="1400" dirty="0" smtClean="0"/>
          </a:p>
          <a:p>
            <a:endParaRPr lang="en-US" dirty="0"/>
          </a:p>
        </p:txBody>
      </p:sp>
    </p:spTree>
    <p:extLst>
      <p:ext uri="{BB962C8B-B14F-4D97-AF65-F5344CB8AC3E}">
        <p14:creationId xmlns:p14="http://schemas.microsoft.com/office/powerpoint/2010/main" val="3853195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5973763"/>
          </a:xfrm>
        </p:spPr>
        <p:txBody>
          <a:bodyPr>
            <a:normAutofit/>
          </a:bodyPr>
          <a:lstStyle/>
          <a:p>
            <a:endParaRPr lang="en-US" dirty="0"/>
          </a:p>
        </p:txBody>
      </p:sp>
    </p:spTree>
    <p:extLst>
      <p:ext uri="{BB962C8B-B14F-4D97-AF65-F5344CB8AC3E}">
        <p14:creationId xmlns:p14="http://schemas.microsoft.com/office/powerpoint/2010/main" val="274647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5973763"/>
          </a:xfrm>
        </p:spPr>
        <p:txBody>
          <a:bodyPr>
            <a:normAutofit/>
          </a:bodyPr>
          <a:lstStyle/>
          <a:p>
            <a:endParaRPr lang="en-US" dirty="0"/>
          </a:p>
        </p:txBody>
      </p:sp>
    </p:spTree>
    <p:extLst>
      <p:ext uri="{BB962C8B-B14F-4D97-AF65-F5344CB8AC3E}">
        <p14:creationId xmlns:p14="http://schemas.microsoft.com/office/powerpoint/2010/main" val="274647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5973763"/>
          </a:xfrm>
        </p:spPr>
        <p:txBody>
          <a:bodyPr>
            <a:normAutofit/>
          </a:bodyPr>
          <a:lstStyle/>
          <a:p>
            <a:pPr marL="0" indent="0">
              <a:buNone/>
            </a:pPr>
            <a:r>
              <a:rPr lang="en-US" dirty="0" smtClean="0"/>
              <a:t>     FlareMispService </a:t>
            </a:r>
            <a:r>
              <a:rPr lang="en-US" dirty="0" smtClean="0"/>
              <a:t>is basically a REST </a:t>
            </a:r>
            <a:r>
              <a:rPr lang="en-US" dirty="0" smtClean="0"/>
              <a:t>Web Service</a:t>
            </a:r>
          </a:p>
          <a:p>
            <a:pPr marL="0" indent="0">
              <a:buNone/>
            </a:pPr>
            <a:r>
              <a:rPr lang="en-US" dirty="0" smtClean="0"/>
              <a:t>     wrapper around the </a:t>
            </a:r>
            <a:r>
              <a:rPr lang="en-US" dirty="0" smtClean="0"/>
              <a:t>functionality of </a:t>
            </a:r>
            <a:r>
              <a:rPr lang="en-US" dirty="0" smtClean="0"/>
              <a:t>CTI-Toolkit</a:t>
            </a:r>
            <a:endParaRPr lang="en-US" dirty="0" smtClean="0"/>
          </a:p>
          <a:p>
            <a:endParaRPr lang="en-US" sz="2400" dirty="0"/>
          </a:p>
          <a:p>
            <a:pPr lvl="1"/>
            <a:r>
              <a:rPr lang="en-US" sz="2000" dirty="0" smtClean="0"/>
              <a:t>Web Service’s responsibilities</a:t>
            </a:r>
            <a:r>
              <a:rPr lang="en-US" sz="2000" dirty="0" smtClean="0"/>
              <a:t>:</a:t>
            </a:r>
          </a:p>
          <a:p>
            <a:pPr lvl="1"/>
            <a:r>
              <a:rPr lang="en-US" sz="2000" dirty="0" smtClean="0"/>
              <a:t>Run a Scheduler to wake up &amp; use CTIToolkit to do work.</a:t>
            </a:r>
          </a:p>
          <a:p>
            <a:pPr lvl="1"/>
            <a:r>
              <a:rPr lang="en-US" sz="2000" dirty="0" smtClean="0"/>
              <a:t>Read the configuration file and pass values as </a:t>
            </a:r>
            <a:r>
              <a:rPr lang="en-US" sz="2000" dirty="0" err="1" smtClean="0"/>
              <a:t>args</a:t>
            </a:r>
            <a:r>
              <a:rPr lang="en-US" sz="2000" dirty="0" smtClean="0"/>
              <a:t> to CTIToolkit.</a:t>
            </a:r>
          </a:p>
          <a:p>
            <a:pPr lvl="1"/>
            <a:r>
              <a:rPr lang="en-US" sz="2000" dirty="0" smtClean="0"/>
              <a:t>Provide a basic REST API for interacting with CTIToolkit.</a:t>
            </a:r>
          </a:p>
          <a:p>
            <a:pPr lvl="2"/>
            <a:r>
              <a:rPr lang="en-US" sz="1600" dirty="0" smtClean="0"/>
              <a:t>Reload configurable </a:t>
            </a:r>
            <a:r>
              <a:rPr lang="en-US" sz="1600" dirty="0" smtClean="0"/>
              <a:t>properties </a:t>
            </a:r>
            <a:r>
              <a:rPr lang="en-US" sz="1600" dirty="0" smtClean="0"/>
              <a:t>from file system</a:t>
            </a:r>
          </a:p>
          <a:p>
            <a:pPr lvl="2"/>
            <a:r>
              <a:rPr lang="en-US" sz="1600" dirty="0" smtClean="0"/>
              <a:t>Check TAXI connectivity</a:t>
            </a:r>
          </a:p>
          <a:p>
            <a:pPr lvl="2"/>
            <a:r>
              <a:rPr lang="en-US" sz="1600" dirty="0" smtClean="0"/>
              <a:t>Check MISP connectivity</a:t>
            </a:r>
          </a:p>
          <a:p>
            <a:pPr lvl="2"/>
            <a:r>
              <a:rPr lang="en-US" sz="1600" dirty="0" smtClean="0"/>
              <a:t>Manually start a Poll for work to do (outputs XML only)</a:t>
            </a:r>
          </a:p>
          <a:p>
            <a:pPr lvl="2"/>
            <a:r>
              <a:rPr lang="en-US" sz="1600" dirty="0" smtClean="0"/>
              <a:t>Manually start a Poll for work to do (outputs MISP Event to MISP Server)</a:t>
            </a:r>
          </a:p>
          <a:p>
            <a:pPr lvl="2"/>
            <a:r>
              <a:rPr lang="en-US" sz="1600" dirty="0" smtClean="0"/>
              <a:t>Handle request from Scheduler to do work (MISP).</a:t>
            </a:r>
          </a:p>
          <a:p>
            <a:pPr lvl="2"/>
            <a:r>
              <a:rPr lang="en-US" sz="1600" dirty="0" smtClean="0"/>
              <a:t>Restart Scheduler (assuming it crashed or failed auto startup)</a:t>
            </a:r>
          </a:p>
          <a:p>
            <a:pPr lvl="2"/>
            <a:r>
              <a:rPr lang="en-US" sz="1600" dirty="0" smtClean="0"/>
              <a:t>Display list of Quartz Jobs (only 1 recurring job unless you program more)</a:t>
            </a:r>
          </a:p>
          <a:p>
            <a:pPr lvl="2"/>
            <a:r>
              <a:rPr lang="en-US" sz="1600" dirty="0" smtClean="0"/>
              <a:t>Stop all Quartz Jobs </a:t>
            </a:r>
            <a:endParaRPr lang="en-US" sz="1600" dirty="0"/>
          </a:p>
          <a:p>
            <a:endParaRPr lang="en-US" dirty="0"/>
          </a:p>
        </p:txBody>
      </p:sp>
    </p:spTree>
    <p:extLst>
      <p:ext uri="{BB962C8B-B14F-4D97-AF65-F5344CB8AC3E}">
        <p14:creationId xmlns:p14="http://schemas.microsoft.com/office/powerpoint/2010/main" val="31900304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5973763"/>
          </a:xfrm>
        </p:spPr>
        <p:txBody>
          <a:bodyPr>
            <a:normAutofit/>
          </a:bodyPr>
          <a:lstStyle/>
          <a:p>
            <a:endParaRPr lang="en-US" dirty="0"/>
          </a:p>
        </p:txBody>
      </p:sp>
    </p:spTree>
    <p:extLst>
      <p:ext uri="{BB962C8B-B14F-4D97-AF65-F5344CB8AC3E}">
        <p14:creationId xmlns:p14="http://schemas.microsoft.com/office/powerpoint/2010/main" val="274647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FlareMispService</a:t>
            </a:r>
            <a:br>
              <a:rPr lang="en-US" sz="3200" dirty="0" smtClean="0"/>
            </a:br>
            <a:r>
              <a:rPr lang="en-US" sz="3200" dirty="0" smtClean="0"/>
              <a:t>(REST Service wrapping around CTI-Toolkit)</a:t>
            </a:r>
            <a:endParaRPr lang="en-US" sz="3200" dirty="0"/>
          </a:p>
        </p:txBody>
      </p:sp>
      <p:sp>
        <p:nvSpPr>
          <p:cNvPr id="4" name="Rounded Rectangle 3"/>
          <p:cNvSpPr/>
          <p:nvPr/>
        </p:nvSpPr>
        <p:spPr>
          <a:xfrm>
            <a:off x="609600" y="2438400"/>
            <a:ext cx="2057400" cy="1524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TAXII</a:t>
            </a:r>
          </a:p>
          <a:p>
            <a:pPr algn="ctr"/>
            <a:r>
              <a:rPr lang="en-US" dirty="0" smtClean="0"/>
              <a:t>SERVER</a:t>
            </a:r>
            <a:endParaRPr lang="en-US" dirty="0"/>
          </a:p>
        </p:txBody>
      </p:sp>
      <p:sp>
        <p:nvSpPr>
          <p:cNvPr id="5" name="Rounded Rectangle 4"/>
          <p:cNvSpPr/>
          <p:nvPr/>
        </p:nvSpPr>
        <p:spPr>
          <a:xfrm>
            <a:off x="6629400" y="2438400"/>
            <a:ext cx="2057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MISP</a:t>
            </a:r>
          </a:p>
          <a:p>
            <a:pPr algn="ctr"/>
            <a:r>
              <a:rPr lang="en-US" dirty="0" smtClean="0"/>
              <a:t>SERVER</a:t>
            </a:r>
            <a:endParaRPr lang="en-US" dirty="0"/>
          </a:p>
        </p:txBody>
      </p:sp>
      <p:sp>
        <p:nvSpPr>
          <p:cNvPr id="6" name="Oval 5"/>
          <p:cNvSpPr/>
          <p:nvPr/>
        </p:nvSpPr>
        <p:spPr>
          <a:xfrm>
            <a:off x="3200400" y="1524000"/>
            <a:ext cx="2667000" cy="495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t>FlareMispService</a:t>
            </a:r>
          </a:p>
          <a:p>
            <a:pPr algn="ctr"/>
            <a:r>
              <a:rPr lang="en-US" dirty="0" smtClean="0"/>
              <a:t>(Java based)</a:t>
            </a:r>
          </a:p>
          <a:p>
            <a:pPr algn="ctr"/>
            <a:r>
              <a:rPr lang="en-US" dirty="0" smtClean="0"/>
              <a:t>SpringBoot  </a:t>
            </a:r>
          </a:p>
          <a:p>
            <a:pPr algn="ctr"/>
            <a:r>
              <a:rPr lang="en-US" dirty="0" smtClean="0"/>
              <a:t>REST Service</a:t>
            </a:r>
            <a:endParaRPr lang="en-US" dirty="0"/>
          </a:p>
        </p:txBody>
      </p:sp>
      <p:sp>
        <p:nvSpPr>
          <p:cNvPr id="7" name="Rectangle 6"/>
          <p:cNvSpPr/>
          <p:nvPr/>
        </p:nvSpPr>
        <p:spPr>
          <a:xfrm>
            <a:off x="4953000" y="3581400"/>
            <a:ext cx="3581400" cy="9906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err="1" smtClean="0"/>
              <a:t>PyMisp</a:t>
            </a:r>
            <a:r>
              <a:rPr lang="en-US" dirty="0" smtClean="0"/>
              <a:t> </a:t>
            </a:r>
            <a:r>
              <a:rPr lang="en-US" dirty="0" smtClean="0">
                <a:sym typeface="Wingdings" panose="05000000000000000000" pitchFamily="2" charset="2"/>
              </a:rPr>
              <a:t></a:t>
            </a:r>
          </a:p>
          <a:p>
            <a:pPr algn="ctr"/>
            <a:r>
              <a:rPr lang="en-US" dirty="0" smtClean="0">
                <a:sym typeface="Wingdings" panose="05000000000000000000" pitchFamily="2" charset="2"/>
              </a:rPr>
              <a:t>REST API on MISP SERVER</a:t>
            </a:r>
            <a:endParaRPr lang="en-US" dirty="0"/>
          </a:p>
        </p:txBody>
      </p:sp>
      <p:sp>
        <p:nvSpPr>
          <p:cNvPr id="9" name="Rectangle 8"/>
          <p:cNvSpPr/>
          <p:nvPr/>
        </p:nvSpPr>
        <p:spPr>
          <a:xfrm>
            <a:off x="1676400" y="3581400"/>
            <a:ext cx="2438400" cy="990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&lt;- ??? -&gt;</a:t>
            </a:r>
            <a:endParaRPr lang="en-US" dirty="0"/>
          </a:p>
        </p:txBody>
      </p:sp>
      <p:sp>
        <p:nvSpPr>
          <p:cNvPr id="10" name="Rectangle 9"/>
          <p:cNvSpPr/>
          <p:nvPr/>
        </p:nvSpPr>
        <p:spPr>
          <a:xfrm>
            <a:off x="1866900" y="4406153"/>
            <a:ext cx="2057400" cy="10040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i="1" dirty="0" smtClean="0"/>
              <a:t>STIX</a:t>
            </a:r>
          </a:p>
          <a:p>
            <a:pPr algn="ctr"/>
            <a:r>
              <a:rPr lang="en-US" i="1" dirty="0" smtClean="0"/>
              <a:t>(XML)</a:t>
            </a:r>
            <a:endParaRPr lang="en-US" i="1" dirty="0"/>
          </a:p>
        </p:txBody>
      </p:sp>
      <p:sp>
        <p:nvSpPr>
          <p:cNvPr id="11" name="Rectangle 10"/>
          <p:cNvSpPr/>
          <p:nvPr/>
        </p:nvSpPr>
        <p:spPr>
          <a:xfrm>
            <a:off x="5334000" y="4495800"/>
            <a:ext cx="2057400" cy="91439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i="1" dirty="0" smtClean="0"/>
              <a:t>MISP Event</a:t>
            </a:r>
          </a:p>
          <a:p>
            <a:pPr algn="ctr"/>
            <a:r>
              <a:rPr lang="en-US" i="1" dirty="0" smtClean="0"/>
              <a:t>(JSON)</a:t>
            </a:r>
            <a:endParaRPr lang="en-US" i="1" dirty="0"/>
          </a:p>
        </p:txBody>
      </p:sp>
      <p:grpSp>
        <p:nvGrpSpPr>
          <p:cNvPr id="15" name="Group 14"/>
          <p:cNvGrpSpPr/>
          <p:nvPr/>
        </p:nvGrpSpPr>
        <p:grpSpPr>
          <a:xfrm>
            <a:off x="3767418" y="4123764"/>
            <a:ext cx="3014382" cy="1286435"/>
            <a:chOff x="3767418" y="4123764"/>
            <a:chExt cx="3014382" cy="1286435"/>
          </a:xfrm>
        </p:grpSpPr>
        <p:sp>
          <p:nvSpPr>
            <p:cNvPr id="12" name="Oval 11"/>
            <p:cNvSpPr/>
            <p:nvPr/>
          </p:nvSpPr>
          <p:spPr>
            <a:xfrm>
              <a:off x="3767418" y="4123764"/>
              <a:ext cx="1783976" cy="1286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3" name="Oval 12"/>
            <p:cNvSpPr/>
            <p:nvPr/>
          </p:nvSpPr>
          <p:spPr>
            <a:xfrm>
              <a:off x="3767418" y="4123764"/>
              <a:ext cx="1109382" cy="121023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CTI</a:t>
              </a:r>
            </a:p>
          </p:txBody>
        </p:sp>
        <p:sp>
          <p:nvSpPr>
            <p:cNvPr id="14" name="TextBox 13"/>
            <p:cNvSpPr txBox="1"/>
            <p:nvPr/>
          </p:nvSpPr>
          <p:spPr>
            <a:xfrm>
              <a:off x="4533900" y="4544216"/>
              <a:ext cx="2247900" cy="369332"/>
            </a:xfrm>
            <a:prstGeom prst="rect">
              <a:avLst/>
            </a:prstGeom>
            <a:noFill/>
          </p:spPr>
          <p:txBody>
            <a:bodyPr wrap="square" rtlCol="0">
              <a:spAutoFit/>
            </a:bodyPr>
            <a:lstStyle/>
            <a:p>
              <a:r>
                <a:rPr lang="en-US" dirty="0" smtClean="0"/>
                <a:t>Toolkit</a:t>
              </a:r>
              <a:endParaRPr lang="en-US" dirty="0"/>
            </a:p>
          </p:txBody>
        </p:sp>
      </p:grpSp>
      <p:sp>
        <p:nvSpPr>
          <p:cNvPr id="16" name="TextBox 15"/>
          <p:cNvSpPr txBox="1"/>
          <p:nvPr/>
        </p:nvSpPr>
        <p:spPr>
          <a:xfrm>
            <a:off x="3905250" y="4790282"/>
            <a:ext cx="1752600" cy="369332"/>
          </a:xfrm>
          <a:prstGeom prst="rect">
            <a:avLst/>
          </a:prstGeom>
          <a:noFill/>
        </p:spPr>
        <p:txBody>
          <a:bodyPr wrap="square" rtlCol="0">
            <a:spAutoFit/>
          </a:bodyPr>
          <a:lstStyle/>
          <a:p>
            <a:r>
              <a:rPr lang="en-US" dirty="0" smtClean="0"/>
              <a:t>(python based)</a:t>
            </a:r>
            <a:endParaRPr lang="en-US" dirty="0"/>
          </a:p>
        </p:txBody>
      </p:sp>
      <p:sp>
        <p:nvSpPr>
          <p:cNvPr id="17" name="Oval 16"/>
          <p:cNvSpPr/>
          <p:nvPr/>
        </p:nvSpPr>
        <p:spPr>
          <a:xfrm>
            <a:off x="3891803" y="5540188"/>
            <a:ext cx="127635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i="1" dirty="0" smtClean="0"/>
              <a:t>Quartz</a:t>
            </a:r>
          </a:p>
          <a:p>
            <a:pPr algn="ctr"/>
            <a:r>
              <a:rPr lang="en-US" sz="1400" i="1" dirty="0" smtClean="0"/>
              <a:t>Scheduler</a:t>
            </a:r>
            <a:endParaRPr lang="en-US" sz="1400" i="1" dirty="0"/>
          </a:p>
        </p:txBody>
      </p:sp>
    </p:spTree>
    <p:extLst>
      <p:ext uri="{BB962C8B-B14F-4D97-AF65-F5344CB8AC3E}">
        <p14:creationId xmlns:p14="http://schemas.microsoft.com/office/powerpoint/2010/main" val="299506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FlareMispService</a:t>
            </a:r>
            <a:br>
              <a:rPr lang="en-US" sz="3200" dirty="0" smtClean="0"/>
            </a:br>
            <a:r>
              <a:rPr lang="en-US" sz="3200" dirty="0" smtClean="0"/>
              <a:t>(Configuration Properties File)</a:t>
            </a:r>
            <a:endParaRPr lang="en-US" sz="3200" dirty="0"/>
          </a:p>
        </p:txBody>
      </p:sp>
      <p:sp>
        <p:nvSpPr>
          <p:cNvPr id="6" name="Oval 5"/>
          <p:cNvSpPr/>
          <p:nvPr/>
        </p:nvSpPr>
        <p:spPr>
          <a:xfrm>
            <a:off x="3810000" y="1569575"/>
            <a:ext cx="2667000" cy="495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t>FlareMispService</a:t>
            </a:r>
          </a:p>
        </p:txBody>
      </p:sp>
      <p:sp>
        <p:nvSpPr>
          <p:cNvPr id="15" name="Rectangle 14"/>
          <p:cNvSpPr/>
          <p:nvPr/>
        </p:nvSpPr>
        <p:spPr>
          <a:xfrm>
            <a:off x="286870" y="2362200"/>
            <a:ext cx="3446929"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/opt/mtc/config/</a:t>
            </a:r>
          </a:p>
          <a:p>
            <a:pPr algn="ctr"/>
            <a:r>
              <a:rPr lang="en-US" i="1" dirty="0" smtClean="0"/>
              <a:t>config.properties</a:t>
            </a:r>
            <a:endParaRPr lang="en-US" i="1" dirty="0"/>
          </a:p>
        </p:txBody>
      </p:sp>
      <p:sp>
        <p:nvSpPr>
          <p:cNvPr id="16" name="Right Arrow 15"/>
          <p:cNvSpPr/>
          <p:nvPr/>
        </p:nvSpPr>
        <p:spPr>
          <a:xfrm>
            <a:off x="3160059" y="2743935"/>
            <a:ext cx="1066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210670" y="3839135"/>
            <a:ext cx="3446930" cy="2277547"/>
          </a:xfrm>
          <a:prstGeom prst="rect">
            <a:avLst/>
          </a:prstGeom>
          <a:noFill/>
        </p:spPr>
        <p:txBody>
          <a:bodyPr wrap="square" rtlCol="0">
            <a:spAutoFit/>
          </a:bodyPr>
          <a:lstStyle/>
          <a:p>
            <a:r>
              <a:rPr lang="en-US" dirty="0" smtClean="0"/>
              <a:t>All properties in the config file are loaded once at startup.  </a:t>
            </a:r>
          </a:p>
          <a:p>
            <a:endParaRPr lang="en-US" dirty="0"/>
          </a:p>
          <a:p>
            <a:r>
              <a:rPr lang="en-US" dirty="0" smtClean="0"/>
              <a:t>Afterwards, the only values read  </a:t>
            </a:r>
            <a:r>
              <a:rPr lang="en-US" sz="1600" dirty="0" smtClean="0"/>
              <a:t>are the </a:t>
            </a:r>
            <a:r>
              <a:rPr lang="en-US" sz="1600" i="1" dirty="0" smtClean="0"/>
              <a:t>‘Begin’ and ‘End’ Timestamps </a:t>
            </a:r>
            <a:r>
              <a:rPr lang="en-US" dirty="0" smtClean="0"/>
              <a:t>which are used by CTIToolkit to determine which STIX records are pulled from FLARE TAXI.</a:t>
            </a:r>
          </a:p>
        </p:txBody>
      </p:sp>
      <p:sp>
        <p:nvSpPr>
          <p:cNvPr id="5" name="TextBox 4"/>
          <p:cNvSpPr txBox="1"/>
          <p:nvPr/>
        </p:nvSpPr>
        <p:spPr>
          <a:xfrm>
            <a:off x="6252882" y="2963587"/>
            <a:ext cx="2859742" cy="2585323"/>
          </a:xfrm>
          <a:prstGeom prst="rect">
            <a:avLst/>
          </a:prstGeom>
          <a:noFill/>
        </p:spPr>
        <p:txBody>
          <a:bodyPr wrap="square" rtlCol="0">
            <a:spAutoFit/>
          </a:bodyPr>
          <a:lstStyle/>
          <a:p>
            <a:r>
              <a:rPr lang="en-US" dirty="0" smtClean="0"/>
              <a:t>** If you modify </a:t>
            </a:r>
            <a:r>
              <a:rPr lang="en-US" b="1" i="1" dirty="0" smtClean="0"/>
              <a:t>any</a:t>
            </a:r>
            <a:r>
              <a:rPr lang="en-US" dirty="0" smtClean="0"/>
              <a:t> of the configuration values, you must use the URL: “/</a:t>
            </a:r>
            <a:r>
              <a:rPr lang="en-US" dirty="0" err="1" smtClean="0"/>
              <a:t>refreshConfig</a:t>
            </a:r>
            <a:r>
              <a:rPr lang="en-US" dirty="0" smtClean="0"/>
              <a:t> “</a:t>
            </a:r>
          </a:p>
          <a:p>
            <a:endParaRPr lang="en-US" dirty="0"/>
          </a:p>
          <a:p>
            <a:r>
              <a:rPr lang="en-US" dirty="0" smtClean="0"/>
              <a:t>This will: </a:t>
            </a:r>
          </a:p>
          <a:p>
            <a:r>
              <a:rPr lang="en-US" dirty="0" smtClean="0"/>
              <a:t>Stop the Job and Scheduler.</a:t>
            </a:r>
          </a:p>
          <a:p>
            <a:r>
              <a:rPr lang="en-US" dirty="0" smtClean="0"/>
              <a:t>Reload the props into mem. </a:t>
            </a:r>
          </a:p>
          <a:p>
            <a:r>
              <a:rPr lang="en-US" dirty="0" smtClean="0"/>
              <a:t>Restart the Scheduler/Jobs.</a:t>
            </a:r>
          </a:p>
        </p:txBody>
      </p:sp>
      <p:grpSp>
        <p:nvGrpSpPr>
          <p:cNvPr id="22" name="Group 21"/>
          <p:cNvGrpSpPr/>
          <p:nvPr/>
        </p:nvGrpSpPr>
        <p:grpSpPr>
          <a:xfrm>
            <a:off x="4377018" y="4146176"/>
            <a:ext cx="3014382" cy="1286435"/>
            <a:chOff x="3767418" y="4123764"/>
            <a:chExt cx="3014382" cy="1286435"/>
          </a:xfrm>
        </p:grpSpPr>
        <p:sp>
          <p:nvSpPr>
            <p:cNvPr id="27" name="Oval 26"/>
            <p:cNvSpPr/>
            <p:nvPr/>
          </p:nvSpPr>
          <p:spPr>
            <a:xfrm>
              <a:off x="3767418" y="4123764"/>
              <a:ext cx="1783976" cy="1286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8" name="Oval 27"/>
            <p:cNvSpPr/>
            <p:nvPr/>
          </p:nvSpPr>
          <p:spPr>
            <a:xfrm>
              <a:off x="3767418" y="4123764"/>
              <a:ext cx="1109382" cy="121023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CTI</a:t>
              </a:r>
            </a:p>
          </p:txBody>
        </p:sp>
        <p:sp>
          <p:nvSpPr>
            <p:cNvPr id="29" name="TextBox 28"/>
            <p:cNvSpPr txBox="1"/>
            <p:nvPr/>
          </p:nvSpPr>
          <p:spPr>
            <a:xfrm>
              <a:off x="4533900" y="4544216"/>
              <a:ext cx="2247900" cy="369332"/>
            </a:xfrm>
            <a:prstGeom prst="rect">
              <a:avLst/>
            </a:prstGeom>
            <a:noFill/>
          </p:spPr>
          <p:txBody>
            <a:bodyPr wrap="square" rtlCol="0">
              <a:spAutoFit/>
            </a:bodyPr>
            <a:lstStyle/>
            <a:p>
              <a:r>
                <a:rPr lang="en-US" dirty="0" smtClean="0"/>
                <a:t>Toolkit</a:t>
              </a:r>
              <a:endParaRPr lang="en-US" dirty="0"/>
            </a:p>
          </p:txBody>
        </p:sp>
      </p:grpSp>
      <p:sp>
        <p:nvSpPr>
          <p:cNvPr id="30" name="Oval 29"/>
          <p:cNvSpPr/>
          <p:nvPr/>
        </p:nvSpPr>
        <p:spPr>
          <a:xfrm>
            <a:off x="4501403" y="5562600"/>
            <a:ext cx="1276350" cy="838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i="1" dirty="0" smtClean="0"/>
              <a:t>Quartz</a:t>
            </a:r>
          </a:p>
          <a:p>
            <a:pPr algn="ctr"/>
            <a:r>
              <a:rPr lang="en-US" sz="1400" i="1" dirty="0" smtClean="0"/>
              <a:t>Scheduler</a:t>
            </a:r>
            <a:endParaRPr lang="en-US" sz="1400" i="1" dirty="0"/>
          </a:p>
        </p:txBody>
      </p:sp>
    </p:spTree>
    <p:extLst>
      <p:ext uri="{BB962C8B-B14F-4D97-AF65-F5344CB8AC3E}">
        <p14:creationId xmlns:p14="http://schemas.microsoft.com/office/powerpoint/2010/main" val="360261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FlareMispService</a:t>
            </a:r>
            <a:br>
              <a:rPr lang="en-US" sz="3200" dirty="0" smtClean="0"/>
            </a:br>
            <a:r>
              <a:rPr lang="en-US" sz="3200" dirty="0" smtClean="0"/>
              <a:t>(Quartz Scheduler – Configure Frequency)</a:t>
            </a:r>
            <a:endParaRPr lang="en-US" sz="3200" dirty="0"/>
          </a:p>
        </p:txBody>
      </p:sp>
      <p:sp>
        <p:nvSpPr>
          <p:cNvPr id="6" name="Oval 5"/>
          <p:cNvSpPr/>
          <p:nvPr/>
        </p:nvSpPr>
        <p:spPr>
          <a:xfrm>
            <a:off x="3733800" y="1524000"/>
            <a:ext cx="2667000" cy="495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t>FlareMispService</a:t>
            </a:r>
          </a:p>
        </p:txBody>
      </p:sp>
      <p:sp>
        <p:nvSpPr>
          <p:cNvPr id="15" name="Rectangle 14"/>
          <p:cNvSpPr/>
          <p:nvPr/>
        </p:nvSpPr>
        <p:spPr>
          <a:xfrm>
            <a:off x="286870" y="2362200"/>
            <a:ext cx="3446929"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/opt/mtc/config/</a:t>
            </a:r>
          </a:p>
          <a:p>
            <a:pPr algn="ctr"/>
            <a:r>
              <a:rPr lang="en-US" i="1" dirty="0" smtClean="0"/>
              <a:t>config.properties</a:t>
            </a:r>
            <a:endParaRPr lang="en-US" i="1" dirty="0"/>
          </a:p>
        </p:txBody>
      </p:sp>
      <p:sp>
        <p:nvSpPr>
          <p:cNvPr id="16" name="Right Arrow 15"/>
          <p:cNvSpPr/>
          <p:nvPr/>
        </p:nvSpPr>
        <p:spPr>
          <a:xfrm>
            <a:off x="3160059" y="2743935"/>
            <a:ext cx="10668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420285" y="2857500"/>
            <a:ext cx="2681568" cy="14478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Quartz</a:t>
            </a:r>
          </a:p>
          <a:p>
            <a:pPr algn="ctr"/>
            <a:r>
              <a:rPr lang="en-US" dirty="0" smtClean="0"/>
              <a:t>(java based)</a:t>
            </a:r>
            <a:endParaRPr lang="en-US" dirty="0"/>
          </a:p>
        </p:txBody>
      </p:sp>
      <p:sp>
        <p:nvSpPr>
          <p:cNvPr id="3" name="TextBox 2"/>
          <p:cNvSpPr txBox="1"/>
          <p:nvPr/>
        </p:nvSpPr>
        <p:spPr>
          <a:xfrm>
            <a:off x="210670" y="3839135"/>
            <a:ext cx="3446930" cy="2862322"/>
          </a:xfrm>
          <a:prstGeom prst="rect">
            <a:avLst/>
          </a:prstGeom>
          <a:noFill/>
        </p:spPr>
        <p:txBody>
          <a:bodyPr wrap="square" rtlCol="0">
            <a:spAutoFit/>
          </a:bodyPr>
          <a:lstStyle/>
          <a:p>
            <a:r>
              <a:rPr lang="en-US" dirty="0" smtClean="0"/>
              <a:t>The frequency property controls how much time (in minutes) must pass before polling the FLARE TAXI.</a:t>
            </a:r>
          </a:p>
          <a:p>
            <a:endParaRPr lang="en-US" dirty="0"/>
          </a:p>
          <a:p>
            <a:r>
              <a:rPr lang="en-US" dirty="0" smtClean="0"/>
              <a:t>Scheduler configures a Job.</a:t>
            </a:r>
          </a:p>
          <a:p>
            <a:r>
              <a:rPr lang="en-US" dirty="0" smtClean="0"/>
              <a:t>Job will be run at the frequency specified in the property.</a:t>
            </a:r>
          </a:p>
          <a:p>
            <a:endParaRPr lang="en-US" dirty="0"/>
          </a:p>
          <a:p>
            <a:r>
              <a:rPr lang="en-US" dirty="0" smtClean="0"/>
              <a:t>Job is to kick off CTIToolkit for a poll of the FLARE TAXI Server.</a:t>
            </a:r>
          </a:p>
        </p:txBody>
      </p:sp>
      <p:sp>
        <p:nvSpPr>
          <p:cNvPr id="4" name="TextBox 3"/>
          <p:cNvSpPr txBox="1"/>
          <p:nvPr/>
        </p:nvSpPr>
        <p:spPr>
          <a:xfrm>
            <a:off x="676834" y="3086835"/>
            <a:ext cx="2667000" cy="369332"/>
          </a:xfrm>
          <a:prstGeom prst="rect">
            <a:avLst/>
          </a:prstGeom>
          <a:noFill/>
        </p:spPr>
        <p:txBody>
          <a:bodyPr wrap="square" rtlCol="0">
            <a:spAutoFit/>
          </a:bodyPr>
          <a:lstStyle/>
          <a:p>
            <a:r>
              <a:rPr lang="en-US" dirty="0" smtClean="0"/>
              <a:t>mtc.quartz.frequency</a:t>
            </a:r>
            <a:endParaRPr lang="en-US" dirty="0"/>
          </a:p>
        </p:txBody>
      </p:sp>
      <p:sp>
        <p:nvSpPr>
          <p:cNvPr id="10" name="Rounded Rectangle 9"/>
          <p:cNvSpPr/>
          <p:nvPr/>
        </p:nvSpPr>
        <p:spPr>
          <a:xfrm>
            <a:off x="7162800" y="4742329"/>
            <a:ext cx="1600200" cy="1066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Job</a:t>
            </a:r>
            <a:endParaRPr lang="en-US" dirty="0"/>
          </a:p>
        </p:txBody>
      </p:sp>
      <p:sp>
        <p:nvSpPr>
          <p:cNvPr id="11" name="Rounded Rectangle 10"/>
          <p:cNvSpPr/>
          <p:nvPr/>
        </p:nvSpPr>
        <p:spPr>
          <a:xfrm>
            <a:off x="7315200" y="4894729"/>
            <a:ext cx="1600200" cy="1066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Job</a:t>
            </a:r>
            <a:endParaRPr lang="en-US" dirty="0"/>
          </a:p>
        </p:txBody>
      </p:sp>
      <p:sp>
        <p:nvSpPr>
          <p:cNvPr id="12" name="Rounded Rectangle 11"/>
          <p:cNvSpPr/>
          <p:nvPr/>
        </p:nvSpPr>
        <p:spPr>
          <a:xfrm>
            <a:off x="7467600" y="5047129"/>
            <a:ext cx="1600200" cy="1066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Job</a:t>
            </a:r>
            <a:endParaRPr lang="en-US" dirty="0"/>
          </a:p>
        </p:txBody>
      </p:sp>
      <p:grpSp>
        <p:nvGrpSpPr>
          <p:cNvPr id="13" name="Group 12"/>
          <p:cNvGrpSpPr/>
          <p:nvPr/>
        </p:nvGrpSpPr>
        <p:grpSpPr>
          <a:xfrm>
            <a:off x="4191000" y="4937311"/>
            <a:ext cx="3014382" cy="1286435"/>
            <a:chOff x="3767418" y="4123764"/>
            <a:chExt cx="3014382" cy="1286435"/>
          </a:xfrm>
        </p:grpSpPr>
        <p:sp>
          <p:nvSpPr>
            <p:cNvPr id="14" name="Oval 13"/>
            <p:cNvSpPr/>
            <p:nvPr/>
          </p:nvSpPr>
          <p:spPr>
            <a:xfrm>
              <a:off x="3767418" y="4123764"/>
              <a:ext cx="1783976" cy="1286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7" name="Oval 16"/>
            <p:cNvSpPr/>
            <p:nvPr/>
          </p:nvSpPr>
          <p:spPr>
            <a:xfrm>
              <a:off x="3767418" y="4123764"/>
              <a:ext cx="1109382" cy="121023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CTI</a:t>
              </a:r>
            </a:p>
          </p:txBody>
        </p:sp>
        <p:sp>
          <p:nvSpPr>
            <p:cNvPr id="18" name="TextBox 17"/>
            <p:cNvSpPr txBox="1"/>
            <p:nvPr/>
          </p:nvSpPr>
          <p:spPr>
            <a:xfrm>
              <a:off x="4533900" y="4544216"/>
              <a:ext cx="2247900" cy="369332"/>
            </a:xfrm>
            <a:prstGeom prst="rect">
              <a:avLst/>
            </a:prstGeom>
            <a:noFill/>
          </p:spPr>
          <p:txBody>
            <a:bodyPr wrap="square" rtlCol="0">
              <a:spAutoFit/>
            </a:bodyPr>
            <a:lstStyle/>
            <a:p>
              <a:r>
                <a:rPr lang="en-US" dirty="0" smtClean="0"/>
                <a:t>Toolkit</a:t>
              </a:r>
              <a:endParaRPr lang="en-US" dirty="0"/>
            </a:p>
          </p:txBody>
        </p:sp>
      </p:grpSp>
      <p:sp>
        <p:nvSpPr>
          <p:cNvPr id="19" name="Right Arrow 18"/>
          <p:cNvSpPr/>
          <p:nvPr/>
        </p:nvSpPr>
        <p:spPr>
          <a:xfrm rot="10800000">
            <a:off x="5715000" y="5372099"/>
            <a:ext cx="1905000" cy="533400"/>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ounded Rectangle 19"/>
          <p:cNvSpPr/>
          <p:nvPr/>
        </p:nvSpPr>
        <p:spPr>
          <a:xfrm>
            <a:off x="6405282" y="4038600"/>
            <a:ext cx="1600200" cy="10668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Scheduler</a:t>
            </a:r>
            <a:endParaRPr lang="en-US" dirty="0"/>
          </a:p>
        </p:txBody>
      </p:sp>
    </p:spTree>
    <p:extLst>
      <p:ext uri="{BB962C8B-B14F-4D97-AF65-F5344CB8AC3E}">
        <p14:creationId xmlns:p14="http://schemas.microsoft.com/office/powerpoint/2010/main" val="6208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FlareMispService</a:t>
            </a:r>
            <a:br>
              <a:rPr lang="en-US" sz="3200" dirty="0" smtClean="0"/>
            </a:br>
            <a:r>
              <a:rPr lang="en-US" sz="3200" dirty="0" smtClean="0"/>
              <a:t>(CTI Toolkit – Begin/End Timestamps for Polling)</a:t>
            </a:r>
            <a:endParaRPr lang="en-US" sz="3200" dirty="0"/>
          </a:p>
        </p:txBody>
      </p:sp>
      <p:sp>
        <p:nvSpPr>
          <p:cNvPr id="6" name="Oval 5"/>
          <p:cNvSpPr/>
          <p:nvPr/>
        </p:nvSpPr>
        <p:spPr>
          <a:xfrm>
            <a:off x="3733800" y="1524000"/>
            <a:ext cx="2667000" cy="495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t>FlareMispService</a:t>
            </a:r>
          </a:p>
        </p:txBody>
      </p:sp>
      <p:sp>
        <p:nvSpPr>
          <p:cNvPr id="15" name="Rectangle 14"/>
          <p:cNvSpPr/>
          <p:nvPr/>
        </p:nvSpPr>
        <p:spPr>
          <a:xfrm>
            <a:off x="286870" y="1447800"/>
            <a:ext cx="3446929" cy="315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/opt/mtc/config/</a:t>
            </a:r>
          </a:p>
          <a:p>
            <a:pPr algn="ctr"/>
            <a:r>
              <a:rPr lang="en-US" i="1" dirty="0" smtClean="0"/>
              <a:t>config.properties</a:t>
            </a:r>
            <a:endParaRPr lang="en-US" i="1" dirty="0"/>
          </a:p>
        </p:txBody>
      </p:sp>
      <p:sp>
        <p:nvSpPr>
          <p:cNvPr id="16" name="Right Arrow 15"/>
          <p:cNvSpPr/>
          <p:nvPr/>
        </p:nvSpPr>
        <p:spPr>
          <a:xfrm>
            <a:off x="762000" y="2819400"/>
            <a:ext cx="34290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Initialization time …</a:t>
            </a:r>
            <a:endParaRPr lang="en-US" dirty="0"/>
          </a:p>
        </p:txBody>
      </p:sp>
      <p:grpSp>
        <p:nvGrpSpPr>
          <p:cNvPr id="17" name="Group 16"/>
          <p:cNvGrpSpPr/>
          <p:nvPr/>
        </p:nvGrpSpPr>
        <p:grpSpPr>
          <a:xfrm>
            <a:off x="4191000" y="4937311"/>
            <a:ext cx="3014382" cy="1286435"/>
            <a:chOff x="3767418" y="4123764"/>
            <a:chExt cx="3014382" cy="1286435"/>
          </a:xfrm>
        </p:grpSpPr>
        <p:sp>
          <p:nvSpPr>
            <p:cNvPr id="18" name="Oval 17"/>
            <p:cNvSpPr/>
            <p:nvPr/>
          </p:nvSpPr>
          <p:spPr>
            <a:xfrm>
              <a:off x="3767418" y="4123764"/>
              <a:ext cx="1783976" cy="1286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19" name="Oval 18"/>
            <p:cNvSpPr/>
            <p:nvPr/>
          </p:nvSpPr>
          <p:spPr>
            <a:xfrm>
              <a:off x="3767418" y="4123764"/>
              <a:ext cx="1109382" cy="121023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CTI</a:t>
              </a:r>
            </a:p>
          </p:txBody>
        </p:sp>
        <p:sp>
          <p:nvSpPr>
            <p:cNvPr id="20" name="TextBox 19"/>
            <p:cNvSpPr txBox="1"/>
            <p:nvPr/>
          </p:nvSpPr>
          <p:spPr>
            <a:xfrm>
              <a:off x="4533900" y="4544216"/>
              <a:ext cx="2247900" cy="369332"/>
            </a:xfrm>
            <a:prstGeom prst="rect">
              <a:avLst/>
            </a:prstGeom>
            <a:noFill/>
          </p:spPr>
          <p:txBody>
            <a:bodyPr wrap="square" rtlCol="0">
              <a:spAutoFit/>
            </a:bodyPr>
            <a:lstStyle/>
            <a:p>
              <a:r>
                <a:rPr lang="en-US" dirty="0" smtClean="0"/>
                <a:t>Toolkit</a:t>
              </a:r>
              <a:endParaRPr lang="en-US" dirty="0"/>
            </a:p>
          </p:txBody>
        </p:sp>
      </p:grpSp>
      <p:sp>
        <p:nvSpPr>
          <p:cNvPr id="25" name="TextBox 24"/>
          <p:cNvSpPr txBox="1"/>
          <p:nvPr/>
        </p:nvSpPr>
        <p:spPr>
          <a:xfrm>
            <a:off x="372034" y="2286000"/>
            <a:ext cx="3276600" cy="261610"/>
          </a:xfrm>
          <a:prstGeom prst="rect">
            <a:avLst/>
          </a:prstGeom>
          <a:noFill/>
        </p:spPr>
        <p:txBody>
          <a:bodyPr wrap="square" rtlCol="0">
            <a:spAutoFit/>
          </a:bodyPr>
          <a:lstStyle/>
          <a:p>
            <a:r>
              <a:rPr lang="en-US" sz="1100" dirty="0"/>
              <a:t>stixtransclient.poll.</a:t>
            </a:r>
            <a:r>
              <a:rPr lang="en-US" sz="1100" b="1" dirty="0"/>
              <a:t>begin</a:t>
            </a:r>
            <a:r>
              <a:rPr lang="en-US" sz="1100" dirty="0"/>
              <a:t>Timestamp.MISP.stixToMisp</a:t>
            </a:r>
          </a:p>
        </p:txBody>
      </p:sp>
      <p:sp>
        <p:nvSpPr>
          <p:cNvPr id="26" name="TextBox 25"/>
          <p:cNvSpPr txBox="1"/>
          <p:nvPr/>
        </p:nvSpPr>
        <p:spPr>
          <a:xfrm>
            <a:off x="381000" y="2584974"/>
            <a:ext cx="3276600" cy="261610"/>
          </a:xfrm>
          <a:prstGeom prst="rect">
            <a:avLst/>
          </a:prstGeom>
          <a:noFill/>
        </p:spPr>
        <p:txBody>
          <a:bodyPr wrap="square" rtlCol="0">
            <a:spAutoFit/>
          </a:bodyPr>
          <a:lstStyle/>
          <a:p>
            <a:r>
              <a:rPr lang="en-US" sz="1100" dirty="0" smtClean="0"/>
              <a:t>stixtransclient.poll.</a:t>
            </a:r>
            <a:r>
              <a:rPr lang="en-US" sz="1100" b="1" dirty="0" smtClean="0"/>
              <a:t>end</a:t>
            </a:r>
            <a:r>
              <a:rPr lang="en-US" sz="1100" dirty="0" smtClean="0"/>
              <a:t>Timestamp.MISP.stixToMisp</a:t>
            </a:r>
            <a:endParaRPr lang="en-US" sz="1100" dirty="0"/>
          </a:p>
        </p:txBody>
      </p:sp>
      <p:sp>
        <p:nvSpPr>
          <p:cNvPr id="28" name="Right Arrow 27"/>
          <p:cNvSpPr/>
          <p:nvPr/>
        </p:nvSpPr>
        <p:spPr>
          <a:xfrm>
            <a:off x="762000" y="3630705"/>
            <a:ext cx="3581400" cy="9726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effectLst>
                  <a:outerShdw blurRad="38100" dist="38100" dir="2700000" algn="tl">
                    <a:srgbClr val="000000">
                      <a:alpha val="43137"/>
                    </a:srgbClr>
                  </a:outerShdw>
                </a:effectLst>
              </a:rPr>
              <a:t>Not</a:t>
            </a:r>
            <a:r>
              <a:rPr lang="en-US" dirty="0" smtClean="0"/>
              <a:t> possible to change after init ..</a:t>
            </a:r>
          </a:p>
          <a:p>
            <a:pPr algn="ctr"/>
            <a:r>
              <a:rPr lang="en-US" dirty="0" smtClean="0"/>
              <a:t>Must restart !!</a:t>
            </a:r>
            <a:endParaRPr lang="en-US" dirty="0"/>
          </a:p>
        </p:txBody>
      </p:sp>
      <p:sp>
        <p:nvSpPr>
          <p:cNvPr id="29" name="TextBox 28"/>
          <p:cNvSpPr txBox="1"/>
          <p:nvPr/>
        </p:nvSpPr>
        <p:spPr>
          <a:xfrm>
            <a:off x="5327276" y="2729705"/>
            <a:ext cx="3437966" cy="2031325"/>
          </a:xfrm>
          <a:prstGeom prst="rect">
            <a:avLst/>
          </a:prstGeom>
          <a:noFill/>
        </p:spPr>
        <p:txBody>
          <a:bodyPr wrap="square" rtlCol="0">
            <a:spAutoFit/>
          </a:bodyPr>
          <a:lstStyle/>
          <a:p>
            <a:r>
              <a:rPr lang="en-US" dirty="0" smtClean="0"/>
              <a:t>The ‘begin’ and ‘end’ timestamps are only updated if the CTI Toolkit can successfully complete it’s job.   The timestamps are written to the config file to protect against termination of the Web Service.  </a:t>
            </a:r>
            <a:r>
              <a:rPr lang="en-US" i="1" dirty="0" smtClean="0"/>
              <a:t>(maintain state)</a:t>
            </a:r>
            <a:endParaRPr lang="en-US" i="1" dirty="0"/>
          </a:p>
        </p:txBody>
      </p:sp>
      <p:sp>
        <p:nvSpPr>
          <p:cNvPr id="30" name="Rounded Rectangle 29"/>
          <p:cNvSpPr/>
          <p:nvPr/>
        </p:nvSpPr>
        <p:spPr>
          <a:xfrm>
            <a:off x="1447800" y="4937311"/>
            <a:ext cx="2057400" cy="1524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smtClean="0"/>
              <a:t>TAXII</a:t>
            </a:r>
          </a:p>
          <a:p>
            <a:pPr algn="ctr"/>
            <a:r>
              <a:rPr lang="en-US" dirty="0" smtClean="0"/>
              <a:t>SERVER</a:t>
            </a:r>
            <a:endParaRPr lang="en-US" dirty="0"/>
          </a:p>
        </p:txBody>
      </p:sp>
      <p:sp>
        <p:nvSpPr>
          <p:cNvPr id="31" name="Down Arrow 30"/>
          <p:cNvSpPr/>
          <p:nvPr/>
        </p:nvSpPr>
        <p:spPr>
          <a:xfrm rot="5400000">
            <a:off x="3685844" y="5069540"/>
            <a:ext cx="333474" cy="981636"/>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2" name="Down Arrow 31"/>
          <p:cNvSpPr/>
          <p:nvPr/>
        </p:nvSpPr>
        <p:spPr>
          <a:xfrm rot="16200000">
            <a:off x="3746357" y="5314717"/>
            <a:ext cx="333474" cy="110266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33" name="Rounded Rectangle 32"/>
          <p:cNvSpPr/>
          <p:nvPr/>
        </p:nvSpPr>
        <p:spPr>
          <a:xfrm>
            <a:off x="6553200" y="4937310"/>
            <a:ext cx="2057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MISP</a:t>
            </a:r>
          </a:p>
          <a:p>
            <a:pPr algn="ctr"/>
            <a:r>
              <a:rPr lang="en-US" dirty="0" smtClean="0"/>
              <a:t>SERVER</a:t>
            </a:r>
            <a:endParaRPr lang="en-US" dirty="0"/>
          </a:p>
        </p:txBody>
      </p:sp>
      <p:sp>
        <p:nvSpPr>
          <p:cNvPr id="34" name="Down Arrow 33"/>
          <p:cNvSpPr/>
          <p:nvPr/>
        </p:nvSpPr>
        <p:spPr>
          <a:xfrm rot="5400000">
            <a:off x="6079419" y="5086119"/>
            <a:ext cx="333474" cy="981636"/>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35" name="Down Arrow 34"/>
          <p:cNvSpPr/>
          <p:nvPr/>
        </p:nvSpPr>
        <p:spPr>
          <a:xfrm rot="16200000">
            <a:off x="6139932" y="5331296"/>
            <a:ext cx="333474" cy="1102661"/>
          </a:xfrm>
          <a:prstGeom prst="down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6559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FlareMispService</a:t>
            </a:r>
            <a:br>
              <a:rPr lang="en-US" sz="3200" dirty="0" smtClean="0"/>
            </a:br>
            <a:r>
              <a:rPr lang="en-US" sz="3200" dirty="0"/>
              <a:t>(CTI Toolkit – Begin/End Timestamps for Polling)</a:t>
            </a:r>
          </a:p>
        </p:txBody>
      </p:sp>
      <p:sp>
        <p:nvSpPr>
          <p:cNvPr id="6" name="Oval 5"/>
          <p:cNvSpPr/>
          <p:nvPr/>
        </p:nvSpPr>
        <p:spPr>
          <a:xfrm>
            <a:off x="3733800" y="1524000"/>
            <a:ext cx="2667000" cy="495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smtClean="0"/>
              <a:t>FlareMispService</a:t>
            </a:r>
          </a:p>
        </p:txBody>
      </p:sp>
      <p:sp>
        <p:nvSpPr>
          <p:cNvPr id="15" name="Rectangle 14"/>
          <p:cNvSpPr/>
          <p:nvPr/>
        </p:nvSpPr>
        <p:spPr>
          <a:xfrm>
            <a:off x="286870" y="1447800"/>
            <a:ext cx="3446929"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smtClean="0"/>
              <a:t>/opt/mtc/config/</a:t>
            </a:r>
          </a:p>
          <a:p>
            <a:pPr algn="ctr"/>
            <a:r>
              <a:rPr lang="en-US" i="1" dirty="0" smtClean="0"/>
              <a:t>config.properties</a:t>
            </a:r>
            <a:endParaRPr lang="en-US" i="1" dirty="0"/>
          </a:p>
        </p:txBody>
      </p:sp>
      <p:sp>
        <p:nvSpPr>
          <p:cNvPr id="25" name="TextBox 24"/>
          <p:cNvSpPr txBox="1"/>
          <p:nvPr/>
        </p:nvSpPr>
        <p:spPr>
          <a:xfrm>
            <a:off x="372034" y="2286000"/>
            <a:ext cx="3276600" cy="261610"/>
          </a:xfrm>
          <a:prstGeom prst="rect">
            <a:avLst/>
          </a:prstGeom>
          <a:noFill/>
        </p:spPr>
        <p:txBody>
          <a:bodyPr wrap="square" rtlCol="0">
            <a:spAutoFit/>
          </a:bodyPr>
          <a:lstStyle/>
          <a:p>
            <a:r>
              <a:rPr lang="en-US" sz="1100" dirty="0"/>
              <a:t>stixtransclient.poll.</a:t>
            </a:r>
            <a:r>
              <a:rPr lang="en-US" sz="1100" b="1" dirty="0"/>
              <a:t>begin</a:t>
            </a:r>
            <a:r>
              <a:rPr lang="en-US" sz="1100" dirty="0"/>
              <a:t>Timestamp.MISP.stixToMisp</a:t>
            </a:r>
          </a:p>
        </p:txBody>
      </p:sp>
      <p:sp>
        <p:nvSpPr>
          <p:cNvPr id="26" name="TextBox 25"/>
          <p:cNvSpPr txBox="1"/>
          <p:nvPr/>
        </p:nvSpPr>
        <p:spPr>
          <a:xfrm>
            <a:off x="381000" y="2584974"/>
            <a:ext cx="3276600" cy="261610"/>
          </a:xfrm>
          <a:prstGeom prst="rect">
            <a:avLst/>
          </a:prstGeom>
          <a:noFill/>
        </p:spPr>
        <p:txBody>
          <a:bodyPr wrap="square" rtlCol="0">
            <a:spAutoFit/>
          </a:bodyPr>
          <a:lstStyle/>
          <a:p>
            <a:r>
              <a:rPr lang="en-US" sz="1100" dirty="0" smtClean="0"/>
              <a:t>stixtransclient.poll.</a:t>
            </a:r>
            <a:r>
              <a:rPr lang="en-US" sz="1100" b="1" dirty="0" smtClean="0"/>
              <a:t>end</a:t>
            </a:r>
            <a:r>
              <a:rPr lang="en-US" sz="1100" dirty="0" smtClean="0"/>
              <a:t>Timestamp.MISP.stixToMisp</a:t>
            </a:r>
            <a:endParaRPr lang="en-US" sz="1100" dirty="0"/>
          </a:p>
        </p:txBody>
      </p:sp>
      <p:sp>
        <p:nvSpPr>
          <p:cNvPr id="29" name="TextBox 28"/>
          <p:cNvSpPr txBox="1"/>
          <p:nvPr/>
        </p:nvSpPr>
        <p:spPr>
          <a:xfrm>
            <a:off x="300317" y="3124200"/>
            <a:ext cx="3437966" cy="3139321"/>
          </a:xfrm>
          <a:prstGeom prst="rect">
            <a:avLst/>
          </a:prstGeom>
          <a:noFill/>
        </p:spPr>
        <p:txBody>
          <a:bodyPr wrap="square" rtlCol="0">
            <a:spAutoFit/>
          </a:bodyPr>
          <a:lstStyle/>
          <a:p>
            <a:r>
              <a:rPr lang="en-US" dirty="0" smtClean="0"/>
              <a:t>Deleting the lines completely and restarting the Web Service will use the default time stamp of the EPOCH (~ 1970)</a:t>
            </a:r>
          </a:p>
          <a:p>
            <a:endParaRPr lang="en-US" i="1" dirty="0"/>
          </a:p>
          <a:p>
            <a:r>
              <a:rPr lang="en-US" i="1" dirty="0" smtClean="0"/>
              <a:t>Modifying the values requires a restart of the web service. </a:t>
            </a:r>
          </a:p>
          <a:p>
            <a:endParaRPr lang="en-US" i="1" dirty="0"/>
          </a:p>
          <a:p>
            <a:r>
              <a:rPr lang="en-US" i="1" dirty="0" smtClean="0"/>
              <a:t>All other config values can be modified and reloaded into memory without a restart.</a:t>
            </a:r>
            <a:endParaRPr lang="en-US" i="1" dirty="0"/>
          </a:p>
        </p:txBody>
      </p:sp>
      <p:grpSp>
        <p:nvGrpSpPr>
          <p:cNvPr id="22" name="Group 21"/>
          <p:cNvGrpSpPr/>
          <p:nvPr/>
        </p:nvGrpSpPr>
        <p:grpSpPr>
          <a:xfrm>
            <a:off x="4191000" y="4905935"/>
            <a:ext cx="3014382" cy="1286435"/>
            <a:chOff x="3767418" y="4123764"/>
            <a:chExt cx="3014382" cy="1286435"/>
          </a:xfrm>
        </p:grpSpPr>
        <p:sp>
          <p:nvSpPr>
            <p:cNvPr id="24" name="Oval 23"/>
            <p:cNvSpPr/>
            <p:nvPr/>
          </p:nvSpPr>
          <p:spPr>
            <a:xfrm>
              <a:off x="3767418" y="4123764"/>
              <a:ext cx="1783976" cy="12864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p:txBody>
        </p:sp>
        <p:sp>
          <p:nvSpPr>
            <p:cNvPr id="27" name="Oval 26"/>
            <p:cNvSpPr/>
            <p:nvPr/>
          </p:nvSpPr>
          <p:spPr>
            <a:xfrm>
              <a:off x="3767418" y="4123764"/>
              <a:ext cx="1109382" cy="1210236"/>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CTI</a:t>
              </a:r>
            </a:p>
          </p:txBody>
        </p:sp>
        <p:sp>
          <p:nvSpPr>
            <p:cNvPr id="30" name="TextBox 29"/>
            <p:cNvSpPr txBox="1"/>
            <p:nvPr/>
          </p:nvSpPr>
          <p:spPr>
            <a:xfrm>
              <a:off x="4533900" y="4544216"/>
              <a:ext cx="2247900" cy="369332"/>
            </a:xfrm>
            <a:prstGeom prst="rect">
              <a:avLst/>
            </a:prstGeom>
            <a:noFill/>
          </p:spPr>
          <p:txBody>
            <a:bodyPr wrap="square" rtlCol="0">
              <a:spAutoFit/>
            </a:bodyPr>
            <a:lstStyle/>
            <a:p>
              <a:r>
                <a:rPr lang="en-US" dirty="0" smtClean="0"/>
                <a:t>Toolkit</a:t>
              </a:r>
              <a:endParaRPr lang="en-US" dirty="0"/>
            </a:p>
          </p:txBody>
        </p:sp>
      </p:grpSp>
    </p:spTree>
    <p:extLst>
      <p:ext uri="{BB962C8B-B14F-4D97-AF65-F5344CB8AC3E}">
        <p14:creationId xmlns:p14="http://schemas.microsoft.com/office/powerpoint/2010/main" val="331155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FLARE_Developer_VM [Running] - Oracle VM VirtualBox :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85800"/>
            <a:ext cx="9144000" cy="5926036"/>
          </a:xfrm>
        </p:spPr>
      </p:pic>
      <p:sp>
        <p:nvSpPr>
          <p:cNvPr id="4" name="TextBox 3"/>
          <p:cNvSpPr txBox="1"/>
          <p:nvPr/>
        </p:nvSpPr>
        <p:spPr>
          <a:xfrm>
            <a:off x="152400" y="152400"/>
            <a:ext cx="7239000" cy="369332"/>
          </a:xfrm>
          <a:prstGeom prst="rect">
            <a:avLst/>
          </a:prstGeom>
          <a:noFill/>
        </p:spPr>
        <p:txBody>
          <a:bodyPr wrap="square" rtlCol="0">
            <a:spAutoFit/>
          </a:bodyPr>
          <a:lstStyle/>
          <a:p>
            <a:r>
              <a:rPr lang="en-US" dirty="0" smtClean="0"/>
              <a:t>Eclipse Oxygen Interface.    ‘</a:t>
            </a:r>
            <a:r>
              <a:rPr lang="en-US" dirty="0" err="1" smtClean="0"/>
              <a:t>mtc</a:t>
            </a:r>
            <a:r>
              <a:rPr lang="en-US" dirty="0" smtClean="0"/>
              <a:t>-rest-service’ === FlareMispService</a:t>
            </a:r>
            <a:endParaRPr lang="en-US" dirty="0"/>
          </a:p>
        </p:txBody>
      </p:sp>
      <p:sp>
        <p:nvSpPr>
          <p:cNvPr id="5" name="Rectangle 4"/>
          <p:cNvSpPr/>
          <p:nvPr/>
        </p:nvSpPr>
        <p:spPr>
          <a:xfrm>
            <a:off x="5654899" y="2209800"/>
            <a:ext cx="32766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MispTransCLientController.java</a:t>
            </a:r>
          </a:p>
          <a:p>
            <a:pPr algn="ctr"/>
            <a:endParaRPr lang="en-US" dirty="0"/>
          </a:p>
          <a:p>
            <a:pPr algn="ctr"/>
            <a:r>
              <a:rPr lang="en-US" dirty="0" smtClean="0"/>
              <a:t>This is the “Controller” that handles all of the incoming </a:t>
            </a:r>
          </a:p>
          <a:p>
            <a:pPr algn="ctr"/>
            <a:r>
              <a:rPr lang="en-US" dirty="0" smtClean="0"/>
              <a:t>HTTP Requests for the </a:t>
            </a:r>
          </a:p>
          <a:p>
            <a:pPr algn="ctr"/>
            <a:r>
              <a:rPr lang="en-US" dirty="0" smtClean="0"/>
              <a:t>REST Service.</a:t>
            </a:r>
          </a:p>
          <a:p>
            <a:pPr algn="ctr"/>
            <a:endParaRPr lang="en-US" dirty="0"/>
          </a:p>
          <a:p>
            <a:pPr algn="ctr"/>
            <a:r>
              <a:rPr lang="en-US" dirty="0" smtClean="0"/>
              <a:t>Every @</a:t>
            </a:r>
            <a:r>
              <a:rPr lang="en-US" i="1" dirty="0" smtClean="0"/>
              <a:t>RequestMapping</a:t>
            </a:r>
            <a:r>
              <a:rPr lang="en-US" dirty="0" smtClean="0"/>
              <a:t> you see represents a unique URL that this Service can respond to.</a:t>
            </a:r>
          </a:p>
          <a:p>
            <a:pPr algn="ctr"/>
            <a:endParaRPr lang="en-US" dirty="0"/>
          </a:p>
          <a:p>
            <a:pPr algn="ctr"/>
            <a:r>
              <a:rPr lang="en-US" dirty="0" smtClean="0"/>
              <a:t>See our </a:t>
            </a:r>
            <a:r>
              <a:rPr lang="en-US" i="1" dirty="0" smtClean="0"/>
              <a:t>ACRS</a:t>
            </a:r>
            <a:r>
              <a:rPr lang="en-US" dirty="0" smtClean="0"/>
              <a:t>, and </a:t>
            </a:r>
            <a:r>
              <a:rPr lang="en-US" i="1" dirty="0" smtClean="0"/>
              <a:t>EDRS</a:t>
            </a:r>
            <a:r>
              <a:rPr lang="en-US" dirty="0" smtClean="0"/>
              <a:t> for other examples of REST Services implemented in SpringBoot.</a:t>
            </a:r>
          </a:p>
        </p:txBody>
      </p:sp>
      <p:sp>
        <p:nvSpPr>
          <p:cNvPr id="6" name="Right Arrow 5"/>
          <p:cNvSpPr/>
          <p:nvPr/>
        </p:nvSpPr>
        <p:spPr>
          <a:xfrm rot="4211136">
            <a:off x="2434063" y="3958236"/>
            <a:ext cx="609600" cy="4191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077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descr="FLARE_Developer_VM [Running] - Oracle VM VirtualBox :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6263"/>
            <a:ext cx="9144000" cy="5926036"/>
          </a:xfrm>
        </p:spPr>
      </p:pic>
      <p:sp>
        <p:nvSpPr>
          <p:cNvPr id="4" name="Rectangle 3"/>
          <p:cNvSpPr/>
          <p:nvPr/>
        </p:nvSpPr>
        <p:spPr>
          <a:xfrm>
            <a:off x="5943600" y="1752600"/>
            <a:ext cx="3124200" cy="2514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smtClean="0"/>
              <a:t>QuartStartup.java </a:t>
            </a:r>
          </a:p>
          <a:p>
            <a:pPr algn="ctr"/>
            <a:r>
              <a:rPr lang="en-US" dirty="0" smtClean="0"/>
              <a:t>Uses Spring Boot’s built-in Event Handlers to know when the program has been fully initialized.  This is how we know when it’s safe to kick start the Quartz Scheduler.</a:t>
            </a:r>
            <a:endParaRPr lang="en-US" dirty="0"/>
          </a:p>
        </p:txBody>
      </p:sp>
    </p:spTree>
    <p:extLst>
      <p:ext uri="{BB962C8B-B14F-4D97-AF65-F5344CB8AC3E}">
        <p14:creationId xmlns:p14="http://schemas.microsoft.com/office/powerpoint/2010/main" val="26626140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1218</Words>
  <Application>Microsoft Office PowerPoint</Application>
  <PresentationFormat>On-screen Show (4:3)</PresentationFormat>
  <Paragraphs>198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Tutorial On:</vt:lpstr>
      <vt:lpstr>PowerPoint Presentation</vt:lpstr>
      <vt:lpstr>FlareMispService (REST Service wrapping around CTI-Toolkit)</vt:lpstr>
      <vt:lpstr>FlareMispService (Configuration Properties File)</vt:lpstr>
      <vt:lpstr>FlareMispService (Quartz Scheduler – Configure Frequency)</vt:lpstr>
      <vt:lpstr>FlareMispService (CTI Toolkit – Begin/End Timestamps for Polling)</vt:lpstr>
      <vt:lpstr>FlareMispService (CTI Toolkit – Begin/End Timestamps for Polling)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On:</dc:title>
  <dc:creator>Lupton, Chris B</dc:creator>
  <cp:lastModifiedBy>Lupton, Chris B.</cp:lastModifiedBy>
  <cp:revision>61</cp:revision>
  <dcterms:created xsi:type="dcterms:W3CDTF">2006-08-16T00:00:00Z</dcterms:created>
  <dcterms:modified xsi:type="dcterms:W3CDTF">2018-03-22T17:14:27Z</dcterms:modified>
</cp:coreProperties>
</file>