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8" r:id="rId5"/>
    <p:sldId id="257" r:id="rId6"/>
    <p:sldId id="277" r:id="rId7"/>
    <p:sldId id="261" r:id="rId8"/>
    <p:sldId id="260" r:id="rId9"/>
    <p:sldId id="263" r:id="rId10"/>
    <p:sldId id="265" r:id="rId11"/>
    <p:sldId id="262" r:id="rId12"/>
    <p:sldId id="266" r:id="rId13"/>
    <p:sldId id="267" r:id="rId14"/>
    <p:sldId id="264" r:id="rId15"/>
    <p:sldId id="269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1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  <a:srgbClr val="29C7FF"/>
    <a:srgbClr val="18C6A5"/>
    <a:srgbClr val="1BD7A6"/>
    <a:srgbClr val="76EECF"/>
    <a:srgbClr val="EC3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9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5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87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9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4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7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1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9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5D5D-5D16-449A-A027-A1AFDFC30FC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1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AD5D5D-5D16-449A-A027-A1AFDFC30FC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D5D5D-5D16-449A-A027-A1AFDFC30FC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F454A5-0253-475C-B90F-9F2C899CEF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9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pers-we-love/papers-we-lov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at-paper-collective" TargetMode="External"/><Relationship Id="rId2" Type="http://schemas.openxmlformats.org/officeDocument/2006/relationships/hyperlink" Target="https://forms.gle/sBKBRFaR55ZxL6B66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SPW.2015.3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sBKBRFaR55ZxL6B66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at-paper-collective" TargetMode="External"/><Relationship Id="rId2" Type="http://schemas.openxmlformats.org/officeDocument/2006/relationships/hyperlink" Target="https://forms.gle/sBKBRFaR55ZxL6B66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bguides.libraries.claremont.edu/az/databases" TargetMode="External"/><Relationship Id="rId2" Type="http://schemas.openxmlformats.org/officeDocument/2006/relationships/hyperlink" Target="https://library.claremont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-webofscience-com.ccl.idm.oclc.org/wos/woscc/basic-sear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bste.rs/" TargetMode="External"/><Relationship Id="rId2" Type="http://schemas.openxmlformats.org/officeDocument/2006/relationships/hyperlink" Target="https://news.ycombinato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urls.com/" TargetMode="External"/><Relationship Id="rId4" Type="http://schemas.openxmlformats.org/officeDocument/2006/relationships/hyperlink" Target="https://old.reddit.com/r/programm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4846310-0B3D-402C-B392-09061F938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CB4A3A86-D41C-4CFC-896C-D90661C5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6FADE-AB0D-8283-C949-61056F7E5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rmAutofit/>
          </a:bodyPr>
          <a:lstStyle/>
          <a:p>
            <a:r>
              <a:rPr lang="en-US" sz="3600"/>
              <a:t>CISAT Paper collective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0FF83-211D-0B08-B612-01239AA43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29" y="5016709"/>
            <a:ext cx="8643011" cy="457219"/>
          </a:xfrm>
        </p:spPr>
        <p:txBody>
          <a:bodyPr>
            <a:normAutofit/>
          </a:bodyPr>
          <a:lstStyle/>
          <a:p>
            <a:r>
              <a:rPr lang="en-US" sz="1600"/>
              <a:t>August 16, 2024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654F6C91-B667-4929-B60B-158C21B9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7639235" y="600024"/>
            <a:chExt cx="3898557" cy="5222486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82188BD8-D89F-4620-9999-A7EA52237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63BE6818-79E6-4683-9F8E-9DE0B4BCF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elcome Sign Vector Art, Icons, and ...">
            <a:extLst>
              <a:ext uri="{FF2B5EF4-FFF2-40B4-BE49-F238E27FC236}">
                <a16:creationId xmlns:a16="http://schemas.microsoft.com/office/drawing/2014/main" id="{3A10BB21-8EB6-5B20-17A6-55D69A55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8" r="-1" b="5764"/>
          <a:stretch/>
        </p:blipFill>
        <p:spPr bwMode="auto">
          <a:xfrm>
            <a:off x="2079933" y="963739"/>
            <a:ext cx="8020655" cy="236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E412F86B-0657-48B2-BD05-BF3EED4DC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BD64DB3A-631F-479A-B041-4C1E38B7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54FB2A90-ACBA-4B96-98AD-8BB04A8B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3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22" y="144152"/>
            <a:ext cx="9603275" cy="1049235"/>
          </a:xfrm>
        </p:spPr>
        <p:txBody>
          <a:bodyPr/>
          <a:lstStyle/>
          <a:p>
            <a:r>
              <a:rPr lang="en-US" dirty="0"/>
              <a:t>From aggregator -&gt; article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824BE-5C38-9069-545B-DF3D2F9A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30" y="1813023"/>
            <a:ext cx="3200677" cy="1882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B603C-E42E-EA82-CF3C-444999BB2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63" y="3933656"/>
            <a:ext cx="9182896" cy="2499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0C5BF9-8F8A-D477-F639-BBA40BA58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789" y="236483"/>
            <a:ext cx="4033191" cy="3506176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871E8E1A-1B9F-5082-1185-7BC271502CA3}"/>
              </a:ext>
            </a:extLst>
          </p:cNvPr>
          <p:cNvSpPr/>
          <p:nvPr/>
        </p:nvSpPr>
        <p:spPr>
          <a:xfrm rot="5400000">
            <a:off x="4126602" y="2949881"/>
            <a:ext cx="1018347" cy="879401"/>
          </a:xfrm>
          <a:prstGeom prst="ben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86AE1B57-D689-F1EB-6F77-6AA11BFFFEBA}"/>
              </a:ext>
            </a:extLst>
          </p:cNvPr>
          <p:cNvSpPr/>
          <p:nvPr/>
        </p:nvSpPr>
        <p:spPr>
          <a:xfrm rot="5400000" flipH="1">
            <a:off x="9369590" y="4286561"/>
            <a:ext cx="1713229" cy="1007417"/>
          </a:xfrm>
          <a:prstGeom prst="bentArrow">
            <a:avLst>
              <a:gd name="adj1" fmla="val 25000"/>
              <a:gd name="adj2" fmla="val 21998"/>
              <a:gd name="adj3" fmla="val 25000"/>
              <a:gd name="adj4" fmla="val 43750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78CC4-3FE1-369D-E947-556538BC3E8E}"/>
              </a:ext>
            </a:extLst>
          </p:cNvPr>
          <p:cNvSpPr txBox="1"/>
          <p:nvPr/>
        </p:nvSpPr>
        <p:spPr>
          <a:xfrm>
            <a:off x="4517993" y="2237685"/>
            <a:ext cx="1880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Hmm…</a:t>
            </a:r>
          </a:p>
          <a:p>
            <a:r>
              <a:rPr lang="en-US" dirty="0"/>
              <a:t>sounds interesting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1E7B8-D45A-389C-E7D2-B00BA308D3E2}"/>
              </a:ext>
            </a:extLst>
          </p:cNvPr>
          <p:cNvSpPr txBox="1"/>
          <p:nvPr/>
        </p:nvSpPr>
        <p:spPr>
          <a:xfrm>
            <a:off x="10049859" y="5706214"/>
            <a:ext cx="1966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mention </a:t>
            </a:r>
          </a:p>
          <a:p>
            <a:r>
              <a:rPr lang="en-US" dirty="0"/>
              <a:t>Specific algorithms,</a:t>
            </a:r>
          </a:p>
          <a:p>
            <a:r>
              <a:rPr lang="en-US" dirty="0"/>
              <a:t>ML-KEM…</a:t>
            </a:r>
          </a:p>
        </p:txBody>
      </p:sp>
      <p:pic>
        <p:nvPicPr>
          <p:cNvPr id="3074" name="Picture 2" descr="Coffee As The Third Drink At The World ...">
            <a:extLst>
              <a:ext uri="{FF2B5EF4-FFF2-40B4-BE49-F238E27FC236}">
                <a16:creationId xmlns:a16="http://schemas.microsoft.com/office/drawing/2014/main" id="{AE77AE9F-7490-56A9-8D6E-EC1F5510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6" y="796676"/>
            <a:ext cx="1264540" cy="8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Bent 18">
            <a:extLst>
              <a:ext uri="{FF2B5EF4-FFF2-40B4-BE49-F238E27FC236}">
                <a16:creationId xmlns:a16="http://schemas.microsoft.com/office/drawing/2014/main" id="{09C5FC6E-0B1D-AF56-CEB1-2EAD013D7455}"/>
              </a:ext>
            </a:extLst>
          </p:cNvPr>
          <p:cNvSpPr/>
          <p:nvPr/>
        </p:nvSpPr>
        <p:spPr>
          <a:xfrm rot="5400000">
            <a:off x="1779036" y="951892"/>
            <a:ext cx="765897" cy="870637"/>
          </a:xfrm>
          <a:prstGeom prst="ben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1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5943"/>
            <a:ext cx="9603275" cy="1049235"/>
          </a:xfrm>
        </p:spPr>
        <p:txBody>
          <a:bodyPr/>
          <a:lstStyle/>
          <a:p>
            <a:r>
              <a:rPr lang="en-US" dirty="0"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716"/>
            <a:ext cx="10207021" cy="3450613"/>
          </a:xfrm>
        </p:spPr>
        <p:txBody>
          <a:bodyPr>
            <a:normAutofit/>
          </a:bodyPr>
          <a:lstStyle/>
          <a:p>
            <a:r>
              <a:rPr lang="en-US" sz="2400" dirty="0"/>
              <a:t>Your instructors provide curated course readings</a:t>
            </a:r>
          </a:p>
          <a:p>
            <a:r>
              <a:rPr lang="en-US" sz="2400" dirty="0"/>
              <a:t>Those readings have citations…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01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5943"/>
            <a:ext cx="9603275" cy="1049235"/>
          </a:xfrm>
        </p:spPr>
        <p:txBody>
          <a:bodyPr/>
          <a:lstStyle/>
          <a:p>
            <a:r>
              <a:rPr lang="en-US" dirty="0"/>
              <a:t>Search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716"/>
            <a:ext cx="10207021" cy="3450613"/>
          </a:xfrm>
        </p:spPr>
        <p:txBody>
          <a:bodyPr>
            <a:normAutofit/>
          </a:bodyPr>
          <a:lstStyle/>
          <a:p>
            <a:r>
              <a:rPr lang="en-US" sz="2400" dirty="0"/>
              <a:t>Google Scholar (also available as a database @ </a:t>
            </a:r>
            <a:r>
              <a:rPr lang="en-US" sz="2400" dirty="0" err="1"/>
              <a:t>Honnold</a:t>
            </a:r>
            <a:r>
              <a:rPr lang="en-US" sz="2400" dirty="0"/>
              <a:t>-Mudd library)</a:t>
            </a:r>
          </a:p>
        </p:txBody>
      </p:sp>
    </p:spTree>
    <p:extLst>
      <p:ext uri="{BB962C8B-B14F-4D97-AF65-F5344CB8AC3E}">
        <p14:creationId xmlns:p14="http://schemas.microsoft.com/office/powerpoint/2010/main" val="280813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5943"/>
            <a:ext cx="9603275" cy="1049235"/>
          </a:xfrm>
        </p:spPr>
        <p:txBody>
          <a:bodyPr/>
          <a:lstStyle/>
          <a:p>
            <a:r>
              <a:rPr lang="en-US" dirty="0"/>
              <a:t>Professional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716"/>
            <a:ext cx="10207021" cy="3450613"/>
          </a:xfrm>
        </p:spPr>
        <p:txBody>
          <a:bodyPr>
            <a:normAutofit/>
          </a:bodyPr>
          <a:lstStyle/>
          <a:p>
            <a:r>
              <a:rPr lang="en-US" sz="2400" dirty="0"/>
              <a:t>ACM (Association for Computing Machinery)</a:t>
            </a:r>
          </a:p>
          <a:p>
            <a:pPr lvl="1"/>
            <a:r>
              <a:rPr lang="en-US" sz="2200" dirty="0"/>
              <a:t>ACM digital library: </a:t>
            </a:r>
            <a:r>
              <a:rPr lang="en-US" sz="2200" dirty="0">
                <a:hlinkClick r:id="rId2"/>
              </a:rPr>
              <a:t>https://dl.acm.org/</a:t>
            </a:r>
            <a:endParaRPr lang="en-US" sz="2200" dirty="0"/>
          </a:p>
          <a:p>
            <a:pPr lvl="1"/>
            <a:r>
              <a:rPr lang="en-US" sz="2200" dirty="0"/>
              <a:t>Free access to articles published between 1951 – 2000 </a:t>
            </a:r>
          </a:p>
        </p:txBody>
      </p:sp>
    </p:spTree>
    <p:extLst>
      <p:ext uri="{BB962C8B-B14F-4D97-AF65-F5344CB8AC3E}">
        <p14:creationId xmlns:p14="http://schemas.microsoft.com/office/powerpoint/2010/main" val="362988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5943"/>
            <a:ext cx="9603275" cy="1049235"/>
          </a:xfrm>
        </p:spPr>
        <p:txBody>
          <a:bodyPr/>
          <a:lstStyle/>
          <a:p>
            <a:r>
              <a:rPr lang="en-US" dirty="0"/>
              <a:t>Reading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716"/>
            <a:ext cx="10207021" cy="3450613"/>
          </a:xfrm>
        </p:spPr>
        <p:txBody>
          <a:bodyPr>
            <a:normAutofit/>
          </a:bodyPr>
          <a:lstStyle/>
          <a:p>
            <a:r>
              <a:rPr lang="en-US" sz="2400" dirty="0"/>
              <a:t>Papers we love (computer science): </a:t>
            </a:r>
            <a:r>
              <a:rPr lang="en-US" sz="2400" dirty="0">
                <a:hlinkClick r:id="rId2"/>
              </a:rPr>
              <a:t>https://github.com/papers-we-love/papers-we-love</a:t>
            </a:r>
            <a:endParaRPr lang="en-US" sz="2400" dirty="0"/>
          </a:p>
          <a:p>
            <a:r>
              <a:rPr lang="en-US" sz="2400" dirty="0"/>
              <a:t>The CISAT Paper Collective!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983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loseup of hands holding an open book">
            <a:extLst>
              <a:ext uri="{FF2B5EF4-FFF2-40B4-BE49-F238E27FC236}">
                <a16:creationId xmlns:a16="http://schemas.microsoft.com/office/drawing/2014/main" id="{4FAB9A6E-91E4-5FED-CBBB-41DDA83A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50" r="9090" b="19039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A434E-49A6-30C5-1726-DB9A8780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26" y="3236470"/>
            <a:ext cx="6829044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r>
              <a:rPr lang="en-US" sz="4400">
                <a:solidFill>
                  <a:srgbClr val="FFFFFE"/>
                </a:solidFill>
              </a:rPr>
              <a:t>How to read a paper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>
            <a:solidFill>
              <a:srgbClr val="DD958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40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403A-3A2F-C604-49D8-D7CD1DD0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“reading”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4ADF-9984-2E27-9991-7F32CDEB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Quick, cursory scan</a:t>
            </a:r>
          </a:p>
          <a:p>
            <a:r>
              <a:rPr lang="en-US" sz="2400" dirty="0"/>
              <a:t>Mostly pay attention to:</a:t>
            </a:r>
          </a:p>
          <a:p>
            <a:pPr lvl="1"/>
            <a:r>
              <a:rPr lang="en-US" sz="2000" dirty="0"/>
              <a:t>Abstract &amp; Introduction (at least parts of it)</a:t>
            </a:r>
          </a:p>
          <a:p>
            <a:pPr lvl="1"/>
            <a:r>
              <a:rPr lang="en-US" sz="2000" dirty="0"/>
              <a:t>Methods (how did they do what they did)</a:t>
            </a:r>
          </a:p>
          <a:p>
            <a:pPr lvl="1"/>
            <a:r>
              <a:rPr lang="en-US" sz="2000" dirty="0"/>
              <a:t>Results (what did they find)</a:t>
            </a:r>
          </a:p>
          <a:p>
            <a:pPr lvl="1"/>
            <a:r>
              <a:rPr lang="en-US" sz="2000" dirty="0"/>
              <a:t>Figures (Tables, Charts, Equations)</a:t>
            </a:r>
          </a:p>
        </p:txBody>
      </p:sp>
    </p:spTree>
    <p:extLst>
      <p:ext uri="{BB962C8B-B14F-4D97-AF65-F5344CB8AC3E}">
        <p14:creationId xmlns:p14="http://schemas.microsoft.com/office/powerpoint/2010/main" val="216683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D692DF-DF1B-C566-62A3-2C13DBAE3488}"/>
              </a:ext>
            </a:extLst>
          </p:cNvPr>
          <p:cNvSpPr/>
          <p:nvPr/>
        </p:nvSpPr>
        <p:spPr>
          <a:xfrm>
            <a:off x="514350" y="428625"/>
            <a:ext cx="11229975" cy="5691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3403A-3A2F-C604-49D8-D7CD1DD0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82" y="737892"/>
            <a:ext cx="9603275" cy="1049235"/>
          </a:xfrm>
        </p:spPr>
        <p:txBody>
          <a:bodyPr/>
          <a:lstStyle/>
          <a:p>
            <a:r>
              <a:rPr lang="en-US" dirty="0"/>
              <a:t>After the first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4ADF-9984-2E27-9991-7F32CDEB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492" y="1615942"/>
            <a:ext cx="6300592" cy="3626116"/>
          </a:xfrm>
          <a:solidFill>
            <a:schemeClr val="accent6">
              <a:lumMod val="40000"/>
              <a:lumOff val="6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Is it relevant (to you)</a:t>
            </a:r>
          </a:p>
          <a:p>
            <a:pPr lvl="1"/>
            <a:r>
              <a:rPr lang="en-US" dirty="0"/>
              <a:t>Does it relate to topics you have studied/are researching?</a:t>
            </a:r>
          </a:p>
          <a:p>
            <a:pPr lvl="1"/>
            <a:r>
              <a:rPr lang="en-US" dirty="0"/>
              <a:t>Does it appear to offer something new/novel?</a:t>
            </a:r>
          </a:p>
          <a:p>
            <a:pPr lvl="1"/>
            <a:r>
              <a:rPr lang="en-US" dirty="0"/>
              <a:t>Might it contain a framework that you could use?</a:t>
            </a:r>
          </a:p>
          <a:p>
            <a:pPr lvl="1"/>
            <a:r>
              <a:rPr lang="en-US" dirty="0"/>
              <a:t>Does it employ methods that could be relevant to your work?</a:t>
            </a:r>
          </a:p>
          <a:p>
            <a:r>
              <a:rPr lang="en-US" dirty="0"/>
              <a:t>Develop specific questions for the paper (what else do you need to know to make sense of the work?)</a:t>
            </a:r>
          </a:p>
          <a:p>
            <a:pPr lvl="1"/>
            <a:r>
              <a:rPr lang="en-US" dirty="0"/>
              <a:t>Did they account for __? </a:t>
            </a:r>
          </a:p>
          <a:p>
            <a:pPr lvl="1"/>
            <a:r>
              <a:rPr lang="en-US" dirty="0"/>
              <a:t>Why did [didn’t] they __? </a:t>
            </a:r>
          </a:p>
          <a:p>
            <a:pPr lvl="1"/>
            <a:r>
              <a:rPr lang="en-US" dirty="0"/>
              <a:t>How did they develop __?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C8A98-79C1-FA29-B87B-2BF59517A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02" y="1872855"/>
            <a:ext cx="3863675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7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403A-3A2F-C604-49D8-D7CD1DD0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4ADF-9984-2E27-9991-7F32CDEB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sz="2800" dirty="0"/>
              <a:t>Look for answers to your questions</a:t>
            </a:r>
          </a:p>
          <a:p>
            <a:r>
              <a:rPr lang="en-US" sz="2800" dirty="0"/>
              <a:t>Add context - d</a:t>
            </a:r>
            <a:r>
              <a:rPr lang="en-US" sz="2600" dirty="0"/>
              <a:t>ig into some of the details/specifics</a:t>
            </a:r>
          </a:p>
          <a:p>
            <a:r>
              <a:rPr lang="en-US" sz="2800" dirty="0"/>
              <a:t>As you read, think about where it fits in relation to:</a:t>
            </a:r>
          </a:p>
          <a:p>
            <a:pPr lvl="1"/>
            <a:r>
              <a:rPr lang="en-US" sz="2400" dirty="0"/>
              <a:t>Your understanding of the field</a:t>
            </a:r>
          </a:p>
          <a:p>
            <a:pPr lvl="1"/>
            <a:r>
              <a:rPr lang="en-US" sz="2400" dirty="0"/>
              <a:t>Other similar papers</a:t>
            </a:r>
          </a:p>
        </p:txBody>
      </p:sp>
    </p:spTree>
    <p:extLst>
      <p:ext uri="{BB962C8B-B14F-4D97-AF65-F5344CB8AC3E}">
        <p14:creationId xmlns:p14="http://schemas.microsoft.com/office/powerpoint/2010/main" val="63500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403A-3A2F-C604-49D8-D7CD1DD0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 second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4ADF-9984-2E27-9991-7F32CDEB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sz="2600" dirty="0"/>
              <a:t>If you still have questions</a:t>
            </a:r>
          </a:p>
          <a:p>
            <a:pPr lvl="1"/>
            <a:r>
              <a:rPr lang="en-US" sz="2400" dirty="0"/>
              <a:t>Read again if you feel it likely to enhance your understanding</a:t>
            </a:r>
          </a:p>
          <a:p>
            <a:pPr lvl="1"/>
            <a:r>
              <a:rPr lang="en-US" sz="2400" dirty="0"/>
              <a:t>If you feel you need better understanding of some of the topics, investigate the citations related to those topics and return later</a:t>
            </a:r>
          </a:p>
          <a:p>
            <a:r>
              <a:rPr lang="en-US" sz="2600" dirty="0"/>
              <a:t>Summarize what you know (write notes)</a:t>
            </a:r>
          </a:p>
          <a:p>
            <a:r>
              <a:rPr lang="en-US" sz="2600" dirty="0"/>
              <a:t>Evaluate whether it is worth additional investment at this time</a:t>
            </a:r>
          </a:p>
        </p:txBody>
      </p:sp>
    </p:spTree>
    <p:extLst>
      <p:ext uri="{BB962C8B-B14F-4D97-AF65-F5344CB8AC3E}">
        <p14:creationId xmlns:p14="http://schemas.microsoft.com/office/powerpoint/2010/main" val="364500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les of paperwork">
            <a:extLst>
              <a:ext uri="{FF2B5EF4-FFF2-40B4-BE49-F238E27FC236}">
                <a16:creationId xmlns:a16="http://schemas.microsoft.com/office/drawing/2014/main" id="{271FF428-9F9F-404C-2F75-95A65975EA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92" r="9090" b="1042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Today’s agenda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C0A37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C0A376"/>
              </a:buClr>
            </a:pPr>
            <a:r>
              <a:rPr lang="en-US" sz="2400" dirty="0">
                <a:solidFill>
                  <a:srgbClr val="FFFFFE"/>
                </a:solidFill>
              </a:rPr>
              <a:t>CISAT Paper Collective:</a:t>
            </a:r>
          </a:p>
          <a:p>
            <a:pPr lvl="1">
              <a:buClr>
                <a:srgbClr val="C0A376"/>
              </a:buClr>
            </a:pPr>
            <a:r>
              <a:rPr lang="en-US" sz="2000" dirty="0">
                <a:solidFill>
                  <a:srgbClr val="FFFFFE"/>
                </a:solidFill>
              </a:rPr>
              <a:t>What is it?</a:t>
            </a:r>
          </a:p>
          <a:p>
            <a:pPr lvl="1">
              <a:buClr>
                <a:srgbClr val="C0A376"/>
              </a:buClr>
            </a:pPr>
            <a:r>
              <a:rPr lang="en-US" sz="2000" dirty="0">
                <a:solidFill>
                  <a:srgbClr val="FFFFFE"/>
                </a:solidFill>
              </a:rPr>
              <a:t>Why is it?</a:t>
            </a:r>
          </a:p>
          <a:p>
            <a:pPr lvl="1">
              <a:buClr>
                <a:srgbClr val="C0A376"/>
              </a:buClr>
            </a:pPr>
            <a:r>
              <a:rPr lang="en-US" sz="2000" dirty="0">
                <a:solidFill>
                  <a:srgbClr val="FFFFFE"/>
                </a:solidFill>
              </a:rPr>
              <a:t>Who is it for?</a:t>
            </a:r>
          </a:p>
          <a:p>
            <a:pPr lvl="1">
              <a:buClr>
                <a:srgbClr val="C0A376"/>
              </a:buClr>
            </a:pPr>
            <a:r>
              <a:rPr lang="en-US" sz="2000" dirty="0">
                <a:solidFill>
                  <a:srgbClr val="FFFFFE"/>
                </a:solidFill>
              </a:rPr>
              <a:t>Guidelines</a:t>
            </a:r>
          </a:p>
          <a:p>
            <a:pPr>
              <a:buClr>
                <a:srgbClr val="C0A376"/>
              </a:buClr>
            </a:pPr>
            <a:r>
              <a:rPr lang="en-US" sz="2400" dirty="0">
                <a:solidFill>
                  <a:srgbClr val="FFFFFE"/>
                </a:solidFill>
              </a:rPr>
              <a:t>Where to find a paper</a:t>
            </a:r>
          </a:p>
          <a:p>
            <a:pPr>
              <a:buClr>
                <a:srgbClr val="C0A376"/>
              </a:buClr>
            </a:pPr>
            <a:r>
              <a:rPr lang="en-US" sz="2400" dirty="0">
                <a:solidFill>
                  <a:srgbClr val="FFFFFE"/>
                </a:solidFill>
              </a:rPr>
              <a:t>How to read a paper</a:t>
            </a:r>
          </a:p>
          <a:p>
            <a:pPr>
              <a:buClr>
                <a:srgbClr val="C0A376"/>
              </a:buClr>
            </a:pPr>
            <a:r>
              <a:rPr lang="en-US" sz="2400" dirty="0">
                <a:solidFill>
                  <a:srgbClr val="FFFFFE"/>
                </a:solidFill>
              </a:rPr>
              <a:t>Ways to Engage with the community</a:t>
            </a:r>
          </a:p>
        </p:txBody>
      </p:sp>
    </p:spTree>
    <p:extLst>
      <p:ext uri="{BB962C8B-B14F-4D97-AF65-F5344CB8AC3E}">
        <p14:creationId xmlns:p14="http://schemas.microsoft.com/office/powerpoint/2010/main" val="1855386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2BEF4-9E2F-D4B9-5CE1-136818AC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400"/>
              <a:t>Engaging with the cpc community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D78D158-AEAD-EB9B-76D5-4D826630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3" t="9091" r="17061" b="-3"/>
          <a:stretch/>
        </p:blipFill>
        <p:spPr>
          <a:xfrm>
            <a:off x="6503302" y="805583"/>
            <a:ext cx="4142659" cy="466076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8756-0F50-DB87-544E-C0975157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DAAC-62C9-4DEB-86B9-80BC51E82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5831" y="2275091"/>
            <a:ext cx="4645152" cy="11119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Become a presenter!</a:t>
            </a:r>
          </a:p>
          <a:p>
            <a:r>
              <a:rPr lang="en-US" dirty="0">
                <a:hlinkClick r:id="rId2"/>
              </a:rPr>
              <a:t>https://forms.gle/sBKBRFaR55ZxL6B66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6C4E2-C427-436D-EB53-3682D236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2275091"/>
            <a:ext cx="4645152" cy="3441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Github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dirty="0" err="1">
                <a:hlinkClick r:id="rId3"/>
              </a:rPr>
              <a:t>cisat</a:t>
            </a:r>
            <a:r>
              <a:rPr lang="en-US" dirty="0">
                <a:hlinkClick r:id="rId3"/>
              </a:rPr>
              <a:t>-paper-collective · GitHub</a:t>
            </a:r>
            <a:endParaRPr lang="en-US" dirty="0"/>
          </a:p>
          <a:p>
            <a:r>
              <a:rPr lang="en-US" dirty="0"/>
              <a:t>Presenters will be invited to join the </a:t>
            </a:r>
            <a:r>
              <a:rPr lang="en-US" dirty="0" err="1"/>
              <a:t>Github</a:t>
            </a:r>
            <a:r>
              <a:rPr lang="en-US" dirty="0"/>
              <a:t> Organization, where they can create </a:t>
            </a:r>
            <a:r>
              <a:rPr lang="en-US" dirty="0" err="1"/>
              <a:t>Github</a:t>
            </a:r>
            <a:r>
              <a:rPr lang="en-US" dirty="0"/>
              <a:t> Teams to continue their investigation of the topic and add collaborators</a:t>
            </a:r>
          </a:p>
          <a:p>
            <a:r>
              <a:rPr lang="en-US" dirty="0"/>
              <a:t>Paper repository (public)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1B5279-C89C-50D6-89F6-330BEAE54562}"/>
              </a:ext>
            </a:extLst>
          </p:cNvPr>
          <p:cNvSpPr txBox="1">
            <a:spLocks/>
          </p:cNvSpPr>
          <p:nvPr/>
        </p:nvSpPr>
        <p:spPr>
          <a:xfrm>
            <a:off x="875831" y="3738103"/>
            <a:ext cx="4645152" cy="186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Email listserv (uses google groups)</a:t>
            </a:r>
          </a:p>
          <a:p>
            <a:r>
              <a:rPr lang="en-US" dirty="0"/>
              <a:t>email                                       to be added or search for the group name </a:t>
            </a:r>
            <a:r>
              <a:rPr lang="en-US" dirty="0" err="1"/>
              <a:t>cisat</a:t>
            </a:r>
            <a:r>
              <a:rPr lang="en-US" dirty="0"/>
              <a:t>-paper-collective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4C18D-D6B9-21A5-13BB-49205B484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160" y="4358908"/>
            <a:ext cx="2583546" cy="3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2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49D60-24A1-7131-06F1-CD9B28F9E5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744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E0E1B-8E58-ABBF-7606-5A699CE0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Paper #1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98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1F5C-DA19-06BD-7839-234AC216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Correctness-Security Gap in Compiler Optimizations”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DF29-7356-892A-781E-DC2569370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784377"/>
          </a:xfrm>
        </p:spPr>
        <p:txBody>
          <a:bodyPr>
            <a:normAutofit/>
          </a:bodyPr>
          <a:lstStyle/>
          <a:p>
            <a:r>
              <a:rPr lang="en-US" dirty="0"/>
              <a:t>V. </a:t>
            </a:r>
            <a:r>
              <a:rPr lang="en-US" dirty="0" err="1"/>
              <a:t>D’Silva</a:t>
            </a:r>
            <a:r>
              <a:rPr lang="en-US" dirty="0"/>
              <a:t>, M. Payer, D. Song</a:t>
            </a:r>
          </a:p>
          <a:p>
            <a:r>
              <a:rPr lang="en-US" i="1" dirty="0"/>
              <a:t>IEEE Security and Privacy Workshops,</a:t>
            </a:r>
            <a:r>
              <a:rPr lang="en-US" dirty="0"/>
              <a:t> IEEE 2015, pp. 73-87</a:t>
            </a:r>
          </a:p>
          <a:p>
            <a:r>
              <a:rPr lang="en-US" dirty="0">
                <a:hlinkClick r:id="rId2"/>
              </a:rPr>
              <a:t>https://doi.org/10.1109/SPW.2015.33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1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0C4E-602B-6EE2-6933-27340D0E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E26C-3ADF-E5F9-73B4-6DD87F75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optimizing compiler?</a:t>
            </a:r>
          </a:p>
          <a:p>
            <a:pPr lvl="1"/>
            <a:r>
              <a:rPr lang="en-US" dirty="0"/>
              <a:t>Compiler: translate the code you write into low-level code that the hardware executes</a:t>
            </a:r>
          </a:p>
          <a:p>
            <a:pPr lvl="1"/>
            <a:r>
              <a:rPr lang="en-US" dirty="0"/>
              <a:t>Optimizing: Looks at code in between the code you have written and the machine code that your hardware executes directly and adjusts it to increase speed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D41F7-1894-48F2-2139-E45DF845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33" y="3741038"/>
            <a:ext cx="6728667" cy="19876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74AF36-28EC-2218-3823-C2D5556C8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6" y="4499747"/>
            <a:ext cx="1753621" cy="109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84981F-FDEA-366E-BDEB-2F2C26484501}"/>
              </a:ext>
            </a:extLst>
          </p:cNvPr>
          <p:cNvSpPr/>
          <p:nvPr/>
        </p:nvSpPr>
        <p:spPr>
          <a:xfrm>
            <a:off x="1276203" y="3611142"/>
            <a:ext cx="1753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LLVM</a:t>
            </a:r>
          </a:p>
        </p:txBody>
      </p:sp>
    </p:spTree>
    <p:extLst>
      <p:ext uri="{BB962C8B-B14F-4D97-AF65-F5344CB8AC3E}">
        <p14:creationId xmlns:p14="http://schemas.microsoft.com/office/powerpoint/2010/main" val="506539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C657-5FA2-1B65-E107-241F5C3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Background, 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1E29F-2B71-5F94-230B-552AE32C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32" y="1804447"/>
            <a:ext cx="5485655" cy="16204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E5FF18-175C-BD7F-A039-8F97198149CE}"/>
              </a:ext>
            </a:extLst>
          </p:cNvPr>
          <p:cNvSpPr/>
          <p:nvPr/>
        </p:nvSpPr>
        <p:spPr>
          <a:xfrm>
            <a:off x="3128963" y="1614488"/>
            <a:ext cx="842962" cy="147161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536D140-C5C1-F724-7D1F-B1010C16F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34" y="502328"/>
            <a:ext cx="4976167" cy="5570241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20CE1C40-718E-19D3-0868-A4BD00E710C5}"/>
              </a:ext>
            </a:extLst>
          </p:cNvPr>
          <p:cNvSpPr/>
          <p:nvPr/>
        </p:nvSpPr>
        <p:spPr>
          <a:xfrm rot="5400000">
            <a:off x="4507524" y="2024049"/>
            <a:ext cx="1471613" cy="3611302"/>
          </a:xfrm>
          <a:prstGeom prst="bentUpArrow">
            <a:avLst>
              <a:gd name="adj1" fmla="val 13989"/>
              <a:gd name="adj2" fmla="val 16319"/>
              <a:gd name="adj3" fmla="val 2893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AFBCD-266D-3AE4-7652-8D3E1BD58B99}"/>
              </a:ext>
            </a:extLst>
          </p:cNvPr>
          <p:cNvSpPr txBox="1"/>
          <p:nvPr/>
        </p:nvSpPr>
        <p:spPr>
          <a:xfrm>
            <a:off x="3971925" y="4676172"/>
            <a:ext cx="2758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of transformation</a:t>
            </a:r>
          </a:p>
          <a:p>
            <a:r>
              <a:rPr lang="en-US" dirty="0"/>
              <a:t>Passes (optimizations)</a:t>
            </a:r>
          </a:p>
        </p:txBody>
      </p:sp>
    </p:spTree>
    <p:extLst>
      <p:ext uri="{BB962C8B-B14F-4D97-AF65-F5344CB8AC3E}">
        <p14:creationId xmlns:p14="http://schemas.microsoft.com/office/powerpoint/2010/main" val="4205290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184D-8D56-DEE3-196E-2D950945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0308-2E59-7FB6-24B9-90ECE395B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Describes security problems that can arise as a result of optimizations</a:t>
            </a:r>
          </a:p>
          <a:p>
            <a:r>
              <a:rPr lang="en-US" dirty="0"/>
              <a:t>Term this the “correctness-security gap”</a:t>
            </a:r>
          </a:p>
          <a:p>
            <a:pPr lvl="1"/>
            <a:r>
              <a:rPr lang="en-US" dirty="0"/>
              <a:t>not a code correctness problem – the optimizations are working properly, as expected</a:t>
            </a:r>
          </a:p>
          <a:p>
            <a:pPr lvl="1"/>
            <a:r>
              <a:rPr lang="en-US" dirty="0"/>
              <a:t>security errors introduced as a result of examining only program state (not machine state)</a:t>
            </a:r>
          </a:p>
          <a:p>
            <a:r>
              <a:rPr lang="en-US" dirty="0"/>
              <a:t>Developer expectations vs. Compiler expectations</a:t>
            </a:r>
          </a:p>
          <a:p>
            <a:pPr lvl="1"/>
            <a:r>
              <a:rPr lang="en-US" dirty="0"/>
              <a:t>Devs can purposefully want un-optimized code </a:t>
            </a:r>
          </a:p>
          <a:p>
            <a:r>
              <a:rPr lang="en-US" dirty="0"/>
              <a:t>Outline future efforts to identify and mitigate these security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8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BF60-6208-BB79-6980-8AA09ECF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8516-9F0E-6E7B-A016-AC3722A3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paper, not a journal publication</a:t>
            </a:r>
          </a:p>
          <a:p>
            <a:r>
              <a:rPr lang="en-US" dirty="0"/>
              <a:t>Empirical approach – walk through actual examples</a:t>
            </a:r>
          </a:p>
          <a:p>
            <a:r>
              <a:rPr lang="en-US" dirty="0"/>
              <a:t>Similar to case study, where examples are cases</a:t>
            </a:r>
          </a:p>
          <a:p>
            <a:r>
              <a:rPr lang="en-US" dirty="0"/>
              <a:t>Generalize to a larger conceptual problem</a:t>
            </a:r>
          </a:p>
        </p:txBody>
      </p:sp>
    </p:spTree>
    <p:extLst>
      <p:ext uri="{BB962C8B-B14F-4D97-AF65-F5344CB8AC3E}">
        <p14:creationId xmlns:p14="http://schemas.microsoft.com/office/powerpoint/2010/main" val="2600761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92AD-8E7D-27FF-3B4B-792BE79E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E542-0C3C-8380-649E-8C748EBB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problem</a:t>
            </a:r>
          </a:p>
          <a:p>
            <a:r>
              <a:rPr lang="en-US" dirty="0"/>
              <a:t>Need to more accurately model the state of the execution environment (not just program state)</a:t>
            </a:r>
          </a:p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Deeper Understanding of the Correctness-Security Gap</a:t>
            </a:r>
          </a:p>
          <a:p>
            <a:pPr lvl="1"/>
            <a:r>
              <a:rPr lang="en-US" dirty="0"/>
              <a:t>Detection of Correctness-Security Violations</a:t>
            </a:r>
          </a:p>
          <a:p>
            <a:pPr lvl="1"/>
            <a:r>
              <a:rPr lang="en-US" dirty="0"/>
              <a:t>Implementing Security-Preserving Compilation</a:t>
            </a:r>
          </a:p>
        </p:txBody>
      </p:sp>
    </p:spTree>
    <p:extLst>
      <p:ext uri="{BB962C8B-B14F-4D97-AF65-F5344CB8AC3E}">
        <p14:creationId xmlns:p14="http://schemas.microsoft.com/office/powerpoint/2010/main" val="994777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130C-90D9-5457-057B-D826B43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from the paper</a:t>
            </a:r>
          </a:p>
        </p:txBody>
      </p:sp>
    </p:spTree>
    <p:extLst>
      <p:ext uri="{BB962C8B-B14F-4D97-AF65-F5344CB8AC3E}">
        <p14:creationId xmlns:p14="http://schemas.microsoft.com/office/powerpoint/2010/main" val="223534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93AF30E0-71C0-046A-AD11-F3C32EB4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496" r="-1" b="7232"/>
          <a:stretch/>
        </p:blipFill>
        <p:spPr>
          <a:xfrm>
            <a:off x="305" y="28586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00B0F0"/>
                </a:solidFill>
              </a:rPr>
              <a:t>what</a:t>
            </a:r>
            <a:r>
              <a:rPr lang="en-US" dirty="0"/>
              <a:t> is it?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400" dirty="0"/>
              <a:t>Place to share research papers that get you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excited</a:t>
            </a:r>
            <a:r>
              <a:rPr lang="en-US" sz="2400" dirty="0"/>
              <a:t>!!</a:t>
            </a:r>
          </a:p>
          <a:p>
            <a:r>
              <a:rPr lang="en-US" sz="2400" dirty="0"/>
              <a:t>Seriously, these papers deserve a read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r>
              <a:rPr lang="en-US" sz="2400" dirty="0">
                <a:sym typeface="Wingdings" panose="05000000000000000000" pitchFamily="2" charset="2"/>
              </a:rPr>
              <a:t>Nuts and bolts: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~1 meeting per month, Fri. 12-1 PM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 person or remote option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2-3 papers presented each session (10-20 mins each)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Presentations should summarize the paper, explain why you liked it, and if applicable your interest in implementing it/seeking collaborators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Ideally presented by students - </a:t>
            </a:r>
            <a:r>
              <a:rPr lang="en-US" sz="2800" dirty="0">
                <a:solidFill>
                  <a:srgbClr val="29C7FF"/>
                </a:solidFill>
                <a:sym typeface="Wingdings" panose="05000000000000000000" pitchFamily="2" charset="2"/>
              </a:rPr>
              <a:t>In need of presenters!! </a:t>
            </a:r>
            <a:r>
              <a:rPr lang="en-US" sz="2800" dirty="0">
                <a:solidFill>
                  <a:srgbClr val="29C7FF"/>
                </a:solidFill>
                <a:sym typeface="Wingdings" panose="05000000000000000000" pitchFamily="2" charset="2"/>
                <a:hlinkClick r:id="rId3"/>
              </a:rPr>
              <a:t>https://forms.gle/sBKBRFaR55ZxL6B66</a:t>
            </a:r>
            <a:endParaRPr lang="en-US" sz="2800" dirty="0">
              <a:solidFill>
                <a:srgbClr val="29C7FF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>
              <a:solidFill>
                <a:srgbClr val="29C7FF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3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B122-A9C0-ACD5-1185-DBDA684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Dead store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9A75-960B-575D-3765-35B23BE5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optimization does</a:t>
            </a:r>
          </a:p>
          <a:p>
            <a:pPr lvl="1"/>
            <a:r>
              <a:rPr lang="en-US" dirty="0"/>
              <a:t>removes code that assigns a local variable that is not subsequently read</a:t>
            </a:r>
          </a:p>
          <a:p>
            <a:r>
              <a:rPr lang="en-US" dirty="0"/>
              <a:t>How it can compromise security</a:t>
            </a:r>
          </a:p>
          <a:p>
            <a:pPr lvl="1"/>
            <a:r>
              <a:rPr lang="en-US" dirty="0"/>
              <a:t>You might store a secret value, operate on it, then re-assign the variable so it cannot be subsequently accessed in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87BEE-16DF-A205-06A3-C54C2988D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27" y="4213173"/>
            <a:ext cx="3619500" cy="11506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BFDB4B-06E7-BEF2-D7AF-787905DB1736}"/>
              </a:ext>
            </a:extLst>
          </p:cNvPr>
          <p:cNvSpPr/>
          <p:nvPr/>
        </p:nvSpPr>
        <p:spPr>
          <a:xfrm>
            <a:off x="2313677" y="4866613"/>
            <a:ext cx="2951545" cy="208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B122-A9C0-ACD5-1185-DBDA684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function inlining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9A75-960B-575D-3765-35B23BE5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optimization does</a:t>
            </a:r>
          </a:p>
          <a:p>
            <a:pPr lvl="1"/>
            <a:r>
              <a:rPr lang="en-US" dirty="0"/>
              <a:t>Function call site replaced with body of function</a:t>
            </a:r>
          </a:p>
          <a:p>
            <a:pPr lvl="1"/>
            <a:r>
              <a:rPr lang="en-US" dirty="0"/>
              <a:t>Speed (and space) gains in avoiding continued calls to function - executes results of function calls in an expanded body</a:t>
            </a:r>
          </a:p>
          <a:p>
            <a:r>
              <a:rPr lang="en-US" dirty="0"/>
              <a:t>How it can compromise security</a:t>
            </a:r>
          </a:p>
          <a:p>
            <a:pPr lvl="1"/>
            <a:r>
              <a:rPr lang="en-US" dirty="0"/>
              <a:t>stack frames of caller and callee are merged - callee internals extended to entire caller scope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E2562-7DA4-4668-1676-98D4B5D1F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74" y="4453177"/>
            <a:ext cx="2915776" cy="23502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BFDB4B-06E7-BEF2-D7AF-787905DB1736}"/>
              </a:ext>
            </a:extLst>
          </p:cNvPr>
          <p:cNvSpPr/>
          <p:nvPr/>
        </p:nvSpPr>
        <p:spPr>
          <a:xfrm>
            <a:off x="3546597" y="6030734"/>
            <a:ext cx="1499965" cy="231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5B933-01DC-9988-7B03-CE5756C0F1DE}"/>
              </a:ext>
            </a:extLst>
          </p:cNvPr>
          <p:cNvSpPr txBox="1"/>
          <p:nvPr/>
        </p:nvSpPr>
        <p:spPr>
          <a:xfrm>
            <a:off x="6462373" y="4830405"/>
            <a:ext cx="2412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Awfter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inlining, result of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PWHash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would now be available in compute() scope</a:t>
            </a:r>
          </a:p>
        </p:txBody>
      </p:sp>
    </p:spTree>
    <p:extLst>
      <p:ext uri="{BB962C8B-B14F-4D97-AF65-F5344CB8AC3E}">
        <p14:creationId xmlns:p14="http://schemas.microsoft.com/office/powerpoint/2010/main" val="2241770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B122-A9C0-ACD5-1185-DBDA684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code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9A75-960B-575D-3765-35B23BE5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optimization does</a:t>
            </a:r>
          </a:p>
          <a:p>
            <a:pPr lvl="1"/>
            <a:r>
              <a:rPr lang="en-US" dirty="0"/>
              <a:t>Reorders instructions when code is found to not affect subsequent statements</a:t>
            </a:r>
          </a:p>
          <a:p>
            <a:r>
              <a:rPr lang="en-US" dirty="0"/>
              <a:t>How it can compromise security</a:t>
            </a:r>
          </a:p>
          <a:p>
            <a:pPr lvl="1"/>
            <a:r>
              <a:rPr lang="en-US" dirty="0"/>
              <a:t>Code may be implementing a needed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5B933-01DC-9988-7B03-CE5756C0F1DE}"/>
              </a:ext>
            </a:extLst>
          </p:cNvPr>
          <p:cNvSpPr txBox="1"/>
          <p:nvPr/>
        </p:nvSpPr>
        <p:spPr>
          <a:xfrm>
            <a:off x="5733168" y="3879934"/>
            <a:ext cx="302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Initial code: if privacy flag is set, initialize the secret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9E503-8876-16F8-38A0-50B9D5D71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22" y="3764289"/>
            <a:ext cx="3136911" cy="2132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D8094B-2598-4D34-14A9-F429F5405178}"/>
              </a:ext>
            </a:extLst>
          </p:cNvPr>
          <p:cNvSpPr txBox="1"/>
          <p:nvPr/>
        </p:nvSpPr>
        <p:spPr>
          <a:xfrm>
            <a:off x="5744991" y="4736056"/>
            <a:ext cx="4452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Optimized code: sees that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priv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flag is often set, so it changes the order to initialize the secret and only set to 0 when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priv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plag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is NOT set</a:t>
            </a:r>
          </a:p>
        </p:txBody>
      </p:sp>
    </p:spTree>
    <p:extLst>
      <p:ext uri="{BB962C8B-B14F-4D97-AF65-F5344CB8AC3E}">
        <p14:creationId xmlns:p14="http://schemas.microsoft.com/office/powerpoint/2010/main" val="3779315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04AF-5037-7AC3-F241-F577D0AE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found it 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42DD-21B5-B577-2A75-7EE45E2DD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/>
          </a:bodyPr>
          <a:lstStyle/>
          <a:p>
            <a:r>
              <a:rPr lang="en-US" dirty="0"/>
              <a:t>Contemplate ideas of what “correct” code means</a:t>
            </a:r>
          </a:p>
          <a:p>
            <a:r>
              <a:rPr lang="en-US" dirty="0"/>
              <a:t>This question (like many) has mutated in scope and specifics, but has been around a long time</a:t>
            </a:r>
          </a:p>
          <a:p>
            <a:pPr lvl="1"/>
            <a:r>
              <a:rPr lang="en-US" dirty="0"/>
              <a:t>“the term optimization is a misnomer in that it is not generally clear that a particular…optimizing transformation even results in an improvement to the program”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F. Allen, J.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Cocke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“A Catalog of Optimizing Transformations”, Design and Optimization of Compilers, pp, 1-30, 1971.</a:t>
            </a:r>
            <a:endParaRPr lang="en-US" dirty="0"/>
          </a:p>
          <a:p>
            <a:r>
              <a:rPr lang="en-US" dirty="0"/>
              <a:t>Illuminated the world of compiler optimizations and programming language development with concrete, easy to understand examples</a:t>
            </a:r>
          </a:p>
          <a:p>
            <a:r>
              <a:rPr lang="en-US" dirty="0"/>
              <a:t>Offered many potential learning paths: LLVM compiler infrastructure, programming language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81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8756-0F50-DB87-544E-C0975157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get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DAAC-62C9-4DEB-86B9-80BC51E82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5831" y="2275091"/>
            <a:ext cx="4645152" cy="11119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Share a paper you enjoy with the group!</a:t>
            </a:r>
          </a:p>
          <a:p>
            <a:r>
              <a:rPr lang="en-US" sz="2400" dirty="0">
                <a:hlinkClick r:id="rId2"/>
              </a:rPr>
              <a:t>https://forms.gle/sBKBRFaR55ZxL6B66</a:t>
            </a:r>
            <a:endParaRPr lang="en-US" sz="2400" dirty="0"/>
          </a:p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6C4E2-C427-436D-EB53-3682D236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2275091"/>
            <a:ext cx="4645152" cy="34415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Github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hlinkClick r:id="rId3"/>
              </a:rPr>
              <a:t>cisat</a:t>
            </a:r>
            <a:r>
              <a:rPr lang="en-US" sz="2400" dirty="0">
                <a:hlinkClick r:id="rId3"/>
              </a:rPr>
              <a:t>-paper-collective · GitHub</a:t>
            </a:r>
            <a:endParaRPr lang="en-US" sz="2400" dirty="0"/>
          </a:p>
          <a:p>
            <a:r>
              <a:rPr lang="en-US" dirty="0"/>
              <a:t>Presenters will be invited to join the </a:t>
            </a:r>
            <a:r>
              <a:rPr lang="en-US" dirty="0" err="1"/>
              <a:t>Github</a:t>
            </a:r>
            <a:r>
              <a:rPr lang="en-US" dirty="0"/>
              <a:t> Organization, where they can create </a:t>
            </a:r>
            <a:r>
              <a:rPr lang="en-US" dirty="0" err="1"/>
              <a:t>Github</a:t>
            </a:r>
            <a:r>
              <a:rPr lang="en-US" dirty="0"/>
              <a:t> Teams to continue their investigation of the topic and add collaborators</a:t>
            </a:r>
          </a:p>
          <a:p>
            <a:r>
              <a:rPr lang="en-US" dirty="0"/>
              <a:t>Paper repository (public)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1B5279-C89C-50D6-89F6-330BEAE54562}"/>
              </a:ext>
            </a:extLst>
          </p:cNvPr>
          <p:cNvSpPr txBox="1">
            <a:spLocks/>
          </p:cNvSpPr>
          <p:nvPr/>
        </p:nvSpPr>
        <p:spPr>
          <a:xfrm>
            <a:off x="875831" y="3738103"/>
            <a:ext cx="4645152" cy="186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Email listserv (uses google groups)</a:t>
            </a:r>
          </a:p>
          <a:p>
            <a:r>
              <a:rPr lang="en-US" dirty="0"/>
              <a:t>email                                       to be added or search for the group name </a:t>
            </a:r>
            <a:r>
              <a:rPr lang="en-US" dirty="0" err="1"/>
              <a:t>cisat</a:t>
            </a:r>
            <a:r>
              <a:rPr lang="en-US" dirty="0"/>
              <a:t>-paper-collective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51906-3B64-D499-666F-650BA2A72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160" y="4358908"/>
            <a:ext cx="2583546" cy="3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93AF30E0-71C0-046A-AD11-F3C32EB4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7000"/>
          </a:blip>
          <a:srcRect t="8496" r="-1" b="7232"/>
          <a:stretch/>
        </p:blipFill>
        <p:spPr>
          <a:xfrm>
            <a:off x="305" y="14294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353" y="393700"/>
            <a:ext cx="3193050" cy="160655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why</a:t>
            </a:r>
            <a:r>
              <a:rPr lang="en-US" sz="3600" b="1" dirty="0"/>
              <a:t> </a:t>
            </a:r>
            <a:r>
              <a:rPr lang="en-US" dirty="0"/>
              <a:t>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035" y="1757359"/>
            <a:ext cx="7696378" cy="402113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Provide you with a friendly forum to develop presentation skills</a:t>
            </a:r>
          </a:p>
          <a:p>
            <a:r>
              <a:rPr lang="en-US" sz="2400" dirty="0"/>
              <a:t>Allow students and faculty to discuss topics of interest to them</a:t>
            </a:r>
          </a:p>
          <a:p>
            <a:r>
              <a:rPr lang="en-US" sz="2400" dirty="0"/>
              <a:t>Foster research collaborations</a:t>
            </a:r>
          </a:p>
          <a:p>
            <a:r>
              <a:rPr lang="en-US" sz="2400" dirty="0"/>
              <a:t>Encourage reading academic papers</a:t>
            </a:r>
          </a:p>
          <a:p>
            <a:r>
              <a:rPr lang="en-US" sz="2400" dirty="0"/>
              <a:t>Provide exposure to a wide range of research topics </a:t>
            </a:r>
          </a:p>
          <a:p>
            <a:r>
              <a:rPr lang="en-US" sz="2400" dirty="0"/>
              <a:t>Build a community centered around curiosity and inquisitiveness</a:t>
            </a:r>
          </a:p>
          <a:p>
            <a:r>
              <a:rPr lang="en-US" sz="2400" dirty="0"/>
              <a:t>There are many places to present your own research, not many to introduce others to papers that simply get you psyched!</a:t>
            </a:r>
          </a:p>
        </p:txBody>
      </p:sp>
    </p:spTree>
    <p:extLst>
      <p:ext uri="{BB962C8B-B14F-4D97-AF65-F5344CB8AC3E}">
        <p14:creationId xmlns:p14="http://schemas.microsoft.com/office/powerpoint/2010/main" val="191793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7" name="Picture 205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A434E-49A6-30C5-1726-DB9A8780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b="1" dirty="0">
                <a:solidFill>
                  <a:srgbClr val="18C6A5"/>
                </a:solidFill>
              </a:rPr>
              <a:t>Who</a:t>
            </a:r>
            <a:r>
              <a:rPr lang="en-US" sz="4800" dirty="0"/>
              <a:t> is it for?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FB917-5F40-10E2-0DBC-EAB1B4C94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2617" y="3531204"/>
            <a:ext cx="4171479" cy="2126646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cap="all" dirty="0"/>
              <a:t>You</a:t>
            </a:r>
          </a:p>
          <a:p>
            <a:r>
              <a:rPr lang="en-US" cap="all" dirty="0"/>
              <a:t>Your friends</a:t>
            </a:r>
          </a:p>
          <a:p>
            <a:r>
              <a:rPr lang="en-US" cap="all" dirty="0"/>
              <a:t>Anyone interested in technology</a:t>
            </a:r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ll Are Welcome Here Lawn Sign">
            <a:extLst>
              <a:ext uri="{FF2B5EF4-FFF2-40B4-BE49-F238E27FC236}">
                <a16:creationId xmlns:a16="http://schemas.microsoft.com/office/drawing/2014/main" id="{282F673E-1277-64D1-1757-F3BB896C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4251" y="805583"/>
            <a:ext cx="4660762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06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3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3640-8271-B55B-9CAD-F3414169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0821-0D43-7EC1-6833-D7954FEA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respectful</a:t>
            </a:r>
          </a:p>
          <a:p>
            <a:r>
              <a:rPr lang="en-US" dirty="0"/>
              <a:t>Be supportive</a:t>
            </a:r>
          </a:p>
          <a:p>
            <a:r>
              <a:rPr lang="en-US" dirty="0"/>
              <a:t>Be mindful – the community is made up of individuals from a variety of backgrounds</a:t>
            </a:r>
          </a:p>
          <a:p>
            <a:r>
              <a:rPr lang="en-US" dirty="0"/>
              <a:t>Questions should be germane and move the discussion forward in a constructive way</a:t>
            </a:r>
          </a:p>
          <a:p>
            <a:r>
              <a:rPr lang="en-US" dirty="0"/>
              <a:t>Presentations should be professional in nature – i.e. no inappropriate images, language, etc.</a:t>
            </a:r>
          </a:p>
          <a:p>
            <a:r>
              <a:rPr lang="en-US" dirty="0"/>
              <a:t>Papers should have some technical or technology-related component, but can be from any field</a:t>
            </a:r>
          </a:p>
        </p:txBody>
      </p:sp>
    </p:spTree>
    <p:extLst>
      <p:ext uri="{BB962C8B-B14F-4D97-AF65-F5344CB8AC3E}">
        <p14:creationId xmlns:p14="http://schemas.microsoft.com/office/powerpoint/2010/main" val="229884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58" name="Picture 105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A434E-49A6-30C5-1726-DB9A8780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Where to find papers</a:t>
            </a:r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4BE4308E-D3C7-4FB9-928C-C0B7F62E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5B033D76-5800-44B6-AFE9-EE2106935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522D6F85-FFBA-4F81-AEE5-AAA17CB7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EurekAlert! Science ...">
            <a:extLst>
              <a:ext uri="{FF2B5EF4-FFF2-40B4-BE49-F238E27FC236}">
                <a16:creationId xmlns:a16="http://schemas.microsoft.com/office/drawing/2014/main" id="{87BC7481-96DE-CD10-819F-695BDACC6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" b="5084"/>
          <a:stretch/>
        </p:blipFill>
        <p:spPr bwMode="auto">
          <a:xfrm>
            <a:off x="1271222" y="1116345"/>
            <a:ext cx="6282919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D8155E42-34DF-487F-9EE3-78A6093B3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526496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74" name="Picture 1073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5943"/>
            <a:ext cx="9603275" cy="1049235"/>
          </a:xfrm>
        </p:spPr>
        <p:txBody>
          <a:bodyPr/>
          <a:lstStyle/>
          <a:p>
            <a:r>
              <a:rPr lang="en-US" dirty="0"/>
              <a:t>#1: </a:t>
            </a:r>
            <a:r>
              <a:rPr lang="en-US" dirty="0" err="1"/>
              <a:t>Honnold</a:t>
            </a:r>
            <a:r>
              <a:rPr lang="en-US" dirty="0"/>
              <a:t> </a:t>
            </a:r>
            <a:r>
              <a:rPr lang="en-US" dirty="0" err="1"/>
              <a:t>mudd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716"/>
            <a:ext cx="10207021" cy="3450613"/>
          </a:xfrm>
        </p:spPr>
        <p:txBody>
          <a:bodyPr>
            <a:normAutofit/>
          </a:bodyPr>
          <a:lstStyle/>
          <a:p>
            <a:r>
              <a:rPr lang="en-US" sz="2400" dirty="0"/>
              <a:t>Your student tech fees pay for this – use it!!</a:t>
            </a:r>
          </a:p>
          <a:p>
            <a:pPr lvl="1"/>
            <a:r>
              <a:rPr lang="en-US" sz="2000" dirty="0" err="1"/>
              <a:t>Honnold</a:t>
            </a:r>
            <a:r>
              <a:rPr lang="en-US" sz="2000" dirty="0"/>
              <a:t> Mudd Library: </a:t>
            </a:r>
            <a:r>
              <a:rPr lang="en-US" sz="2000" dirty="0">
                <a:hlinkClick r:id="rId2"/>
              </a:rPr>
              <a:t>https://library.claremont.edu/</a:t>
            </a:r>
            <a:endParaRPr lang="en-US" sz="2000" dirty="0"/>
          </a:p>
          <a:p>
            <a:pPr lvl="1"/>
            <a:r>
              <a:rPr lang="en-US" sz="2000" dirty="0"/>
              <a:t>Many, many databases: </a:t>
            </a:r>
            <a:r>
              <a:rPr lang="en-US" sz="2000" dirty="0">
                <a:hlinkClick r:id="rId3"/>
              </a:rPr>
              <a:t>https://libguides.libraries.claremont.edu/az/databases</a:t>
            </a:r>
            <a:endParaRPr lang="en-US" sz="2000" dirty="0"/>
          </a:p>
          <a:p>
            <a:pPr lvl="1"/>
            <a:r>
              <a:rPr lang="en-US" sz="2000" dirty="0"/>
              <a:t>Web of Science: </a:t>
            </a:r>
            <a:r>
              <a:rPr lang="en-US" sz="2000" dirty="0">
                <a:hlinkClick r:id="rId4"/>
              </a:rPr>
              <a:t>https://www-webofscience-com.ccl.idm.oclc.org/wos/woscc/basic-search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7278D-20B7-B736-282F-15BB76FDD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236" y="3755326"/>
            <a:ext cx="6711690" cy="29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6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938-01DF-D56A-3C24-4B183B0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5943"/>
            <a:ext cx="9603275" cy="1049235"/>
          </a:xfrm>
        </p:spPr>
        <p:txBody>
          <a:bodyPr/>
          <a:lstStyle/>
          <a:p>
            <a:r>
              <a:rPr lang="en-US" dirty="0"/>
              <a:t>Aggregators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0A83-539C-B7BE-20ED-4AF4BBD9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716"/>
            <a:ext cx="10207021" cy="3450613"/>
          </a:xfrm>
        </p:spPr>
        <p:txBody>
          <a:bodyPr>
            <a:normAutofit/>
          </a:bodyPr>
          <a:lstStyle/>
          <a:p>
            <a:r>
              <a:rPr lang="en-US" sz="2400"/>
              <a:t>HackerNews: </a:t>
            </a:r>
            <a:r>
              <a:rPr lang="en-US" sz="2400">
                <a:hlinkClick r:id="rId2"/>
              </a:rPr>
              <a:t>https://news.ycombinator.com/</a:t>
            </a:r>
            <a:endParaRPr lang="en-US" sz="2400"/>
          </a:p>
          <a:p>
            <a:r>
              <a:rPr lang="en-US" sz="2400"/>
              <a:t>Lobste.rs (geared towards Rust programming language, but has much more): </a:t>
            </a:r>
            <a:r>
              <a:rPr lang="en-US" sz="2400">
                <a:hlinkClick r:id="rId3"/>
              </a:rPr>
              <a:t>https://lobste.rs/</a:t>
            </a:r>
            <a:endParaRPr lang="en-US" sz="2400"/>
          </a:p>
          <a:p>
            <a:r>
              <a:rPr lang="en-US" sz="2400"/>
              <a:t>Reddit programming thread (covers more than programming): </a:t>
            </a:r>
            <a:r>
              <a:rPr lang="en-US" sz="2400">
                <a:hlinkClick r:id="rId4"/>
              </a:rPr>
              <a:t>https://old.reddit.com/r/programming/</a:t>
            </a:r>
            <a:endParaRPr lang="en-US" sz="2400"/>
          </a:p>
          <a:p>
            <a:r>
              <a:rPr lang="en-US" sz="2400"/>
              <a:t>Devurls: </a:t>
            </a:r>
            <a:r>
              <a:rPr lang="en-US" sz="2400">
                <a:hlinkClick r:id="rId5"/>
              </a:rPr>
              <a:t>https://devurls.com/</a:t>
            </a:r>
            <a:endParaRPr lang="en-US" sz="240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11406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1687</TotalTime>
  <Words>1476</Words>
  <Application>Microsoft Office PowerPoint</Application>
  <PresentationFormat>Widescreen</PresentationFormat>
  <Paragraphs>177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Gill Sans MT</vt:lpstr>
      <vt:lpstr>Wingdings</vt:lpstr>
      <vt:lpstr>Gallery</vt:lpstr>
      <vt:lpstr>CISAT Paper collective #1</vt:lpstr>
      <vt:lpstr>Today’s agenda</vt:lpstr>
      <vt:lpstr>what is it?</vt:lpstr>
      <vt:lpstr>why is it?</vt:lpstr>
      <vt:lpstr>Who is it for?</vt:lpstr>
      <vt:lpstr>Community guidelines</vt:lpstr>
      <vt:lpstr>Where to find papers</vt:lpstr>
      <vt:lpstr>#1: Honnold mudd library</vt:lpstr>
      <vt:lpstr>Aggregators</vt:lpstr>
      <vt:lpstr>From aggregator -&gt; article</vt:lpstr>
      <vt:lpstr>Coursework</vt:lpstr>
      <vt:lpstr>Search engines</vt:lpstr>
      <vt:lpstr>Professional groups</vt:lpstr>
      <vt:lpstr>Reading groups</vt:lpstr>
      <vt:lpstr>How to read a paper</vt:lpstr>
      <vt:lpstr>First “reading”</vt:lpstr>
      <vt:lpstr>After the first reading</vt:lpstr>
      <vt:lpstr>Second reading</vt:lpstr>
      <vt:lpstr>Beyond a second reading</vt:lpstr>
      <vt:lpstr>Engaging with the cpc community</vt:lpstr>
      <vt:lpstr>How can you get involved?</vt:lpstr>
      <vt:lpstr>Paper #1</vt:lpstr>
      <vt:lpstr>“The Correctness-Security Gap in Compiler Optimizations”</vt:lpstr>
      <vt:lpstr>background</vt:lpstr>
      <vt:lpstr>Background, cont’d</vt:lpstr>
      <vt:lpstr>Paper summary</vt:lpstr>
      <vt:lpstr>methods</vt:lpstr>
      <vt:lpstr>results</vt:lpstr>
      <vt:lpstr>Some examples from the paper</vt:lpstr>
      <vt:lpstr>Example: Dead store elimination</vt:lpstr>
      <vt:lpstr>Example: function inlining</vt:lpstr>
      <vt:lpstr>Example: code motion</vt:lpstr>
      <vt:lpstr>Why I found it interesting</vt:lpstr>
      <vt:lpstr>How can you get involved?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_</dc:creator>
  <cp:lastModifiedBy>_</cp:lastModifiedBy>
  <cp:revision>39</cp:revision>
  <dcterms:created xsi:type="dcterms:W3CDTF">2024-08-15T04:24:04Z</dcterms:created>
  <dcterms:modified xsi:type="dcterms:W3CDTF">2024-08-16T21:04:03Z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6a3520-2f75-449a-9647-37aa285e138c_Enabled">
    <vt:lpwstr>true</vt:lpwstr>
  </property>
  <property fmtid="{D5CDD505-2E9C-101B-9397-08002B2CF9AE}" pid="3" name="MSIP_Label_186a3520-2f75-449a-9647-37aa285e138c_SetDate">
    <vt:lpwstr>2024-08-15T04:39:16Z</vt:lpwstr>
  </property>
  <property fmtid="{D5CDD505-2E9C-101B-9397-08002B2CF9AE}" pid="4" name="MSIP_Label_186a3520-2f75-449a-9647-37aa285e138c_Method">
    <vt:lpwstr>Standard</vt:lpwstr>
  </property>
  <property fmtid="{D5CDD505-2E9C-101B-9397-08002B2CF9AE}" pid="5" name="MSIP_Label_186a3520-2f75-449a-9647-37aa285e138c_Name">
    <vt:lpwstr>defa4170-0d19-0005-0004-bc88714345d2</vt:lpwstr>
  </property>
  <property fmtid="{D5CDD505-2E9C-101B-9397-08002B2CF9AE}" pid="6" name="MSIP_Label_186a3520-2f75-449a-9647-37aa285e138c_SiteId">
    <vt:lpwstr>19afb2c8-5efd-4718-a107-530ed963d11e</vt:lpwstr>
  </property>
  <property fmtid="{D5CDD505-2E9C-101B-9397-08002B2CF9AE}" pid="7" name="MSIP_Label_186a3520-2f75-449a-9647-37aa285e138c_ActionId">
    <vt:lpwstr>6fcc50ca-85e6-4ba7-ac7d-b41498de1da8</vt:lpwstr>
  </property>
  <property fmtid="{D5CDD505-2E9C-101B-9397-08002B2CF9AE}" pid="8" name="MSIP_Label_186a3520-2f75-449a-9647-37aa285e138c_ContentBits">
    <vt:lpwstr>0</vt:lpwstr>
  </property>
</Properties>
</file>