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57" r:id="rId5"/>
    <p:sldId id="277" r:id="rId6"/>
    <p:sldId id="261" r:id="rId7"/>
    <p:sldId id="260" r:id="rId8"/>
    <p:sldId id="266" r:id="rId9"/>
    <p:sldId id="263" r:id="rId10"/>
    <p:sldId id="265" r:id="rId11"/>
    <p:sldId id="264" r:id="rId12"/>
    <p:sldId id="275" r:id="rId13"/>
    <p:sldId id="290" r:id="rId14"/>
    <p:sldId id="279" r:id="rId15"/>
    <p:sldId id="292" r:id="rId16"/>
    <p:sldId id="293" r:id="rId17"/>
    <p:sldId id="286" r:id="rId18"/>
    <p:sldId id="291" r:id="rId19"/>
    <p:sldId id="295" r:id="rId20"/>
    <p:sldId id="296" r:id="rId21"/>
    <p:sldId id="297" r:id="rId22"/>
    <p:sldId id="294" r:id="rId23"/>
    <p:sldId id="289" r:id="rId24"/>
    <p:sldId id="298" r:id="rId25"/>
    <p:sldId id="299" r:id="rId26"/>
    <p:sldId id="300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29C7FF"/>
    <a:srgbClr val="18C6A5"/>
    <a:srgbClr val="1BD7A6"/>
    <a:srgbClr val="76EECF"/>
    <a:srgbClr val="EC3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B90E0-C2FA-469D-B16F-A48AC5D6A2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BDF3491-8AFF-4EF8-9D6C-8ED57F1F7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respectful</a:t>
          </a:r>
        </a:p>
      </dgm:t>
    </dgm:pt>
    <dgm:pt modelId="{62A527E8-5FF2-4FC4-8D64-1D7E53C21805}" type="parTrans" cxnId="{B89EBAD2-6FCB-4715-A12A-A6459ED483EC}">
      <dgm:prSet/>
      <dgm:spPr/>
      <dgm:t>
        <a:bodyPr/>
        <a:lstStyle/>
        <a:p>
          <a:endParaRPr lang="en-US"/>
        </a:p>
      </dgm:t>
    </dgm:pt>
    <dgm:pt modelId="{E13ADFA2-6396-48F9-AC3C-CD72CD6B1FE7}" type="sibTrans" cxnId="{B89EBAD2-6FCB-4715-A12A-A6459ED483EC}">
      <dgm:prSet/>
      <dgm:spPr/>
      <dgm:t>
        <a:bodyPr/>
        <a:lstStyle/>
        <a:p>
          <a:endParaRPr lang="en-US"/>
        </a:p>
      </dgm:t>
    </dgm:pt>
    <dgm:pt modelId="{218D9465-22F5-464F-8836-FA74690169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supportive</a:t>
          </a:r>
        </a:p>
      </dgm:t>
    </dgm:pt>
    <dgm:pt modelId="{D0B73AB2-E140-4C90-8FDA-542FAB5BB2F7}" type="parTrans" cxnId="{98B92C15-F3FD-427D-9F8B-296B654AA0E2}">
      <dgm:prSet/>
      <dgm:spPr/>
      <dgm:t>
        <a:bodyPr/>
        <a:lstStyle/>
        <a:p>
          <a:endParaRPr lang="en-US"/>
        </a:p>
      </dgm:t>
    </dgm:pt>
    <dgm:pt modelId="{F6DE5E00-B8F8-48E5-BA37-5F57940ACB43}" type="sibTrans" cxnId="{98B92C15-F3FD-427D-9F8B-296B654AA0E2}">
      <dgm:prSet/>
      <dgm:spPr/>
      <dgm:t>
        <a:bodyPr/>
        <a:lstStyle/>
        <a:p>
          <a:endParaRPr lang="en-US"/>
        </a:p>
      </dgm:t>
    </dgm:pt>
    <dgm:pt modelId="{AE8EB8A7-A392-4F80-863A-EE5BD06528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 mindful</a:t>
          </a:r>
        </a:p>
      </dgm:t>
    </dgm:pt>
    <dgm:pt modelId="{0D2D280B-4AD3-4BCA-B493-3187E7777A8A}" type="parTrans" cxnId="{33359E75-BBA2-4B69-BFC5-B6226BA18AB9}">
      <dgm:prSet/>
      <dgm:spPr/>
      <dgm:t>
        <a:bodyPr/>
        <a:lstStyle/>
        <a:p>
          <a:endParaRPr lang="en-US"/>
        </a:p>
      </dgm:t>
    </dgm:pt>
    <dgm:pt modelId="{546B507C-788E-4DA8-9249-68F26F29BBCD}" type="sibTrans" cxnId="{33359E75-BBA2-4B69-BFC5-B6226BA18AB9}">
      <dgm:prSet/>
      <dgm:spPr/>
      <dgm:t>
        <a:bodyPr/>
        <a:lstStyle/>
        <a:p>
          <a:endParaRPr lang="en-US"/>
        </a:p>
      </dgm:t>
    </dgm:pt>
    <dgm:pt modelId="{477C0EE2-56F5-48B7-9F5F-F3ABA23BE2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 professional – no inappropriate images, language, etc.</a:t>
          </a:r>
        </a:p>
      </dgm:t>
    </dgm:pt>
    <dgm:pt modelId="{485414AF-114F-4013-BE92-D2CED9699FC0}" type="parTrans" cxnId="{59666C8C-D8B4-481A-8107-F0C43A4EF0F8}">
      <dgm:prSet/>
      <dgm:spPr/>
      <dgm:t>
        <a:bodyPr/>
        <a:lstStyle/>
        <a:p>
          <a:endParaRPr lang="en-US"/>
        </a:p>
      </dgm:t>
    </dgm:pt>
    <dgm:pt modelId="{816EB355-B2CE-4522-B514-570D5B471BA1}" type="sibTrans" cxnId="{59666C8C-D8B4-481A-8107-F0C43A4EF0F8}">
      <dgm:prSet/>
      <dgm:spPr/>
      <dgm:t>
        <a:bodyPr/>
        <a:lstStyle/>
        <a:p>
          <a:endParaRPr lang="en-US"/>
        </a:p>
      </dgm:t>
    </dgm:pt>
    <dgm:pt modelId="{2C2654CA-0690-41DA-BBEE-F292AE19AE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Papers have technical or technology-related component, but can be from any field</a:t>
          </a:r>
        </a:p>
      </dgm:t>
    </dgm:pt>
    <dgm:pt modelId="{137EE999-5BA8-4D5E-9E2C-429B912CC6D4}" type="parTrans" cxnId="{5B363273-B6FD-4220-AD7F-E83C3538C114}">
      <dgm:prSet/>
      <dgm:spPr/>
      <dgm:t>
        <a:bodyPr/>
        <a:lstStyle/>
        <a:p>
          <a:endParaRPr lang="en-US"/>
        </a:p>
      </dgm:t>
    </dgm:pt>
    <dgm:pt modelId="{43705444-975E-4D34-9561-DA67B1D9D48D}" type="sibTrans" cxnId="{5B363273-B6FD-4220-AD7F-E83C3538C114}">
      <dgm:prSet/>
      <dgm:spPr/>
      <dgm:t>
        <a:bodyPr/>
        <a:lstStyle/>
        <a:p>
          <a:endParaRPr lang="en-US"/>
        </a:p>
      </dgm:t>
    </dgm:pt>
    <dgm:pt modelId="{DC6BEDC0-5E12-4655-8B3D-F72B096D7C0A}" type="pres">
      <dgm:prSet presAssocID="{58EB90E0-C2FA-469D-B16F-A48AC5D6A283}" presName="root" presStyleCnt="0">
        <dgm:presLayoutVars>
          <dgm:dir/>
          <dgm:resizeHandles val="exact"/>
        </dgm:presLayoutVars>
      </dgm:prSet>
      <dgm:spPr/>
    </dgm:pt>
    <dgm:pt modelId="{A0F6C49C-5BCA-401C-BC08-059E2627202D}" type="pres">
      <dgm:prSet presAssocID="{EBDF3491-8AFF-4EF8-9D6C-8ED57F1F78A4}" presName="compNode" presStyleCnt="0"/>
      <dgm:spPr/>
    </dgm:pt>
    <dgm:pt modelId="{A41ACC32-DF25-404F-8815-63C67712CD37}" type="pres">
      <dgm:prSet presAssocID="{EBDF3491-8AFF-4EF8-9D6C-8ED57F1F78A4}" presName="bgRect" presStyleLbl="bgShp" presStyleIdx="0" presStyleCnt="5"/>
      <dgm:spPr/>
    </dgm:pt>
    <dgm:pt modelId="{134A0084-8985-4931-AA01-126480D48320}" type="pres">
      <dgm:prSet presAssocID="{EBDF3491-8AFF-4EF8-9D6C-8ED57F1F78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79CF2689-6AB8-4366-A453-7C21576CDE6D}" type="pres">
      <dgm:prSet presAssocID="{EBDF3491-8AFF-4EF8-9D6C-8ED57F1F78A4}" presName="spaceRect" presStyleCnt="0"/>
      <dgm:spPr/>
    </dgm:pt>
    <dgm:pt modelId="{D9C4702C-74DC-4E28-B958-4DC8D39817A1}" type="pres">
      <dgm:prSet presAssocID="{EBDF3491-8AFF-4EF8-9D6C-8ED57F1F78A4}" presName="parTx" presStyleLbl="revTx" presStyleIdx="0" presStyleCnt="5">
        <dgm:presLayoutVars>
          <dgm:chMax val="0"/>
          <dgm:chPref val="0"/>
        </dgm:presLayoutVars>
      </dgm:prSet>
      <dgm:spPr/>
    </dgm:pt>
    <dgm:pt modelId="{4E6EFD6B-FFC8-49B3-B1D4-EFB3CA6074A4}" type="pres">
      <dgm:prSet presAssocID="{E13ADFA2-6396-48F9-AC3C-CD72CD6B1FE7}" presName="sibTrans" presStyleCnt="0"/>
      <dgm:spPr/>
    </dgm:pt>
    <dgm:pt modelId="{98A87E76-CB6D-4A8F-8128-56B3D93689DE}" type="pres">
      <dgm:prSet presAssocID="{218D9465-22F5-464F-8836-FA746901693D}" presName="compNode" presStyleCnt="0"/>
      <dgm:spPr/>
    </dgm:pt>
    <dgm:pt modelId="{0A8172DD-18B0-4E6C-83ED-D8AB57FC90C1}" type="pres">
      <dgm:prSet presAssocID="{218D9465-22F5-464F-8836-FA746901693D}" presName="bgRect" presStyleLbl="bgShp" presStyleIdx="1" presStyleCnt="5"/>
      <dgm:spPr/>
    </dgm:pt>
    <dgm:pt modelId="{F16DAD97-C8FF-40C2-A0E7-F24796BC9CD7}" type="pres">
      <dgm:prSet presAssocID="{218D9465-22F5-464F-8836-FA74690169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AD9F021-332A-4FF4-AABC-C3ED3ABCCEAC}" type="pres">
      <dgm:prSet presAssocID="{218D9465-22F5-464F-8836-FA746901693D}" presName="spaceRect" presStyleCnt="0"/>
      <dgm:spPr/>
    </dgm:pt>
    <dgm:pt modelId="{73498C57-241D-408B-A1C4-A7F42BA9F80A}" type="pres">
      <dgm:prSet presAssocID="{218D9465-22F5-464F-8836-FA746901693D}" presName="parTx" presStyleLbl="revTx" presStyleIdx="1" presStyleCnt="5">
        <dgm:presLayoutVars>
          <dgm:chMax val="0"/>
          <dgm:chPref val="0"/>
        </dgm:presLayoutVars>
      </dgm:prSet>
      <dgm:spPr/>
    </dgm:pt>
    <dgm:pt modelId="{0B03A2AA-C947-4F72-95D0-6C19131B051C}" type="pres">
      <dgm:prSet presAssocID="{F6DE5E00-B8F8-48E5-BA37-5F57940ACB43}" presName="sibTrans" presStyleCnt="0"/>
      <dgm:spPr/>
    </dgm:pt>
    <dgm:pt modelId="{9F9445C1-CE64-4AB4-8D2A-2881D6307617}" type="pres">
      <dgm:prSet presAssocID="{AE8EB8A7-A392-4F80-863A-EE5BD0652834}" presName="compNode" presStyleCnt="0"/>
      <dgm:spPr/>
    </dgm:pt>
    <dgm:pt modelId="{C0441CB8-E8AB-48A3-A46B-055BC79539BE}" type="pres">
      <dgm:prSet presAssocID="{AE8EB8A7-A392-4F80-863A-EE5BD0652834}" presName="bgRect" presStyleLbl="bgShp" presStyleIdx="2" presStyleCnt="5"/>
      <dgm:spPr/>
    </dgm:pt>
    <dgm:pt modelId="{33D29472-C7F4-42BF-B12F-229D2DE7FD38}" type="pres">
      <dgm:prSet presAssocID="{AE8EB8A7-A392-4F80-863A-EE5BD065283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2A0AFDEF-A20C-41D4-8B62-A03BBFBF19ED}" type="pres">
      <dgm:prSet presAssocID="{AE8EB8A7-A392-4F80-863A-EE5BD0652834}" presName="spaceRect" presStyleCnt="0"/>
      <dgm:spPr/>
    </dgm:pt>
    <dgm:pt modelId="{592FB811-5843-4131-9227-2DB22A1374A7}" type="pres">
      <dgm:prSet presAssocID="{AE8EB8A7-A392-4F80-863A-EE5BD0652834}" presName="parTx" presStyleLbl="revTx" presStyleIdx="2" presStyleCnt="5">
        <dgm:presLayoutVars>
          <dgm:chMax val="0"/>
          <dgm:chPref val="0"/>
        </dgm:presLayoutVars>
      </dgm:prSet>
      <dgm:spPr/>
    </dgm:pt>
    <dgm:pt modelId="{5504E361-E318-4529-B824-79369C168201}" type="pres">
      <dgm:prSet presAssocID="{546B507C-788E-4DA8-9249-68F26F29BBCD}" presName="sibTrans" presStyleCnt="0"/>
      <dgm:spPr/>
    </dgm:pt>
    <dgm:pt modelId="{824411B7-195E-44AE-9F79-2428A1A58EC9}" type="pres">
      <dgm:prSet presAssocID="{477C0EE2-56F5-48B7-9F5F-F3ABA23BE240}" presName="compNode" presStyleCnt="0"/>
      <dgm:spPr/>
    </dgm:pt>
    <dgm:pt modelId="{D869BFC6-2DF7-4F12-A779-870A0556B2F1}" type="pres">
      <dgm:prSet presAssocID="{477C0EE2-56F5-48B7-9F5F-F3ABA23BE240}" presName="bgRect" presStyleLbl="bgShp" presStyleIdx="3" presStyleCnt="5"/>
      <dgm:spPr/>
    </dgm:pt>
    <dgm:pt modelId="{D6972D3F-C436-4C64-8C4F-318BD5FBDB24}" type="pres">
      <dgm:prSet presAssocID="{477C0EE2-56F5-48B7-9F5F-F3ABA23BE2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34AF880-D02E-46D1-9CC2-A580DA3B8200}" type="pres">
      <dgm:prSet presAssocID="{477C0EE2-56F5-48B7-9F5F-F3ABA23BE240}" presName="spaceRect" presStyleCnt="0"/>
      <dgm:spPr/>
    </dgm:pt>
    <dgm:pt modelId="{195DAB1C-BBC5-4AC8-BECE-CAF5FAAE29DE}" type="pres">
      <dgm:prSet presAssocID="{477C0EE2-56F5-48B7-9F5F-F3ABA23BE240}" presName="parTx" presStyleLbl="revTx" presStyleIdx="3" presStyleCnt="5">
        <dgm:presLayoutVars>
          <dgm:chMax val="0"/>
          <dgm:chPref val="0"/>
        </dgm:presLayoutVars>
      </dgm:prSet>
      <dgm:spPr/>
    </dgm:pt>
    <dgm:pt modelId="{EE991110-3BB6-4B34-B622-F5EE77EEA5EA}" type="pres">
      <dgm:prSet presAssocID="{816EB355-B2CE-4522-B514-570D5B471BA1}" presName="sibTrans" presStyleCnt="0"/>
      <dgm:spPr/>
    </dgm:pt>
    <dgm:pt modelId="{15110765-DDE5-4626-A6F2-569D3D063B4E}" type="pres">
      <dgm:prSet presAssocID="{2C2654CA-0690-41DA-BBEE-F292AE19AE85}" presName="compNode" presStyleCnt="0"/>
      <dgm:spPr/>
    </dgm:pt>
    <dgm:pt modelId="{20A4ACFB-5937-42BC-B3E5-3C9CBE389208}" type="pres">
      <dgm:prSet presAssocID="{2C2654CA-0690-41DA-BBEE-F292AE19AE85}" presName="bgRect" presStyleLbl="bgShp" presStyleIdx="4" presStyleCnt="5"/>
      <dgm:spPr/>
    </dgm:pt>
    <dgm:pt modelId="{773046FE-9F88-47BB-AA6C-C590B5E2E916}" type="pres">
      <dgm:prSet presAssocID="{2C2654CA-0690-41DA-BBEE-F292AE19AE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0D098A4-CF73-4D0C-8647-E3378BDDE725}" type="pres">
      <dgm:prSet presAssocID="{2C2654CA-0690-41DA-BBEE-F292AE19AE85}" presName="spaceRect" presStyleCnt="0"/>
      <dgm:spPr/>
    </dgm:pt>
    <dgm:pt modelId="{C4CCBA7D-69CA-467D-99E6-B954523E398B}" type="pres">
      <dgm:prSet presAssocID="{2C2654CA-0690-41DA-BBEE-F292AE19AE8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11C50E-AF8B-4493-8843-D25483E126D1}" type="presOf" srcId="{218D9465-22F5-464F-8836-FA746901693D}" destId="{73498C57-241D-408B-A1C4-A7F42BA9F80A}" srcOrd="0" destOrd="0" presId="urn:microsoft.com/office/officeart/2018/2/layout/IconVerticalSolidList"/>
    <dgm:cxn modelId="{98B92C15-F3FD-427D-9F8B-296B654AA0E2}" srcId="{58EB90E0-C2FA-469D-B16F-A48AC5D6A283}" destId="{218D9465-22F5-464F-8836-FA746901693D}" srcOrd="1" destOrd="0" parTransId="{D0B73AB2-E140-4C90-8FDA-542FAB5BB2F7}" sibTransId="{F6DE5E00-B8F8-48E5-BA37-5F57940ACB43}"/>
    <dgm:cxn modelId="{254EF42A-8232-4ABC-9A6F-7CE67F09F8C0}" type="presOf" srcId="{EBDF3491-8AFF-4EF8-9D6C-8ED57F1F78A4}" destId="{D9C4702C-74DC-4E28-B958-4DC8D39817A1}" srcOrd="0" destOrd="0" presId="urn:microsoft.com/office/officeart/2018/2/layout/IconVerticalSolidList"/>
    <dgm:cxn modelId="{5B363273-B6FD-4220-AD7F-E83C3538C114}" srcId="{58EB90E0-C2FA-469D-B16F-A48AC5D6A283}" destId="{2C2654CA-0690-41DA-BBEE-F292AE19AE85}" srcOrd="4" destOrd="0" parTransId="{137EE999-5BA8-4D5E-9E2C-429B912CC6D4}" sibTransId="{43705444-975E-4D34-9561-DA67B1D9D48D}"/>
    <dgm:cxn modelId="{33359E75-BBA2-4B69-BFC5-B6226BA18AB9}" srcId="{58EB90E0-C2FA-469D-B16F-A48AC5D6A283}" destId="{AE8EB8A7-A392-4F80-863A-EE5BD0652834}" srcOrd="2" destOrd="0" parTransId="{0D2D280B-4AD3-4BCA-B493-3187E7777A8A}" sibTransId="{546B507C-788E-4DA8-9249-68F26F29BBCD}"/>
    <dgm:cxn modelId="{E24D2D85-351D-4792-AC2D-2EF0E8E30409}" type="presOf" srcId="{58EB90E0-C2FA-469D-B16F-A48AC5D6A283}" destId="{DC6BEDC0-5E12-4655-8B3D-F72B096D7C0A}" srcOrd="0" destOrd="0" presId="urn:microsoft.com/office/officeart/2018/2/layout/IconVerticalSolidList"/>
    <dgm:cxn modelId="{59666C8C-D8B4-481A-8107-F0C43A4EF0F8}" srcId="{58EB90E0-C2FA-469D-B16F-A48AC5D6A283}" destId="{477C0EE2-56F5-48B7-9F5F-F3ABA23BE240}" srcOrd="3" destOrd="0" parTransId="{485414AF-114F-4013-BE92-D2CED9699FC0}" sibTransId="{816EB355-B2CE-4522-B514-570D5B471BA1}"/>
    <dgm:cxn modelId="{FC1E4EB5-BD07-4623-AD8B-DCAA56336517}" type="presOf" srcId="{AE8EB8A7-A392-4F80-863A-EE5BD0652834}" destId="{592FB811-5843-4131-9227-2DB22A1374A7}" srcOrd="0" destOrd="0" presId="urn:microsoft.com/office/officeart/2018/2/layout/IconVerticalSolidList"/>
    <dgm:cxn modelId="{477374CD-927C-46FD-BFD1-B95D21D4028E}" type="presOf" srcId="{477C0EE2-56F5-48B7-9F5F-F3ABA23BE240}" destId="{195DAB1C-BBC5-4AC8-BECE-CAF5FAAE29DE}" srcOrd="0" destOrd="0" presId="urn:microsoft.com/office/officeart/2018/2/layout/IconVerticalSolidList"/>
    <dgm:cxn modelId="{B89EBAD2-6FCB-4715-A12A-A6459ED483EC}" srcId="{58EB90E0-C2FA-469D-B16F-A48AC5D6A283}" destId="{EBDF3491-8AFF-4EF8-9D6C-8ED57F1F78A4}" srcOrd="0" destOrd="0" parTransId="{62A527E8-5FF2-4FC4-8D64-1D7E53C21805}" sibTransId="{E13ADFA2-6396-48F9-AC3C-CD72CD6B1FE7}"/>
    <dgm:cxn modelId="{F38BEBFA-1E6F-4F2E-8563-B2146F65D44E}" type="presOf" srcId="{2C2654CA-0690-41DA-BBEE-F292AE19AE85}" destId="{C4CCBA7D-69CA-467D-99E6-B954523E398B}" srcOrd="0" destOrd="0" presId="urn:microsoft.com/office/officeart/2018/2/layout/IconVerticalSolidList"/>
    <dgm:cxn modelId="{CC5E1C58-969F-4500-B391-88A50A390C80}" type="presParOf" srcId="{DC6BEDC0-5E12-4655-8B3D-F72B096D7C0A}" destId="{A0F6C49C-5BCA-401C-BC08-059E2627202D}" srcOrd="0" destOrd="0" presId="urn:microsoft.com/office/officeart/2018/2/layout/IconVerticalSolidList"/>
    <dgm:cxn modelId="{E009DDD3-18E3-4E0B-9752-12CC43A4C467}" type="presParOf" srcId="{A0F6C49C-5BCA-401C-BC08-059E2627202D}" destId="{A41ACC32-DF25-404F-8815-63C67712CD37}" srcOrd="0" destOrd="0" presId="urn:microsoft.com/office/officeart/2018/2/layout/IconVerticalSolidList"/>
    <dgm:cxn modelId="{2EA189E4-2C24-43A6-B6D1-951E03E673C9}" type="presParOf" srcId="{A0F6C49C-5BCA-401C-BC08-059E2627202D}" destId="{134A0084-8985-4931-AA01-126480D48320}" srcOrd="1" destOrd="0" presId="urn:microsoft.com/office/officeart/2018/2/layout/IconVerticalSolidList"/>
    <dgm:cxn modelId="{1032F533-C4F7-45EE-90D4-C8E5BF0033CE}" type="presParOf" srcId="{A0F6C49C-5BCA-401C-BC08-059E2627202D}" destId="{79CF2689-6AB8-4366-A453-7C21576CDE6D}" srcOrd="2" destOrd="0" presId="urn:microsoft.com/office/officeart/2018/2/layout/IconVerticalSolidList"/>
    <dgm:cxn modelId="{A51493FE-C441-46A6-84DE-14BBF3DAD0EE}" type="presParOf" srcId="{A0F6C49C-5BCA-401C-BC08-059E2627202D}" destId="{D9C4702C-74DC-4E28-B958-4DC8D39817A1}" srcOrd="3" destOrd="0" presId="urn:microsoft.com/office/officeart/2018/2/layout/IconVerticalSolidList"/>
    <dgm:cxn modelId="{D11B6E31-EEBC-447A-8F57-656FDFCEA91E}" type="presParOf" srcId="{DC6BEDC0-5E12-4655-8B3D-F72B096D7C0A}" destId="{4E6EFD6B-FFC8-49B3-B1D4-EFB3CA6074A4}" srcOrd="1" destOrd="0" presId="urn:microsoft.com/office/officeart/2018/2/layout/IconVerticalSolidList"/>
    <dgm:cxn modelId="{548D71CF-82E5-4FEE-B3F1-9B068A11E4C1}" type="presParOf" srcId="{DC6BEDC0-5E12-4655-8B3D-F72B096D7C0A}" destId="{98A87E76-CB6D-4A8F-8128-56B3D93689DE}" srcOrd="2" destOrd="0" presId="urn:microsoft.com/office/officeart/2018/2/layout/IconVerticalSolidList"/>
    <dgm:cxn modelId="{5DBFE6C1-9564-4443-A987-7622C4E9CEBC}" type="presParOf" srcId="{98A87E76-CB6D-4A8F-8128-56B3D93689DE}" destId="{0A8172DD-18B0-4E6C-83ED-D8AB57FC90C1}" srcOrd="0" destOrd="0" presId="urn:microsoft.com/office/officeart/2018/2/layout/IconVerticalSolidList"/>
    <dgm:cxn modelId="{1BFF40C1-C119-4FCF-9893-FA730DB998F0}" type="presParOf" srcId="{98A87E76-CB6D-4A8F-8128-56B3D93689DE}" destId="{F16DAD97-C8FF-40C2-A0E7-F24796BC9CD7}" srcOrd="1" destOrd="0" presId="urn:microsoft.com/office/officeart/2018/2/layout/IconVerticalSolidList"/>
    <dgm:cxn modelId="{476FB607-E8E0-49AD-B220-5211575599D7}" type="presParOf" srcId="{98A87E76-CB6D-4A8F-8128-56B3D93689DE}" destId="{EAD9F021-332A-4FF4-AABC-C3ED3ABCCEAC}" srcOrd="2" destOrd="0" presId="urn:microsoft.com/office/officeart/2018/2/layout/IconVerticalSolidList"/>
    <dgm:cxn modelId="{1B9DA093-4911-439F-967D-1B8896F13BE6}" type="presParOf" srcId="{98A87E76-CB6D-4A8F-8128-56B3D93689DE}" destId="{73498C57-241D-408B-A1C4-A7F42BA9F80A}" srcOrd="3" destOrd="0" presId="urn:microsoft.com/office/officeart/2018/2/layout/IconVerticalSolidList"/>
    <dgm:cxn modelId="{0EA14CB1-3405-4F02-9FB8-4FB98883EC9E}" type="presParOf" srcId="{DC6BEDC0-5E12-4655-8B3D-F72B096D7C0A}" destId="{0B03A2AA-C947-4F72-95D0-6C19131B051C}" srcOrd="3" destOrd="0" presId="urn:microsoft.com/office/officeart/2018/2/layout/IconVerticalSolidList"/>
    <dgm:cxn modelId="{A2BEA2B1-D268-44FF-A122-A71C3231B5AC}" type="presParOf" srcId="{DC6BEDC0-5E12-4655-8B3D-F72B096D7C0A}" destId="{9F9445C1-CE64-4AB4-8D2A-2881D6307617}" srcOrd="4" destOrd="0" presId="urn:microsoft.com/office/officeart/2018/2/layout/IconVerticalSolidList"/>
    <dgm:cxn modelId="{5D5478BC-8A66-4DE7-AF7E-B55C18F56A84}" type="presParOf" srcId="{9F9445C1-CE64-4AB4-8D2A-2881D6307617}" destId="{C0441CB8-E8AB-48A3-A46B-055BC79539BE}" srcOrd="0" destOrd="0" presId="urn:microsoft.com/office/officeart/2018/2/layout/IconVerticalSolidList"/>
    <dgm:cxn modelId="{7A2281AB-49F9-4C16-834A-6BF1048A8CA3}" type="presParOf" srcId="{9F9445C1-CE64-4AB4-8D2A-2881D6307617}" destId="{33D29472-C7F4-42BF-B12F-229D2DE7FD38}" srcOrd="1" destOrd="0" presId="urn:microsoft.com/office/officeart/2018/2/layout/IconVerticalSolidList"/>
    <dgm:cxn modelId="{F596E0F4-0EF5-48EA-A0E6-24BE4FA916E5}" type="presParOf" srcId="{9F9445C1-CE64-4AB4-8D2A-2881D6307617}" destId="{2A0AFDEF-A20C-41D4-8B62-A03BBFBF19ED}" srcOrd="2" destOrd="0" presId="urn:microsoft.com/office/officeart/2018/2/layout/IconVerticalSolidList"/>
    <dgm:cxn modelId="{A52B0532-FB34-40F1-AE55-00A6C40D5CF8}" type="presParOf" srcId="{9F9445C1-CE64-4AB4-8D2A-2881D6307617}" destId="{592FB811-5843-4131-9227-2DB22A1374A7}" srcOrd="3" destOrd="0" presId="urn:microsoft.com/office/officeart/2018/2/layout/IconVerticalSolidList"/>
    <dgm:cxn modelId="{768CFA8A-0BE6-493D-B30E-356431722FFD}" type="presParOf" srcId="{DC6BEDC0-5E12-4655-8B3D-F72B096D7C0A}" destId="{5504E361-E318-4529-B824-79369C168201}" srcOrd="5" destOrd="0" presId="urn:microsoft.com/office/officeart/2018/2/layout/IconVerticalSolidList"/>
    <dgm:cxn modelId="{345EBFB6-AA3A-49E7-BB55-A3F79B35F2B2}" type="presParOf" srcId="{DC6BEDC0-5E12-4655-8B3D-F72B096D7C0A}" destId="{824411B7-195E-44AE-9F79-2428A1A58EC9}" srcOrd="6" destOrd="0" presId="urn:microsoft.com/office/officeart/2018/2/layout/IconVerticalSolidList"/>
    <dgm:cxn modelId="{11E18B67-C6AA-4959-BFF7-650A6EC7CA1F}" type="presParOf" srcId="{824411B7-195E-44AE-9F79-2428A1A58EC9}" destId="{D869BFC6-2DF7-4F12-A779-870A0556B2F1}" srcOrd="0" destOrd="0" presId="urn:microsoft.com/office/officeart/2018/2/layout/IconVerticalSolidList"/>
    <dgm:cxn modelId="{79674515-E1B6-4F9E-A47B-8CBBABA066A0}" type="presParOf" srcId="{824411B7-195E-44AE-9F79-2428A1A58EC9}" destId="{D6972D3F-C436-4C64-8C4F-318BD5FBDB24}" srcOrd="1" destOrd="0" presId="urn:microsoft.com/office/officeart/2018/2/layout/IconVerticalSolidList"/>
    <dgm:cxn modelId="{9641D161-A9D4-436C-9EFD-7D5AA3D4A08D}" type="presParOf" srcId="{824411B7-195E-44AE-9F79-2428A1A58EC9}" destId="{134AF880-D02E-46D1-9CC2-A580DA3B8200}" srcOrd="2" destOrd="0" presId="urn:microsoft.com/office/officeart/2018/2/layout/IconVerticalSolidList"/>
    <dgm:cxn modelId="{CCCA5F7D-0F5E-419E-9CA4-933FC565A801}" type="presParOf" srcId="{824411B7-195E-44AE-9F79-2428A1A58EC9}" destId="{195DAB1C-BBC5-4AC8-BECE-CAF5FAAE29DE}" srcOrd="3" destOrd="0" presId="urn:microsoft.com/office/officeart/2018/2/layout/IconVerticalSolidList"/>
    <dgm:cxn modelId="{35B1A2D6-A7D8-46E8-A3C6-09EA313D6849}" type="presParOf" srcId="{DC6BEDC0-5E12-4655-8B3D-F72B096D7C0A}" destId="{EE991110-3BB6-4B34-B622-F5EE77EEA5EA}" srcOrd="7" destOrd="0" presId="urn:microsoft.com/office/officeart/2018/2/layout/IconVerticalSolidList"/>
    <dgm:cxn modelId="{7D4E9D8C-CD64-4453-AD51-78945999B528}" type="presParOf" srcId="{DC6BEDC0-5E12-4655-8B3D-F72B096D7C0A}" destId="{15110765-DDE5-4626-A6F2-569D3D063B4E}" srcOrd="8" destOrd="0" presId="urn:microsoft.com/office/officeart/2018/2/layout/IconVerticalSolidList"/>
    <dgm:cxn modelId="{E76B12B9-27B5-4C3D-9308-ACAA4D589CBE}" type="presParOf" srcId="{15110765-DDE5-4626-A6F2-569D3D063B4E}" destId="{20A4ACFB-5937-42BC-B3E5-3C9CBE389208}" srcOrd="0" destOrd="0" presId="urn:microsoft.com/office/officeart/2018/2/layout/IconVerticalSolidList"/>
    <dgm:cxn modelId="{C0917312-9F36-4CCF-8802-92F9A08F958B}" type="presParOf" srcId="{15110765-DDE5-4626-A6F2-569D3D063B4E}" destId="{773046FE-9F88-47BB-AA6C-C590B5E2E916}" srcOrd="1" destOrd="0" presId="urn:microsoft.com/office/officeart/2018/2/layout/IconVerticalSolidList"/>
    <dgm:cxn modelId="{D56CF9C8-5B17-422B-B013-990CEB66CA11}" type="presParOf" srcId="{15110765-DDE5-4626-A6F2-569D3D063B4E}" destId="{50D098A4-CF73-4D0C-8647-E3378BDDE725}" srcOrd="2" destOrd="0" presId="urn:microsoft.com/office/officeart/2018/2/layout/IconVerticalSolidList"/>
    <dgm:cxn modelId="{15D59C1E-9ECA-478A-B219-9BF7C4846CB4}" type="presParOf" srcId="{15110765-DDE5-4626-A6F2-569D3D063B4E}" destId="{C4CCBA7D-69CA-467D-99E6-B954523E39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ACC32-DF25-404F-8815-63C67712CD37}">
      <dsp:nvSpPr>
        <dsp:cNvPr id="0" name=""/>
        <dsp:cNvSpPr/>
      </dsp:nvSpPr>
      <dsp:spPr>
        <a:xfrm>
          <a:off x="0" y="3622"/>
          <a:ext cx="5913437" cy="77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A0084-8985-4931-AA01-126480D48320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4702C-74DC-4E28-B958-4DC8D39817A1}">
      <dsp:nvSpPr>
        <dsp:cNvPr id="0" name=""/>
        <dsp:cNvSpPr/>
      </dsp:nvSpPr>
      <dsp:spPr>
        <a:xfrm>
          <a:off x="891244" y="3622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respectful</a:t>
          </a:r>
        </a:p>
      </dsp:txBody>
      <dsp:txXfrm>
        <a:off x="891244" y="3622"/>
        <a:ext cx="5022192" cy="771640"/>
      </dsp:txXfrm>
    </dsp:sp>
    <dsp:sp modelId="{0A8172DD-18B0-4E6C-83ED-D8AB57FC90C1}">
      <dsp:nvSpPr>
        <dsp:cNvPr id="0" name=""/>
        <dsp:cNvSpPr/>
      </dsp:nvSpPr>
      <dsp:spPr>
        <a:xfrm>
          <a:off x="0" y="968173"/>
          <a:ext cx="5913437" cy="77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DAD97-C8FF-40C2-A0E7-F24796BC9CD7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98C57-241D-408B-A1C4-A7F42BA9F80A}">
      <dsp:nvSpPr>
        <dsp:cNvPr id="0" name=""/>
        <dsp:cNvSpPr/>
      </dsp:nvSpPr>
      <dsp:spPr>
        <a:xfrm>
          <a:off x="891244" y="96817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supportive</a:t>
          </a:r>
        </a:p>
      </dsp:txBody>
      <dsp:txXfrm>
        <a:off x="891244" y="968173"/>
        <a:ext cx="5022192" cy="771640"/>
      </dsp:txXfrm>
    </dsp:sp>
    <dsp:sp modelId="{C0441CB8-E8AB-48A3-A46B-055BC79539BE}">
      <dsp:nvSpPr>
        <dsp:cNvPr id="0" name=""/>
        <dsp:cNvSpPr/>
      </dsp:nvSpPr>
      <dsp:spPr>
        <a:xfrm>
          <a:off x="0" y="1932723"/>
          <a:ext cx="5913437" cy="7716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29472-C7F4-42BF-B12F-229D2DE7FD38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FB811-5843-4131-9227-2DB22A1374A7}">
      <dsp:nvSpPr>
        <dsp:cNvPr id="0" name=""/>
        <dsp:cNvSpPr/>
      </dsp:nvSpPr>
      <dsp:spPr>
        <a:xfrm>
          <a:off x="891244" y="193272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 mindful</a:t>
          </a:r>
        </a:p>
      </dsp:txBody>
      <dsp:txXfrm>
        <a:off x="891244" y="1932723"/>
        <a:ext cx="5022192" cy="771640"/>
      </dsp:txXfrm>
    </dsp:sp>
    <dsp:sp modelId="{D869BFC6-2DF7-4F12-A779-870A0556B2F1}">
      <dsp:nvSpPr>
        <dsp:cNvPr id="0" name=""/>
        <dsp:cNvSpPr/>
      </dsp:nvSpPr>
      <dsp:spPr>
        <a:xfrm>
          <a:off x="0" y="2897274"/>
          <a:ext cx="5913437" cy="7716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72D3F-C436-4C64-8C4F-318BD5FBDB24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DAB1C-BBC5-4AC8-BECE-CAF5FAAE29DE}">
      <dsp:nvSpPr>
        <dsp:cNvPr id="0" name=""/>
        <dsp:cNvSpPr/>
      </dsp:nvSpPr>
      <dsp:spPr>
        <a:xfrm>
          <a:off x="891244" y="289727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 professional – no inappropriate images, language, etc.</a:t>
          </a:r>
        </a:p>
      </dsp:txBody>
      <dsp:txXfrm>
        <a:off x="891244" y="2897274"/>
        <a:ext cx="5022192" cy="771640"/>
      </dsp:txXfrm>
    </dsp:sp>
    <dsp:sp modelId="{20A4ACFB-5937-42BC-B3E5-3C9CBE389208}">
      <dsp:nvSpPr>
        <dsp:cNvPr id="0" name=""/>
        <dsp:cNvSpPr/>
      </dsp:nvSpPr>
      <dsp:spPr>
        <a:xfrm>
          <a:off x="0" y="3861824"/>
          <a:ext cx="5913437" cy="7716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046FE-9F88-47BB-AA6C-C590B5E2E916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BA7D-69CA-467D-99E6-B954523E398B}">
      <dsp:nvSpPr>
        <dsp:cNvPr id="0" name=""/>
        <dsp:cNvSpPr/>
      </dsp:nvSpPr>
      <dsp:spPr>
        <a:xfrm>
          <a:off x="891244" y="386182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Papers have technical or technology-related component, but can be from any field</a:t>
          </a:r>
        </a:p>
      </dsp:txBody>
      <dsp:txXfrm>
        <a:off x="891244" y="3861824"/>
        <a:ext cx="5022192" cy="77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9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5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87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9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4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7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1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9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1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AD5D5D-5D16-449A-A027-A1AFDFC30FC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D5D5D-5D16-449A-A027-A1AFDFC30FC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9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pers-we-love/papers-we-lov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at-paper-collective" TargetMode="External"/><Relationship Id="rId2" Type="http://schemas.openxmlformats.org/officeDocument/2006/relationships/hyperlink" Target="https://forms.gle/sBKBRFaR55ZxL6B66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242/jcs.03334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257/aer.20180338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sBKBRFaR55ZxL6B66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86-022-05543-x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8550/arXiv.2402.1776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bguides.libraries.claremont.edu/az/databases" TargetMode="External"/><Relationship Id="rId2" Type="http://schemas.openxmlformats.org/officeDocument/2006/relationships/hyperlink" Target="https://library.claremont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-webofscience-com.ccl.idm.oclc.org/wos/woscc/basic-searc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xiv.org/explore" TargetMode="External"/><Relationship Id="rId2" Type="http://schemas.openxmlformats.org/officeDocument/2006/relationships/hyperlink" Target="https://arxiv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bste.rs/" TargetMode="External"/><Relationship Id="rId2" Type="http://schemas.openxmlformats.org/officeDocument/2006/relationships/hyperlink" Target="https://news.ycombinato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urls.com/" TargetMode="External"/><Relationship Id="rId4" Type="http://schemas.openxmlformats.org/officeDocument/2006/relationships/hyperlink" Target="https://old.reddit.com/r/programm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60DC78-161E-8C26-F4BF-9BB65B4BEB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093" r="9090" b="14712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6FADE-AB0D-8283-C949-61056F7E5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3236470"/>
            <a:ext cx="6829044" cy="1252601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rgbClr val="FFFFFE"/>
                </a:solidFill>
              </a:rPr>
              <a:t>CISAT Paper collective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FF83-211D-0B08-B612-01239AA43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5" y="4669144"/>
            <a:ext cx="6829043" cy="716529"/>
          </a:xfrm>
        </p:spPr>
        <p:txBody>
          <a:bodyPr>
            <a:normAutofit/>
          </a:bodyPr>
          <a:lstStyle/>
          <a:p>
            <a:pPr algn="r"/>
            <a:r>
              <a:rPr lang="en-US" sz="1600">
                <a:solidFill>
                  <a:srgbClr val="FFFFFE"/>
                </a:solidFill>
              </a:rPr>
              <a:t>OCTOBER 17, 2024</a:t>
            </a:r>
          </a:p>
        </p:txBody>
      </p: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>
            <a:solidFill>
              <a:srgbClr val="F9C03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3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2" y="144152"/>
            <a:ext cx="9603275" cy="1049235"/>
          </a:xfrm>
        </p:spPr>
        <p:txBody>
          <a:bodyPr/>
          <a:lstStyle/>
          <a:p>
            <a:r>
              <a:rPr lang="en-US" dirty="0"/>
              <a:t>From aggregator -&gt; article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824BE-5C38-9069-545B-DF3D2F9A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30" y="1813023"/>
            <a:ext cx="3200677" cy="1882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B603C-E42E-EA82-CF3C-444999BB2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63" y="3933656"/>
            <a:ext cx="9182896" cy="2499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0C5BF9-8F8A-D477-F639-BBA40BA58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789" y="236483"/>
            <a:ext cx="4033191" cy="3506176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871E8E1A-1B9F-5082-1185-7BC271502CA3}"/>
              </a:ext>
            </a:extLst>
          </p:cNvPr>
          <p:cNvSpPr/>
          <p:nvPr/>
        </p:nvSpPr>
        <p:spPr>
          <a:xfrm rot="5400000">
            <a:off x="4126602" y="2949881"/>
            <a:ext cx="1018347" cy="879401"/>
          </a:xfrm>
          <a:prstGeom prst="ben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86AE1B57-D689-F1EB-6F77-6AA11BFFFEBA}"/>
              </a:ext>
            </a:extLst>
          </p:cNvPr>
          <p:cNvSpPr/>
          <p:nvPr/>
        </p:nvSpPr>
        <p:spPr>
          <a:xfrm rot="5400000" flipH="1">
            <a:off x="9369590" y="4286561"/>
            <a:ext cx="1713229" cy="1007417"/>
          </a:xfrm>
          <a:prstGeom prst="bentArrow">
            <a:avLst>
              <a:gd name="adj1" fmla="val 25000"/>
              <a:gd name="adj2" fmla="val 21998"/>
              <a:gd name="adj3" fmla="val 25000"/>
              <a:gd name="adj4" fmla="val 43750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78CC4-3FE1-369D-E947-556538BC3E8E}"/>
              </a:ext>
            </a:extLst>
          </p:cNvPr>
          <p:cNvSpPr txBox="1"/>
          <p:nvPr/>
        </p:nvSpPr>
        <p:spPr>
          <a:xfrm>
            <a:off x="4517993" y="2237685"/>
            <a:ext cx="1880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Hmm…</a:t>
            </a:r>
          </a:p>
          <a:p>
            <a:r>
              <a:rPr lang="en-US" dirty="0"/>
              <a:t>sounds interesting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1E7B8-D45A-389C-E7D2-B00BA308D3E2}"/>
              </a:ext>
            </a:extLst>
          </p:cNvPr>
          <p:cNvSpPr txBox="1"/>
          <p:nvPr/>
        </p:nvSpPr>
        <p:spPr>
          <a:xfrm>
            <a:off x="10049859" y="5706214"/>
            <a:ext cx="1966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mention </a:t>
            </a:r>
          </a:p>
          <a:p>
            <a:r>
              <a:rPr lang="en-US" dirty="0"/>
              <a:t>Specific algorithms,</a:t>
            </a:r>
          </a:p>
          <a:p>
            <a:r>
              <a:rPr lang="en-US" dirty="0"/>
              <a:t>ML-KEM…</a:t>
            </a:r>
          </a:p>
        </p:txBody>
      </p:sp>
      <p:pic>
        <p:nvPicPr>
          <p:cNvPr id="3074" name="Picture 2" descr="Coffee As The Third Drink At The World ...">
            <a:extLst>
              <a:ext uri="{FF2B5EF4-FFF2-40B4-BE49-F238E27FC236}">
                <a16:creationId xmlns:a16="http://schemas.microsoft.com/office/drawing/2014/main" id="{AE77AE9F-7490-56A9-8D6E-EC1F5510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6" y="796676"/>
            <a:ext cx="1264540" cy="8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Bent 18">
            <a:extLst>
              <a:ext uri="{FF2B5EF4-FFF2-40B4-BE49-F238E27FC236}">
                <a16:creationId xmlns:a16="http://schemas.microsoft.com/office/drawing/2014/main" id="{09C5FC6E-0B1D-AF56-CEB1-2EAD013D7455}"/>
              </a:ext>
            </a:extLst>
          </p:cNvPr>
          <p:cNvSpPr/>
          <p:nvPr/>
        </p:nvSpPr>
        <p:spPr>
          <a:xfrm rot="5400000">
            <a:off x="1779036" y="951892"/>
            <a:ext cx="765897" cy="870637"/>
          </a:xfrm>
          <a:prstGeom prst="ben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1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5943"/>
            <a:ext cx="9603275" cy="1049235"/>
          </a:xfrm>
        </p:spPr>
        <p:txBody>
          <a:bodyPr/>
          <a:lstStyle/>
          <a:p>
            <a:r>
              <a:rPr lang="en-US" dirty="0"/>
              <a:t>Reading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716"/>
            <a:ext cx="10207021" cy="3450613"/>
          </a:xfrm>
        </p:spPr>
        <p:txBody>
          <a:bodyPr>
            <a:normAutofit/>
          </a:bodyPr>
          <a:lstStyle/>
          <a:p>
            <a:r>
              <a:rPr lang="en-US" sz="2400" dirty="0"/>
              <a:t>Papers we love (computer science): </a:t>
            </a:r>
            <a:r>
              <a:rPr lang="en-US" sz="2400" dirty="0">
                <a:hlinkClick r:id="rId2"/>
              </a:rPr>
              <a:t>https://github.com/papers-we-love/papers-we-love</a:t>
            </a:r>
            <a:endParaRPr lang="en-US" sz="2400" dirty="0"/>
          </a:p>
          <a:p>
            <a:r>
              <a:rPr lang="en-US" sz="2400" dirty="0"/>
              <a:t>The CISAT Paper Collective!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983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D78D158-AEAD-EB9B-76D5-4D826630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91" t="16767" b="32095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2BEF4-9E2F-D4B9-5CE1-136818AC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solidFill>
                  <a:srgbClr val="FFFFFE"/>
                </a:solidFill>
              </a:rPr>
              <a:t>Engaging with the </a:t>
            </a:r>
            <a:r>
              <a:rPr lang="en-US" sz="4100" dirty="0" err="1">
                <a:solidFill>
                  <a:srgbClr val="FFFFFE"/>
                </a:solidFill>
              </a:rPr>
              <a:t>cpc</a:t>
            </a:r>
            <a:r>
              <a:rPr lang="en-US" sz="4100" dirty="0">
                <a:solidFill>
                  <a:srgbClr val="FFFFFE"/>
                </a:solidFill>
              </a:rPr>
              <a:t> community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EFAE9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8756-0F50-DB87-544E-C0975157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How can you get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DAAC-62C9-4DEB-86B9-80BC51E82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9217" y="2167465"/>
            <a:ext cx="5027428" cy="19741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Sign up to share a paper you enjoy!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https://forms.gle/sBKBRFaR55ZxL6B66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6C4E2-C427-436D-EB53-3682D236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2585" y="2218958"/>
            <a:ext cx="4263998" cy="3441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accent2">
                    <a:lumMod val="75000"/>
                  </a:schemeClr>
                </a:solidFill>
              </a:rPr>
              <a:t>Visit the </a:t>
            </a:r>
            <a:r>
              <a:rPr lang="en-US" sz="3500" dirty="0" err="1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US" sz="3500" dirty="0">
                <a:solidFill>
                  <a:schemeClr val="accent2">
                    <a:lumMod val="75000"/>
                  </a:schemeClr>
                </a:solidFill>
              </a:rPr>
              <a:t> Repo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cisat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-paper-collective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accent2">
                    <a:lumMod val="75000"/>
                  </a:schemeClr>
                </a:solidFill>
              </a:rPr>
              <a:t>Sign up for the email list</a:t>
            </a:r>
          </a:p>
          <a:p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Email                                        to join the listserv, can share ideas/opportunities with other members</a:t>
            </a:r>
            <a:endParaRPr lang="en-US" sz="2200" dirty="0">
              <a:solidFill>
                <a:schemeClr val="accent5">
                  <a:lumMod val="7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35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51906-3B64-D499-666F-650BA2A72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11" y="4072808"/>
            <a:ext cx="2605791" cy="327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77272-3375-A1EB-AE4B-73E60591D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466" y="4354172"/>
            <a:ext cx="1518105" cy="15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2349D60-24A1-7131-06F1-CD9B28F9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91" t="7404" b="3273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E0E1B-8E58-ABBF-7606-5A699CE0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 dirty="0">
                <a:solidFill>
                  <a:srgbClr val="FFFFFE"/>
                </a:solidFill>
              </a:rPr>
              <a:t>discussion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F7FB7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9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D12DA-5EC6-FABF-9DD8-4619FA860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0" i="0">
                <a:solidFill>
                  <a:srgbClr val="454545"/>
                </a:solidFill>
                <a:effectLst/>
                <a:latin typeface="Merriweather" panose="00000500000000000000" pitchFamily="2" charset="0"/>
              </a:rPr>
              <a:t>“I would rather have questions that can't be answered than answers that can't be questioned.”</a:t>
            </a:r>
            <a:endParaRPr lang="en-US" sz="4000">
              <a:solidFill>
                <a:srgbClr val="45454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A95A5-EF85-A2B2-DBCD-F9EEF2396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-Richard P. Feynman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90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4B01D-387E-7604-831F-F8D19DE4C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9BA4-2449-36CC-9409-10D0AF76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407024"/>
            <a:ext cx="8643154" cy="1237056"/>
          </a:xfrm>
        </p:spPr>
        <p:txBody>
          <a:bodyPr/>
          <a:lstStyle/>
          <a:p>
            <a:r>
              <a:rPr lang="en-US" dirty="0"/>
              <a:t>“The importance of stupidity in scientific research”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2E58-B7A0-70C4-0793-E80438E57943}"/>
              </a:ext>
            </a:extLst>
          </p:cNvPr>
          <p:cNvSpPr txBox="1">
            <a:spLocks/>
          </p:cNvSpPr>
          <p:nvPr/>
        </p:nvSpPr>
        <p:spPr>
          <a:xfrm>
            <a:off x="1451579" y="3832412"/>
            <a:ext cx="9603275" cy="1633933"/>
          </a:xfrm>
          <a:prstGeom prst="rect">
            <a:avLst/>
          </a:prstGeom>
        </p:spPr>
        <p:txBody>
          <a:bodyPr vert="horz" lIns="91440" tIns="9144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Martin A. Schwarz</a:t>
            </a:r>
          </a:p>
          <a:p>
            <a:r>
              <a:rPr lang="en-US" sz="2400" dirty="0"/>
              <a:t>Journal of Cell Science, Vol 121 Issue 11, June 2008, pp. 1771</a:t>
            </a:r>
          </a:p>
          <a:p>
            <a:r>
              <a:rPr lang="en-US" sz="2400" b="0" i="0" u="none" strike="noStrike" dirty="0">
                <a:solidFill>
                  <a:srgbClr val="00857C"/>
                </a:solidFill>
                <a:effectLst/>
                <a:latin typeface="Effra"/>
                <a:hlinkClick r:id="rId2"/>
              </a:rPr>
              <a:t>https://doi.org/10.1242/jcs.033340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22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B122-A9C0-ACD5-1185-DBDA684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9A75-960B-575D-3765-35B23BE5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Good research is very hard</a:t>
            </a:r>
          </a:p>
          <a:p>
            <a:r>
              <a:rPr lang="en-US" sz="2400" dirty="0"/>
              <a:t>Research problems are problems because no one has the answer</a:t>
            </a:r>
          </a:p>
          <a:p>
            <a:r>
              <a:rPr lang="en-US" sz="2400" dirty="0"/>
              <a:t>Don’t know if you are asking the right question or approaching it in the right way until the end</a:t>
            </a:r>
          </a:p>
          <a:p>
            <a:r>
              <a:rPr lang="en-US" sz="2400" dirty="0"/>
              <a:t>If you don’t feel stupid, you’re not trying</a:t>
            </a:r>
          </a:p>
          <a:p>
            <a:r>
              <a:rPr lang="en-US" sz="2400" dirty="0"/>
              <a:t>Success = failing at a sufficiently high level</a:t>
            </a:r>
          </a:p>
          <a:p>
            <a:r>
              <a:rPr lang="en-US" sz="2400" dirty="0"/>
              <a:t>Be comfortable with being stupid (stupid = a state of not knowing)</a:t>
            </a:r>
          </a:p>
        </p:txBody>
      </p:sp>
    </p:spTree>
    <p:extLst>
      <p:ext uri="{BB962C8B-B14F-4D97-AF65-F5344CB8AC3E}">
        <p14:creationId xmlns:p14="http://schemas.microsoft.com/office/powerpoint/2010/main" val="46094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130C-90D9-5457-057B-D826B430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407024"/>
            <a:ext cx="8643154" cy="1237056"/>
          </a:xfrm>
        </p:spPr>
        <p:txBody>
          <a:bodyPr/>
          <a:lstStyle/>
          <a:p>
            <a:r>
              <a:rPr lang="en-US" dirty="0"/>
              <a:t>“are ideas getting harder to find?”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EA54E-C21D-E62E-61C7-4C957AFD3FDA}"/>
              </a:ext>
            </a:extLst>
          </p:cNvPr>
          <p:cNvSpPr txBox="1"/>
          <p:nvPr/>
        </p:nvSpPr>
        <p:spPr>
          <a:xfrm>
            <a:off x="1454238" y="3997148"/>
            <a:ext cx="84562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53C3F"/>
                </a:solidFill>
                <a:effectLst/>
                <a:latin typeface="ff-more-web-pro"/>
              </a:rPr>
              <a:t>Bloom, Nicholas, Charles I. Jones, John Van Reenen, and Michael Webb. 2020. </a:t>
            </a:r>
          </a:p>
          <a:p>
            <a:r>
              <a:rPr lang="en-US" sz="2400" b="0" i="1" dirty="0">
                <a:solidFill>
                  <a:srgbClr val="353C3F"/>
                </a:solidFill>
                <a:effectLst/>
                <a:latin typeface="ff-more-web-pro"/>
              </a:rPr>
              <a:t>American Economic Review</a:t>
            </a:r>
            <a:r>
              <a:rPr lang="en-US" sz="2400" b="0" i="0" dirty="0">
                <a:solidFill>
                  <a:srgbClr val="353C3F"/>
                </a:solidFill>
                <a:effectLst/>
                <a:latin typeface="ff-more-web-pro"/>
              </a:rPr>
              <a:t>, 110 (4): 1104–44</a:t>
            </a:r>
            <a:r>
              <a:rPr lang="en-US" sz="2400" b="1" i="0" dirty="0">
                <a:solidFill>
                  <a:srgbClr val="668E9E"/>
                </a:solidFill>
                <a:effectLst/>
                <a:latin typeface="jaf-bernino-sans"/>
              </a:rPr>
              <a:t>.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  <a:hlinkClick r:id="rId2"/>
              </a:rPr>
              <a:t>https://doi.org/</a:t>
            </a:r>
            <a:r>
              <a:rPr lang="en-US" sz="2400" b="0" i="0" dirty="0">
                <a:solidFill>
                  <a:srgbClr val="353C3F"/>
                </a:solidFill>
                <a:effectLst/>
                <a:latin typeface="ff-more-web-pro"/>
                <a:hlinkClick r:id="rId2"/>
              </a:rPr>
              <a:t>10.1257/aer.20180338</a:t>
            </a:r>
            <a:endParaRPr lang="en-US" sz="2400" b="0" i="0" dirty="0">
              <a:solidFill>
                <a:srgbClr val="353C3F"/>
              </a:solidFill>
              <a:effectLst/>
              <a:latin typeface="ff-more-web-pro"/>
            </a:endParaRPr>
          </a:p>
        </p:txBody>
      </p:sp>
    </p:spTree>
    <p:extLst>
      <p:ext uri="{BB962C8B-B14F-4D97-AF65-F5344CB8AC3E}">
        <p14:creationId xmlns:p14="http://schemas.microsoft.com/office/powerpoint/2010/main" val="223534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A8D0-29A4-E58C-3B3E-7722A4A0D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3028-B632-5F0B-6788-1A6577F6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29A4-1B7D-BC32-CA12-F7CE4777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Central equation: </a:t>
            </a:r>
          </a:p>
          <a:p>
            <a:pPr lvl="1"/>
            <a:r>
              <a:rPr lang="en-US" sz="2200" dirty="0"/>
              <a:t>economic growth = research productivity * number of researchers</a:t>
            </a:r>
          </a:p>
          <a:p>
            <a:r>
              <a:rPr lang="en-US" sz="2400" dirty="0"/>
              <a:t>Research productivity is falling (across all levels studied – industry, product, firm)</a:t>
            </a:r>
          </a:p>
          <a:p>
            <a:r>
              <a:rPr lang="en-US" sz="2400" dirty="0"/>
              <a:t>Research effort is increasing</a:t>
            </a:r>
          </a:p>
          <a:p>
            <a:r>
              <a:rPr lang="en-US" sz="2400" dirty="0"/>
              <a:t>Economics paper, less focused on the why than establishing empirical observations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37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93AF30E0-71C0-046A-AD11-F3C32EB4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6876" b="6513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E"/>
                </a:solidFill>
              </a:rPr>
              <a:t>what</a:t>
            </a:r>
            <a:r>
              <a:rPr lang="en-US" dirty="0">
                <a:solidFill>
                  <a:srgbClr val="FFFFFE"/>
                </a:solidFill>
              </a:rPr>
              <a:t> is the paper collective?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FFF43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FF434"/>
              </a:buClr>
            </a:pPr>
            <a:r>
              <a:rPr lang="en-US" dirty="0">
                <a:solidFill>
                  <a:srgbClr val="FFFFFE"/>
                </a:solidFill>
              </a:rPr>
              <a:t>Place to share research papers that get you </a:t>
            </a:r>
            <a:r>
              <a:rPr lang="en-US" b="1" dirty="0">
                <a:solidFill>
                  <a:srgbClr val="FFFFFE"/>
                </a:solidFill>
              </a:rPr>
              <a:t>excited</a:t>
            </a:r>
            <a:endParaRPr lang="en-US" dirty="0">
              <a:solidFill>
                <a:srgbClr val="FFFFFE"/>
              </a:solidFill>
            </a:endParaRPr>
          </a:p>
          <a:p>
            <a:pPr>
              <a:buClr>
                <a:srgbClr val="FFF434"/>
              </a:buClr>
            </a:pPr>
            <a:r>
              <a:rPr lang="en-US" dirty="0">
                <a:solidFill>
                  <a:srgbClr val="FFFFFE"/>
                </a:solidFill>
                <a:sym typeface="Wingdings" panose="05000000000000000000" pitchFamily="2" charset="2"/>
              </a:rPr>
              <a:t>Nuts and bolts:</a:t>
            </a:r>
          </a:p>
          <a:p>
            <a:pPr lvl="1">
              <a:buClr>
                <a:srgbClr val="FFF434"/>
              </a:buClr>
            </a:pPr>
            <a:r>
              <a:rPr lang="en-US" dirty="0">
                <a:solidFill>
                  <a:srgbClr val="FFFFFE"/>
                </a:solidFill>
                <a:sym typeface="Wingdings" panose="05000000000000000000" pitchFamily="2" charset="2"/>
              </a:rPr>
              <a:t>~1 meeting per month, Fri. 12-1 PM</a:t>
            </a:r>
          </a:p>
          <a:p>
            <a:pPr lvl="1">
              <a:buClr>
                <a:srgbClr val="FFF434"/>
              </a:buClr>
            </a:pPr>
            <a:r>
              <a:rPr lang="en-US" dirty="0">
                <a:solidFill>
                  <a:srgbClr val="FFFFFE"/>
                </a:solidFill>
                <a:sym typeface="Wingdings" panose="05000000000000000000" pitchFamily="2" charset="2"/>
              </a:rPr>
              <a:t>In person or remote option</a:t>
            </a:r>
          </a:p>
          <a:p>
            <a:pPr lvl="1">
              <a:buClr>
                <a:srgbClr val="FFF434"/>
              </a:buClr>
            </a:pPr>
            <a:r>
              <a:rPr lang="en-US" dirty="0">
                <a:solidFill>
                  <a:srgbClr val="FFFFFE"/>
                </a:solidFill>
                <a:sym typeface="Wingdings" panose="05000000000000000000" pitchFamily="2" charset="2"/>
              </a:rPr>
              <a:t>2-3 papers presented each session (10-20 mins each)</a:t>
            </a:r>
          </a:p>
          <a:p>
            <a:pPr lvl="1">
              <a:buClr>
                <a:srgbClr val="FFF434"/>
              </a:buClr>
            </a:pPr>
            <a:r>
              <a:rPr lang="en-US" dirty="0">
                <a:solidFill>
                  <a:srgbClr val="FFFFFE"/>
                </a:solidFill>
                <a:sym typeface="Wingdings" panose="05000000000000000000" pitchFamily="2" charset="2"/>
              </a:rPr>
              <a:t>Presentations should summarize the paper, explain why you liked it, and if applicable your interest in implementing it/seeking collaborators</a:t>
            </a:r>
          </a:p>
          <a:p>
            <a:pPr lvl="1">
              <a:buClr>
                <a:srgbClr val="FFF434"/>
              </a:buClr>
            </a:pPr>
            <a:r>
              <a:rPr lang="en-US" dirty="0">
                <a:solidFill>
                  <a:srgbClr val="FFFFFE"/>
                </a:solidFill>
                <a:sym typeface="Wingdings" panose="05000000000000000000" pitchFamily="2" charset="2"/>
              </a:rPr>
              <a:t>In need of presenters!! </a:t>
            </a:r>
            <a:r>
              <a:rPr lang="en-US" dirty="0">
                <a:solidFill>
                  <a:srgbClr val="FFFFFE"/>
                </a:solidFill>
                <a:sym typeface="Wingdings" panose="05000000000000000000" pitchFamily="2" charset="2"/>
                <a:hlinkClick r:id="rId3"/>
              </a:rPr>
              <a:t>https://forms.gle/sBKBRFaR55ZxL6B66</a:t>
            </a:r>
            <a:endParaRPr lang="en-US" dirty="0">
              <a:solidFill>
                <a:srgbClr val="FFFFFE"/>
              </a:solidFill>
              <a:sym typeface="Wingdings" panose="05000000000000000000" pitchFamily="2" charset="2"/>
            </a:endParaRPr>
          </a:p>
          <a:p>
            <a:pPr lvl="1">
              <a:buClr>
                <a:srgbClr val="FFF434"/>
              </a:buClr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3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C3449-310F-B285-8757-E9DE1E331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46B8-61B0-A838-6195-63E97D9C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Explanations for research productivity declines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73AD5-AAA4-2793-98A9-4EBCB63A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of the most cited:</a:t>
            </a:r>
          </a:p>
          <a:p>
            <a:pPr lvl="1"/>
            <a:r>
              <a:rPr lang="en-US" sz="2200" dirty="0"/>
              <a:t>As the amount of research increases, so does the amount that needs to be understood prior to making meaningful contributions</a:t>
            </a:r>
          </a:p>
          <a:p>
            <a:pPr lvl="1"/>
            <a:r>
              <a:rPr lang="en-US" sz="2200" dirty="0"/>
              <a:t>Low hanging fruit has mostly been harvested</a:t>
            </a:r>
          </a:p>
          <a:p>
            <a:r>
              <a:rPr lang="en-US" sz="2400" dirty="0"/>
              <a:t>Others?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979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F8BF7-C33B-2C94-7509-BCA51834A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D5B1-43A6-6D63-EE4E-5870EC0B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might ideas be easier to find?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896E-23B3-29E0-FF16-7658A913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Exposure to more ideas as more research is conducted</a:t>
            </a:r>
          </a:p>
          <a:p>
            <a:pPr lvl="1"/>
            <a:r>
              <a:rPr lang="en-US" sz="2200" dirty="0"/>
              <a:t>more papers to have questions about/spark ideas</a:t>
            </a:r>
          </a:p>
          <a:p>
            <a:r>
              <a:rPr lang="en-US" sz="2400" dirty="0"/>
              <a:t>Wider distribution in our networked world (open access, etc.)</a:t>
            </a:r>
          </a:p>
          <a:p>
            <a:r>
              <a:rPr lang="en-US" sz="2400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2113311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D3AFB-133C-B196-6441-3C0205348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4D76-F5B2-3E5E-0500-2BE64328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407024"/>
            <a:ext cx="8643154" cy="1237056"/>
          </a:xfrm>
        </p:spPr>
        <p:txBody>
          <a:bodyPr/>
          <a:lstStyle/>
          <a:p>
            <a:r>
              <a:rPr lang="en-US" dirty="0"/>
              <a:t>“papers and patents are becoming less disruptive over time”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A55CA-5A51-0884-00FD-3C87D1791F6B}"/>
              </a:ext>
            </a:extLst>
          </p:cNvPr>
          <p:cNvSpPr txBox="1"/>
          <p:nvPr/>
        </p:nvSpPr>
        <p:spPr>
          <a:xfrm>
            <a:off x="1454239" y="3937822"/>
            <a:ext cx="82410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Park, M.,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-apple-system"/>
              </a:rPr>
              <a:t>Leahey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, E. &amp; Funk, R.J. </a:t>
            </a:r>
          </a:p>
          <a:p>
            <a:r>
              <a:rPr lang="en-US" sz="2400" b="0" i="1" dirty="0">
                <a:solidFill>
                  <a:srgbClr val="222222"/>
                </a:solidFill>
                <a:effectLst/>
                <a:latin typeface="-apple-system"/>
              </a:rPr>
              <a:t>Nature</a:t>
            </a:r>
            <a:r>
              <a:rPr lang="en-US" sz="2400" i="0" dirty="0">
                <a:solidFill>
                  <a:srgbClr val="222222"/>
                </a:solidFill>
                <a:effectLst/>
                <a:latin typeface="-apple-system"/>
              </a:rPr>
              <a:t> 613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, 138–144 (2023). 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  <a:hlinkClick r:id="rId2"/>
              </a:rPr>
              <a:t>https://doi.org/10.1038/s41586-022-05543-x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581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04AF-5037-7AC3-F241-F577D0AE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42DD-21B5-B577-2A75-7EE45E2D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We have experienced exponential growth in scientific and technological knowledge yet progress in many fields is slowing</a:t>
            </a:r>
          </a:p>
          <a:p>
            <a:r>
              <a:rPr lang="en-US" dirty="0"/>
              <a:t>Created a disruption index that analyzes citation patterns</a:t>
            </a:r>
          </a:p>
          <a:p>
            <a:pPr lvl="1"/>
            <a:r>
              <a:rPr lang="en-US" dirty="0"/>
              <a:t>More disruptive if newer papers cite the focal paper only</a:t>
            </a:r>
          </a:p>
          <a:p>
            <a:pPr lvl="1"/>
            <a:r>
              <a:rPr lang="en-US" dirty="0"/>
              <a:t>Less disruptive if newer papers cite focal paper and many predecessor papers</a:t>
            </a:r>
          </a:p>
          <a:p>
            <a:r>
              <a:rPr lang="en-US" dirty="0"/>
              <a:t>Papers and patents less likely to break with the past in ways that push in new directions</a:t>
            </a:r>
          </a:p>
          <a:p>
            <a:r>
              <a:rPr lang="en-US" dirty="0"/>
              <a:t>Factors negatively associated with disruption: use of less diverse work, more of one’s own work, reliance on older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81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118EB-F2A6-F000-1047-F67C66853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53A5-9593-D6E1-A96D-186A17B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apparent declines in research productivity?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9D3C-80CD-35CC-1144-DB782DC3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Relieve you of the burden of thinking you have to be up on all the latest research all the 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Critically examine your own research</a:t>
            </a:r>
          </a:p>
          <a:p>
            <a:r>
              <a:rPr lang="en-US" dirty="0"/>
              <a:t>Be comfortable in “stupidity” – it is OK to not have all the answers, and in fact that is the point</a:t>
            </a:r>
          </a:p>
          <a:p>
            <a:r>
              <a:rPr lang="en-US" dirty="0"/>
              <a:t>Some questions don’t have a readily apparent answer – you have to work hard to (possibly) find one</a:t>
            </a:r>
          </a:p>
        </p:txBody>
      </p:sp>
    </p:spTree>
    <p:extLst>
      <p:ext uri="{BB962C8B-B14F-4D97-AF65-F5344CB8AC3E}">
        <p14:creationId xmlns:p14="http://schemas.microsoft.com/office/powerpoint/2010/main" val="312775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1320F-6D96-6D5C-37D1-929B5A8D5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834087-2596-4A60-9567-2FE315BC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677" r="909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DF2-A5A5-318B-4F30-F7BEEE9F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26" y="3236470"/>
            <a:ext cx="6829044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E"/>
                </a:solidFill>
              </a:rPr>
              <a:t>Bonus paper</a:t>
            </a:r>
            <a:endParaRPr lang="en-US" sz="4400">
              <a:solidFill>
                <a:srgbClr val="FFFFFE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>
            <a:solidFill>
              <a:srgbClr val="F7FB7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8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77512-D8AA-1B28-90EC-03D834B8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2858-72EA-CF7C-EDC0-B5072D10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407024"/>
            <a:ext cx="8643154" cy="1237056"/>
          </a:xfrm>
        </p:spPr>
        <p:txBody>
          <a:bodyPr>
            <a:normAutofit fontScale="90000"/>
          </a:bodyPr>
          <a:lstStyle/>
          <a:p>
            <a:r>
              <a:rPr lang="en-US" dirty="0"/>
              <a:t>“The Era of 1-bit LLMs:</a:t>
            </a:r>
            <a:br>
              <a:rPr lang="en-US" dirty="0"/>
            </a:br>
            <a:r>
              <a:rPr lang="en-US" dirty="0"/>
              <a:t>All Large Language Models are in 1.58 Bits”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19E6B-43A4-529C-5194-8CB1DAF492AA}"/>
              </a:ext>
            </a:extLst>
          </p:cNvPr>
          <p:cNvSpPr txBox="1"/>
          <p:nvPr/>
        </p:nvSpPr>
        <p:spPr>
          <a:xfrm>
            <a:off x="1454239" y="3937822"/>
            <a:ext cx="82410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222222"/>
                </a:solidFill>
                <a:effectLst/>
                <a:latin typeface="-apple-system"/>
              </a:rPr>
              <a:t>Shuming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 Ma,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-apple-system"/>
              </a:rPr>
              <a:t>Hongyu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 Wang,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-apple-system"/>
              </a:rPr>
              <a:t>Lingxiao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 Ma, Lei Wang, Wenhui Wang,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-apple-system"/>
              </a:rPr>
              <a:t>Shaohan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 Huang, Li Dong,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-apple-system"/>
              </a:rPr>
              <a:t>Ruiping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 Wang,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-apple-system"/>
              </a:rPr>
              <a:t>Jilong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 Xue,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-apple-system"/>
              </a:rPr>
              <a:t>Furu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 Wei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  <a:hlinkClick r:id="rId2"/>
              </a:rPr>
              <a:t>https://doi.org/10.48550/arXiv.2402.17764</a:t>
            </a:r>
            <a:endParaRPr lang="en-US" sz="2400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sz="2400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89173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88FA8-644C-0F51-4EE1-7FF592D5A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69DF-8A2B-B265-27F2-617D5F7F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453F-AAD2-BC14-2E71-8B2C3813A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sz="2800" dirty="0"/>
              <a:t>Replace 16-bit floating points with 3 possible values: 1, 0, -1</a:t>
            </a:r>
          </a:p>
          <a:p>
            <a:r>
              <a:rPr lang="en-US" sz="2800" dirty="0"/>
              <a:t>Tradeoff initial training time (more) with reduced run times</a:t>
            </a:r>
          </a:p>
          <a:p>
            <a:r>
              <a:rPr lang="en-US" sz="2800" dirty="0"/>
              <a:t>Highlights there are many possible approaches to a problem</a:t>
            </a:r>
          </a:p>
        </p:txBody>
      </p:sp>
    </p:spTree>
    <p:extLst>
      <p:ext uri="{BB962C8B-B14F-4D97-AF65-F5344CB8AC3E}">
        <p14:creationId xmlns:p14="http://schemas.microsoft.com/office/powerpoint/2010/main" val="410375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93AF30E0-71C0-046A-AD11-F3C32EB4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7000"/>
          </a:blip>
          <a:srcRect t="8496" r="-1" b="723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353" y="393700"/>
            <a:ext cx="3193050" cy="160655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why</a:t>
            </a:r>
            <a:r>
              <a:rPr lang="en-US" sz="3600" b="1" dirty="0"/>
              <a:t> </a:t>
            </a:r>
            <a:r>
              <a:rPr lang="en-US" dirty="0"/>
              <a:t>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034" y="1757359"/>
            <a:ext cx="8753653" cy="402113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Provide a friendly forum to develop presentation skills</a:t>
            </a:r>
          </a:p>
          <a:p>
            <a:r>
              <a:rPr lang="en-US" sz="2400" dirty="0"/>
              <a:t>Allow students and faculty to discuss topics of interest to them</a:t>
            </a:r>
          </a:p>
          <a:p>
            <a:r>
              <a:rPr lang="en-US" sz="2400" dirty="0"/>
              <a:t>Foster research collaborations</a:t>
            </a:r>
          </a:p>
          <a:p>
            <a:r>
              <a:rPr lang="en-US" sz="2400" dirty="0"/>
              <a:t>Encourage reading academic papers</a:t>
            </a:r>
          </a:p>
          <a:p>
            <a:r>
              <a:rPr lang="en-US" sz="2400" dirty="0"/>
              <a:t>Provide exposure to a wide range of research topics </a:t>
            </a:r>
          </a:p>
          <a:p>
            <a:r>
              <a:rPr lang="en-US" sz="2400" dirty="0"/>
              <a:t>Build community</a:t>
            </a:r>
          </a:p>
        </p:txBody>
      </p:sp>
    </p:spTree>
    <p:extLst>
      <p:ext uri="{BB962C8B-B14F-4D97-AF65-F5344CB8AC3E}">
        <p14:creationId xmlns:p14="http://schemas.microsoft.com/office/powerpoint/2010/main" val="19179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7" name="Picture 205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A434E-49A6-30C5-1726-DB9A8780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b="1" dirty="0">
                <a:solidFill>
                  <a:srgbClr val="18C6A5"/>
                </a:solidFill>
              </a:rPr>
              <a:t>Who</a:t>
            </a:r>
            <a:r>
              <a:rPr lang="en-US" sz="4800" dirty="0"/>
              <a:t> is it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FB917-5F40-10E2-0DBC-EAB1B4C94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2617" y="3531204"/>
            <a:ext cx="4171479" cy="2126646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 dirty="0"/>
              <a:t>You</a:t>
            </a:r>
          </a:p>
          <a:p>
            <a:r>
              <a:rPr lang="en-US" cap="all" dirty="0"/>
              <a:t>Your friends</a:t>
            </a:r>
          </a:p>
          <a:p>
            <a:r>
              <a:rPr lang="en-US" cap="all" dirty="0"/>
              <a:t>Anyone interested in technology</a:t>
            </a:r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ll Are Welcome Here Lawn Sign">
            <a:extLst>
              <a:ext uri="{FF2B5EF4-FFF2-40B4-BE49-F238E27FC236}">
                <a16:creationId xmlns:a16="http://schemas.microsoft.com/office/drawing/2014/main" id="{282F673E-1277-64D1-1757-F3BB896C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251" y="805583"/>
            <a:ext cx="4660762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06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3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43640-8271-B55B-9CAD-F3414169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Community guidelines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3D0AE8-2545-1375-FC55-9B7B29894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02805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884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Rectangle 108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83" name="Picture 108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CCB164-50B9-90CB-FCEB-C33C005E0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5" r="-1" b="-1"/>
          <a:stretch/>
        </p:blipFill>
        <p:spPr bwMode="auto">
          <a:xfrm>
            <a:off x="2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Rectangle 108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A434E-49A6-30C5-1726-DB9A8780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>
                <a:solidFill>
                  <a:srgbClr val="FFFFFE"/>
                </a:solidFill>
              </a:rPr>
              <a:t>Where to find papers</a:t>
            </a:r>
          </a:p>
        </p:txBody>
      </p: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B5884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5943"/>
            <a:ext cx="9603275" cy="1049235"/>
          </a:xfrm>
        </p:spPr>
        <p:txBody>
          <a:bodyPr/>
          <a:lstStyle/>
          <a:p>
            <a:r>
              <a:rPr lang="en-US"/>
              <a:t>#1: Honnold mudd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716"/>
            <a:ext cx="10207021" cy="3450613"/>
          </a:xfrm>
        </p:spPr>
        <p:txBody>
          <a:bodyPr>
            <a:normAutofit/>
          </a:bodyPr>
          <a:lstStyle/>
          <a:p>
            <a:r>
              <a:rPr lang="en-US" sz="2400"/>
              <a:t>Your student tech fees pay for this – use it!!</a:t>
            </a:r>
          </a:p>
          <a:p>
            <a:pPr lvl="1"/>
            <a:r>
              <a:rPr lang="en-US" sz="2000"/>
              <a:t>Honnold Mudd Library: </a:t>
            </a:r>
            <a:r>
              <a:rPr lang="en-US" sz="2000">
                <a:hlinkClick r:id="rId2"/>
              </a:rPr>
              <a:t>https://library.claremont.edu/</a:t>
            </a:r>
            <a:endParaRPr lang="en-US" sz="2000"/>
          </a:p>
          <a:p>
            <a:pPr lvl="1"/>
            <a:r>
              <a:rPr lang="en-US" sz="2000"/>
              <a:t>Many, many databases: </a:t>
            </a:r>
            <a:r>
              <a:rPr lang="en-US" sz="2000">
                <a:hlinkClick r:id="rId3"/>
              </a:rPr>
              <a:t>https://libguides.libraries.claremont.edu/az/databases</a:t>
            </a:r>
            <a:endParaRPr lang="en-US" sz="2000"/>
          </a:p>
          <a:p>
            <a:pPr lvl="1"/>
            <a:r>
              <a:rPr lang="en-US" sz="2000"/>
              <a:t>Web of Science: </a:t>
            </a:r>
            <a:r>
              <a:rPr lang="en-US" sz="2000">
                <a:hlinkClick r:id="rId4"/>
              </a:rPr>
              <a:t>https://www-webofscience-com.ccl.idm.oclc.org/wos/woscc/basic-search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7278D-20B7-B736-282F-15BB76FDD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216" y="4145615"/>
            <a:ext cx="6096000" cy="27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6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5943"/>
            <a:ext cx="9603275" cy="1049235"/>
          </a:xfrm>
        </p:spPr>
        <p:txBody>
          <a:bodyPr/>
          <a:lstStyle/>
          <a:p>
            <a:r>
              <a:rPr lang="en-US" dirty="0"/>
              <a:t>OTHER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716"/>
            <a:ext cx="10207021" cy="34506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Coursework – assigned readings have citations</a:t>
            </a:r>
          </a:p>
          <a:p>
            <a:r>
              <a:rPr lang="en-US" sz="2400" dirty="0"/>
              <a:t>Google Scholar (also available as a database @ </a:t>
            </a:r>
            <a:r>
              <a:rPr lang="en-US" sz="2400" dirty="0" err="1"/>
              <a:t>Honnold</a:t>
            </a:r>
            <a:r>
              <a:rPr lang="en-US" sz="2400" dirty="0"/>
              <a:t>-Mudd library)</a:t>
            </a:r>
          </a:p>
          <a:p>
            <a:r>
              <a:rPr lang="en-US" sz="2400" dirty="0" err="1"/>
              <a:t>Arxiv</a:t>
            </a:r>
            <a:r>
              <a:rPr lang="en-US" sz="2400" dirty="0"/>
              <a:t> (pre-print) - </a:t>
            </a:r>
            <a:r>
              <a:rPr lang="en-US" sz="2400" dirty="0">
                <a:hlinkClick r:id="rId2"/>
              </a:rPr>
              <a:t>https://arxiv.org/</a:t>
            </a:r>
            <a:endParaRPr lang="en-US" sz="2400" dirty="0"/>
          </a:p>
          <a:p>
            <a:pPr lvl="1"/>
            <a:r>
              <a:rPr lang="en-US" sz="2200" dirty="0"/>
              <a:t>Alpha </a:t>
            </a:r>
            <a:r>
              <a:rPr lang="en-US" sz="2200" dirty="0" err="1"/>
              <a:t>arxiv</a:t>
            </a:r>
            <a:r>
              <a:rPr lang="en-US" sz="2200" dirty="0"/>
              <a:t> (separate site to comment on </a:t>
            </a:r>
            <a:r>
              <a:rPr lang="en-US" sz="2200" dirty="0" err="1"/>
              <a:t>arxiv</a:t>
            </a:r>
            <a:r>
              <a:rPr lang="en-US" sz="2200" dirty="0"/>
              <a:t> articles/interact with authors) - </a:t>
            </a:r>
            <a:r>
              <a:rPr lang="en-US" sz="2200" dirty="0">
                <a:hlinkClick r:id="rId3"/>
              </a:rPr>
              <a:t>https://www.alphaxiv.org/explore</a:t>
            </a:r>
            <a:endParaRPr lang="en-US" sz="2200" dirty="0"/>
          </a:p>
          <a:p>
            <a:r>
              <a:rPr lang="en-US" sz="2400" dirty="0"/>
              <a:t>Professional groups (ACM, IEEE,  AIS, etc.)</a:t>
            </a:r>
          </a:p>
          <a:p>
            <a:pPr lvl="1"/>
            <a:r>
              <a:rPr lang="en-US" sz="2200" dirty="0"/>
              <a:t>Most are accessible only to members,  but ACM digital library from 1951-2000 is free: </a:t>
            </a:r>
            <a:r>
              <a:rPr lang="en-US" sz="2200" dirty="0">
                <a:hlinkClick r:id="rId4"/>
              </a:rPr>
              <a:t>https://dl.acm.org/</a:t>
            </a:r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13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5943"/>
            <a:ext cx="9603275" cy="1049235"/>
          </a:xfrm>
        </p:spPr>
        <p:txBody>
          <a:bodyPr/>
          <a:lstStyle/>
          <a:p>
            <a:r>
              <a:rPr lang="en-US" dirty="0"/>
              <a:t>WEBSITE Aggregators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716"/>
            <a:ext cx="10207021" cy="3450613"/>
          </a:xfrm>
        </p:spPr>
        <p:txBody>
          <a:bodyPr>
            <a:normAutofit/>
          </a:bodyPr>
          <a:lstStyle/>
          <a:p>
            <a:r>
              <a:rPr lang="en-US" sz="2400" dirty="0" err="1"/>
              <a:t>HackerNews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https://news.ycombinator.com/</a:t>
            </a:r>
            <a:endParaRPr lang="en-US" sz="2400" dirty="0"/>
          </a:p>
          <a:p>
            <a:r>
              <a:rPr lang="en-US" sz="2400" dirty="0"/>
              <a:t>Lobste.rs (geared towards Rust programming language, but has much more): </a:t>
            </a:r>
            <a:r>
              <a:rPr lang="en-US" sz="2400" dirty="0">
                <a:hlinkClick r:id="rId3"/>
              </a:rPr>
              <a:t>https://lobste.rs/</a:t>
            </a:r>
            <a:endParaRPr lang="en-US" sz="2400" dirty="0"/>
          </a:p>
          <a:p>
            <a:r>
              <a:rPr lang="en-US" sz="2400" dirty="0"/>
              <a:t>Reddit programming thread (covers more than programming): </a:t>
            </a:r>
            <a:r>
              <a:rPr lang="en-US" sz="2400" dirty="0">
                <a:hlinkClick r:id="rId4"/>
              </a:rPr>
              <a:t>https://old.reddit.com/r/programming/</a:t>
            </a:r>
            <a:endParaRPr lang="en-US" sz="2400" dirty="0"/>
          </a:p>
          <a:p>
            <a:r>
              <a:rPr lang="en-US" sz="2400" dirty="0" err="1"/>
              <a:t>Devurls</a:t>
            </a:r>
            <a:r>
              <a:rPr lang="en-US" sz="2400" dirty="0"/>
              <a:t>: </a:t>
            </a:r>
            <a:r>
              <a:rPr lang="en-US" sz="2400" dirty="0">
                <a:hlinkClick r:id="rId5"/>
              </a:rPr>
              <a:t>https://devurls.com/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11406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1944</TotalTime>
  <Words>1100</Words>
  <Application>Microsoft Office PowerPoint</Application>
  <PresentationFormat>Widescreen</PresentationFormat>
  <Paragraphs>121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-apple-system</vt:lpstr>
      <vt:lpstr>Arial</vt:lpstr>
      <vt:lpstr>Effra</vt:lpstr>
      <vt:lpstr>ff-more-web-pro</vt:lpstr>
      <vt:lpstr>Gill Sans MT</vt:lpstr>
      <vt:lpstr>jaf-bernino-sans</vt:lpstr>
      <vt:lpstr>Merriweather</vt:lpstr>
      <vt:lpstr>Wingdings</vt:lpstr>
      <vt:lpstr>Gallery</vt:lpstr>
      <vt:lpstr>CISAT Paper collective #2</vt:lpstr>
      <vt:lpstr>what is the paper collective?</vt:lpstr>
      <vt:lpstr>why is it?</vt:lpstr>
      <vt:lpstr>Who is it for?</vt:lpstr>
      <vt:lpstr>Community guidelines</vt:lpstr>
      <vt:lpstr>Where to find papers</vt:lpstr>
      <vt:lpstr>#1: Honnold mudd library</vt:lpstr>
      <vt:lpstr>OTHER SOURCES</vt:lpstr>
      <vt:lpstr>WEBSITE Aggregators</vt:lpstr>
      <vt:lpstr>From aggregator -&gt; article</vt:lpstr>
      <vt:lpstr>Reading groups</vt:lpstr>
      <vt:lpstr>Engaging with the cpc community</vt:lpstr>
      <vt:lpstr>How can you get involved?</vt:lpstr>
      <vt:lpstr>discussion</vt:lpstr>
      <vt:lpstr>“I would rather have questions that can't be answered than answers that can't be questioned.”</vt:lpstr>
      <vt:lpstr>“The importance of stupidity in scientific research”</vt:lpstr>
      <vt:lpstr>Key points</vt:lpstr>
      <vt:lpstr>“are ideas getting harder to find?”</vt:lpstr>
      <vt:lpstr>Key points</vt:lpstr>
      <vt:lpstr>Explanations for research productivity declines</vt:lpstr>
      <vt:lpstr>Why might ideas be easier to find?</vt:lpstr>
      <vt:lpstr>“papers and patents are becoming less disruptive over time”</vt:lpstr>
      <vt:lpstr>summary</vt:lpstr>
      <vt:lpstr>Why focus on apparent declines in research productivity?</vt:lpstr>
      <vt:lpstr>Bonus paper</vt:lpstr>
      <vt:lpstr>“The Era of 1-bit LLMs: All Large Language Models are in 1.58 Bits”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_</dc:creator>
  <cp:lastModifiedBy>_</cp:lastModifiedBy>
  <cp:revision>48</cp:revision>
  <dcterms:created xsi:type="dcterms:W3CDTF">2024-08-15T04:24:04Z</dcterms:created>
  <dcterms:modified xsi:type="dcterms:W3CDTF">2024-10-18T18:08:13Z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6a3520-2f75-449a-9647-37aa285e138c_Enabled">
    <vt:lpwstr>true</vt:lpwstr>
  </property>
  <property fmtid="{D5CDD505-2E9C-101B-9397-08002B2CF9AE}" pid="3" name="MSIP_Label_186a3520-2f75-449a-9647-37aa285e138c_SetDate">
    <vt:lpwstr>2024-08-15T04:39:16Z</vt:lpwstr>
  </property>
  <property fmtid="{D5CDD505-2E9C-101B-9397-08002B2CF9AE}" pid="4" name="MSIP_Label_186a3520-2f75-449a-9647-37aa285e138c_Method">
    <vt:lpwstr>Standard</vt:lpwstr>
  </property>
  <property fmtid="{D5CDD505-2E9C-101B-9397-08002B2CF9AE}" pid="5" name="MSIP_Label_186a3520-2f75-449a-9647-37aa285e138c_Name">
    <vt:lpwstr>defa4170-0d19-0005-0004-bc88714345d2</vt:lpwstr>
  </property>
  <property fmtid="{D5CDD505-2E9C-101B-9397-08002B2CF9AE}" pid="6" name="MSIP_Label_186a3520-2f75-449a-9647-37aa285e138c_SiteId">
    <vt:lpwstr>19afb2c8-5efd-4718-a107-530ed963d11e</vt:lpwstr>
  </property>
  <property fmtid="{D5CDD505-2E9C-101B-9397-08002B2CF9AE}" pid="7" name="MSIP_Label_186a3520-2f75-449a-9647-37aa285e138c_ActionId">
    <vt:lpwstr>6fcc50ca-85e6-4ba7-ac7d-b41498de1da8</vt:lpwstr>
  </property>
  <property fmtid="{D5CDD505-2E9C-101B-9397-08002B2CF9AE}" pid="8" name="MSIP_Label_186a3520-2f75-449a-9647-37aa285e138c_ContentBits">
    <vt:lpwstr>0</vt:lpwstr>
  </property>
</Properties>
</file>