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29"/>
  </p:notesMasterIdLst>
  <p:handoutMasterIdLst>
    <p:handoutMasterId r:id="rId30"/>
  </p:handoutMasterIdLst>
  <p:sldIdLst>
    <p:sldId id="293" r:id="rId2"/>
    <p:sldId id="318" r:id="rId3"/>
    <p:sldId id="330" r:id="rId4"/>
    <p:sldId id="331" r:id="rId5"/>
    <p:sldId id="326" r:id="rId6"/>
    <p:sldId id="327" r:id="rId7"/>
    <p:sldId id="328" r:id="rId8"/>
    <p:sldId id="329" r:id="rId9"/>
    <p:sldId id="332" r:id="rId10"/>
    <p:sldId id="343" r:id="rId11"/>
    <p:sldId id="334" r:id="rId12"/>
    <p:sldId id="335" r:id="rId13"/>
    <p:sldId id="333" r:id="rId14"/>
    <p:sldId id="336" r:id="rId15"/>
    <p:sldId id="339" r:id="rId16"/>
    <p:sldId id="338" r:id="rId17"/>
    <p:sldId id="341" r:id="rId18"/>
    <p:sldId id="340" r:id="rId19"/>
    <p:sldId id="297" r:id="rId20"/>
    <p:sldId id="342" r:id="rId21"/>
    <p:sldId id="348" r:id="rId22"/>
    <p:sldId id="349" r:id="rId23"/>
    <p:sldId id="344" r:id="rId24"/>
    <p:sldId id="345" r:id="rId25"/>
    <p:sldId id="346" r:id="rId26"/>
    <p:sldId id="347" r:id="rId27"/>
    <p:sldId id="337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7E50FC-C695-E949-9712-96467B7A1981}">
          <p14:sldIdLst>
            <p14:sldId id="293"/>
            <p14:sldId id="318"/>
            <p14:sldId id="330"/>
            <p14:sldId id="331"/>
            <p14:sldId id="326"/>
            <p14:sldId id="327"/>
            <p14:sldId id="328"/>
            <p14:sldId id="329"/>
            <p14:sldId id="332"/>
            <p14:sldId id="343"/>
            <p14:sldId id="334"/>
            <p14:sldId id="335"/>
            <p14:sldId id="333"/>
            <p14:sldId id="336"/>
            <p14:sldId id="339"/>
            <p14:sldId id="338"/>
            <p14:sldId id="341"/>
            <p14:sldId id="340"/>
            <p14:sldId id="297"/>
            <p14:sldId id="342"/>
            <p14:sldId id="348"/>
            <p14:sldId id="349"/>
            <p14:sldId id="344"/>
            <p14:sldId id="345"/>
            <p14:sldId id="346"/>
            <p14:sldId id="347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616161"/>
    <a:srgbClr val="492E8A"/>
    <a:srgbClr val="47C8F5"/>
    <a:srgbClr val="F3981F"/>
    <a:srgbClr val="0D6F97"/>
    <a:srgbClr val="F15C5D"/>
    <a:srgbClr val="4DC1B8"/>
    <a:srgbClr val="3F80CD"/>
    <a:srgbClr val="A60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86145" autoAdjust="0"/>
  </p:normalViewPr>
  <p:slideViewPr>
    <p:cSldViewPr snapToGrid="0" snapToObjects="1">
      <p:cViewPr varScale="1">
        <p:scale>
          <a:sx n="131" d="100"/>
          <a:sy n="131" d="100"/>
        </p:scale>
        <p:origin x="164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E343-34C4-3E47-B423-F0DB520B7DF5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1EB0-3428-2940-A369-DB01C39A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2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EB15A-4DDC-D641-947F-5F403240A7D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84E40-06EC-EE40-8F89-4CF1BDB9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2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3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3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8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Karthik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8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9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63685"/>
            <a:ext cx="7772400" cy="935177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4000" b="1" baseline="0"/>
            </a:lvl1pPr>
          </a:lstStyle>
          <a:p>
            <a:pPr lvl="0"/>
            <a:r>
              <a:rPr lang="en-US" dirty="0"/>
              <a:t>Keynote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2604653"/>
            <a:ext cx="7772400" cy="590723"/>
          </a:xfrm>
        </p:spPr>
        <p:txBody>
          <a:bodyPr anchor="t" anchorCtr="0">
            <a:normAutofit/>
          </a:bodyPr>
          <a:lstStyle>
            <a:lvl1pPr marL="0" indent="0">
              <a:buFontTx/>
              <a:buNone/>
              <a:defRPr sz="2800" b="1" baseline="0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4082909"/>
            <a:ext cx="6400800" cy="3159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4406525"/>
            <a:ext cx="6400800" cy="3159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Twitter handle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3657600"/>
            <a:ext cx="6400800" cy="42545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058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Cloud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UX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IoT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DevOps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8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462" y="1597819"/>
            <a:ext cx="7189076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700338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all-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462" y="1114343"/>
            <a:ext cx="7189076" cy="2942650"/>
          </a:xfrm>
        </p:spPr>
        <p:txBody>
          <a:bodyPr/>
          <a:lstStyle>
            <a:lvl1pPr algn="ctr"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[Vertical]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124200" cy="5143500"/>
          </a:xfrm>
          <a:solidFill>
            <a:schemeClr val="accent1">
              <a:alpha val="80000"/>
            </a:schemeClr>
          </a:solidFill>
        </p:spPr>
        <p:txBody>
          <a:bodyPr lIns="274320" tIns="914400" rIns="274320" bIns="914400" anchor="ctr" anchorCtr="0">
            <a:noAutofit/>
          </a:bodyPr>
          <a:lstStyle>
            <a:lvl1pPr algn="l">
              <a:defRPr sz="2400" b="0" baseline="0"/>
            </a:lvl1pPr>
          </a:lstStyle>
          <a:p>
            <a:r>
              <a:rPr lang="en-US" dirty="0"/>
              <a:t>Click to add 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[Horizontal]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3402106"/>
            <a:ext cx="9143999" cy="1741394"/>
          </a:xfrm>
          <a:solidFill>
            <a:schemeClr val="accent1">
              <a:alpha val="80000"/>
            </a:schemeClr>
          </a:solidFill>
        </p:spPr>
        <p:txBody>
          <a:bodyPr lIns="914400" tIns="274320" rIns="914400" bIns="274320" anchor="ctr" anchorCtr="0">
            <a:noAutofit/>
          </a:bodyPr>
          <a:lstStyle>
            <a:lvl1pPr algn="l">
              <a:defRPr sz="2400" b="0" baseline="0"/>
            </a:lvl1pPr>
          </a:lstStyle>
          <a:p>
            <a:r>
              <a:rPr lang="en-US" dirty="0"/>
              <a:t>Click to add content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3184634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77462" y="3478924"/>
            <a:ext cx="7189076" cy="1040524"/>
          </a:xfrm>
        </p:spPr>
        <p:txBody>
          <a:bodyPr>
            <a:normAutofit/>
          </a:bodyPr>
          <a:lstStyle>
            <a:lvl1pPr algn="ctr">
              <a:defRPr sz="24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774965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422986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087503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788797" y="378905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436818" y="378710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6101335" y="378710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1126" y="1101601"/>
            <a:ext cx="4666916" cy="652932"/>
          </a:xfrm>
        </p:spPr>
        <p:txBody>
          <a:bodyPr anchor="b">
            <a:noAutofit/>
          </a:bodyPr>
          <a:lstStyle>
            <a:lvl1pPr algn="l">
              <a:defRPr sz="3200" b="1" baseline="0"/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31126" y="1752722"/>
            <a:ext cx="4666916" cy="3716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772164" y="1101601"/>
            <a:ext cx="2407060" cy="238755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Drag your photo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731126" y="2316791"/>
            <a:ext cx="4666916" cy="2123993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Your bio goes here. </a:t>
            </a:r>
          </a:p>
        </p:txBody>
      </p:sp>
    </p:spTree>
    <p:extLst>
      <p:ext uri="{BB962C8B-B14F-4D97-AF65-F5344CB8AC3E}">
        <p14:creationId xmlns:p14="http://schemas.microsoft.com/office/powerpoint/2010/main" val="195423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items Content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592439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7935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863431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998927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508394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2645904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777372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14882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0400" y="1716670"/>
            <a:ext cx="2743200" cy="179574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00400" y="179632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448084" y="1280216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641515" y="2782403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6004" y="2846528"/>
            <a:ext cx="2398018" cy="329642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8111" y="1280216"/>
            <a:ext cx="2398018" cy="329642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26429" y="4284590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849378" y="4284590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72" y="1533725"/>
            <a:ext cx="3426352" cy="189667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White 1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White 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39447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Purple 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283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Purple 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8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[White 1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26997"/>
            <a:ext cx="8229600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[White 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826997"/>
            <a:ext cx="8229600" cy="339447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Generic]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 baseline="0"/>
            </a:lvl1pPr>
          </a:lstStyle>
          <a:p>
            <a:r>
              <a:rPr lang="en-US" dirty="0"/>
              <a:t>[Generic Section Header]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92E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4E97-B007-134C-8D18-DAE05A94524C}" type="datetimeFigureOut">
              <a:rPr lang="en-US" smtClean="0"/>
              <a:pPr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66E3-523E-5E4C-A70A-CF1496C186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7" r:id="rId2"/>
    <p:sldLayoutId id="2147483710" r:id="rId3"/>
    <p:sldLayoutId id="2147483705" r:id="rId4"/>
    <p:sldLayoutId id="2147483691" r:id="rId5"/>
    <p:sldLayoutId id="2147483701" r:id="rId6"/>
    <p:sldLayoutId id="2147483714" r:id="rId7"/>
    <p:sldLayoutId id="2147483715" r:id="rId8"/>
    <p:sldLayoutId id="2147483692" r:id="rId9"/>
    <p:sldLayoutId id="2147483686" r:id="rId10"/>
    <p:sldLayoutId id="2147483703" r:id="rId11"/>
    <p:sldLayoutId id="2147483704" r:id="rId12"/>
    <p:sldLayoutId id="2147483687" r:id="rId13"/>
    <p:sldLayoutId id="2147483690" r:id="rId14"/>
    <p:sldLayoutId id="2147483711" r:id="rId15"/>
    <p:sldLayoutId id="2147483698" r:id="rId16"/>
    <p:sldLayoutId id="2147483713" r:id="rId17"/>
    <p:sldLayoutId id="2147483712" r:id="rId18"/>
    <p:sldLayoutId id="2147483709" r:id="rId19"/>
    <p:sldLayoutId id="2147483695" r:id="rId20"/>
    <p:sldLayoutId id="2147483716" r:id="rId21"/>
    <p:sldLayoutId id="2147483693" r:id="rId22"/>
    <p:sldLayoutId id="2147483694" r:id="rId23"/>
    <p:sldLayoutId id="2147483697" r:id="rId24"/>
    <p:sldLayoutId id="2147483708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hyperlink" Target="https://en.wikipedia.org/wiki/Dijkstra%27s_algorithm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lan-wireless-lan-card-sender-155909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pixabay.com/en/wlan-wireless-lan-card-sender-155909/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mingtonc/embrace-graph-databas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remingtonc/embrace-graph-database/archive/master.zi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42j-mathematics-for-computer-science-fall-2010/readings/MIT6_042JF10_chap05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graph.io/post/why-google-needed-graph-serving-system/" TargetMode="External"/><Relationship Id="rId2" Type="http://schemas.openxmlformats.org/officeDocument/2006/relationships/hyperlink" Target="https://developers.facebook.com/docs/graph-api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gineering.linkedin.com/blog/2017/06/building-the-activity-graph--part-i" TargetMode="External"/><Relationship Id="rId4" Type="http://schemas.openxmlformats.org/officeDocument/2006/relationships/hyperlink" Target="https://engineering.linkedin.com/blog/2016/10/building-the-linkedin-knowledge-grap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Embrace the Graph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Powerful algorithms &amp; more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Software Systems Engineer, Cisco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github.com</a:t>
            </a:r>
            <a:r>
              <a:rPr lang="en-US" dirty="0"/>
              <a:t>/cisco-</a:t>
            </a:r>
            <a:r>
              <a:rPr lang="en-US" dirty="0" err="1"/>
              <a:t>ie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Remington Campbell</a:t>
            </a:r>
          </a:p>
        </p:txBody>
      </p:sp>
    </p:spTree>
    <p:extLst>
      <p:ext uri="{BB962C8B-B14F-4D97-AF65-F5344CB8AC3E}">
        <p14:creationId xmlns:p14="http://schemas.microsoft.com/office/powerpoint/2010/main" val="9920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A3A6-9529-444A-BB5D-33889FAE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9F1BA-936C-5546-9A3B-E710193A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394472"/>
          </a:xfrm>
        </p:spPr>
        <p:txBody>
          <a:bodyPr/>
          <a:lstStyle/>
          <a:p>
            <a:r>
              <a:rPr lang="en-US" dirty="0"/>
              <a:t>BFS, DFS, MST, … (oh my)</a:t>
            </a:r>
          </a:p>
          <a:p>
            <a:r>
              <a:rPr lang="en-US" dirty="0"/>
              <a:t>Many useful algorithms for graph data structures</a:t>
            </a:r>
          </a:p>
          <a:p>
            <a:r>
              <a:rPr lang="en-US" dirty="0">
                <a:hlinkClick r:id="rId2"/>
              </a:rPr>
              <a:t>Dijkstra’s algorithm</a:t>
            </a:r>
            <a:r>
              <a:rPr lang="en-US" dirty="0"/>
              <a:t> is a classic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Dijkstra's algorithm runtime">
            <a:extLst>
              <a:ext uri="{FF2B5EF4-FFF2-40B4-BE49-F238E27FC236}">
                <a16:creationId xmlns:a16="http://schemas.microsoft.com/office/drawing/2014/main" id="{7AE11D0A-22F2-9B49-88F0-B423F4D75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83" y="2888454"/>
            <a:ext cx="2708433" cy="212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Metric-focused</a:t>
            </a:r>
          </a:p>
          <a:p>
            <a:r>
              <a:rPr lang="en-US" dirty="0"/>
              <a:t>Collection of observations at discrete or continuous times.</a:t>
            </a:r>
          </a:p>
          <a:p>
            <a:r>
              <a:rPr lang="en-US" dirty="0"/>
              <a:t>Compression!</a:t>
            </a:r>
          </a:p>
          <a:p>
            <a:r>
              <a:rPr lang="en-US" dirty="0"/>
              <a:t> Prediction!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E4EE1-C1B4-074D-BA7E-3B43A1AAFEC8}"/>
              </a:ext>
            </a:extLst>
          </p:cNvPr>
          <p:cNvSpPr txBox="1"/>
          <p:nvPr/>
        </p:nvSpPr>
        <p:spPr>
          <a:xfrm>
            <a:off x="5924709" y="4829799"/>
            <a:ext cx="33568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CC BY-SA 3.0, https://</a:t>
            </a:r>
            <a:r>
              <a:rPr lang="en-US" sz="800" dirty="0" err="1"/>
              <a:t>commons.wikimedia.org</a:t>
            </a:r>
            <a:r>
              <a:rPr lang="en-US" sz="800" dirty="0"/>
              <a:t>/w/</a:t>
            </a:r>
            <a:r>
              <a:rPr lang="en-US" sz="800" dirty="0" err="1"/>
              <a:t>index.php?curid</a:t>
            </a:r>
            <a:r>
              <a:rPr lang="en-US" sz="800" dirty="0"/>
              <a:t>=647831</a:t>
            </a:r>
          </a:p>
        </p:txBody>
      </p:sp>
      <p:pic>
        <p:nvPicPr>
          <p:cNvPr id="4098" name="Picture 2" descr="https://upload.wikimedia.org/wikipedia/commons/7/77/Random-data-plus-trend-r2.png">
            <a:extLst>
              <a:ext uri="{FF2B5EF4-FFF2-40B4-BE49-F238E27FC236}">
                <a16:creationId xmlns:a16="http://schemas.microsoft.com/office/drawing/2014/main" id="{78C2560F-0041-9C49-8D82-2B6846E40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503" y="2571750"/>
            <a:ext cx="2875684" cy="21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68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95DF-A469-394E-87EB-A2CDD244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Objective</a:t>
            </a:r>
            <a:br>
              <a:rPr lang="en-US" dirty="0"/>
            </a:br>
            <a:r>
              <a:rPr lang="en-US" dirty="0"/>
              <a:t>Simulate &amp; powerfully visualize.</a:t>
            </a:r>
          </a:p>
        </p:txBody>
      </p:sp>
    </p:spTree>
    <p:extLst>
      <p:ext uri="{BB962C8B-B14F-4D97-AF65-F5344CB8AC3E}">
        <p14:creationId xmlns:p14="http://schemas.microsoft.com/office/powerpoint/2010/main" val="392263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18AD4A5-474F-5149-AFC2-9981EC5A9369}"/>
              </a:ext>
            </a:extLst>
          </p:cNvPr>
          <p:cNvSpPr/>
          <p:nvPr/>
        </p:nvSpPr>
        <p:spPr>
          <a:xfrm>
            <a:off x="4281472" y="1989605"/>
            <a:ext cx="3985103" cy="38547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092CFE-1145-5B45-B1E7-B1789BF1FA13}"/>
              </a:ext>
            </a:extLst>
          </p:cNvPr>
          <p:cNvSpPr/>
          <p:nvPr/>
        </p:nvSpPr>
        <p:spPr>
          <a:xfrm>
            <a:off x="6338872" y="-851036"/>
            <a:ext cx="3985103" cy="38547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F51EE3-FC26-9640-B39B-B15EE28FF672}"/>
              </a:ext>
            </a:extLst>
          </p:cNvPr>
          <p:cNvSpPr/>
          <p:nvPr/>
        </p:nvSpPr>
        <p:spPr>
          <a:xfrm>
            <a:off x="5081615" y="62245"/>
            <a:ext cx="3985103" cy="38547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AE0C6B-DF28-7A4B-B166-0208DAF0812D}"/>
              </a:ext>
            </a:extLst>
          </p:cNvPr>
          <p:cNvSpPr/>
          <p:nvPr/>
        </p:nvSpPr>
        <p:spPr>
          <a:xfrm>
            <a:off x="3103116" y="-381947"/>
            <a:ext cx="3985103" cy="38547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3474E-6CD1-B145-B066-F1DC14D3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Sensor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50B2A-B3DB-6041-B080-A5165B95C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Naively, we can pretend that</a:t>
            </a:r>
          </a:p>
          <a:p>
            <a:r>
              <a:rPr lang="en-US" dirty="0"/>
              <a:t>this is how wireless sensor</a:t>
            </a:r>
          </a:p>
          <a:p>
            <a:r>
              <a:rPr lang="en-US" dirty="0"/>
              <a:t>networks work.</a:t>
            </a:r>
          </a:p>
          <a:p>
            <a:endParaRPr lang="en-US" dirty="0"/>
          </a:p>
          <a:p>
            <a:r>
              <a:rPr lang="en-US" dirty="0"/>
              <a:t>Assuming a mesh environment,</a:t>
            </a:r>
          </a:p>
          <a:p>
            <a:r>
              <a:rPr lang="en-US" dirty="0"/>
              <a:t>statistics like signal strength, energy, reliability, etc. are important for making decisions on when and how to send data.</a:t>
            </a:r>
          </a:p>
          <a:p>
            <a:endParaRPr lang="en-US" dirty="0"/>
          </a:p>
          <a:p>
            <a:r>
              <a:rPr lang="en-US" b="1" dirty="0"/>
              <a:t>Let’s simulate one. </a:t>
            </a:r>
            <a:r>
              <a:rPr lang="en-US" b="1" dirty="0">
                <a:sym typeface="Wingdings" pitchFamily="2" charset="2"/>
              </a:rPr>
              <a:t></a:t>
            </a:r>
          </a:p>
          <a:p>
            <a:r>
              <a:rPr lang="en-US" sz="1000" i="1" dirty="0">
                <a:sym typeface="Wingdings" pitchFamily="2" charset="2"/>
              </a:rPr>
              <a:t>Warning: Some artistic freedoms taken.</a:t>
            </a:r>
            <a:endParaRPr lang="en-US" sz="1000" i="1" dirty="0"/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2E364552-65B0-734C-9060-7C565121E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29942" y="3307404"/>
            <a:ext cx="1352461" cy="883326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2091D829-CCAC-E444-91F7-B96195616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74024" y="1309991"/>
            <a:ext cx="1352461" cy="883326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6CDFE4D9-63A4-8249-84FC-951E1FD4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57759" y="842861"/>
            <a:ext cx="1352461" cy="883326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C1C6F57-CB77-9047-8DBA-EBDB4C1B1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91539" y="-40465"/>
            <a:ext cx="1352461" cy="88332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0D08BD-E16F-8A40-A996-42AD865D08A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675068" y="1575099"/>
            <a:ext cx="598956" cy="1765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9F7322-2408-9640-A52D-89CF1B357ECA}"/>
              </a:ext>
            </a:extLst>
          </p:cNvPr>
          <p:cNvCxnSpPr>
            <a:cxnSpLocks/>
          </p:cNvCxnSpPr>
          <p:nvPr/>
        </p:nvCxnSpPr>
        <p:spPr>
          <a:xfrm flipV="1">
            <a:off x="6563724" y="2277266"/>
            <a:ext cx="524495" cy="14017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A7857E-7A8F-5C46-89D9-333EE10FD299}"/>
              </a:ext>
            </a:extLst>
          </p:cNvPr>
          <p:cNvCxnSpPr>
            <a:cxnSpLocks/>
          </p:cNvCxnSpPr>
          <p:nvPr/>
        </p:nvCxnSpPr>
        <p:spPr>
          <a:xfrm flipV="1">
            <a:off x="7568057" y="945571"/>
            <a:ext cx="657384" cy="6837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3A5107-B5A7-0849-B183-37D881DDE520}"/>
              </a:ext>
            </a:extLst>
          </p:cNvPr>
          <p:cNvCxnSpPr>
            <a:cxnSpLocks/>
          </p:cNvCxnSpPr>
          <p:nvPr/>
        </p:nvCxnSpPr>
        <p:spPr>
          <a:xfrm flipV="1">
            <a:off x="8613778" y="-260672"/>
            <a:ext cx="0" cy="5662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1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4904E-0E45-C74C-AD6C-01EE6AC0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Python-based simulator</a:t>
            </a:r>
          </a:p>
          <a:p>
            <a:r>
              <a:rPr lang="en-US" dirty="0"/>
              <a:t>Python-based API</a:t>
            </a:r>
          </a:p>
          <a:p>
            <a:r>
              <a:rPr lang="en-US" dirty="0" err="1"/>
              <a:t>InfluxDB</a:t>
            </a:r>
            <a:r>
              <a:rPr lang="en-US" dirty="0"/>
              <a:t> time-series database</a:t>
            </a:r>
          </a:p>
          <a:p>
            <a:r>
              <a:rPr lang="en-US" dirty="0" err="1"/>
              <a:t>ArangoDB</a:t>
            </a:r>
            <a:r>
              <a:rPr lang="en-US" dirty="0"/>
              <a:t> graph database</a:t>
            </a:r>
          </a:p>
          <a:p>
            <a:r>
              <a:rPr lang="en-US" dirty="0"/>
              <a:t>Grafana time-series visualization</a:t>
            </a:r>
          </a:p>
          <a:p>
            <a:r>
              <a:rPr lang="en-US" dirty="0"/>
              <a:t>Graph visualization with D3.js and El </a:t>
            </a:r>
            <a:r>
              <a:rPr lang="en-US" dirty="0" err="1"/>
              <a:t>Grapho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0DC4C7-45DA-E549-A699-BE95DC91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90575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6C1C-27D0-854D-9295-A3DC50FA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11922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>
            <a:extLst>
              <a:ext uri="{FF2B5EF4-FFF2-40B4-BE49-F238E27FC236}">
                <a16:creationId xmlns:a16="http://schemas.microsoft.com/office/drawing/2014/main" id="{F1CB85D4-4BBA-F640-B467-B514DBE1D371}"/>
              </a:ext>
            </a:extLst>
          </p:cNvPr>
          <p:cNvSpPr/>
          <p:nvPr/>
        </p:nvSpPr>
        <p:spPr>
          <a:xfrm>
            <a:off x="4943271" y="1051257"/>
            <a:ext cx="4132521" cy="182990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BF994-F699-3D43-8457-393D67CD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C75BF-3C0C-1A4A-BA9D-C86CBB1FC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simulate a wireless sensor network topology.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periodically publish telemetry over MQTT.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Our API ensures the data is in </a:t>
            </a:r>
            <a:r>
              <a:rPr lang="en-US" dirty="0" err="1"/>
              <a:t>InfluxDB</a:t>
            </a:r>
            <a:r>
              <a:rPr lang="en-US" dirty="0"/>
              <a:t> and </a:t>
            </a:r>
            <a:r>
              <a:rPr lang="en-US" dirty="0" err="1"/>
              <a:t>ArangoDB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visualize our graph with El </a:t>
            </a:r>
            <a:r>
              <a:rPr lang="en-US" dirty="0" err="1"/>
              <a:t>Grapho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can explore data with Grafana.</a:t>
            </a:r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3D616F94-985B-2148-8ED7-99FCEFA62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15216" y="4243670"/>
            <a:ext cx="771016" cy="503570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0DAFEFE-BCFF-3A4A-A730-890D233A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14707" y="4410838"/>
            <a:ext cx="771016" cy="503570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706149A0-5079-2849-B4FF-7813C68E4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41806" y="3914061"/>
            <a:ext cx="771016" cy="50357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0004D-5B8B-664B-B3FA-035FFBA45D91}"/>
              </a:ext>
            </a:extLst>
          </p:cNvPr>
          <p:cNvCxnSpPr>
            <a:cxnSpLocks/>
          </p:cNvCxnSpPr>
          <p:nvPr/>
        </p:nvCxnSpPr>
        <p:spPr>
          <a:xfrm flipV="1">
            <a:off x="4591409" y="2864096"/>
            <a:ext cx="351862" cy="52505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3EDE38B-C1CE-B449-9C3E-335EC59415CB}"/>
              </a:ext>
            </a:extLst>
          </p:cNvPr>
          <p:cNvSpPr/>
          <p:nvPr/>
        </p:nvSpPr>
        <p:spPr>
          <a:xfrm>
            <a:off x="3206602" y="3350473"/>
            <a:ext cx="1254163" cy="4679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CDCB38F-ABAA-A548-B5FA-656418C35D21}"/>
              </a:ext>
            </a:extLst>
          </p:cNvPr>
          <p:cNvSpPr/>
          <p:nvPr/>
        </p:nvSpPr>
        <p:spPr>
          <a:xfrm>
            <a:off x="4557715" y="1401059"/>
            <a:ext cx="1254163" cy="4679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pic>
        <p:nvPicPr>
          <p:cNvPr id="1028" name="Picture 4" descr="Image result for arangodb">
            <a:extLst>
              <a:ext uri="{FF2B5EF4-FFF2-40B4-BE49-F238E27FC236}">
                <a16:creationId xmlns:a16="http://schemas.microsoft.com/office/drawing/2014/main" id="{558BC347-278C-8644-9990-DE12E0EA3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34" y="1921654"/>
            <a:ext cx="1626104" cy="4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3js">
            <a:extLst>
              <a:ext uri="{FF2B5EF4-FFF2-40B4-BE49-F238E27FC236}">
                <a16:creationId xmlns:a16="http://schemas.microsoft.com/office/drawing/2014/main" id="{F12C52A6-9CB1-2945-A919-84D85B6F8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584" y="267040"/>
            <a:ext cx="563673" cy="5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6A2263-BBD8-3E4E-B7A4-F93309AFAD8B}"/>
              </a:ext>
            </a:extLst>
          </p:cNvPr>
          <p:cNvCxnSpPr>
            <a:cxnSpLocks/>
          </p:cNvCxnSpPr>
          <p:nvPr/>
        </p:nvCxnSpPr>
        <p:spPr>
          <a:xfrm flipH="1" flipV="1">
            <a:off x="4148050" y="911853"/>
            <a:ext cx="370412" cy="464119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mage result for influxdb">
            <a:extLst>
              <a:ext uri="{FF2B5EF4-FFF2-40B4-BE49-F238E27FC236}">
                <a16:creationId xmlns:a16="http://schemas.microsoft.com/office/drawing/2014/main" id="{003536F3-5166-7F46-9F25-FDB9F2A85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34" y="724616"/>
            <a:ext cx="1621241" cy="162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Double Brace 28">
            <a:extLst>
              <a:ext uri="{FF2B5EF4-FFF2-40B4-BE49-F238E27FC236}">
                <a16:creationId xmlns:a16="http://schemas.microsoft.com/office/drawing/2014/main" id="{53C1D4AB-848E-BA4F-B0C6-D880F81F4EC2}"/>
              </a:ext>
            </a:extLst>
          </p:cNvPr>
          <p:cNvSpPr/>
          <p:nvPr/>
        </p:nvSpPr>
        <p:spPr>
          <a:xfrm>
            <a:off x="7179781" y="3594100"/>
            <a:ext cx="1619619" cy="914400"/>
          </a:xfrm>
          <a:prstGeom prst="bracePair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All in Docker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CB889-A8FA-954A-A62B-8FFE78837548}"/>
              </a:ext>
            </a:extLst>
          </p:cNvPr>
          <p:cNvSpPr txBox="1"/>
          <p:nvPr/>
        </p:nvSpPr>
        <p:spPr>
          <a:xfrm>
            <a:off x="4393227" y="922392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C0C8D7-FA1C-CA40-97B6-5A3BD50603A4}"/>
              </a:ext>
            </a:extLst>
          </p:cNvPr>
          <p:cNvSpPr txBox="1"/>
          <p:nvPr/>
        </p:nvSpPr>
        <p:spPr>
          <a:xfrm>
            <a:off x="4852814" y="316590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MQTT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2" descr="Mosquitto: An Open Source MQTT Server">
            <a:extLst>
              <a:ext uri="{FF2B5EF4-FFF2-40B4-BE49-F238E27FC236}">
                <a16:creationId xmlns:a16="http://schemas.microsoft.com/office/drawing/2014/main" id="{2355F7CB-853C-D74E-9DC6-0106D65DA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09" y="2485704"/>
            <a:ext cx="1186777" cy="239063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C0D379-C3FE-3749-BE96-54C4D69E65EF}"/>
              </a:ext>
            </a:extLst>
          </p:cNvPr>
          <p:cNvCxnSpPr>
            <a:cxnSpLocks/>
          </p:cNvCxnSpPr>
          <p:nvPr/>
        </p:nvCxnSpPr>
        <p:spPr>
          <a:xfrm flipV="1">
            <a:off x="5659125" y="1966211"/>
            <a:ext cx="0" cy="436553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9">
            <a:extLst>
              <a:ext uri="{FF2B5EF4-FFF2-40B4-BE49-F238E27FC236}">
                <a16:creationId xmlns:a16="http://schemas.microsoft.com/office/drawing/2014/main" id="{206F3DEB-EEC9-1442-ACB5-DCF52561E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5299241" y="307947"/>
            <a:ext cx="1880540" cy="308111"/>
          </a:xfr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73B6B4-FE1B-C84C-8151-28ABFE274D40}"/>
              </a:ext>
            </a:extLst>
          </p:cNvPr>
          <p:cNvCxnSpPr>
            <a:cxnSpLocks/>
          </p:cNvCxnSpPr>
          <p:nvPr/>
        </p:nvCxnSpPr>
        <p:spPr>
          <a:xfrm flipH="1" flipV="1">
            <a:off x="6399709" y="724616"/>
            <a:ext cx="183281" cy="578890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l Grapho Logo">
            <a:extLst>
              <a:ext uri="{FF2B5EF4-FFF2-40B4-BE49-F238E27FC236}">
                <a16:creationId xmlns:a16="http://schemas.microsoft.com/office/drawing/2014/main" id="{4A1C83F0-A732-2843-8A85-DF7DE6DCB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750" y="317424"/>
            <a:ext cx="606256" cy="4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35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A8F1A9-597C-8E4B-ADCD-5D8F6650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Simulator</a:t>
            </a:r>
            <a:r>
              <a:rPr lang="en-US" dirty="0"/>
              <a:t> simulates sensor nodes.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API</a:t>
            </a:r>
            <a:r>
              <a:rPr lang="en-US" dirty="0"/>
              <a:t> provides API for interaction with databases.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Developed with Python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Simple to run &amp; modify.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Boilerplate has been developed, we’re going to add value!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9FA560-1D9B-BF46-970E-577E0F5A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&amp; API - Python</a:t>
            </a:r>
          </a:p>
        </p:txBody>
      </p:sp>
    </p:spTree>
    <p:extLst>
      <p:ext uri="{BB962C8B-B14F-4D97-AF65-F5344CB8AC3E}">
        <p14:creationId xmlns:p14="http://schemas.microsoft.com/office/powerpoint/2010/main" val="31419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 Database Monitoring &amp; Analytics</a:t>
            </a:r>
          </a:p>
          <a:p>
            <a:r>
              <a:rPr lang="en-US" dirty="0"/>
              <a:t>Time Series Platform (TICK)</a:t>
            </a:r>
          </a:p>
          <a:p>
            <a:pPr lvl="1"/>
            <a:r>
              <a:rPr lang="en-US" dirty="0" err="1"/>
              <a:t>Telegraf</a:t>
            </a:r>
            <a:r>
              <a:rPr lang="en-US" dirty="0"/>
              <a:t> – Collector</a:t>
            </a:r>
          </a:p>
          <a:p>
            <a:pPr lvl="1"/>
            <a:r>
              <a:rPr lang="en-US" b="1" dirty="0" err="1"/>
              <a:t>InfluxDB</a:t>
            </a:r>
            <a:r>
              <a:rPr lang="en-US" dirty="0"/>
              <a:t> – Time Series Database</a:t>
            </a:r>
          </a:p>
          <a:p>
            <a:pPr lvl="1"/>
            <a:r>
              <a:rPr lang="en-US" dirty="0" err="1"/>
              <a:t>Chronograf</a:t>
            </a:r>
            <a:r>
              <a:rPr lang="en-US" dirty="0"/>
              <a:t> – Visualization/Management</a:t>
            </a:r>
          </a:p>
          <a:p>
            <a:pPr lvl="1"/>
            <a:r>
              <a:rPr lang="en-US" dirty="0" err="1"/>
              <a:t>Kapacitor</a:t>
            </a:r>
            <a:r>
              <a:rPr lang="en-US" dirty="0"/>
              <a:t> – Streaming Data Processing</a:t>
            </a:r>
          </a:p>
          <a:p>
            <a:endParaRPr lang="en-US" dirty="0"/>
          </a:p>
        </p:txBody>
      </p:sp>
      <p:pic>
        <p:nvPicPr>
          <p:cNvPr id="2058" name="Picture 10" descr="https://influxdata.github.io/branding/img/downloads/influx-logo-complete-24.png">
            <a:extLst>
              <a:ext uri="{FF2B5EF4-FFF2-40B4-BE49-F238E27FC236}">
                <a16:creationId xmlns:a16="http://schemas.microsoft.com/office/drawing/2014/main" id="{99567C95-DDE9-A347-8C26-926D6B4C2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660"/>
            <a:ext cx="3248025" cy="62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94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1BE21D-D384-214E-907B-C1D99B57D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412219"/>
            <a:ext cx="2714625" cy="444769"/>
          </a:xfr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DE4E35-C4C3-D74F-8C8D-0DE0D8989F5A}"/>
              </a:ext>
            </a:extLst>
          </p:cNvPr>
          <p:cNvSpPr txBox="1">
            <a:spLocks/>
          </p:cNvSpPr>
          <p:nvPr/>
        </p:nvSpPr>
        <p:spPr>
          <a:xfrm>
            <a:off x="457200" y="137353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”The open platform for analytics and monitoring”</a:t>
            </a:r>
          </a:p>
          <a:p>
            <a:r>
              <a:rPr lang="en-US" dirty="0"/>
              <a:t>Visualization/alerting capability across multiple data sources.</a:t>
            </a:r>
          </a:p>
          <a:p>
            <a:r>
              <a:rPr lang="en-US" dirty="0"/>
              <a:t>Great plugin community and can tie data sources together!</a:t>
            </a:r>
          </a:p>
        </p:txBody>
      </p:sp>
    </p:spTree>
    <p:extLst>
      <p:ext uri="{BB962C8B-B14F-4D97-AF65-F5344CB8AC3E}">
        <p14:creationId xmlns:p14="http://schemas.microsoft.com/office/powerpoint/2010/main" val="26667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Remington Campbell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Software Systems Engineer, Cisco</a:t>
            </a:r>
          </a:p>
        </p:txBody>
      </p:sp>
      <p:pic>
        <p:nvPicPr>
          <p:cNvPr id="7" name="Picture Placeholder 6" descr="A young boy wearing a blue shirt and smiling at the camera&#10;&#10;Description automatically generated">
            <a:extLst>
              <a:ext uri="{FF2B5EF4-FFF2-40B4-BE49-F238E27FC236}">
                <a16:creationId xmlns:a16="http://schemas.microsoft.com/office/drawing/2014/main" id="{1D7AA750-9A6B-6741-AB03-D8B9D75B02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379" r="16379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dirty="0"/>
              <a:t>Remington is a software/systems engineer with a focus on outcome enablement through digitization and software technologies. He is an avid GitHub stargazer and member of Cisco’s Innovation Edge team.</a:t>
            </a:r>
          </a:p>
        </p:txBody>
      </p:sp>
    </p:spTree>
    <p:extLst>
      <p:ext uri="{BB962C8B-B14F-4D97-AF65-F5344CB8AC3E}">
        <p14:creationId xmlns:p14="http://schemas.microsoft.com/office/powerpoint/2010/main" val="119788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Interesting &amp; flexible database</a:t>
            </a:r>
          </a:p>
          <a:p>
            <a:r>
              <a:rPr lang="en-US" dirty="0"/>
              <a:t>Key/value, document &amp; </a:t>
            </a:r>
            <a:r>
              <a:rPr lang="en-US" b="1" dirty="0"/>
              <a:t>graph</a:t>
            </a:r>
            <a:r>
              <a:rPr lang="en-US" dirty="0"/>
              <a:t> models</a:t>
            </a:r>
          </a:p>
          <a:p>
            <a:r>
              <a:rPr lang="en-US" dirty="0"/>
              <a:t>AQL – </a:t>
            </a:r>
            <a:r>
              <a:rPr lang="en-US" dirty="0" err="1"/>
              <a:t>ArangoDB</a:t>
            </a:r>
            <a:r>
              <a:rPr lang="en-US" dirty="0"/>
              <a:t> Query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be highlighting the graph capabilities.</a:t>
            </a:r>
          </a:p>
          <a:p>
            <a:endParaRPr lang="en-US" dirty="0"/>
          </a:p>
        </p:txBody>
      </p:sp>
      <p:pic>
        <p:nvPicPr>
          <p:cNvPr id="4" name="Picture 4" descr="Image result for arangodb">
            <a:extLst>
              <a:ext uri="{FF2B5EF4-FFF2-40B4-BE49-F238E27FC236}">
                <a16:creationId xmlns:a16="http://schemas.microsoft.com/office/drawing/2014/main" id="{9A250E53-4A22-1640-B182-D6468DD6E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789"/>
            <a:ext cx="2665779" cy="77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1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B25F-E507-A34F-998A-91706DE2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MQTT is a low-power IoT pub-sub protocol</a:t>
            </a:r>
          </a:p>
          <a:p>
            <a:r>
              <a:rPr lang="en-US" dirty="0"/>
              <a:t>Publish data to a “topic”</a:t>
            </a:r>
          </a:p>
          <a:p>
            <a:r>
              <a:rPr lang="en-US" dirty="0"/>
              <a:t>Subscribe to topic to receive the data!</a:t>
            </a:r>
          </a:p>
          <a:p>
            <a:r>
              <a:rPr lang="en-US" dirty="0" err="1"/>
              <a:t>Mosquitto</a:t>
            </a:r>
            <a:r>
              <a:rPr lang="en-US" dirty="0"/>
              <a:t> is an open-source broker</a:t>
            </a:r>
          </a:p>
          <a:p>
            <a:r>
              <a:rPr lang="en-US" dirty="0"/>
              <a:t>MQTT used in AWS IoT, etc.</a:t>
            </a:r>
          </a:p>
        </p:txBody>
      </p:sp>
      <p:pic>
        <p:nvPicPr>
          <p:cNvPr id="1026" name="Picture 2" descr="Mosquitto: An Open Source MQTT Server">
            <a:extLst>
              <a:ext uri="{FF2B5EF4-FFF2-40B4-BE49-F238E27FC236}">
                <a16:creationId xmlns:a16="http://schemas.microsoft.com/office/drawing/2014/main" id="{2197B133-F612-904D-A2A9-1CD6E542D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579"/>
            <a:ext cx="2771864" cy="55836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331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8CF2-7D8F-2944-9C8A-8E66611A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4A9E-8313-1C4F-B1C3-AA4FBF7B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D3.js is flexible and popular</a:t>
            </a:r>
          </a:p>
          <a:p>
            <a:r>
              <a:rPr lang="en-US" dirty="0"/>
              <a:t>El </a:t>
            </a:r>
            <a:r>
              <a:rPr lang="en-US" dirty="0" err="1"/>
              <a:t>Grapho</a:t>
            </a:r>
            <a:r>
              <a:rPr lang="en-US" dirty="0"/>
              <a:t> is performant and very simple</a:t>
            </a:r>
          </a:p>
          <a:p>
            <a:r>
              <a:rPr lang="en-US" dirty="0"/>
              <a:t>Many extremely powerful libraries in this space!</a:t>
            </a:r>
          </a:p>
        </p:txBody>
      </p:sp>
      <p:pic>
        <p:nvPicPr>
          <p:cNvPr id="4" name="Picture 6" descr="Image result for d3js">
            <a:extLst>
              <a:ext uri="{FF2B5EF4-FFF2-40B4-BE49-F238E27FC236}">
                <a16:creationId xmlns:a16="http://schemas.microsoft.com/office/drawing/2014/main" id="{073660AC-EEEA-0B41-8E9D-1058FDA58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14" y="3204793"/>
            <a:ext cx="1226787" cy="122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l Grapho Logo">
            <a:extLst>
              <a:ext uri="{FF2B5EF4-FFF2-40B4-BE49-F238E27FC236}">
                <a16:creationId xmlns:a16="http://schemas.microsoft.com/office/drawing/2014/main" id="{D07A4DE2-741E-7143-B584-E5E42C168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926" y="3313514"/>
            <a:ext cx="1226787" cy="10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0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BAA9-B9D2-5B44-B0B8-F88B828C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46738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>
                <a:hlinkClick r:id="rId3"/>
              </a:rPr>
              <a:t>https://github.com/remingtonc/embrace-graph-database</a:t>
            </a:r>
            <a:endParaRPr lang="en-US" sz="2400" u="sng" dirty="0"/>
          </a:p>
          <a:p>
            <a:r>
              <a:rPr lang="en-US" dirty="0"/>
              <a:t>If you have git installed…</a:t>
            </a:r>
          </a:p>
          <a:p>
            <a:r>
              <a:rPr lang="en-US" sz="2000" dirty="0"/>
              <a:t>git clone </a:t>
            </a:r>
            <a:r>
              <a:rPr lang="en-US" sz="2000" dirty="0">
                <a:hlinkClick r:id="rId3"/>
              </a:rPr>
              <a:t>https://github.com/remingtonc/embrace-graph-database</a:t>
            </a:r>
            <a:endParaRPr lang="en-US" sz="2000" dirty="0"/>
          </a:p>
          <a:p>
            <a:r>
              <a:rPr lang="en-US" dirty="0"/>
              <a:t>Otherwise…</a:t>
            </a:r>
          </a:p>
          <a:p>
            <a:r>
              <a:rPr lang="en-US" sz="2000" dirty="0">
                <a:hlinkClick r:id="rId4"/>
              </a:rPr>
              <a:t>https://github.com/remingtonc/embrace-graph-database/archive/master.zip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55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rgbClr val="1E1E1E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</a:rPr>
              <a:t># Download </a:t>
            </a:r>
            <a:r>
              <a:rPr lang="en-US" dirty="0" err="1">
                <a:solidFill>
                  <a:srgbClr val="608B4E"/>
                </a:solidFill>
                <a:latin typeface="Menlo" panose="020B0609030804020204" pitchFamily="49" charset="0"/>
              </a:rPr>
              <a:t>ez</a:t>
            </a:r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</a:rPr>
              <a:t>-dash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git clone https://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github.com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remingtonc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/embrace-graph-database</a:t>
            </a:r>
          </a:p>
          <a:p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cd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embrace-graph-database</a:t>
            </a:r>
          </a:p>
          <a:p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</a:rPr>
              <a:t># If you have never run Docker Compose before...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./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setup.sh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\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s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etup.bat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# Windows</a:t>
            </a:r>
          </a:p>
          <a:p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</a:rPr>
              <a:t># Start the stack!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./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start.sh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\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s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tart.bat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# Windows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23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C925-4B80-1744-A6CE-8E44753E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Topics</a:t>
            </a:r>
          </a:p>
        </p:txBody>
      </p:sp>
    </p:spTree>
    <p:extLst>
      <p:ext uri="{BB962C8B-B14F-4D97-AF65-F5344CB8AC3E}">
        <p14:creationId xmlns:p14="http://schemas.microsoft.com/office/powerpoint/2010/main" val="104532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55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Previously @ </a:t>
            </a:r>
            <a:r>
              <a:rPr lang="en-US" dirty="0" err="1"/>
              <a:t>DevNet</a:t>
            </a:r>
            <a:r>
              <a:rPr lang="en-US" dirty="0"/>
              <a:t> Create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github.com</a:t>
            </a:r>
            <a:r>
              <a:rPr lang="en-US" dirty="0"/>
              <a:t>/cisco-</a:t>
            </a:r>
            <a:r>
              <a:rPr lang="en-US" dirty="0" err="1"/>
              <a:t>ie</a:t>
            </a:r>
            <a:r>
              <a:rPr lang="en-US" dirty="0"/>
              <a:t>/</a:t>
            </a:r>
            <a:r>
              <a:rPr lang="en-US" dirty="0" err="1"/>
              <a:t>ez</a:t>
            </a:r>
            <a:r>
              <a:rPr lang="en-US" dirty="0"/>
              <a:t>-dash</a:t>
            </a:r>
          </a:p>
        </p:txBody>
      </p:sp>
    </p:spTree>
    <p:extLst>
      <p:ext uri="{BB962C8B-B14F-4D97-AF65-F5344CB8AC3E}">
        <p14:creationId xmlns:p14="http://schemas.microsoft.com/office/powerpoint/2010/main" val="342189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Dashboarding</a:t>
            </a:r>
            <a:r>
              <a:rPr lang="en-US" dirty="0"/>
              <a:t> with Open-Source Monitoring Stacks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Made Easy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Software System Engineers, Cisco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github.com</a:t>
            </a:r>
            <a:r>
              <a:rPr lang="en-US" dirty="0"/>
              <a:t>/cisco-</a:t>
            </a:r>
            <a:r>
              <a:rPr lang="en-US" dirty="0" err="1"/>
              <a:t>ie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Karthik</a:t>
            </a:r>
            <a:r>
              <a:rPr lang="en-US" dirty="0"/>
              <a:t> </a:t>
            </a:r>
            <a:r>
              <a:rPr lang="en-US" dirty="0" err="1"/>
              <a:t>Kumaravel</a:t>
            </a:r>
            <a:r>
              <a:rPr lang="en-US" dirty="0"/>
              <a:t> &amp; Remington Campbell</a:t>
            </a:r>
          </a:p>
        </p:txBody>
      </p:sp>
    </p:spTree>
    <p:extLst>
      <p:ext uri="{BB962C8B-B14F-4D97-AF65-F5344CB8AC3E}">
        <p14:creationId xmlns:p14="http://schemas.microsoft.com/office/powerpoint/2010/main" val="153691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Databases!</a:t>
            </a:r>
          </a:p>
          <a:p>
            <a:r>
              <a:rPr lang="en-US" dirty="0"/>
              <a:t>Graph algorithms!</a:t>
            </a:r>
          </a:p>
          <a:p>
            <a:r>
              <a:rPr lang="en-US" dirty="0"/>
              <a:t>Time-series!</a:t>
            </a:r>
          </a:p>
          <a:p>
            <a:r>
              <a:rPr lang="en-US" dirty="0"/>
              <a:t>Visualization!</a:t>
            </a:r>
          </a:p>
          <a:p>
            <a:r>
              <a:rPr lang="en-US" dirty="0"/>
              <a:t>Programming!!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ArangoDB</a:t>
            </a:r>
            <a:endParaRPr lang="en-US" dirty="0"/>
          </a:p>
          <a:p>
            <a:r>
              <a:rPr lang="en-US" dirty="0" err="1"/>
              <a:t>InfluxDB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D3.js / El </a:t>
            </a:r>
            <a:r>
              <a:rPr lang="en-US" dirty="0" err="1"/>
              <a:t>Grapho</a:t>
            </a:r>
            <a:endParaRPr lang="en-US" dirty="0"/>
          </a:p>
          <a:p>
            <a:r>
              <a:rPr lang="en-US" dirty="0"/>
              <a:t>HTML5/CSS/JS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Special thanks to Docker</a:t>
            </a:r>
          </a:p>
        </p:txBody>
      </p:sp>
    </p:spTree>
    <p:extLst>
      <p:ext uri="{BB962C8B-B14F-4D97-AF65-F5344CB8AC3E}">
        <p14:creationId xmlns:p14="http://schemas.microsoft.com/office/powerpoint/2010/main" val="397646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The Personal Anecdote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databases are natural to think about</a:t>
            </a:r>
          </a:p>
          <a:p>
            <a:r>
              <a:rPr lang="en-US" dirty="0"/>
              <a:t>Dramatically simplified </a:t>
            </a:r>
            <a:r>
              <a:rPr lang="en-US" dirty="0" err="1"/>
              <a:t>PoC</a:t>
            </a:r>
            <a:r>
              <a:rPr lang="en-US" dirty="0"/>
              <a:t> development</a:t>
            </a:r>
          </a:p>
          <a:p>
            <a:r>
              <a:rPr lang="en-US" dirty="0"/>
              <a:t>Powerful algorithms out-of-box</a:t>
            </a:r>
          </a:p>
        </p:txBody>
      </p:sp>
    </p:spTree>
    <p:extLst>
      <p:ext uri="{BB962C8B-B14F-4D97-AF65-F5344CB8AC3E}">
        <p14:creationId xmlns:p14="http://schemas.microsoft.com/office/powerpoint/2010/main" val="124406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concepts…</a:t>
            </a:r>
          </a:p>
        </p:txBody>
      </p:sp>
    </p:spTree>
    <p:extLst>
      <p:ext uri="{BB962C8B-B14F-4D97-AF65-F5344CB8AC3E}">
        <p14:creationId xmlns:p14="http://schemas.microsoft.com/office/powerpoint/2010/main" val="176410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“Informally, a graph is a bunch of dots and lines where the lines connect some pairs of dots. … The dots are called nodes (or vertices) and the lines are called edges.”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5880B32-57DE-2340-A4EF-F5184290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02" y="2836682"/>
            <a:ext cx="4547952" cy="1805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9D1DE8-1A03-2E42-85C7-6673D72715BD}"/>
              </a:ext>
            </a:extLst>
          </p:cNvPr>
          <p:cNvSpPr txBox="1"/>
          <p:nvPr/>
        </p:nvSpPr>
        <p:spPr>
          <a:xfrm>
            <a:off x="6845999" y="4641706"/>
            <a:ext cx="229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MIT </a:t>
            </a:r>
            <a:r>
              <a:rPr lang="en-US" dirty="0" err="1">
                <a:hlinkClick r:id="rId3"/>
              </a:rPr>
              <a:t>OpenCourseWare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Facebook </a:t>
            </a:r>
            <a:r>
              <a:rPr lang="en-US" dirty="0">
                <a:hlinkClick r:id="rId2"/>
              </a:rPr>
              <a:t>Social Graph</a:t>
            </a:r>
            <a:endParaRPr lang="en-US" dirty="0"/>
          </a:p>
          <a:p>
            <a:r>
              <a:rPr lang="en-US" dirty="0"/>
              <a:t>Google </a:t>
            </a:r>
            <a:r>
              <a:rPr lang="en-US" dirty="0">
                <a:hlinkClick r:id="rId3"/>
              </a:rPr>
              <a:t>Knowledge Graph</a:t>
            </a:r>
            <a:endParaRPr lang="en-US" dirty="0"/>
          </a:p>
          <a:p>
            <a:r>
              <a:rPr lang="en-US" dirty="0"/>
              <a:t>LinkedIn </a:t>
            </a:r>
            <a:r>
              <a:rPr lang="en-US" dirty="0">
                <a:hlinkClick r:id="rId4"/>
              </a:rPr>
              <a:t>Knowledge Graph</a:t>
            </a:r>
            <a:r>
              <a:rPr lang="en-US" dirty="0"/>
              <a:t> &amp; </a:t>
            </a:r>
            <a:r>
              <a:rPr lang="en-US" dirty="0">
                <a:hlinkClick r:id="rId5"/>
              </a:rPr>
              <a:t>Activity Graph</a:t>
            </a:r>
            <a:endParaRPr lang="en-US" dirty="0"/>
          </a:p>
          <a:p>
            <a:r>
              <a:rPr lang="en-US" dirty="0"/>
              <a:t>Routing protocols (RIP, OSPF, …)</a:t>
            </a:r>
          </a:p>
          <a:p>
            <a:r>
              <a:rPr lang="en-US" dirty="0"/>
              <a:t>Effectively anything relating entities together!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5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vNet Create">
  <a:themeElements>
    <a:clrScheme name="DevNet Create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92E8A"/>
      </a:accent1>
      <a:accent2>
        <a:srgbClr val="4DC1B8"/>
      </a:accent2>
      <a:accent3>
        <a:srgbClr val="F15C5B"/>
      </a:accent3>
      <a:accent4>
        <a:srgbClr val="0D6F97"/>
      </a:accent4>
      <a:accent5>
        <a:srgbClr val="F3981F"/>
      </a:accent5>
      <a:accent6>
        <a:srgbClr val="47C8F5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</TotalTime>
  <Words>700</Words>
  <Application>Microsoft Macintosh PowerPoint</Application>
  <PresentationFormat>On-screen Show (16:9)</PresentationFormat>
  <Paragraphs>137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CiscoSans ExtraLight</vt:lpstr>
      <vt:lpstr>Corbel</vt:lpstr>
      <vt:lpstr>Menlo</vt:lpstr>
      <vt:lpstr>DevNet Create</vt:lpstr>
      <vt:lpstr>PowerPoint Presentation</vt:lpstr>
      <vt:lpstr>Remington Campbell</vt:lpstr>
      <vt:lpstr>Previously @ DevNet Create</vt:lpstr>
      <vt:lpstr>PowerPoint Presentation</vt:lpstr>
      <vt:lpstr>Today!</vt:lpstr>
      <vt:lpstr>The Personal Anecdote</vt:lpstr>
      <vt:lpstr>Some concepts…</vt:lpstr>
      <vt:lpstr>Graphs</vt:lpstr>
      <vt:lpstr>Graphs in Action</vt:lpstr>
      <vt:lpstr>Graph Algorithms</vt:lpstr>
      <vt:lpstr>Time Series</vt:lpstr>
      <vt:lpstr>Today’s Objective Simulate &amp; powerfully visualize.</vt:lpstr>
      <vt:lpstr>Wireless Sensor Networks</vt:lpstr>
      <vt:lpstr>How?</vt:lpstr>
      <vt:lpstr>Technologies</vt:lpstr>
      <vt:lpstr>Architecture</vt:lpstr>
      <vt:lpstr>Simulator &amp; API - Python</vt:lpstr>
      <vt:lpstr>PowerPoint Presentation</vt:lpstr>
      <vt:lpstr>PowerPoint Presentation</vt:lpstr>
      <vt:lpstr>PowerPoint Presentation</vt:lpstr>
      <vt:lpstr>PowerPoint Presentation</vt:lpstr>
      <vt:lpstr>Graph Visualization</vt:lpstr>
      <vt:lpstr>Let’s get started!</vt:lpstr>
      <vt:lpstr>PowerPoint Presentation</vt:lpstr>
      <vt:lpstr>PowerPoint Presentation</vt:lpstr>
      <vt:lpstr>Bonus Topics</vt:lpstr>
      <vt:lpstr>PowerPoint Presentation</vt:lpstr>
    </vt:vector>
  </TitlesOfParts>
  <Company>cisco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xueqing li</dc:creator>
  <cp:lastModifiedBy>Remington Campbell (remcampb)</cp:lastModifiedBy>
  <cp:revision>176</cp:revision>
  <dcterms:created xsi:type="dcterms:W3CDTF">2017-04-11T18:51:10Z</dcterms:created>
  <dcterms:modified xsi:type="dcterms:W3CDTF">2019-04-24T16:15:14Z</dcterms:modified>
</cp:coreProperties>
</file>