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19"/>
  </p:notesMasterIdLst>
  <p:sldIdLst>
    <p:sldId id="3260" r:id="rId5"/>
    <p:sldId id="3231" r:id="rId6"/>
    <p:sldId id="2142532969" r:id="rId7"/>
    <p:sldId id="3254" r:id="rId8"/>
    <p:sldId id="2142532948" r:id="rId9"/>
    <p:sldId id="2142532956" r:id="rId10"/>
    <p:sldId id="2142532946" r:id="rId11"/>
    <p:sldId id="2142532955" r:id="rId12"/>
    <p:sldId id="3258" r:id="rId13"/>
    <p:sldId id="2142532999" r:id="rId14"/>
    <p:sldId id="2142532945" r:id="rId15"/>
    <p:sldId id="3257" r:id="rId16"/>
    <p:sldId id="2142532970" r:id="rId17"/>
    <p:sldId id="283" r:id="rId18"/>
  </p:sldIdLst>
  <p:sldSz cx="12192000" cy="6858000"/>
  <p:notesSz cx="6858000" cy="9144000"/>
  <p:defaultTextStyle>
    <a:defPPr>
      <a:defRPr lang="en-US"/>
    </a:defPPr>
    <a:lvl1pPr algn="l" defTabSz="457189"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189" algn="l" defTabSz="457189"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377" algn="l" defTabSz="457189"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566" algn="l" defTabSz="457189"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754" algn="l" defTabSz="457189"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5943" algn="l" defTabSz="457189" rtl="0" eaLnBrk="1" latinLnBrk="0" hangingPunct="1">
      <a:defRPr kern="1200">
        <a:solidFill>
          <a:schemeClr val="tx1"/>
        </a:solidFill>
        <a:latin typeface="Arial" charset="0"/>
        <a:ea typeface="ＭＳ Ｐゴシック" charset="0"/>
        <a:cs typeface="ＭＳ Ｐゴシック" charset="0"/>
      </a:defRPr>
    </a:lvl6pPr>
    <a:lvl7pPr marL="2743131" algn="l" defTabSz="457189" rtl="0" eaLnBrk="1" latinLnBrk="0" hangingPunct="1">
      <a:defRPr kern="1200">
        <a:solidFill>
          <a:schemeClr val="tx1"/>
        </a:solidFill>
        <a:latin typeface="Arial" charset="0"/>
        <a:ea typeface="ＭＳ Ｐゴシック" charset="0"/>
        <a:cs typeface="ＭＳ Ｐゴシック" charset="0"/>
      </a:defRPr>
    </a:lvl7pPr>
    <a:lvl8pPr marL="3200320" algn="l" defTabSz="457189" rtl="0" eaLnBrk="1" latinLnBrk="0" hangingPunct="1">
      <a:defRPr kern="1200">
        <a:solidFill>
          <a:schemeClr val="tx1"/>
        </a:solidFill>
        <a:latin typeface="Arial" charset="0"/>
        <a:ea typeface="ＭＳ Ｐゴシック" charset="0"/>
        <a:cs typeface="ＭＳ Ｐゴシック" charset="0"/>
      </a:defRPr>
    </a:lvl8pPr>
    <a:lvl9pPr marL="3657509" algn="l" defTabSz="457189"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72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9C8EDC-EDFF-254B-AFA7-0D4F00F98E93}" v="465" dt="2022-10-24T13:38:50.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13"/>
    <p:restoredTop sz="58435"/>
  </p:normalViewPr>
  <p:slideViewPr>
    <p:cSldViewPr snapToGrid="0">
      <p:cViewPr>
        <p:scale>
          <a:sx n="126" d="100"/>
          <a:sy n="126" d="100"/>
        </p:scale>
        <p:origin x="-352" y="-211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05F13-6DA9-524A-8C0C-259D81AFD616}" type="datetimeFigureOut">
              <a:rPr lang="en-US" smtClean="0"/>
              <a:t>10/21/22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96A37-D6C5-3048-B29D-6E204CE21A24}" type="slidenum">
              <a:rPr lang="en-US" smtClean="0"/>
              <a:t>‹#›</a:t>
            </a:fld>
            <a:endParaRPr lang="en-US"/>
          </a:p>
        </p:txBody>
      </p:sp>
    </p:spTree>
    <p:extLst>
      <p:ext uri="{BB962C8B-B14F-4D97-AF65-F5344CB8AC3E}">
        <p14:creationId xmlns:p14="http://schemas.microsoft.com/office/powerpoint/2010/main" val="2498463331"/>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696A37-D6C5-3048-B29D-6E204CE21A24}" type="slidenum">
              <a:rPr lang="en-US" smtClean="0"/>
              <a:t>1</a:t>
            </a:fld>
            <a:endParaRPr lang="en-US"/>
          </a:p>
        </p:txBody>
      </p:sp>
    </p:spTree>
    <p:extLst>
      <p:ext uri="{BB962C8B-B14F-4D97-AF65-F5344CB8AC3E}">
        <p14:creationId xmlns:p14="http://schemas.microsoft.com/office/powerpoint/2010/main" val="2231657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Most likely we’ll use </a:t>
            </a:r>
            <a:r>
              <a:rPr lang="en-US" dirty="0" err="1">
                <a:cs typeface="Calibri"/>
              </a:rPr>
              <a:t>eBPF</a:t>
            </a:r>
            <a:r>
              <a:rPr lang="en-US" dirty="0">
                <a:cs typeface="Calibri"/>
              </a:rPr>
              <a:t> to interface to pods (either directly or via Calico-</a:t>
            </a:r>
            <a:r>
              <a:rPr lang="en-US" dirty="0" err="1">
                <a:cs typeface="Calibri"/>
              </a:rPr>
              <a:t>eBPF</a:t>
            </a:r>
            <a:r>
              <a:rPr lang="en-US" dirty="0">
                <a:cs typeface="Calibri"/>
              </a:rPr>
              <a:t> or Cilium) and DPDK to interface to the network (either directly or via Calico-VPP).</a:t>
            </a:r>
          </a:p>
        </p:txBody>
      </p:sp>
      <p:sp>
        <p:nvSpPr>
          <p:cNvPr id="4" name="Slide Number Placeholder 3"/>
          <p:cNvSpPr>
            <a:spLocks noGrp="1"/>
          </p:cNvSpPr>
          <p:nvPr>
            <p:ph type="sldNum" sz="quarter" idx="5"/>
          </p:nvPr>
        </p:nvSpPr>
        <p:spPr/>
        <p:txBody>
          <a:bodyPr/>
          <a:lstStyle/>
          <a:p>
            <a:fld id="{3C696A37-D6C5-3048-B29D-6E204CE21A24}" type="slidenum">
              <a:rPr lang="en-US" smtClean="0"/>
              <a:t>11</a:t>
            </a:fld>
            <a:endParaRPr lang="en-US"/>
          </a:p>
        </p:txBody>
      </p:sp>
    </p:spTree>
    <p:extLst>
      <p:ext uri="{BB962C8B-B14F-4D97-AF65-F5344CB8AC3E}">
        <p14:creationId xmlns:p14="http://schemas.microsoft.com/office/powerpoint/2010/main" val="4239144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04801" y="4400550"/>
            <a:ext cx="6220690" cy="4743450"/>
          </a:xfrm>
        </p:spPr>
        <p:txBody>
          <a:bodyPr/>
          <a:lstStyle/>
          <a:p>
            <a:r>
              <a:rPr lang="en-GB" sz="1600" dirty="0">
                <a:cs typeface="Calibri"/>
              </a:rPr>
              <a:t>Ingress processing will verify that the source IP/protocol/port is as expected.  This is also where TCP, UDP and QUIC proxying occurs.</a:t>
            </a:r>
          </a:p>
          <a:p>
            <a:endParaRPr lang="en-GB" sz="1600" dirty="0">
              <a:cs typeface="Calibri"/>
            </a:endParaRPr>
          </a:p>
          <a:p>
            <a:r>
              <a:rPr lang="en-GB" sz="1600" dirty="0">
                <a:cs typeface="Calibri"/>
              </a:rPr>
              <a:t>Filter chains are pluggable/configurable and are most likely WASM-based (will need WASI to enable us to have a packet in/packet(s) out – or possible packet vector in / packet vector out - interface).</a:t>
            </a:r>
          </a:p>
          <a:p>
            <a:endParaRPr lang="en-GB" sz="1600" dirty="0">
              <a:cs typeface="Calibri"/>
            </a:endParaRPr>
          </a:p>
          <a:p>
            <a:r>
              <a:rPr lang="en-GB" sz="1600" dirty="0">
                <a:cs typeface="Calibri"/>
              </a:rPr>
              <a:t>Will look different for e.g. RTSP proxy (so all traffic is server to client) vs WebRTC (more peer to peer) and for intra-cluster vs inter-cluster use-cases.</a:t>
            </a:r>
            <a:endParaRPr lang="en-GB" sz="1600" b="1" dirty="0">
              <a:cs typeface="Calibri"/>
            </a:endParaRPr>
          </a:p>
          <a:p>
            <a:endParaRPr lang="en-GB" sz="1600" dirty="0">
              <a:cs typeface="Calibri"/>
            </a:endParaRPr>
          </a:p>
          <a:p>
            <a:r>
              <a:rPr lang="en-GB" sz="1600" dirty="0">
                <a:cs typeface="Calibri"/>
              </a:rPr>
              <a:t>Stream replication may well be a special case as it is programmed by the CP.  Might be we have separate pre/post replication chains.</a:t>
            </a:r>
          </a:p>
        </p:txBody>
      </p:sp>
      <p:sp>
        <p:nvSpPr>
          <p:cNvPr id="4" name="Slide Number Placeholder 3"/>
          <p:cNvSpPr>
            <a:spLocks noGrp="1"/>
          </p:cNvSpPr>
          <p:nvPr>
            <p:ph type="sldNum" sz="quarter" idx="5"/>
          </p:nvPr>
        </p:nvSpPr>
        <p:spPr/>
        <p:txBody>
          <a:bodyPr/>
          <a:lstStyle/>
          <a:p>
            <a:fld id="{3C696A37-D6C5-3048-B29D-6E204CE21A24}" type="slidenum">
              <a:rPr lang="en-US" smtClean="0"/>
              <a:t>12</a:t>
            </a:fld>
            <a:endParaRPr lang="en-US"/>
          </a:p>
        </p:txBody>
      </p:sp>
    </p:spTree>
    <p:extLst>
      <p:ext uri="{BB962C8B-B14F-4D97-AF65-F5344CB8AC3E}">
        <p14:creationId xmlns:p14="http://schemas.microsoft.com/office/powerpoint/2010/main" val="4232334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is an example of external VLC clients connecting to a video stream.</a:t>
            </a:r>
          </a:p>
          <a:p>
            <a:endParaRPr lang="en-US" dirty="0">
              <a:cs typeface="Calibri"/>
            </a:endParaRPr>
          </a:p>
          <a:p>
            <a:pPr marL="228600" indent="-228600">
              <a:buAutoNum type="arabicParenR"/>
            </a:pPr>
            <a:r>
              <a:rPr lang="en-US" dirty="0">
                <a:cs typeface="Calibri"/>
              </a:rPr>
              <a:t>MSM CP is deployed into the cluster</a:t>
            </a:r>
          </a:p>
          <a:p>
            <a:pPr marL="228600" indent="-228600">
              <a:buAutoNum type="arabicParenR"/>
            </a:pPr>
            <a:r>
              <a:rPr lang="en-US" dirty="0">
                <a:cs typeface="Calibri"/>
              </a:rPr>
              <a:t>When a worker node is deployed the MSM control plane updates it’s pod-&gt;node IP map and the MSM data plane (a gateway pod consisting of the RTP proxy and a co-located stub) is deployed as a daemon-set.  The stub registers the pod with the control plane</a:t>
            </a:r>
          </a:p>
          <a:p>
            <a:pPr marL="228600" indent="-228600">
              <a:buAutoNum type="arabicParenR"/>
            </a:pPr>
            <a:r>
              <a:rPr lang="en-US" dirty="0">
                <a:cs typeface="Calibri"/>
              </a:rPr>
              <a:t>When an application pod is deployed its co-located stub (injected by the MSM admission webhook) registers with the MSM Control Plane and is given the IP address/port of its local data plane</a:t>
            </a:r>
          </a:p>
          <a:p>
            <a:pPr marL="228600" indent="-228600">
              <a:buAutoNum type="arabicParenR"/>
            </a:pPr>
            <a:r>
              <a:rPr lang="en-US" dirty="0">
                <a:cs typeface="Calibri"/>
              </a:rPr>
              <a:t>When an RTSP client connects the gateway stub adds the RTSP endpoint to the control plane and forwards its OPTIONS message to the control plane, which looks up the URL in the K8s API to find a matching K8s service, and forwards the OPTIONS message to the stub co-located with the application pod.  The application pod stub connects out to the local application, adds that RTSP endpoint to the control plane and then forwards the OPTIONS to the application, which responds with its supported OPTIONS, which are then returned to the client via control plane.</a:t>
            </a:r>
          </a:p>
          <a:p>
            <a:pPr marL="228600" indent="-228600">
              <a:buAutoNum type="arabicParenR"/>
            </a:pPr>
            <a:r>
              <a:rPr lang="en-US" dirty="0">
                <a:cs typeface="Calibri"/>
              </a:rPr>
              <a:t>(have omitted the DESCRIBE message processing)</a:t>
            </a:r>
          </a:p>
          <a:p>
            <a:pPr marL="228600" indent="-228600">
              <a:buAutoNum type="arabicParenR"/>
            </a:pPr>
            <a:r>
              <a:rPr lang="en-US" dirty="0">
                <a:cs typeface="Calibri"/>
              </a:rPr>
              <a:t>When the client sends SETUP messages these also flow to the remote application via the control plane.  This time as the message flows back the MSM RTP proxy is updated with the port values for the UDP flow from the application stub to the proxy and from the proxy to the client.</a:t>
            </a:r>
          </a:p>
          <a:p>
            <a:pPr marL="228600" indent="-228600">
              <a:buAutoNum type="arabicParenR"/>
            </a:pPr>
            <a:r>
              <a:rPr lang="en-US" dirty="0">
                <a:cs typeface="Calibri"/>
              </a:rPr>
              <a:t>When the client sends a PLAY message this also flows to the remote application via the control plane.  This time as the message flows back the MSM RTP proxy is informed that the client is now enabled for the stream.</a:t>
            </a:r>
          </a:p>
          <a:p>
            <a:pPr marL="228600" indent="-228600">
              <a:buAutoNum type="arabicParenR"/>
            </a:pPr>
            <a:r>
              <a:rPr lang="en-US" dirty="0">
                <a:cs typeface="Calibri"/>
              </a:rPr>
              <a:t>The media will now flow from the RTSP server to its local stub as interleaved data, then to the RTP Proxy over UDP, and finally to the client over UDP</a:t>
            </a:r>
          </a:p>
          <a:p>
            <a:pPr marL="228600" indent="-228600">
              <a:buAutoNum type="arabicParenR"/>
            </a:pPr>
            <a:r>
              <a:rPr lang="en-US" dirty="0">
                <a:cs typeface="Calibri"/>
              </a:rPr>
              <a:t>When an additional client joins the MSM Control Plane simply adds it to the stream – there’s no need to send messages to the RTSP server.</a:t>
            </a:r>
          </a:p>
        </p:txBody>
      </p:sp>
      <p:sp>
        <p:nvSpPr>
          <p:cNvPr id="4" name="Slide Number Placeholder 3"/>
          <p:cNvSpPr>
            <a:spLocks noGrp="1"/>
          </p:cNvSpPr>
          <p:nvPr>
            <p:ph type="sldNum" sz="quarter" idx="5"/>
          </p:nvPr>
        </p:nvSpPr>
        <p:spPr/>
        <p:txBody>
          <a:bodyPr/>
          <a:lstStyle/>
          <a:p>
            <a:fld id="{3C696A37-D6C5-3048-B29D-6E204CE21A24}" type="slidenum">
              <a:rPr lang="en-US" smtClean="0"/>
              <a:t>13</a:t>
            </a:fld>
            <a:endParaRPr lang="en-US"/>
          </a:p>
        </p:txBody>
      </p:sp>
    </p:spTree>
    <p:extLst>
      <p:ext uri="{BB962C8B-B14F-4D97-AF65-F5344CB8AC3E}">
        <p14:creationId xmlns:p14="http://schemas.microsoft.com/office/powerpoint/2010/main" val="3845353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A2F1196-419E-DD40-A4DC-DF34BD8E885D}" type="slidenum">
              <a:rPr lang="en-US" smtClean="0"/>
              <a:t>2</a:t>
            </a:fld>
            <a:endParaRPr lang="en-US"/>
          </a:p>
        </p:txBody>
      </p:sp>
    </p:spTree>
    <p:extLst>
      <p:ext uri="{BB962C8B-B14F-4D97-AF65-F5344CB8AC3E}">
        <p14:creationId xmlns:p14="http://schemas.microsoft.com/office/powerpoint/2010/main" val="522654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3</a:t>
            </a:fld>
            <a:endParaRPr lang="en-US"/>
          </a:p>
        </p:txBody>
      </p:sp>
    </p:spTree>
    <p:extLst>
      <p:ext uri="{BB962C8B-B14F-4D97-AF65-F5344CB8AC3E}">
        <p14:creationId xmlns:p14="http://schemas.microsoft.com/office/powerpoint/2010/main" val="3709209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696A37-D6C5-3048-B29D-6E204CE21A24}" type="slidenum">
              <a:rPr lang="en-US" smtClean="0"/>
              <a:t>5</a:t>
            </a:fld>
            <a:endParaRPr lang="en-US"/>
          </a:p>
        </p:txBody>
      </p:sp>
    </p:spTree>
    <p:extLst>
      <p:ext uri="{BB962C8B-B14F-4D97-AF65-F5344CB8AC3E}">
        <p14:creationId xmlns:p14="http://schemas.microsoft.com/office/powerpoint/2010/main" val="2282785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696A37-D6C5-3048-B29D-6E204CE21A24}" type="slidenum">
              <a:rPr lang="en-US" smtClean="0"/>
              <a:t>6</a:t>
            </a:fld>
            <a:endParaRPr lang="en-US"/>
          </a:p>
        </p:txBody>
      </p:sp>
    </p:spTree>
    <p:extLst>
      <p:ext uri="{BB962C8B-B14F-4D97-AF65-F5344CB8AC3E}">
        <p14:creationId xmlns:p14="http://schemas.microsoft.com/office/powerpoint/2010/main" val="1167911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are the existing MSM admission webhook and the new MSM control plane.  So these run one instance per cluster – probably on the master node(s).</a:t>
            </a:r>
          </a:p>
          <a:p>
            <a:endParaRPr lang="en-US" dirty="0"/>
          </a:p>
          <a:p>
            <a:r>
              <a:rPr lang="en-US" dirty="0" err="1"/>
              <a:t>DaemonSets</a:t>
            </a:r>
            <a:r>
              <a:rPr lang="en-US" dirty="0"/>
              <a:t> are the existing CNI plugin plus an RTP proxy – with co-located MSM stub to enable North/South traffic.  Co-located stub communicates with external apps and the MSM control plane.</a:t>
            </a:r>
          </a:p>
          <a:p>
            <a:endParaRPr lang="en-US" dirty="0"/>
          </a:p>
          <a:p>
            <a:r>
              <a:rPr lang="en-US" dirty="0"/>
              <a:t>Application pods have a local stub to terminate CP traffic and send to the control plane.  </a:t>
            </a:r>
            <a:r>
              <a:rPr lang="en-US" dirty="0" err="1"/>
              <a:t>IPtables</a:t>
            </a:r>
            <a:r>
              <a:rPr lang="en-US" dirty="0"/>
              <a:t> rule currently used to intercept RTSP CP traffic – and we’re relying on TCP interleaving to intercept the DP using that same rule.  Longer term will need </a:t>
            </a:r>
            <a:r>
              <a:rPr lang="en-US" dirty="0" err="1"/>
              <a:t>eBPF</a:t>
            </a:r>
            <a:r>
              <a:rPr lang="en-US" dirty="0"/>
              <a:t> to intercept both CP and DP traffic.</a:t>
            </a:r>
          </a:p>
        </p:txBody>
      </p:sp>
      <p:sp>
        <p:nvSpPr>
          <p:cNvPr id="4" name="Slide Number Placeholder 3"/>
          <p:cNvSpPr>
            <a:spLocks noGrp="1"/>
          </p:cNvSpPr>
          <p:nvPr>
            <p:ph type="sldNum" sz="quarter" idx="5"/>
          </p:nvPr>
        </p:nvSpPr>
        <p:spPr/>
        <p:txBody>
          <a:bodyPr/>
          <a:lstStyle/>
          <a:p>
            <a:fld id="{3C696A37-D6C5-3048-B29D-6E204CE21A24}" type="slidenum">
              <a:rPr lang="en-US" smtClean="0"/>
              <a:t>7</a:t>
            </a:fld>
            <a:endParaRPr lang="en-US"/>
          </a:p>
        </p:txBody>
      </p:sp>
    </p:spTree>
    <p:extLst>
      <p:ext uri="{BB962C8B-B14F-4D97-AF65-F5344CB8AC3E}">
        <p14:creationId xmlns:p14="http://schemas.microsoft.com/office/powerpoint/2010/main" val="1276900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is to have a CP framework such that the actual protocol is plugged into an overall framework.</a:t>
            </a:r>
          </a:p>
          <a:p>
            <a:endParaRPr lang="en-US" dirty="0"/>
          </a:p>
          <a:p>
            <a:r>
              <a:rPr lang="en-US" dirty="0"/>
              <a:t>“API helper” (calls to the K8s API and to DNS) currently integrated with CP.  Longer term may separate it out again, and/or use </a:t>
            </a:r>
            <a:r>
              <a:rPr lang="en-US" dirty="0" err="1"/>
              <a:t>xDS</a:t>
            </a:r>
            <a:r>
              <a:rPr lang="en-US" dirty="0"/>
              <a:t> API NB.  </a:t>
            </a:r>
            <a:r>
              <a:rPr lang="en-US" dirty="0" err="1"/>
              <a:t>xDS</a:t>
            </a:r>
            <a:r>
              <a:rPr lang="en-US" dirty="0"/>
              <a:t> offers possibility to implement virtual services and/o integrate with Istio (if we can get changes </a:t>
            </a:r>
            <a:r>
              <a:rPr lang="en-US" dirty="0" err="1"/>
              <a:t>upstreamed</a:t>
            </a:r>
            <a:r>
              <a:rPr lang="en-US" dirty="0"/>
              <a:t>).</a:t>
            </a:r>
          </a:p>
        </p:txBody>
      </p:sp>
      <p:sp>
        <p:nvSpPr>
          <p:cNvPr id="4" name="Slide Number Placeholder 3"/>
          <p:cNvSpPr>
            <a:spLocks noGrp="1"/>
          </p:cNvSpPr>
          <p:nvPr>
            <p:ph type="sldNum" sz="quarter" idx="5"/>
          </p:nvPr>
        </p:nvSpPr>
        <p:spPr/>
        <p:txBody>
          <a:bodyPr/>
          <a:lstStyle/>
          <a:p>
            <a:fld id="{3C696A37-D6C5-3048-B29D-6E204CE21A24}" type="slidenum">
              <a:rPr lang="en-US" smtClean="0"/>
              <a:t>8</a:t>
            </a:fld>
            <a:endParaRPr lang="en-US"/>
          </a:p>
        </p:txBody>
      </p:sp>
    </p:spTree>
    <p:extLst>
      <p:ext uri="{BB962C8B-B14F-4D97-AF65-F5344CB8AC3E}">
        <p14:creationId xmlns:p14="http://schemas.microsoft.com/office/powerpoint/2010/main" val="1032519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RIST would also have data-plane as a single UDP socket does RTP, RTCP and CP.</a:t>
            </a:r>
          </a:p>
          <a:p>
            <a:endParaRPr lang="en-US" dirty="0"/>
          </a:p>
          <a:p>
            <a:r>
              <a:rPr lang="en-US" dirty="0"/>
              <a:t>For most other protocols the stub will be CP only.</a:t>
            </a:r>
          </a:p>
          <a:p>
            <a:endParaRPr lang="en-US" dirty="0"/>
          </a:p>
          <a:p>
            <a:r>
              <a:rPr lang="en-US" dirty="0"/>
              <a:t>For web-based protocols one option is to replace the stub with an Envoy proxy (possibly just one per node)</a:t>
            </a:r>
          </a:p>
        </p:txBody>
      </p:sp>
      <p:sp>
        <p:nvSpPr>
          <p:cNvPr id="4" name="Slide Number Placeholder 3"/>
          <p:cNvSpPr>
            <a:spLocks noGrp="1"/>
          </p:cNvSpPr>
          <p:nvPr>
            <p:ph type="sldNum" sz="quarter" idx="5"/>
          </p:nvPr>
        </p:nvSpPr>
        <p:spPr/>
        <p:txBody>
          <a:bodyPr/>
          <a:lstStyle/>
          <a:p>
            <a:fld id="{3C696A37-D6C5-3048-B29D-6E204CE21A24}" type="slidenum">
              <a:rPr lang="en-US" smtClean="0"/>
              <a:t>9</a:t>
            </a:fld>
            <a:endParaRPr lang="en-US"/>
          </a:p>
        </p:txBody>
      </p:sp>
    </p:spTree>
    <p:extLst>
      <p:ext uri="{BB962C8B-B14F-4D97-AF65-F5344CB8AC3E}">
        <p14:creationId xmlns:p14="http://schemas.microsoft.com/office/powerpoint/2010/main" val="576959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This could apply to any web based protocol (AMWA NMOS, WebRTC </a:t>
            </a:r>
            <a:r>
              <a:rPr lang="en-US" sz="1000" kern="1200" dirty="0" err="1">
                <a:solidFill>
                  <a:schemeClr val="tx1"/>
                </a:solidFill>
                <a:latin typeface="+mn-lt"/>
                <a:ea typeface="+mn-ea"/>
                <a:cs typeface="+mn-cs"/>
              </a:rPr>
              <a:t>etc</a:t>
            </a:r>
            <a:r>
              <a:rPr lang="en-US" sz="1000" kern="1200" dirty="0">
                <a:solidFill>
                  <a:schemeClr val="tx1"/>
                </a:solidFill>
                <a:latin typeface="+mn-lt"/>
                <a:ea typeface="+mn-ea"/>
                <a:cs typeface="+mn-cs"/>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latin typeface="+mn-lt"/>
              <a:ea typeface="+mn-ea"/>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mn-lt"/>
                <a:ea typeface="+mn-ea"/>
                <a:cs typeface="+mn-cs"/>
              </a:rPr>
              <a:t>Envoy proxy could be a sidecar, or one per node.  Control Plane is pretty limited traffic so one proxy per node seems better than a sidecar.</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latin typeface="+mn-lt"/>
              <a:ea typeface="+mn-ea"/>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3C696A37-D6C5-3048-B29D-6E204CE21A24}" type="slidenum">
              <a:rPr lang="en-US" smtClean="0"/>
              <a:t>10</a:t>
            </a:fld>
            <a:endParaRPr lang="en-US"/>
          </a:p>
        </p:txBody>
      </p:sp>
    </p:spTree>
    <p:extLst>
      <p:ext uri="{BB962C8B-B14F-4D97-AF65-F5344CB8AC3E}">
        <p14:creationId xmlns:p14="http://schemas.microsoft.com/office/powerpoint/2010/main" val="2332643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7" y="5158359"/>
            <a:ext cx="11061895" cy="384175"/>
          </a:xfrm>
          <a:prstGeom prst="rect">
            <a:avLst/>
          </a:prstGeom>
        </p:spPr>
        <p:txBody>
          <a:bodyPr lIns="91420" tIns="45710" rIns="91420" bIns="45710" anchor="b" anchorCtr="0">
            <a:noAutofit/>
          </a:bodyPr>
          <a:lstStyle>
            <a:lvl1pPr marL="0" indent="0" algn="l">
              <a:buNone/>
              <a:defRPr sz="2133" b="0" i="0">
                <a:solidFill>
                  <a:schemeClr val="bg1"/>
                </a:solidFill>
                <a:latin typeface="+mn-lt"/>
                <a:cs typeface="CiscoSansTT ExtraLight"/>
              </a:defRPr>
            </a:lvl1pPr>
            <a:lvl2pPr marL="457119" indent="0" algn="ctr">
              <a:buNone/>
              <a:defRPr>
                <a:solidFill>
                  <a:schemeClr val="tx1">
                    <a:tint val="75000"/>
                  </a:schemeClr>
                </a:solidFill>
              </a:defRPr>
            </a:lvl2pPr>
            <a:lvl3pPr marL="914248" indent="0" algn="ctr">
              <a:buNone/>
              <a:defRPr>
                <a:solidFill>
                  <a:schemeClr val="tx1">
                    <a:tint val="75000"/>
                  </a:schemeClr>
                </a:solidFill>
              </a:defRPr>
            </a:lvl3pPr>
            <a:lvl4pPr marL="1371370" indent="0" algn="ctr">
              <a:buNone/>
              <a:defRPr>
                <a:solidFill>
                  <a:schemeClr val="tx1">
                    <a:tint val="75000"/>
                  </a:schemeClr>
                </a:solidFill>
              </a:defRPr>
            </a:lvl4pPr>
            <a:lvl5pPr marL="1828497" indent="0" algn="ctr">
              <a:buNone/>
              <a:defRPr>
                <a:solidFill>
                  <a:schemeClr val="tx1">
                    <a:tint val="75000"/>
                  </a:schemeClr>
                </a:solidFill>
              </a:defRPr>
            </a:lvl5pPr>
            <a:lvl6pPr marL="2285615" indent="0" algn="ctr">
              <a:buNone/>
              <a:defRPr>
                <a:solidFill>
                  <a:schemeClr val="tx1">
                    <a:tint val="75000"/>
                  </a:schemeClr>
                </a:solidFill>
              </a:defRPr>
            </a:lvl6pPr>
            <a:lvl7pPr marL="2742745" indent="0" algn="ctr">
              <a:buNone/>
              <a:defRPr>
                <a:solidFill>
                  <a:schemeClr val="tx1">
                    <a:tint val="75000"/>
                  </a:schemeClr>
                </a:solidFill>
              </a:defRPr>
            </a:lvl7pPr>
            <a:lvl8pPr marL="3199867" indent="0" algn="ctr">
              <a:buNone/>
              <a:defRPr>
                <a:solidFill>
                  <a:schemeClr val="tx1">
                    <a:tint val="75000"/>
                  </a:schemeClr>
                </a:solidFill>
              </a:defRPr>
            </a:lvl8pPr>
            <a:lvl9pPr marL="3656994"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625997" y="5478355"/>
            <a:ext cx="11061895" cy="384175"/>
          </a:xfrm>
          <a:prstGeom prst="rect">
            <a:avLst/>
          </a:prstGeom>
        </p:spPr>
        <p:txBody>
          <a:bodyPr lIns="91420" tIns="45710" rIns="91420" bIns="45710"/>
          <a:lstStyle>
            <a:lvl1pPr marL="0" indent="0" algn="l">
              <a:buFontTx/>
              <a:buNone/>
              <a:defRPr lang="en-US" sz="2133"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625997" y="5798351"/>
            <a:ext cx="11061895" cy="384175"/>
          </a:xfrm>
          <a:prstGeom prst="rect">
            <a:avLst/>
          </a:prstGeom>
        </p:spPr>
        <p:txBody>
          <a:bodyPr lIns="91420" tIns="45710" rIns="91420" bIns="45710"/>
          <a:lstStyle>
            <a:lvl1pPr marL="0" indent="0" algn="l">
              <a:buFontTx/>
              <a:buNone/>
              <a:defRPr lang="en-US" sz="2133"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617725" y="4281951"/>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solidFill>
                <a:latin typeface="+mj-lt"/>
                <a:cs typeface="CiscoSansTT ExtraLight"/>
              </a:defRPr>
            </a:lvl1pPr>
            <a:lvl2pPr marL="406355" indent="0">
              <a:buNone/>
              <a:defRPr/>
            </a:lvl2pPr>
            <a:lvl3pPr marL="569840" indent="0">
              <a:buNone/>
              <a:defRPr/>
            </a:lvl3pPr>
            <a:lvl4pPr marL="688891" indent="0">
              <a:buNone/>
              <a:defRPr/>
            </a:lvl4pPr>
            <a:lvl5pPr marL="801588" indent="0">
              <a:buNone/>
              <a:defRPr/>
            </a:lvl5pPr>
          </a:lstStyle>
          <a:p>
            <a:pPr lvl="0"/>
            <a:r>
              <a:rPr lang="en-GB"/>
              <a:t>Subtitle Goes Here</a:t>
            </a:r>
          </a:p>
        </p:txBody>
      </p:sp>
      <p:sp>
        <p:nvSpPr>
          <p:cNvPr id="20" name="Title 1"/>
          <p:cNvSpPr>
            <a:spLocks noGrp="1"/>
          </p:cNvSpPr>
          <p:nvPr>
            <p:ph type="ctrTitle" hasCustomPrompt="1"/>
          </p:nvPr>
        </p:nvSpPr>
        <p:spPr>
          <a:xfrm>
            <a:off x="567688" y="3519969"/>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solidFill>
                <a:latin typeface="+mj-lt"/>
                <a:cs typeface="CiscoSansTT ExtraLight"/>
              </a:defRPr>
            </a:lvl1pPr>
          </a:lstStyle>
          <a:p>
            <a:r>
              <a:rPr lang="en-GB"/>
              <a:t>Presentation Title Goes Here</a:t>
            </a:r>
            <a:endParaRPr lang="en-US"/>
          </a:p>
        </p:txBody>
      </p:sp>
      <p:pic>
        <p:nvPicPr>
          <p:cNvPr id="8" name="Picture 7">
            <a:extLst>
              <a:ext uri="{FF2B5EF4-FFF2-40B4-BE49-F238E27FC236}">
                <a16:creationId xmlns:a16="http://schemas.microsoft.com/office/drawing/2014/main" id="{E86B9FA2-4AF2-7844-9337-F5E73A739D99}"/>
              </a:ext>
            </a:extLst>
          </p:cNvPr>
          <p:cNvPicPr>
            <a:picLocks noChangeAspect="1"/>
          </p:cNvPicPr>
          <p:nvPr/>
        </p:nvPicPr>
        <p:blipFill>
          <a:blip r:embed="rId2"/>
          <a:stretch>
            <a:fillRect/>
          </a:stretch>
        </p:blipFill>
        <p:spPr>
          <a:xfrm>
            <a:off x="617723" y="513255"/>
            <a:ext cx="3693344" cy="569311"/>
          </a:xfrm>
          <a:prstGeom prst="rect">
            <a:avLst/>
          </a:prstGeom>
        </p:spPr>
      </p:pic>
    </p:spTree>
    <p:extLst>
      <p:ext uri="{BB962C8B-B14F-4D97-AF65-F5344CB8AC3E}">
        <p14:creationId xmlns:p14="http://schemas.microsoft.com/office/powerpoint/2010/main" val="2281000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16401" y="1602317"/>
            <a:ext cx="11036459" cy="4519083"/>
          </a:xfrm>
          <a:prstGeom prst="rect">
            <a:avLst/>
          </a:prstGeom>
        </p:spPr>
        <p:txBody>
          <a:bodyPr lIns="91420" tIns="45710" rIns="91420" bIns="45710">
            <a:noAutofit/>
          </a:bodyPr>
          <a:lstStyle>
            <a:lvl1pPr marL="304784" indent="-228589">
              <a:lnSpc>
                <a:spcPct val="95000"/>
              </a:lnSpc>
              <a:spcBef>
                <a:spcPts val="1480"/>
              </a:spcBef>
              <a:buClr>
                <a:schemeClr val="tx1"/>
              </a:buClr>
              <a:buSzPct val="80000"/>
              <a:buFont typeface="Arial"/>
              <a:buChar char="•"/>
              <a:defRPr sz="2667" b="0" i="0">
                <a:solidFill>
                  <a:schemeClr val="tx1"/>
                </a:solidFill>
                <a:latin typeface="+mn-lt"/>
                <a:ea typeface="CiscoSansTT Thin" charset="0"/>
                <a:cs typeface="CiscoSansTT Thin" charset="0"/>
              </a:defRPr>
            </a:lvl1pPr>
            <a:lvl2pPr marL="609570" indent="-220122">
              <a:lnSpc>
                <a:spcPct val="95000"/>
              </a:lnSpc>
              <a:spcBef>
                <a:spcPts val="600"/>
              </a:spcBef>
              <a:buClr>
                <a:schemeClr val="tx1"/>
              </a:buClr>
              <a:buSzPct val="80000"/>
              <a:buFont typeface="Arial"/>
              <a:buChar char="•"/>
              <a:defRPr sz="2400" b="0" i="0">
                <a:solidFill>
                  <a:schemeClr val="tx1"/>
                </a:solidFill>
                <a:latin typeface="+mn-lt"/>
                <a:ea typeface="CiscoSansTT Thin" charset="0"/>
                <a:cs typeface="CiscoSansTT Thin" charset="0"/>
              </a:defRPr>
            </a:lvl2pPr>
            <a:lvl3pPr marL="914354" indent="-146043">
              <a:buClr>
                <a:schemeClr val="tx1"/>
              </a:buClr>
              <a:buSzPct val="80000"/>
              <a:buFont typeface="Arial"/>
              <a:buChar char="•"/>
              <a:defRPr sz="2133" b="0" i="0">
                <a:solidFill>
                  <a:schemeClr val="tx1"/>
                </a:solidFill>
                <a:latin typeface="+mn-lt"/>
                <a:ea typeface="CiscoSansTT Thin" charset="0"/>
                <a:cs typeface="CiscoSansTT Thin" charset="0"/>
              </a:defRPr>
            </a:lvl3pPr>
            <a:lvl4pPr marL="1214652" indent="-228542">
              <a:buClr>
                <a:schemeClr val="tx1"/>
              </a:buClr>
              <a:buSzPct val="80000"/>
              <a:buFont typeface="Arial"/>
              <a:buChar char="•"/>
              <a:defRPr sz="1867" b="0" i="0">
                <a:solidFill>
                  <a:schemeClr val="tx1"/>
                </a:solidFill>
                <a:latin typeface="+mn-lt"/>
                <a:ea typeface="CiscoSansTT Thin" charset="0"/>
                <a:cs typeface="CiscoSansTT Thin" charset="0"/>
              </a:defRPr>
            </a:lvl4pPr>
            <a:lvl5pPr marL="1443195" indent="-224309">
              <a:buClr>
                <a:schemeClr val="tx1"/>
              </a:buClr>
              <a:buSzPct val="80000"/>
              <a:buFont typeface="Arial"/>
              <a:buChar char="•"/>
              <a:defRPr sz="1600" b="0" i="0">
                <a:solidFill>
                  <a:schemeClr val="tx1"/>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583688" y="455086"/>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2446318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bg>
      <p:bgPr>
        <a:solidFill>
          <a:schemeClr val="bg2"/>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711199" y="1607864"/>
            <a:ext cx="5181600" cy="4110792"/>
          </a:xfrm>
          <a:prstGeom prst="rect">
            <a:avLst/>
          </a:prstGeom>
        </p:spPr>
        <p:txBody>
          <a:bodyPr lIns="0" tIns="45710" rIns="0" bIns="45710">
            <a:noAutofit/>
          </a:bodyPr>
          <a:lstStyle>
            <a:lvl1pPr marL="232822" indent="-156625">
              <a:lnSpc>
                <a:spcPct val="95000"/>
              </a:lnSpc>
              <a:spcBef>
                <a:spcPts val="1480"/>
              </a:spcBef>
              <a:buClr>
                <a:schemeClr val="tx1"/>
              </a:buClr>
              <a:buSzPct val="60000"/>
              <a:buFont typeface="Arial"/>
              <a:buChar char="•"/>
              <a:defRPr sz="2667" b="0" i="0">
                <a:solidFill>
                  <a:schemeClr val="tx1"/>
                </a:solidFill>
                <a:latin typeface="+mn-lt"/>
                <a:cs typeface="CiscoSans ExtraLight"/>
              </a:defRPr>
            </a:lvl1pPr>
            <a:lvl2pPr marL="385214" indent="-152392">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07" indent="-152392">
              <a:buClr>
                <a:schemeClr val="tx1"/>
              </a:buClr>
              <a:buSzPct val="60000"/>
              <a:buFont typeface="Arial"/>
              <a:buChar char="•"/>
              <a:defRPr sz="2133" b="0" i="0">
                <a:solidFill>
                  <a:schemeClr val="tx1"/>
                </a:solidFill>
                <a:latin typeface="+mn-lt"/>
                <a:cs typeface="CiscoSans ExtraLight"/>
              </a:defRPr>
            </a:lvl3pPr>
            <a:lvl4pPr marL="689999" indent="-152392">
              <a:buClr>
                <a:schemeClr val="tx1"/>
              </a:buClr>
              <a:buSzPct val="60000"/>
              <a:buFont typeface="Arial"/>
              <a:buChar char="•"/>
              <a:defRPr sz="1867" b="0" i="0">
                <a:solidFill>
                  <a:schemeClr val="tx1"/>
                </a:solidFill>
                <a:latin typeface="+mn-lt"/>
                <a:cs typeface="CiscoSans ExtraLight"/>
              </a:defRPr>
            </a:lvl4pPr>
            <a:lvl5pPr marL="842391" indent="-152392">
              <a:buClr>
                <a:schemeClr val="tx1"/>
              </a:buClr>
              <a:buSzPct val="60000"/>
              <a:buFont typeface="Arial"/>
              <a:buChar char="•"/>
              <a:defRPr sz="1600" b="0" i="0">
                <a:solidFill>
                  <a:schemeClr val="tx1"/>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p:cNvSpPr>
            <a:spLocks noGrp="1"/>
          </p:cNvSpPr>
          <p:nvPr>
            <p:ph type="body" sz="quarter" idx="11"/>
          </p:nvPr>
        </p:nvSpPr>
        <p:spPr>
          <a:xfrm>
            <a:off x="6341155" y="1607864"/>
            <a:ext cx="5181600" cy="4110792"/>
          </a:xfrm>
          <a:prstGeom prst="rect">
            <a:avLst/>
          </a:prstGeom>
        </p:spPr>
        <p:txBody>
          <a:bodyPr lIns="0" tIns="45710" rIns="0" bIns="45710">
            <a:noAutofit/>
          </a:bodyPr>
          <a:lstStyle>
            <a:lvl1pPr marL="232822" indent="-156625">
              <a:lnSpc>
                <a:spcPct val="95000"/>
              </a:lnSpc>
              <a:spcBef>
                <a:spcPts val="1480"/>
              </a:spcBef>
              <a:buClr>
                <a:schemeClr val="tx1"/>
              </a:buClr>
              <a:buSzPct val="60000"/>
              <a:buFont typeface="Arial"/>
              <a:buChar char="•"/>
              <a:defRPr sz="2667" b="0" i="0" baseline="0">
                <a:solidFill>
                  <a:schemeClr val="tx1"/>
                </a:solidFill>
                <a:latin typeface="+mn-lt"/>
                <a:cs typeface="CiscoSans ExtraLight"/>
              </a:defRPr>
            </a:lvl1pPr>
            <a:lvl2pPr marL="385214" indent="-152392">
              <a:lnSpc>
                <a:spcPct val="95000"/>
              </a:lnSpc>
              <a:spcBef>
                <a:spcPts val="600"/>
              </a:spcBef>
              <a:buClr>
                <a:schemeClr val="tx1"/>
              </a:buClr>
              <a:buSzPct val="60000"/>
              <a:buFont typeface="Arial"/>
              <a:buChar char="•"/>
              <a:defRPr sz="2400" b="0" i="0">
                <a:solidFill>
                  <a:schemeClr val="tx1"/>
                </a:solidFill>
                <a:latin typeface="+mn-lt"/>
                <a:cs typeface="CiscoSans ExtraLight"/>
              </a:defRPr>
            </a:lvl2pPr>
            <a:lvl3pPr marL="537607" indent="-152392">
              <a:buClr>
                <a:schemeClr val="tx1"/>
              </a:buClr>
              <a:buSzPct val="60000"/>
              <a:buFont typeface="Arial"/>
              <a:buChar char="•"/>
              <a:defRPr sz="2133" b="0" i="0">
                <a:solidFill>
                  <a:schemeClr val="tx1"/>
                </a:solidFill>
                <a:latin typeface="+mn-lt"/>
                <a:cs typeface="CiscoSans ExtraLight"/>
              </a:defRPr>
            </a:lvl3pPr>
            <a:lvl4pPr marL="689999" indent="-152392">
              <a:buClr>
                <a:schemeClr val="tx1"/>
              </a:buClr>
              <a:buSzPct val="60000"/>
              <a:buFont typeface="Arial"/>
              <a:buChar char="•"/>
              <a:defRPr sz="1867" b="0" i="0">
                <a:solidFill>
                  <a:schemeClr val="tx1"/>
                </a:solidFill>
                <a:latin typeface="+mn-lt"/>
                <a:cs typeface="CiscoSans ExtraLight"/>
              </a:defRPr>
            </a:lvl4pPr>
            <a:lvl5pPr marL="842391" indent="-152392">
              <a:buClr>
                <a:schemeClr val="tx1"/>
              </a:buClr>
              <a:buSzPct val="60000"/>
              <a:buFont typeface="Arial"/>
              <a:buChar char="•"/>
              <a:defRPr sz="1600" b="0" i="0">
                <a:solidFill>
                  <a:schemeClr val="tx1"/>
                </a:solidFill>
                <a:latin typeface="+mn-lt"/>
                <a:cs typeface="CiscoSans ExtraLigh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5"/>
          <p:cNvSpPr>
            <a:spLocks noGrp="1"/>
          </p:cNvSpPr>
          <p:nvPr>
            <p:ph type="title"/>
          </p:nvPr>
        </p:nvSpPr>
        <p:spPr bwMode="auto">
          <a:xfrm>
            <a:off x="583688" y="455086"/>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1278309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_Title only">
    <p:bg>
      <p:bgPr>
        <a:solidFill>
          <a:schemeClr val="bg2"/>
        </a:solidFill>
        <a:effectLst/>
      </p:bgPr>
    </p:bg>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1593912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Slide">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06256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bg>
      <p:bgPr>
        <a:solidFill>
          <a:schemeClr val="bg2"/>
        </a:solidFill>
        <a:effectLst/>
      </p:bgPr>
    </p:bg>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711200" y="1602317"/>
            <a:ext cx="10820400" cy="3739704"/>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a:t>Click icon to add table</a:t>
            </a:r>
            <a:endParaRPr lang="en-GB" noProof="0"/>
          </a:p>
        </p:txBody>
      </p:sp>
      <p:sp>
        <p:nvSpPr>
          <p:cNvPr id="6" name="Text Placeholder 9"/>
          <p:cNvSpPr>
            <a:spLocks noGrp="1"/>
          </p:cNvSpPr>
          <p:nvPr>
            <p:ph type="body" sz="quarter" idx="11"/>
          </p:nvPr>
        </p:nvSpPr>
        <p:spPr>
          <a:xfrm>
            <a:off x="583691" y="5530962"/>
            <a:ext cx="9573749" cy="434977"/>
          </a:xfrm>
          <a:prstGeom prst="rect">
            <a:avLst/>
          </a:prstGeom>
        </p:spPr>
        <p:txBody>
          <a:bodyPr wrap="square" lIns="91420" tIns="45710" rIns="91420" bIns="45710" anchor="b" anchorCtr="0">
            <a:noAutofit/>
          </a:bodyPr>
          <a:lstStyle>
            <a:lvl1pPr algn="l" defTabSz="80472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5" name="Title Placeholder 5"/>
          <p:cNvSpPr>
            <a:spLocks noGrp="1"/>
          </p:cNvSpPr>
          <p:nvPr>
            <p:ph type="title"/>
          </p:nvPr>
        </p:nvSpPr>
        <p:spPr bwMode="auto">
          <a:xfrm>
            <a:off x="583688" y="455086"/>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733">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2432032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bg>
      <p:bgPr>
        <a:solidFill>
          <a:schemeClr val="bg2"/>
        </a:solidFill>
        <a:effectLst/>
      </p:bgPr>
    </p:bg>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711200" y="1602319"/>
            <a:ext cx="10820400"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a:t>Click icon to add chart</a:t>
            </a:r>
          </a:p>
        </p:txBody>
      </p:sp>
      <p:sp>
        <p:nvSpPr>
          <p:cNvPr id="7" name="Text Placeholder 9"/>
          <p:cNvSpPr>
            <a:spLocks noGrp="1"/>
          </p:cNvSpPr>
          <p:nvPr>
            <p:ph type="body" sz="quarter" idx="11"/>
          </p:nvPr>
        </p:nvSpPr>
        <p:spPr>
          <a:xfrm>
            <a:off x="583691" y="5530962"/>
            <a:ext cx="9573749" cy="434977"/>
          </a:xfrm>
          <a:prstGeom prst="rect">
            <a:avLst/>
          </a:prstGeom>
        </p:spPr>
        <p:txBody>
          <a:bodyPr wrap="square" lIns="91420" tIns="45710" rIns="91420" bIns="45710" anchor="b" anchorCtr="0">
            <a:noAutofit/>
          </a:bodyPr>
          <a:lstStyle>
            <a:lvl1pPr algn="l" defTabSz="804727">
              <a:lnSpc>
                <a:spcPct val="100000"/>
              </a:lnSpc>
              <a:spcBef>
                <a:spcPct val="50000"/>
              </a:spcBef>
              <a:buNone/>
              <a:defRPr sz="1867"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5" name="Title Placeholder 5"/>
          <p:cNvSpPr>
            <a:spLocks noGrp="1"/>
          </p:cNvSpPr>
          <p:nvPr>
            <p:ph type="title"/>
          </p:nvPr>
        </p:nvSpPr>
        <p:spPr bwMode="auto">
          <a:xfrm>
            <a:off x="583688" y="455086"/>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2853558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Multi_Slide">
    <p:bg>
      <p:bgPr>
        <a:solidFill>
          <a:schemeClr val="bg2"/>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602317"/>
            <a:ext cx="11040076" cy="4293328"/>
          </a:xfrm>
          <a:prstGeom prst="rect">
            <a:avLst/>
          </a:prstGeom>
        </p:spPr>
        <p:txBody>
          <a:bodyPr lIns="91420" tIns="45710" rIns="91420" bIns="45710">
            <a:noAutofit/>
          </a:bodyPr>
          <a:lstStyle>
            <a:lvl1pPr marL="380901" marR="0" indent="-380901" algn="ctr" defTabSz="609443" rtl="0" eaLnBrk="1" fontAlgn="auto" latinLnBrk="0" hangingPunct="1">
              <a:lnSpc>
                <a:spcPct val="100000"/>
              </a:lnSpc>
              <a:spcBef>
                <a:spcPct val="20000"/>
              </a:spcBef>
              <a:spcAft>
                <a:spcPts val="0"/>
              </a:spcAft>
              <a:buClrTx/>
              <a:buSzTx/>
              <a:buFont typeface="Arial"/>
              <a:buNone/>
              <a:tabLst/>
              <a:defRPr sz="2667" b="0" i="0" baseline="0">
                <a:solidFill>
                  <a:schemeClr val="tx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6"/>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4007779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Half_Page_Blank">
    <p:bg>
      <p:bgPr>
        <a:solidFill>
          <a:schemeClr val="bg2"/>
        </a:solidFill>
        <a:effectLst/>
      </p:bgPr>
    </p:bg>
    <p:spTree>
      <p:nvGrpSpPr>
        <p:cNvPr id="1" name=""/>
        <p:cNvGrpSpPr/>
        <p:nvPr/>
      </p:nvGrpSpPr>
      <p:grpSpPr>
        <a:xfrm>
          <a:off x="0" y="0"/>
          <a:ext cx="0" cy="0"/>
          <a:chOff x="0" y="0"/>
          <a:chExt cx="0" cy="0"/>
        </a:xfrm>
      </p:grpSpPr>
      <p:sp>
        <p:nvSpPr>
          <p:cNvPr id="5" name="Rectangle 4"/>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bg2">
                  <a:lumMod val="75000"/>
                </a:schemeClr>
              </a:solidFill>
            </a:endParaRPr>
          </a:p>
        </p:txBody>
      </p:sp>
      <p:sp>
        <p:nvSpPr>
          <p:cNvPr id="4" name="Text Placeholder 3"/>
          <p:cNvSpPr>
            <a:spLocks noGrp="1"/>
          </p:cNvSpPr>
          <p:nvPr>
            <p:ph type="body" sz="quarter" idx="10" hasCustomPrompt="1"/>
          </p:nvPr>
        </p:nvSpPr>
        <p:spPr>
          <a:xfrm>
            <a:off x="616401" y="2220244"/>
            <a:ext cx="4882699" cy="3901157"/>
          </a:xfrm>
          <a:prstGeom prst="rect">
            <a:avLst/>
          </a:prstGeom>
        </p:spPr>
        <p:txBody>
          <a:bodyPr lIns="91420" tIns="45710" rIns="91420" bIns="45710">
            <a:noAutofit/>
          </a:bodyPr>
          <a:lstStyle>
            <a:lvl1pPr marL="232822" indent="-156625">
              <a:lnSpc>
                <a:spcPct val="95000"/>
              </a:lnSpc>
              <a:spcBef>
                <a:spcPts val="1480"/>
              </a:spcBef>
              <a:buClr>
                <a:schemeClr val="tx2"/>
              </a:buClr>
              <a:buSzPct val="60000"/>
              <a:buFont typeface="Arial"/>
              <a:buChar char="•"/>
              <a:defRPr sz="2667" b="0" i="0">
                <a:solidFill>
                  <a:schemeClr val="bg1"/>
                </a:solidFill>
                <a:latin typeface="+mn-lt"/>
                <a:ea typeface="CiscoSansTT Thin" charset="0"/>
                <a:cs typeface="CiscoSansTT Thin" charset="0"/>
              </a:defRPr>
            </a:lvl1pPr>
            <a:lvl2pPr marL="385214" indent="-152392">
              <a:lnSpc>
                <a:spcPct val="95000"/>
              </a:lnSpc>
              <a:spcBef>
                <a:spcPts val="600"/>
              </a:spcBef>
              <a:buClr>
                <a:schemeClr val="tx2"/>
              </a:buClr>
              <a:buSzPct val="60000"/>
              <a:buFont typeface="Arial"/>
              <a:buChar char="•"/>
              <a:defRPr sz="2400" b="0" i="0">
                <a:solidFill>
                  <a:schemeClr val="bg1"/>
                </a:solidFill>
                <a:latin typeface="+mn-lt"/>
                <a:ea typeface="CiscoSansTT Thin" charset="0"/>
                <a:cs typeface="CiscoSansTT Thin" charset="0"/>
              </a:defRPr>
            </a:lvl2pPr>
            <a:lvl3pPr marL="537607" indent="-152392">
              <a:buClr>
                <a:schemeClr val="tx2"/>
              </a:buClr>
              <a:buSzPct val="60000"/>
              <a:buFont typeface="Arial"/>
              <a:buChar char="•"/>
              <a:defRPr sz="2133" b="0" i="0">
                <a:solidFill>
                  <a:schemeClr val="bg1"/>
                </a:solidFill>
                <a:latin typeface="+mn-lt"/>
                <a:ea typeface="CiscoSansTT Thin" charset="0"/>
                <a:cs typeface="CiscoSansTT Thin" charset="0"/>
              </a:defRPr>
            </a:lvl3pPr>
            <a:lvl4pPr marL="689999" indent="-152392">
              <a:buClr>
                <a:schemeClr val="tx2"/>
              </a:buClr>
              <a:buSzPct val="60000"/>
              <a:buFont typeface="Arial"/>
              <a:buChar char="•"/>
              <a:defRPr sz="1867" b="0" i="0">
                <a:solidFill>
                  <a:schemeClr val="bg1"/>
                </a:solidFill>
                <a:latin typeface="+mn-lt"/>
                <a:ea typeface="CiscoSansTT Thin" charset="0"/>
                <a:cs typeface="CiscoSansTT Thin" charset="0"/>
              </a:defRPr>
            </a:lvl4pPr>
            <a:lvl5pPr marL="842391" indent="-152392">
              <a:buClr>
                <a:schemeClr val="tx2"/>
              </a:buClr>
              <a:buSzPct val="60000"/>
              <a:buFont typeface="Arial"/>
              <a:buChar char="•"/>
              <a:defRPr sz="1600" b="0" i="0">
                <a:solidFill>
                  <a:schemeClr val="bg1"/>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583690" y="455086"/>
            <a:ext cx="4915412"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4267">
                <a:solidFill>
                  <a:schemeClr val="bg1"/>
                </a:solidFill>
              </a:defRPr>
            </a:lvl1pPr>
          </a:lstStyle>
          <a:p>
            <a:pPr lvl="0"/>
            <a:r>
              <a:rPr lang="en-US"/>
              <a:t>Click to edit Master title style</a:t>
            </a:r>
            <a:endParaRPr lang="en-GB"/>
          </a:p>
        </p:txBody>
      </p:sp>
      <p:sp>
        <p:nvSpPr>
          <p:cNvPr id="8" name="Rectangle 4"/>
          <p:cNvSpPr>
            <a:spLocks noChangeArrowheads="1"/>
          </p:cNvSpPr>
          <p:nvPr/>
        </p:nvSpPr>
        <p:spPr bwMode="ltGray">
          <a:xfrm>
            <a:off x="636905" y="6322207"/>
            <a:ext cx="4757856" cy="206025"/>
          </a:xfrm>
          <a:prstGeom prst="rect">
            <a:avLst/>
          </a:prstGeom>
          <a:noFill/>
          <a:ln w="9525">
            <a:noFill/>
            <a:miter lim="800000"/>
            <a:headEnd/>
            <a:tailEnd/>
          </a:ln>
          <a:effectLst/>
        </p:spPr>
        <p:txBody>
          <a:bodyPr wrap="square" lIns="82115" tIns="41056" rIns="82115" bIns="41056" anchor="b">
            <a:spAutoFit/>
          </a:bodyPr>
          <a:lstStyle/>
          <a:p>
            <a:pPr algn="l" defTabSz="814285" rtl="0" fontAlgn="auto">
              <a:spcBef>
                <a:spcPts val="0"/>
              </a:spcBef>
              <a:spcAft>
                <a:spcPts val="0"/>
              </a:spcAft>
              <a:defRPr/>
            </a:pPr>
            <a:r>
              <a:rPr lang="en-US" sz="800" kern="1200" spc="27" baseline="0">
                <a:solidFill>
                  <a:schemeClr val="bg1"/>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1487431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288" userDrawn="1">
          <p15:clr>
            <a:srgbClr val="FBAE40"/>
          </p15:clr>
        </p15:guide>
        <p15:guide id="3" pos="259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Half_Page_Tex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latin typeface="+mj-lt"/>
            </a:endParaRPr>
          </a:p>
        </p:txBody>
      </p:sp>
      <p:sp>
        <p:nvSpPr>
          <p:cNvPr id="3" name="Title Placeholder 5"/>
          <p:cNvSpPr>
            <a:spLocks noGrp="1"/>
          </p:cNvSpPr>
          <p:nvPr>
            <p:ph type="title"/>
          </p:nvPr>
        </p:nvSpPr>
        <p:spPr bwMode="auto">
          <a:xfrm>
            <a:off x="558802" y="2209800"/>
            <a:ext cx="5103284" cy="2438400"/>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6" name="Text Placeholder 5"/>
          <p:cNvSpPr>
            <a:spLocks noGrp="1"/>
          </p:cNvSpPr>
          <p:nvPr>
            <p:ph type="body" sz="quarter" idx="10"/>
          </p:nvPr>
        </p:nvSpPr>
        <p:spPr>
          <a:xfrm>
            <a:off x="6796619" y="709083"/>
            <a:ext cx="4734983" cy="5412316"/>
          </a:xfrm>
          <a:prstGeom prst="rect">
            <a:avLst/>
          </a:prstGeom>
        </p:spPr>
        <p:txBody>
          <a:bodyPr lIns="0" rIns="0" anchor="ctr" anchorCtr="0"/>
          <a:lstStyle>
            <a:lvl1pPr marL="226473" indent="-226473">
              <a:lnSpc>
                <a:spcPct val="100000"/>
              </a:lnSpc>
              <a:buClr>
                <a:schemeClr val="tx1"/>
              </a:buClr>
              <a:buSzPct val="60000"/>
              <a:buFont typeface="Arial" panose="020B0604020202020204" pitchFamily="34" charset="0"/>
              <a:buChar char="•"/>
              <a:tabLst>
                <a:tab pos="304784" algn="l"/>
              </a:tabLst>
              <a:defRPr sz="3200"/>
            </a:lvl1pPr>
            <a:lvl2pPr marL="461411" indent="-228589">
              <a:lnSpc>
                <a:spcPct val="100000"/>
              </a:lnSpc>
              <a:buClr>
                <a:schemeClr val="tx1"/>
              </a:buClr>
              <a:buSzPct val="60000"/>
              <a:buFont typeface="Arial" panose="020B0604020202020204" pitchFamily="34" charset="0"/>
              <a:buChar char="•"/>
              <a:defRPr sz="3200"/>
            </a:lvl2pPr>
            <a:lvl3pPr marL="609570" indent="-156625">
              <a:lnSpc>
                <a:spcPct val="100000"/>
              </a:lnSpc>
              <a:buClr>
                <a:schemeClr val="tx1"/>
              </a:buClr>
              <a:buSzPct val="60000"/>
              <a:buFont typeface="Arial" panose="020B0604020202020204" pitchFamily="34" charset="0"/>
              <a:buChar char="•"/>
              <a:defRPr sz="2667"/>
            </a:lvl3pPr>
            <a:lvl4pPr marL="766196" indent="-156625">
              <a:lnSpc>
                <a:spcPct val="100000"/>
              </a:lnSpc>
              <a:buClr>
                <a:schemeClr val="tx1"/>
              </a:buClr>
              <a:buSzPct val="60000"/>
              <a:buFont typeface="Arial" panose="020B0604020202020204" pitchFamily="34" charset="0"/>
              <a:buChar char="•"/>
              <a:tabLst/>
              <a:defRPr sz="2400"/>
            </a:lvl4pPr>
            <a:lvl5pPr marL="992669" indent="-150276">
              <a:lnSpc>
                <a:spcPct val="100000"/>
              </a:lnSpc>
              <a:buClr>
                <a:schemeClr val="tx1"/>
              </a:buClr>
              <a:buSzPct val="60000"/>
              <a:buFont typeface="Arial" panose="020B0604020202020204" pitchFamily="34" charset="0"/>
              <a:buChar cha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ChangeArrowheads="1"/>
          </p:cNvSpPr>
          <p:nvPr/>
        </p:nvSpPr>
        <p:spPr bwMode="ltGray">
          <a:xfrm>
            <a:off x="636907" y="6322207"/>
            <a:ext cx="4622389" cy="206025"/>
          </a:xfrm>
          <a:prstGeom prst="rect">
            <a:avLst/>
          </a:prstGeom>
          <a:noFill/>
          <a:ln w="9525">
            <a:noFill/>
            <a:miter lim="800000"/>
            <a:headEnd/>
            <a:tailEnd/>
          </a:ln>
          <a:effectLst/>
        </p:spPr>
        <p:txBody>
          <a:bodyPr wrap="square" lIns="82115" tIns="41056" rIns="82115" bIns="41056" anchor="b">
            <a:spAutoFit/>
          </a:bodyPr>
          <a:lstStyle/>
          <a:p>
            <a:pPr algn="l" defTabSz="814285" rtl="0" fontAlgn="auto">
              <a:spcBef>
                <a:spcPts val="0"/>
              </a:spcBef>
              <a:spcAft>
                <a:spcPts val="0"/>
              </a:spcAft>
              <a:defRPr/>
            </a:pPr>
            <a:r>
              <a:rPr lang="en-US" sz="800" kern="1200" spc="27" baseline="0">
                <a:solidFill>
                  <a:schemeClr val="bg1"/>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3129296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userDrawn="1">
          <p15:clr>
            <a:srgbClr val="FBAE40"/>
          </p15:clr>
        </p15:guide>
        <p15:guide id="2" pos="264" userDrawn="1">
          <p15:clr>
            <a:srgbClr val="FBAE40"/>
          </p15:clr>
        </p15:guide>
        <p15:guide id="3" orient="horz" pos="2196" userDrawn="1">
          <p15:clr>
            <a:srgbClr val="FBAE40"/>
          </p15:clr>
        </p15:guide>
        <p15:guide id="4" pos="267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Half_Page_Text_2 column">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bg1"/>
              </a:solidFill>
              <a:latin typeface="+mj-lt"/>
            </a:endParaRPr>
          </a:p>
        </p:txBody>
      </p:sp>
      <p:sp>
        <p:nvSpPr>
          <p:cNvPr id="3" name="Title Placeholder 5"/>
          <p:cNvSpPr>
            <a:spLocks noGrp="1"/>
          </p:cNvSpPr>
          <p:nvPr>
            <p:ph type="title"/>
          </p:nvPr>
        </p:nvSpPr>
        <p:spPr bwMode="auto">
          <a:xfrm>
            <a:off x="583690" y="680720"/>
            <a:ext cx="5078396" cy="8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t"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6" name="Text Placeholder 5"/>
          <p:cNvSpPr>
            <a:spLocks noGrp="1"/>
          </p:cNvSpPr>
          <p:nvPr>
            <p:ph type="body" sz="quarter" idx="10"/>
          </p:nvPr>
        </p:nvSpPr>
        <p:spPr>
          <a:xfrm>
            <a:off x="6796619" y="680720"/>
            <a:ext cx="4734983" cy="5440680"/>
          </a:xfrm>
          <a:prstGeom prst="rect">
            <a:avLst/>
          </a:prstGeom>
        </p:spPr>
        <p:txBody>
          <a:bodyPr lIns="0" rIns="0"/>
          <a:lstStyle>
            <a:lvl1pPr marL="152392" indent="-152392">
              <a:lnSpc>
                <a:spcPct val="100000"/>
              </a:lnSpc>
              <a:buClr>
                <a:schemeClr val="tx1"/>
              </a:buClr>
              <a:buSzPct val="60000"/>
              <a:defRPr sz="2667"/>
            </a:lvl1pPr>
            <a:lvl2pPr marL="304784" indent="-152392">
              <a:lnSpc>
                <a:spcPct val="100000"/>
              </a:lnSpc>
              <a:buClr>
                <a:schemeClr val="tx1"/>
              </a:buClr>
              <a:buSzPct val="60000"/>
              <a:defRPr sz="2667"/>
            </a:lvl2pPr>
            <a:lvl3pPr marL="457178" indent="-152392">
              <a:lnSpc>
                <a:spcPct val="100000"/>
              </a:lnSpc>
              <a:buClr>
                <a:schemeClr val="tx1"/>
              </a:buClr>
              <a:buSzPct val="60000"/>
              <a:defRPr sz="2400"/>
            </a:lvl3pPr>
            <a:lvl4pPr marL="609570" indent="-165092">
              <a:lnSpc>
                <a:spcPct val="100000"/>
              </a:lnSpc>
              <a:buClr>
                <a:schemeClr val="tx1"/>
              </a:buClr>
              <a:buSzPct val="60000"/>
              <a:defRPr sz="2133"/>
            </a:lvl4pPr>
            <a:lvl5pPr marL="766196" indent="-156625">
              <a:lnSpc>
                <a:spcPct val="100000"/>
              </a:lnSpc>
              <a:buClr>
                <a:schemeClr val="tx1"/>
              </a:buClr>
              <a:buSzPct val="60000"/>
              <a:defRPr sz="21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1"/>
          </p:nvPr>
        </p:nvSpPr>
        <p:spPr>
          <a:xfrm>
            <a:off x="583690" y="2213124"/>
            <a:ext cx="5078396" cy="3908277"/>
          </a:xfrm>
          <a:prstGeom prst="rect">
            <a:avLst/>
          </a:prstGeom>
        </p:spPr>
        <p:txBody>
          <a:bodyPr/>
          <a:lstStyle>
            <a:lvl1pPr marL="152392" indent="-152392">
              <a:buClr>
                <a:schemeClr val="tx2"/>
              </a:buClr>
              <a:buSzPct val="60000"/>
              <a:defRPr lang="en-US" sz="2667" kern="1200" dirty="0" smtClean="0">
                <a:solidFill>
                  <a:schemeClr val="bg1"/>
                </a:solidFill>
                <a:latin typeface="+mn-lt"/>
                <a:ea typeface="ＭＳ Ｐゴシック" charset="0"/>
                <a:cs typeface="CiscoSans"/>
              </a:defRPr>
            </a:lvl1pPr>
            <a:lvl2pPr marL="304784" indent="-152392">
              <a:buClr>
                <a:schemeClr val="tx2"/>
              </a:buClr>
              <a:buSzPct val="60000"/>
              <a:defRPr sz="2667">
                <a:solidFill>
                  <a:schemeClr val="bg1"/>
                </a:solidFill>
              </a:defRPr>
            </a:lvl2pPr>
            <a:lvl3pPr marL="457178" indent="-152392">
              <a:buClr>
                <a:schemeClr val="tx2"/>
              </a:buClr>
              <a:buSzPct val="60000"/>
              <a:defRPr sz="2400">
                <a:solidFill>
                  <a:schemeClr val="bg1"/>
                </a:solidFill>
              </a:defRPr>
            </a:lvl3pPr>
            <a:lvl4pPr marL="609570" indent="-165092">
              <a:buClr>
                <a:schemeClr val="tx2"/>
              </a:buClr>
              <a:buSzPct val="60000"/>
              <a:defRPr sz="2133">
                <a:solidFill>
                  <a:schemeClr val="bg1"/>
                </a:solidFill>
              </a:defRPr>
            </a:lvl4pPr>
            <a:lvl5pPr marL="766196" indent="-156625">
              <a:buClr>
                <a:schemeClr val="tx2"/>
              </a:buClr>
              <a:buSzPct val="60000"/>
              <a:defRPr sz="2133">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ChangeArrowheads="1"/>
          </p:cNvSpPr>
          <p:nvPr/>
        </p:nvSpPr>
        <p:spPr bwMode="ltGray">
          <a:xfrm>
            <a:off x="636906" y="6322207"/>
            <a:ext cx="4478953" cy="206025"/>
          </a:xfrm>
          <a:prstGeom prst="rect">
            <a:avLst/>
          </a:prstGeom>
          <a:noFill/>
          <a:ln w="9525">
            <a:noFill/>
            <a:miter lim="800000"/>
            <a:headEnd/>
            <a:tailEnd/>
          </a:ln>
          <a:effectLst/>
        </p:spPr>
        <p:txBody>
          <a:bodyPr wrap="square" lIns="82115" tIns="41056" rIns="82115" bIns="41056" anchor="b">
            <a:spAutoFit/>
          </a:bodyPr>
          <a:lstStyle/>
          <a:p>
            <a:pPr algn="l" defTabSz="814285" rtl="0" fontAlgn="auto">
              <a:spcBef>
                <a:spcPts val="0"/>
              </a:spcBef>
              <a:spcAft>
                <a:spcPts val="0"/>
              </a:spcAft>
              <a:defRPr/>
            </a:pPr>
            <a:r>
              <a:rPr lang="en-US" sz="800" kern="1200" spc="27" baseline="0">
                <a:solidFill>
                  <a:schemeClr val="bg1"/>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186562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267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gue">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bg1"/>
                </a:solidFill>
                <a:latin typeface="+mj-lt"/>
                <a:ea typeface="CiscoSansTT Thin" charset="0"/>
                <a:cs typeface="CiscoSansTT Thin" charset="0"/>
              </a:defRPr>
            </a:lvl1pPr>
          </a:lstStyle>
          <a:p>
            <a:r>
              <a:rPr lang="en-GB"/>
              <a:t>Section Title Goes Here</a:t>
            </a:r>
            <a:endParaRPr lang="en-US"/>
          </a:p>
        </p:txBody>
      </p:sp>
    </p:spTree>
    <p:extLst>
      <p:ext uri="{BB962C8B-B14F-4D97-AF65-F5344CB8AC3E}">
        <p14:creationId xmlns:p14="http://schemas.microsoft.com/office/powerpoint/2010/main" val="1998833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_Half_Page_Picture_Caption">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 name="Title Placeholder 5"/>
          <p:cNvSpPr>
            <a:spLocks noGrp="1"/>
          </p:cNvSpPr>
          <p:nvPr>
            <p:ph type="title"/>
          </p:nvPr>
        </p:nvSpPr>
        <p:spPr bwMode="auto">
          <a:xfrm>
            <a:off x="583690" y="2212976"/>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7" name="Picture Placeholder 6"/>
          <p:cNvSpPr>
            <a:spLocks noGrp="1"/>
          </p:cNvSpPr>
          <p:nvPr>
            <p:ph type="pic" sz="quarter" idx="10"/>
          </p:nvPr>
        </p:nvSpPr>
        <p:spPr>
          <a:xfrm>
            <a:off x="6786035" y="709084"/>
            <a:ext cx="4745567" cy="4486461"/>
          </a:xfrm>
          <a:prstGeom prst="rect">
            <a:avLst/>
          </a:prstGeom>
        </p:spPr>
        <p:txBody>
          <a:bodyPr anchor="ctr" anchorCtr="0"/>
          <a:lstStyle>
            <a:lvl1pPr marL="0" indent="0" algn="ctr">
              <a:buNone/>
              <a:defRPr/>
            </a:lvl1pPr>
          </a:lstStyle>
          <a:p>
            <a:r>
              <a:rPr lang="en-US"/>
              <a:t>Click icon to add picture</a:t>
            </a:r>
          </a:p>
        </p:txBody>
      </p:sp>
      <p:sp>
        <p:nvSpPr>
          <p:cNvPr id="9" name="Text Placeholder 8"/>
          <p:cNvSpPr>
            <a:spLocks noGrp="1"/>
          </p:cNvSpPr>
          <p:nvPr>
            <p:ph type="body" sz="quarter" idx="11"/>
          </p:nvPr>
        </p:nvSpPr>
        <p:spPr>
          <a:xfrm>
            <a:off x="6786035" y="5416469"/>
            <a:ext cx="4745567" cy="700193"/>
          </a:xfrm>
          <a:prstGeom prst="rect">
            <a:avLst/>
          </a:prstGeom>
        </p:spPr>
        <p:txBody>
          <a:bodyPr lIns="0" tIns="0" rIns="0" bIns="0"/>
          <a:lstStyle>
            <a:lvl1pPr marL="0" indent="0">
              <a:buNone/>
              <a:defRPr sz="1867"/>
            </a:lvl1pPr>
          </a:lstStyle>
          <a:p>
            <a:pPr lvl="0"/>
            <a:r>
              <a:rPr lang="en-US"/>
              <a:t>Click to edit Master text styles</a:t>
            </a:r>
          </a:p>
        </p:txBody>
      </p:sp>
      <p:sp>
        <p:nvSpPr>
          <p:cNvPr id="8" name="Rectangle 4"/>
          <p:cNvSpPr>
            <a:spLocks noChangeArrowheads="1"/>
          </p:cNvSpPr>
          <p:nvPr/>
        </p:nvSpPr>
        <p:spPr bwMode="ltGray">
          <a:xfrm>
            <a:off x="636906" y="6322207"/>
            <a:ext cx="4478953" cy="206025"/>
          </a:xfrm>
          <a:prstGeom prst="rect">
            <a:avLst/>
          </a:prstGeom>
          <a:noFill/>
          <a:ln w="9525">
            <a:noFill/>
            <a:miter lim="800000"/>
            <a:headEnd/>
            <a:tailEnd/>
          </a:ln>
          <a:effectLst/>
        </p:spPr>
        <p:txBody>
          <a:bodyPr wrap="square" lIns="82115" tIns="41056" rIns="82115" bIns="41056" anchor="b">
            <a:spAutoFit/>
          </a:bodyPr>
          <a:lstStyle/>
          <a:p>
            <a:pPr algn="l" defTabSz="814285" rtl="0" fontAlgn="auto">
              <a:spcBef>
                <a:spcPts val="0"/>
              </a:spcBef>
              <a:spcAft>
                <a:spcPts val="0"/>
              </a:spcAft>
              <a:defRPr/>
            </a:pPr>
            <a:r>
              <a:rPr lang="en-US" sz="800" kern="1200" spc="27" baseline="0">
                <a:solidFill>
                  <a:schemeClr val="bg1"/>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242712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userDrawn="1">
          <p15:clr>
            <a:srgbClr val="FBAE40"/>
          </p15:clr>
        </p15:guide>
        <p15:guide id="2" pos="264" userDrawn="1">
          <p15:clr>
            <a:srgbClr val="FBAE40"/>
          </p15:clr>
        </p15:guide>
        <p15:guide id="3" orient="horz" pos="2193" userDrawn="1">
          <p15:clr>
            <a:srgbClr val="FBAE40"/>
          </p15:clr>
        </p15:guide>
        <p15:guide id="4" pos="2675" userDrawn="1">
          <p15:clr>
            <a:srgbClr val="FBAE40"/>
          </p15:clr>
        </p15:guide>
        <p15:guide id="7" pos="3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5_Half_Page_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2"/>
              </a:solidFill>
            </a:endParaRPr>
          </a:p>
        </p:txBody>
      </p:sp>
      <p:sp>
        <p:nvSpPr>
          <p:cNvPr id="3" name="Title Placeholder 5"/>
          <p:cNvSpPr>
            <a:spLocks noGrp="1"/>
          </p:cNvSpPr>
          <p:nvPr>
            <p:ph type="title"/>
          </p:nvPr>
        </p:nvSpPr>
        <p:spPr bwMode="auto">
          <a:xfrm>
            <a:off x="583690" y="2212976"/>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7" name="Picture Placeholder 6"/>
          <p:cNvSpPr>
            <a:spLocks noGrp="1"/>
          </p:cNvSpPr>
          <p:nvPr>
            <p:ph type="pic" sz="quarter" idx="10"/>
          </p:nvPr>
        </p:nvSpPr>
        <p:spPr>
          <a:xfrm>
            <a:off x="6786035" y="709085"/>
            <a:ext cx="4745567" cy="5412315"/>
          </a:xfrm>
          <a:prstGeom prst="rect">
            <a:avLst/>
          </a:prstGeom>
        </p:spPr>
        <p:txBody>
          <a:bodyPr anchor="ctr" anchorCtr="0"/>
          <a:lstStyle>
            <a:lvl1pPr marL="0" indent="0" algn="ctr">
              <a:buNone/>
              <a:defRPr/>
            </a:lvl1pPr>
          </a:lstStyle>
          <a:p>
            <a:r>
              <a:rPr lang="en-US"/>
              <a:t>Click icon to add picture</a:t>
            </a:r>
          </a:p>
        </p:txBody>
      </p:sp>
      <p:sp>
        <p:nvSpPr>
          <p:cNvPr id="6" name="Rectangle 4"/>
          <p:cNvSpPr>
            <a:spLocks noChangeArrowheads="1"/>
          </p:cNvSpPr>
          <p:nvPr/>
        </p:nvSpPr>
        <p:spPr bwMode="ltGray">
          <a:xfrm>
            <a:off x="636906" y="6322207"/>
            <a:ext cx="4478953" cy="206025"/>
          </a:xfrm>
          <a:prstGeom prst="rect">
            <a:avLst/>
          </a:prstGeom>
          <a:noFill/>
          <a:ln w="9525">
            <a:noFill/>
            <a:miter lim="800000"/>
            <a:headEnd/>
            <a:tailEnd/>
          </a:ln>
          <a:effectLst/>
        </p:spPr>
        <p:txBody>
          <a:bodyPr wrap="square" lIns="82115" tIns="41056" rIns="82115" bIns="41056" anchor="b">
            <a:spAutoFit/>
          </a:bodyPr>
          <a:lstStyle/>
          <a:p>
            <a:pPr algn="l" defTabSz="814285" rtl="0" fontAlgn="auto">
              <a:spcBef>
                <a:spcPts val="0"/>
              </a:spcBef>
              <a:spcAft>
                <a:spcPts val="0"/>
              </a:spcAft>
              <a:defRPr/>
            </a:pPr>
            <a:r>
              <a:rPr lang="en-US" sz="800" kern="1200" spc="27" baseline="0">
                <a:solidFill>
                  <a:schemeClr val="bg1"/>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316573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userDrawn="1">
          <p15:clr>
            <a:srgbClr val="FBAE40"/>
          </p15:clr>
        </p15:guide>
        <p15:guide id="2" pos="264" userDrawn="1">
          <p15:clr>
            <a:srgbClr val="FBAE40"/>
          </p15:clr>
        </p15:guide>
        <p15:guide id="3" orient="horz" pos="2193" userDrawn="1">
          <p15:clr>
            <a:srgbClr val="FBAE40"/>
          </p15:clr>
        </p15:guide>
        <p15:guide id="4" pos="2675" userDrawn="1">
          <p15:clr>
            <a:srgbClr val="FBAE40"/>
          </p15:clr>
        </p15:guide>
        <p15:guide id="7" pos="320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6_Half_Page_Headline Only">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bg1"/>
              </a:solidFill>
            </a:endParaRPr>
          </a:p>
        </p:txBody>
      </p:sp>
      <p:sp>
        <p:nvSpPr>
          <p:cNvPr id="3" name="Title Placeholder 5"/>
          <p:cNvSpPr>
            <a:spLocks noGrp="1"/>
          </p:cNvSpPr>
          <p:nvPr>
            <p:ph type="title"/>
          </p:nvPr>
        </p:nvSpPr>
        <p:spPr bwMode="auto">
          <a:xfrm>
            <a:off x="583690" y="2212976"/>
            <a:ext cx="5078396" cy="2432051"/>
          </a:xfrm>
          <a:prstGeom prst="rect">
            <a:avLst/>
          </a:prstGeom>
          <a:noFill/>
          <a:ln>
            <a:noFill/>
          </a:ln>
          <a:extLs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5" name="Rectangle 4"/>
          <p:cNvSpPr>
            <a:spLocks noChangeArrowheads="1"/>
          </p:cNvSpPr>
          <p:nvPr/>
        </p:nvSpPr>
        <p:spPr bwMode="ltGray">
          <a:xfrm>
            <a:off x="636906" y="6322207"/>
            <a:ext cx="4478953" cy="206025"/>
          </a:xfrm>
          <a:prstGeom prst="rect">
            <a:avLst/>
          </a:prstGeom>
          <a:noFill/>
          <a:ln w="9525">
            <a:noFill/>
            <a:miter lim="800000"/>
            <a:headEnd/>
            <a:tailEnd/>
          </a:ln>
          <a:effectLst/>
        </p:spPr>
        <p:txBody>
          <a:bodyPr wrap="square" lIns="82115" tIns="41056" rIns="82115" bIns="41056" anchor="b">
            <a:spAutoFit/>
          </a:bodyPr>
          <a:lstStyle/>
          <a:p>
            <a:pPr algn="l" defTabSz="814285" rtl="0" fontAlgn="auto">
              <a:spcBef>
                <a:spcPts val="0"/>
              </a:spcBef>
              <a:spcAft>
                <a:spcPts val="0"/>
              </a:spcAft>
              <a:defRPr/>
            </a:pPr>
            <a:r>
              <a:rPr lang="en-US" sz="800" kern="1200" spc="27" baseline="0">
                <a:solidFill>
                  <a:schemeClr val="bg1"/>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3974449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userDrawn="1">
          <p15:clr>
            <a:srgbClr val="FBAE40"/>
          </p15:clr>
        </p15:guide>
        <p15:guide id="3" orient="horz" pos="2193" userDrawn="1">
          <p15:clr>
            <a:srgbClr val="FBAE40"/>
          </p15:clr>
        </p15:guide>
        <p15:guide id="4" pos="2675" userDrawn="1">
          <p15:clr>
            <a:srgbClr val="FBAE40"/>
          </p15:clr>
        </p15:guide>
        <p15:guide id="7" pos="3207"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7_Half_Page_Picture_Full">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 name="Title Placeholder 5"/>
          <p:cNvSpPr>
            <a:spLocks noGrp="1"/>
          </p:cNvSpPr>
          <p:nvPr>
            <p:ph type="title"/>
          </p:nvPr>
        </p:nvSpPr>
        <p:spPr bwMode="auto">
          <a:xfrm>
            <a:off x="583690" y="2212976"/>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7" name="Picture Placeholder 6"/>
          <p:cNvSpPr>
            <a:spLocks noGrp="1"/>
          </p:cNvSpPr>
          <p:nvPr>
            <p:ph type="pic" sz="quarter" idx="10"/>
          </p:nvPr>
        </p:nvSpPr>
        <p:spPr>
          <a:xfrm>
            <a:off x="6106792" y="0"/>
            <a:ext cx="6085209" cy="6858000"/>
          </a:xfrm>
          <a:prstGeom prst="rect">
            <a:avLst/>
          </a:prstGeom>
        </p:spPr>
        <p:txBody>
          <a:bodyPr anchor="ctr" anchorCtr="0"/>
          <a:lstStyle>
            <a:lvl1pPr marL="0" indent="0" algn="ctr">
              <a:buNone/>
              <a:defRPr/>
            </a:lvl1pPr>
          </a:lstStyle>
          <a:p>
            <a:r>
              <a:rPr lang="en-US"/>
              <a:t>Click icon to add picture</a:t>
            </a:r>
          </a:p>
        </p:txBody>
      </p:sp>
      <p:sp>
        <p:nvSpPr>
          <p:cNvPr id="6" name="Rectangle 4"/>
          <p:cNvSpPr>
            <a:spLocks noChangeArrowheads="1"/>
          </p:cNvSpPr>
          <p:nvPr/>
        </p:nvSpPr>
        <p:spPr bwMode="ltGray">
          <a:xfrm>
            <a:off x="636906" y="6322207"/>
            <a:ext cx="4478953" cy="206025"/>
          </a:xfrm>
          <a:prstGeom prst="rect">
            <a:avLst/>
          </a:prstGeom>
          <a:noFill/>
          <a:ln w="9525">
            <a:noFill/>
            <a:miter lim="800000"/>
            <a:headEnd/>
            <a:tailEnd/>
          </a:ln>
          <a:effectLst/>
        </p:spPr>
        <p:txBody>
          <a:bodyPr wrap="square" lIns="82115" tIns="41056" rIns="82115" bIns="41056" anchor="b">
            <a:spAutoFit/>
          </a:bodyPr>
          <a:lstStyle/>
          <a:p>
            <a:pPr algn="l" defTabSz="814285" rtl="0" fontAlgn="auto">
              <a:spcBef>
                <a:spcPts val="0"/>
              </a:spcBef>
              <a:spcAft>
                <a:spcPts val="0"/>
              </a:spcAft>
              <a:defRPr/>
            </a:pPr>
            <a:r>
              <a:rPr lang="en-US" sz="800" kern="1200" spc="27" baseline="0">
                <a:solidFill>
                  <a:schemeClr val="bg1"/>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4096487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userDrawn="1">
          <p15:clr>
            <a:srgbClr val="FBAE40"/>
          </p15:clr>
        </p15:guide>
        <p15:guide id="3" orient="horz" pos="2193" userDrawn="1">
          <p15:clr>
            <a:srgbClr val="FBAE40"/>
          </p15:clr>
        </p15:guide>
        <p15:guide id="4" pos="2675" userDrawn="1">
          <p15:clr>
            <a:srgbClr val="FBAE40"/>
          </p15:clr>
        </p15:guide>
        <p15:guide id="7" pos="3207"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8_Half_Page_Char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 name="Title Placeholder 5"/>
          <p:cNvSpPr>
            <a:spLocks noGrp="1"/>
          </p:cNvSpPr>
          <p:nvPr>
            <p:ph type="title"/>
          </p:nvPr>
        </p:nvSpPr>
        <p:spPr bwMode="auto">
          <a:xfrm>
            <a:off x="583690" y="2212976"/>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6" name="Chart Placeholder 5"/>
          <p:cNvSpPr>
            <a:spLocks noGrp="1"/>
          </p:cNvSpPr>
          <p:nvPr>
            <p:ph type="chart" sz="quarter" idx="10"/>
          </p:nvPr>
        </p:nvSpPr>
        <p:spPr>
          <a:xfrm>
            <a:off x="6786035" y="670984"/>
            <a:ext cx="4745567" cy="5450416"/>
          </a:xfrm>
          <a:prstGeom prst="rect">
            <a:avLst/>
          </a:prstGeom>
        </p:spPr>
        <p:txBody>
          <a:bodyPr anchor="ctr" anchorCtr="0"/>
          <a:lstStyle>
            <a:lvl1pPr marL="0" indent="0" algn="ctr">
              <a:buNone/>
              <a:defRPr/>
            </a:lvl1pPr>
          </a:lstStyle>
          <a:p>
            <a:r>
              <a:rPr lang="en-US"/>
              <a:t>Click icon to add chart</a:t>
            </a:r>
          </a:p>
        </p:txBody>
      </p:sp>
      <p:sp>
        <p:nvSpPr>
          <p:cNvPr id="7" name="Rectangle 4"/>
          <p:cNvSpPr>
            <a:spLocks noChangeArrowheads="1"/>
          </p:cNvSpPr>
          <p:nvPr/>
        </p:nvSpPr>
        <p:spPr bwMode="ltGray">
          <a:xfrm>
            <a:off x="636906" y="6322207"/>
            <a:ext cx="4478953" cy="206025"/>
          </a:xfrm>
          <a:prstGeom prst="rect">
            <a:avLst/>
          </a:prstGeom>
          <a:noFill/>
          <a:ln w="9525">
            <a:noFill/>
            <a:miter lim="800000"/>
            <a:headEnd/>
            <a:tailEnd/>
          </a:ln>
          <a:effectLst/>
        </p:spPr>
        <p:txBody>
          <a:bodyPr wrap="square" lIns="82115" tIns="41056" rIns="82115" bIns="41056" anchor="b">
            <a:spAutoFit/>
          </a:bodyPr>
          <a:lstStyle/>
          <a:p>
            <a:pPr algn="l" defTabSz="814285" rtl="0" fontAlgn="auto">
              <a:spcBef>
                <a:spcPts val="0"/>
              </a:spcBef>
              <a:spcAft>
                <a:spcPts val="0"/>
              </a:spcAft>
              <a:defRPr/>
            </a:pPr>
            <a:r>
              <a:rPr lang="en-US" sz="800" kern="1200" spc="27" baseline="0">
                <a:solidFill>
                  <a:schemeClr val="bg1"/>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3601467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2196" userDrawn="1">
          <p15:clr>
            <a:srgbClr val="FBAE40"/>
          </p15:clr>
        </p15:guide>
        <p15:guide id="4" pos="2675" userDrawn="1">
          <p15:clr>
            <a:srgbClr val="FBAE40"/>
          </p15:clr>
        </p15:guide>
        <p15:guide id="7" pos="3207"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9_Half_Page_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 name="Title Placeholder 5"/>
          <p:cNvSpPr>
            <a:spLocks noGrp="1"/>
          </p:cNvSpPr>
          <p:nvPr>
            <p:ph type="title"/>
          </p:nvPr>
        </p:nvSpPr>
        <p:spPr bwMode="auto">
          <a:xfrm>
            <a:off x="583690" y="2212976"/>
            <a:ext cx="5078396" cy="243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lgn="l" defTabSz="912239" rtl="0" eaLnBrk="1" fontAlgn="base" hangingPunct="1">
              <a:lnSpc>
                <a:spcPct val="85000"/>
              </a:lnSpc>
              <a:spcBef>
                <a:spcPct val="0"/>
              </a:spcBef>
              <a:spcAft>
                <a:spcPct val="0"/>
              </a:spcAft>
              <a:defRPr lang="en-GB" sz="4267" kern="1200" dirty="0">
                <a:solidFill>
                  <a:schemeClr val="bg1"/>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7" name="Table Placeholder 6"/>
          <p:cNvSpPr>
            <a:spLocks noGrp="1"/>
          </p:cNvSpPr>
          <p:nvPr>
            <p:ph type="tbl" sz="quarter" idx="10"/>
          </p:nvPr>
        </p:nvSpPr>
        <p:spPr>
          <a:xfrm>
            <a:off x="6786035" y="670984"/>
            <a:ext cx="4745567" cy="5450416"/>
          </a:xfrm>
          <a:prstGeom prst="rect">
            <a:avLst/>
          </a:prstGeom>
        </p:spPr>
        <p:txBody>
          <a:bodyPr anchor="ctr" anchorCtr="0"/>
          <a:lstStyle>
            <a:lvl1pPr marL="0" indent="0" algn="ctr">
              <a:buNone/>
              <a:defRPr/>
            </a:lvl1pPr>
          </a:lstStyle>
          <a:p>
            <a:r>
              <a:rPr lang="en-US"/>
              <a:t>Click icon to add table</a:t>
            </a:r>
          </a:p>
        </p:txBody>
      </p:sp>
      <p:sp>
        <p:nvSpPr>
          <p:cNvPr id="6" name="Rectangle 4"/>
          <p:cNvSpPr>
            <a:spLocks noChangeArrowheads="1"/>
          </p:cNvSpPr>
          <p:nvPr/>
        </p:nvSpPr>
        <p:spPr bwMode="ltGray">
          <a:xfrm>
            <a:off x="636906" y="6322207"/>
            <a:ext cx="4478953" cy="206025"/>
          </a:xfrm>
          <a:prstGeom prst="rect">
            <a:avLst/>
          </a:prstGeom>
          <a:noFill/>
          <a:ln w="9525">
            <a:noFill/>
            <a:miter lim="800000"/>
            <a:headEnd/>
            <a:tailEnd/>
          </a:ln>
          <a:effectLst/>
        </p:spPr>
        <p:txBody>
          <a:bodyPr wrap="square" lIns="82115" tIns="41056" rIns="82115" bIns="41056" anchor="b">
            <a:spAutoFit/>
          </a:bodyPr>
          <a:lstStyle/>
          <a:p>
            <a:pPr algn="l" defTabSz="814285" rtl="0" fontAlgn="auto">
              <a:spcBef>
                <a:spcPts val="0"/>
              </a:spcBef>
              <a:spcAft>
                <a:spcPts val="0"/>
              </a:spcAft>
              <a:defRPr/>
            </a:pPr>
            <a:r>
              <a:rPr lang="en-US" sz="800" kern="1200" spc="27" baseline="0">
                <a:solidFill>
                  <a:schemeClr val="bg1"/>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1149760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userDrawn="1">
          <p15:clr>
            <a:srgbClr val="FBAE40"/>
          </p15:clr>
        </p15:guide>
        <p15:guide id="3" orient="horz" pos="2196" userDrawn="1">
          <p15:clr>
            <a:srgbClr val="FBAE40"/>
          </p15:clr>
        </p15:guide>
        <p15:guide id="4" pos="2675" userDrawn="1">
          <p15:clr>
            <a:srgbClr val="FBAE40"/>
          </p15:clr>
        </p15:guide>
        <p15:guide id="7" pos="3207"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6" name="Picture 5">
            <a:extLst>
              <a:ext uri="{FF2B5EF4-FFF2-40B4-BE49-F238E27FC236}">
                <a16:creationId xmlns:a16="http://schemas.microsoft.com/office/drawing/2014/main" id="{B3B32FF5-F0CF-B344-B9F0-806CD2B913A4}"/>
              </a:ext>
            </a:extLst>
          </p:cNvPr>
          <p:cNvPicPr>
            <a:picLocks noChangeAspect="1"/>
          </p:cNvPicPr>
          <p:nvPr/>
        </p:nvPicPr>
        <p:blipFill>
          <a:blip r:embed="rId2"/>
          <a:stretch>
            <a:fillRect/>
          </a:stretch>
        </p:blipFill>
        <p:spPr>
          <a:xfrm>
            <a:off x="2908834" y="2937715"/>
            <a:ext cx="6374335" cy="982572"/>
          </a:xfrm>
          <a:prstGeom prst="rect">
            <a:avLst/>
          </a:prstGeom>
        </p:spPr>
      </p:pic>
      <p:sp>
        <p:nvSpPr>
          <p:cNvPr id="5" name="Rectangle 4">
            <a:extLst>
              <a:ext uri="{FF2B5EF4-FFF2-40B4-BE49-F238E27FC236}">
                <a16:creationId xmlns:a16="http://schemas.microsoft.com/office/drawing/2014/main" id="{0E5F9923-3C70-9843-8051-CC8B8BA358DD}"/>
              </a:ext>
            </a:extLst>
          </p:cNvPr>
          <p:cNvSpPr/>
          <p:nvPr userDrawn="1"/>
        </p:nvSpPr>
        <p:spPr>
          <a:xfrm>
            <a:off x="0" y="0"/>
            <a:ext cx="12192000" cy="6858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Freeform 6">
            <a:extLst>
              <a:ext uri="{FF2B5EF4-FFF2-40B4-BE49-F238E27FC236}">
                <a16:creationId xmlns:a16="http://schemas.microsoft.com/office/drawing/2014/main" id="{CC5E625F-1A3E-6A4B-9DA6-A44FBC19C6B4}"/>
              </a:ext>
            </a:extLst>
          </p:cNvPr>
          <p:cNvSpPr>
            <a:spLocks noChangeAspect="1" noEditPoints="1"/>
          </p:cNvSpPr>
          <p:nvPr userDrawn="1"/>
        </p:nvSpPr>
        <p:spPr bwMode="auto">
          <a:xfrm>
            <a:off x="5017327" y="2838770"/>
            <a:ext cx="2157349" cy="114609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tx2"/>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Tree>
    <p:extLst>
      <p:ext uri="{BB962C8B-B14F-4D97-AF65-F5344CB8AC3E}">
        <p14:creationId xmlns:p14="http://schemas.microsoft.com/office/powerpoint/2010/main" val="3290989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Segue_White">
    <p:bg>
      <p:bgPr>
        <a:solidFill>
          <a:schemeClr val="bg2">
            <a:lumMod val="75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itle 1"/>
          <p:cNvSpPr>
            <a:spLocks noGrp="1"/>
          </p:cNvSpPr>
          <p:nvPr>
            <p:ph type="ctrTitle" hasCustomPrompt="1"/>
          </p:nvPr>
        </p:nvSpPr>
        <p:spPr>
          <a:xfrm>
            <a:off x="555233" y="1220545"/>
            <a:ext cx="10130723" cy="3426595"/>
          </a:xfrm>
          <a:prstGeom prst="rect">
            <a:avLst/>
          </a:prstGeom>
          <a:noFill/>
        </p:spPr>
        <p:txBody>
          <a:bodyPr anchor="b">
            <a:noAutofit/>
          </a:bodyPr>
          <a:lstStyle>
            <a:lvl1pPr marL="0" indent="0" algn="l">
              <a:lnSpc>
                <a:spcPct val="90000"/>
              </a:lnSpc>
              <a:buFont typeface="Arial" panose="020B0604020202020204" pitchFamily="34" charset="0"/>
              <a:buNone/>
              <a:defRPr sz="6133" b="0" i="0" spc="0" baseline="0">
                <a:solidFill>
                  <a:schemeClr val="tx2"/>
                </a:solidFill>
                <a:latin typeface="+mj-lt"/>
                <a:ea typeface="CiscoSansTT Thin" charset="0"/>
                <a:cs typeface="CiscoSansTT Thin" charset="0"/>
              </a:defRPr>
            </a:lvl1pPr>
          </a:lstStyle>
          <a:p>
            <a:r>
              <a:rPr lang="en-GB"/>
              <a:t>Section Title Goes Here</a:t>
            </a:r>
            <a:endParaRPr lang="en-US"/>
          </a:p>
        </p:txBody>
      </p:sp>
    </p:spTree>
    <p:extLst>
      <p:ext uri="{BB962C8B-B14F-4D97-AF65-F5344CB8AC3E}">
        <p14:creationId xmlns:p14="http://schemas.microsoft.com/office/powerpoint/2010/main" val="3521503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2">
                  <a:lumMod val="75000"/>
                </a:schemeClr>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27">
              <a:lnSpc>
                <a:spcPct val="100000"/>
              </a:lnSpc>
              <a:spcBef>
                <a:spcPct val="50000"/>
              </a:spcBef>
              <a:buNone/>
              <a:defRPr sz="2933" b="0" i="0">
                <a:solidFill>
                  <a:schemeClr val="bg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4" name="Title 1"/>
          <p:cNvSpPr>
            <a:spLocks noGrp="1"/>
          </p:cNvSpPr>
          <p:nvPr>
            <p:ph type="ctrTitle"/>
          </p:nvPr>
        </p:nvSpPr>
        <p:spPr>
          <a:xfrm>
            <a:off x="383897" y="2054070"/>
            <a:ext cx="10629664" cy="3038449"/>
          </a:xfrm>
          <a:prstGeom prst="rect">
            <a:avLst/>
          </a:prstGeom>
        </p:spPr>
        <p:txBody>
          <a:bodyPr>
            <a:noAutofit/>
          </a:bodyPr>
          <a:lstStyle>
            <a:lvl1pPr marL="244789" indent="-533264" algn="l">
              <a:lnSpc>
                <a:spcPct val="90000"/>
              </a:lnSpc>
              <a:defRPr sz="5333" b="0" i="1" spc="0" baseline="0">
                <a:solidFill>
                  <a:schemeClr val="bg1"/>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2986785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2"/>
              </a:solidFill>
            </a:endParaRPr>
          </a:p>
        </p:txBody>
      </p:sp>
      <p:sp>
        <p:nvSpPr>
          <p:cNvPr id="3" name="Text Placeholder 9"/>
          <p:cNvSpPr>
            <a:spLocks noGrp="1"/>
          </p:cNvSpPr>
          <p:nvPr>
            <p:ph type="body" sz="quarter" idx="11"/>
          </p:nvPr>
        </p:nvSpPr>
        <p:spPr>
          <a:xfrm>
            <a:off x="624417" y="5221411"/>
            <a:ext cx="10389144" cy="465808"/>
          </a:xfrm>
          <a:prstGeom prst="rect">
            <a:avLst/>
          </a:prstGeom>
        </p:spPr>
        <p:txBody>
          <a:bodyPr wrap="square" lIns="91420" tIns="45710" rIns="91420" bIns="45710" anchor="b" anchorCtr="0">
            <a:noAutofit/>
          </a:bodyPr>
          <a:lstStyle>
            <a:lvl1pPr marL="0" indent="0" algn="l" defTabSz="804727">
              <a:lnSpc>
                <a:spcPct val="100000"/>
              </a:lnSpc>
              <a:spcBef>
                <a:spcPct val="50000"/>
              </a:spcBef>
              <a:buNone/>
              <a:defRPr sz="2933" b="0" i="0">
                <a:solidFill>
                  <a:schemeClr val="tx1"/>
                </a:solidFill>
                <a:latin typeface="+mn-lt"/>
                <a:cs typeface="CiscoSans ExtraLight"/>
              </a:defRPr>
            </a:lvl1pPr>
            <a:lvl2pPr>
              <a:buFont typeface="Arial" pitchFamily="34" charset="0"/>
              <a:buNone/>
              <a:defRPr sz="1467"/>
            </a:lvl2pPr>
            <a:lvl3pPr>
              <a:buFont typeface="Arial" pitchFamily="34" charset="0"/>
              <a:buNone/>
              <a:defRPr sz="1467"/>
            </a:lvl3pPr>
            <a:lvl4pPr>
              <a:buFont typeface="Arial" pitchFamily="34" charset="0"/>
              <a:buNone/>
              <a:defRPr sz="1467"/>
            </a:lvl4pPr>
            <a:lvl5pPr>
              <a:buFont typeface="Arial" pitchFamily="34" charset="0"/>
              <a:buNone/>
              <a:defRPr sz="1467"/>
            </a:lvl5pPr>
          </a:lstStyle>
          <a:p>
            <a:pPr lvl="0"/>
            <a:r>
              <a:rPr lang="en-US"/>
              <a:t>Click to edit Master text styles</a:t>
            </a:r>
          </a:p>
        </p:txBody>
      </p:sp>
      <p:sp>
        <p:nvSpPr>
          <p:cNvPr id="4" name="Title 1"/>
          <p:cNvSpPr>
            <a:spLocks noGrp="1"/>
          </p:cNvSpPr>
          <p:nvPr>
            <p:ph type="ctrTitle"/>
          </p:nvPr>
        </p:nvSpPr>
        <p:spPr>
          <a:xfrm>
            <a:off x="383897" y="2054070"/>
            <a:ext cx="10629664" cy="3038449"/>
          </a:xfrm>
          <a:prstGeom prst="rect">
            <a:avLst/>
          </a:prstGeom>
        </p:spPr>
        <p:txBody>
          <a:bodyPr>
            <a:noAutofit/>
          </a:bodyPr>
          <a:lstStyle>
            <a:lvl1pPr marL="244789" indent="-533264" algn="l">
              <a:lnSpc>
                <a:spcPct val="90000"/>
              </a:lnSpc>
              <a:defRPr sz="5333" b="0" i="1" spc="0" baseline="0">
                <a:solidFill>
                  <a:schemeClr val="tx2"/>
                </a:solidFill>
                <a:latin typeface="+mj-lt"/>
                <a:cs typeface="CiscoSans Thin"/>
              </a:defRPr>
            </a:lvl1pPr>
          </a:lstStyle>
          <a:p>
            <a:r>
              <a:rPr lang="en-US"/>
              <a:t>Click to edit Master title style</a:t>
            </a:r>
          </a:p>
        </p:txBody>
      </p:sp>
    </p:spTree>
    <p:extLst>
      <p:ext uri="{BB962C8B-B14F-4D97-AF65-F5344CB8AC3E}">
        <p14:creationId xmlns:p14="http://schemas.microsoft.com/office/powerpoint/2010/main" val="142693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Bleed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a:solidFill>
            <a:schemeClr val="bg2"/>
          </a:solidFill>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a:t>Click icon to add picture</a:t>
            </a:r>
          </a:p>
        </p:txBody>
      </p:sp>
      <p:sp>
        <p:nvSpPr>
          <p:cNvPr id="6" name="Text Placeholder 2"/>
          <p:cNvSpPr>
            <a:spLocks noGrp="1"/>
          </p:cNvSpPr>
          <p:nvPr>
            <p:ph type="body" sz="quarter" idx="11"/>
          </p:nvPr>
        </p:nvSpPr>
        <p:spPr bwMode="auto">
          <a:xfrm>
            <a:off x="666752" y="5233661"/>
            <a:ext cx="10852149" cy="663195"/>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3867"/>
              </a:lnSpc>
              <a:spcBef>
                <a:spcPts val="0"/>
              </a:spcBef>
              <a:buNone/>
              <a:defRPr sz="3200" i="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8678137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3"/>
            <a:ext cx="12192000" cy="3790949"/>
          </a:xfrm>
          <a:prstGeom prst="rect">
            <a:avLst/>
          </a:prstGeom>
          <a:solidFill>
            <a:schemeClr val="bg2"/>
          </a:solidFill>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a:t>Click icon to add picture</a:t>
            </a:r>
          </a:p>
        </p:txBody>
      </p:sp>
      <p:sp>
        <p:nvSpPr>
          <p:cNvPr id="4" name="Text Placeholder 3"/>
          <p:cNvSpPr>
            <a:spLocks noGrp="1"/>
          </p:cNvSpPr>
          <p:nvPr>
            <p:ph type="body" sz="quarter" idx="11"/>
          </p:nvPr>
        </p:nvSpPr>
        <p:spPr>
          <a:xfrm>
            <a:off x="598381" y="4072691"/>
            <a:ext cx="11152315" cy="716158"/>
          </a:xfrm>
          <a:prstGeom prst="rect">
            <a:avLst/>
          </a:prstGeom>
        </p:spPr>
        <p:txBody>
          <a:bodyPr vert="horz" wrap="square">
            <a:spAutoFit/>
          </a:bodyPr>
          <a:lstStyle>
            <a:lvl1pPr marL="0" indent="0">
              <a:buNone/>
              <a:defRPr sz="4267" baseline="0">
                <a:solidFill>
                  <a:schemeClr val="tx2"/>
                </a:solidFill>
                <a:latin typeface="+mj-lt"/>
              </a:defRPr>
            </a:lvl1pPr>
          </a:lstStyle>
          <a:p>
            <a:pPr lvl="0"/>
            <a:r>
              <a:rPr lang="en-US"/>
              <a:t>Click to edit Master text styles</a:t>
            </a:r>
          </a:p>
        </p:txBody>
      </p:sp>
    </p:spTree>
    <p:extLst>
      <p:ext uri="{BB962C8B-B14F-4D97-AF65-F5344CB8AC3E}">
        <p14:creationId xmlns:p14="http://schemas.microsoft.com/office/powerpoint/2010/main" val="182122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bleed phot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6464" cy="6858000"/>
          </a:xfrm>
          <a:prstGeom prst="rect">
            <a:avLst/>
          </a:prstGeom>
          <a:solidFill>
            <a:schemeClr val="bg2"/>
          </a:solidFill>
        </p:spPr>
        <p:txBody>
          <a:bodyPr vert="horz" lIns="91420" tIns="45710" rIns="91420" bIns="45710"/>
          <a:lstStyle>
            <a:lvl1pPr marL="0" indent="0" algn="ctr">
              <a:buNone/>
              <a:defRPr sz="2933" baseline="0">
                <a:solidFill>
                  <a:schemeClr val="tx1"/>
                </a:solidFill>
                <a:latin typeface="+mj-lt"/>
                <a:cs typeface="CiscoSans ExtraLight"/>
              </a:defRPr>
            </a:lvl1pPr>
          </a:lstStyle>
          <a:p>
            <a:pPr lvl="0"/>
            <a:r>
              <a:rPr lang="en-US" noProof="0"/>
              <a:t>Click icon to add picture</a:t>
            </a:r>
          </a:p>
        </p:txBody>
      </p:sp>
    </p:spTree>
    <p:extLst>
      <p:ext uri="{BB962C8B-B14F-4D97-AF65-F5344CB8AC3E}">
        <p14:creationId xmlns:p14="http://schemas.microsoft.com/office/powerpoint/2010/main" val="1718140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1"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latin typeface="+mj-lt"/>
            </a:endParaRPr>
          </a:p>
        </p:txBody>
      </p:sp>
      <p:sp>
        <p:nvSpPr>
          <p:cNvPr id="5" name="Rectangle 4"/>
          <p:cNvSpPr>
            <a:spLocks noChangeArrowheads="1"/>
          </p:cNvSpPr>
          <p:nvPr/>
        </p:nvSpPr>
        <p:spPr bwMode="ltGray">
          <a:xfrm>
            <a:off x="636907" y="6322207"/>
            <a:ext cx="4622389" cy="206025"/>
          </a:xfrm>
          <a:prstGeom prst="rect">
            <a:avLst/>
          </a:prstGeom>
          <a:noFill/>
          <a:ln w="9525">
            <a:noFill/>
            <a:miter lim="800000"/>
            <a:headEnd/>
            <a:tailEnd/>
          </a:ln>
          <a:effectLst/>
        </p:spPr>
        <p:txBody>
          <a:bodyPr wrap="square" lIns="82115" tIns="41056" rIns="82115" bIns="41056" anchor="b">
            <a:spAutoFit/>
          </a:bodyPr>
          <a:lstStyle/>
          <a:p>
            <a:pPr defTabSz="814285" fontAlgn="auto">
              <a:spcBef>
                <a:spcPts val="0"/>
              </a:spcBef>
              <a:spcAft>
                <a:spcPts val="0"/>
              </a:spcAft>
              <a:defRPr/>
            </a:pPr>
            <a:r>
              <a:rPr lang="en-US" sz="800" spc="27" baseline="0">
                <a:solidFill>
                  <a:schemeClr val="tx2">
                    <a:alpha val="60000"/>
                  </a:schemeClr>
                </a:solidFill>
                <a:latin typeface="+mn-lt"/>
                <a:ea typeface="+mn-ea"/>
                <a:cs typeface="CiscoSans Thin"/>
              </a:rPr>
              <a:t>© 2017  Cisco and/or its affiliates. All rights reserved.   Cisco Confidential</a:t>
            </a:r>
          </a:p>
        </p:txBody>
      </p:sp>
      <p:sp>
        <p:nvSpPr>
          <p:cNvPr id="3" name="Picture Placeholder 2"/>
          <p:cNvSpPr>
            <a:spLocks noGrp="1"/>
          </p:cNvSpPr>
          <p:nvPr>
            <p:ph type="pic" sz="quarter" idx="10"/>
          </p:nvPr>
        </p:nvSpPr>
        <p:spPr>
          <a:xfrm>
            <a:off x="410683" y="320843"/>
            <a:ext cx="11307184" cy="5688861"/>
          </a:xfrm>
          <a:prstGeom prst="rect">
            <a:avLst/>
          </a:prstGeom>
          <a:solidFill>
            <a:schemeClr val="bg2"/>
          </a:solidFill>
        </p:spPr>
        <p:txBody>
          <a:bodyPr vert="horz" lIns="91424" tIns="45712" rIns="91424" bIns="45712"/>
          <a:lstStyle>
            <a:lvl1pPr marL="0" indent="0" algn="ctr">
              <a:buNone/>
              <a:defRPr sz="2000" baseline="0">
                <a:solidFill>
                  <a:schemeClr val="tx1"/>
                </a:solidFill>
                <a:latin typeface="+mj-lt"/>
                <a:cs typeface="CiscoSans ExtraLight"/>
              </a:defRPr>
            </a:lvl1pPr>
          </a:lstStyle>
          <a:p>
            <a:pPr lvl="0"/>
            <a:r>
              <a:rPr lang="en-US" noProof="0"/>
              <a:t>Click icon to add picture</a:t>
            </a:r>
          </a:p>
        </p:txBody>
      </p:sp>
      <p:sp>
        <p:nvSpPr>
          <p:cNvPr id="6" name="Rectangle 4"/>
          <p:cNvSpPr>
            <a:spLocks noChangeArrowheads="1"/>
          </p:cNvSpPr>
          <p:nvPr/>
        </p:nvSpPr>
        <p:spPr bwMode="ltGray">
          <a:xfrm>
            <a:off x="636907" y="6323879"/>
            <a:ext cx="4534733" cy="206025"/>
          </a:xfrm>
          <a:prstGeom prst="rect">
            <a:avLst/>
          </a:prstGeom>
          <a:noFill/>
          <a:ln w="9525">
            <a:noFill/>
            <a:miter lim="800000"/>
            <a:headEnd/>
            <a:tailEnd/>
          </a:ln>
          <a:effectLst/>
        </p:spPr>
        <p:txBody>
          <a:bodyPr wrap="square" lIns="82115" tIns="41056" rIns="82115" bIns="41056" anchor="b">
            <a:spAutoFit/>
          </a:bodyPr>
          <a:lstStyle/>
          <a:p>
            <a:pPr defTabSz="814285" fontAlgn="auto">
              <a:spcBef>
                <a:spcPts val="0"/>
              </a:spcBef>
              <a:spcAft>
                <a:spcPts val="0"/>
              </a:spcAft>
              <a:defRPr/>
            </a:pPr>
            <a:r>
              <a:rPr lang="en-US" sz="800" spc="27" baseline="0">
                <a:solidFill>
                  <a:schemeClr val="bg2"/>
                </a:solidFill>
                <a:latin typeface="+mn-lt"/>
                <a:ea typeface="+mn-ea"/>
                <a:cs typeface="CiscoSans Thin"/>
              </a:rPr>
              <a:t>© 2021  Cisco and/or its affiliates. All rights reserved.   Cisco Confidential</a:t>
            </a:r>
          </a:p>
        </p:txBody>
      </p:sp>
      <p:sp>
        <p:nvSpPr>
          <p:cNvPr id="7" name="Rectangle 7"/>
          <p:cNvSpPr>
            <a:spLocks noChangeArrowheads="1"/>
          </p:cNvSpPr>
          <p:nvPr/>
        </p:nvSpPr>
        <p:spPr bwMode="ltGray">
          <a:xfrm>
            <a:off x="11354278" y="6323877"/>
            <a:ext cx="294843" cy="206025"/>
          </a:xfrm>
          <a:prstGeom prst="rect">
            <a:avLst/>
          </a:prstGeom>
          <a:noFill/>
          <a:ln w="9525" algn="ctr">
            <a:noFill/>
            <a:miter lim="800000"/>
            <a:headEnd/>
            <a:tailEnd/>
          </a:ln>
          <a:effectLst/>
        </p:spPr>
        <p:txBody>
          <a:bodyPr wrap="none" lIns="82115" tIns="41056" rIns="82115" bIns="41056" anchor="b">
            <a:spAutoFit/>
          </a:bodyPr>
          <a:lstStyle/>
          <a:p>
            <a:pPr algn="l" defTabSz="814285" rtl="0" fontAlgn="auto">
              <a:spcBef>
                <a:spcPts val="0"/>
              </a:spcBef>
              <a:spcAft>
                <a:spcPts val="0"/>
              </a:spcAft>
              <a:defRPr/>
            </a:pPr>
            <a:fld id="{6A1E46DC-7EF6-4EA2-B285-14272867D133}" type="slidenum">
              <a:rPr lang="en-US" sz="800" kern="1200" spc="27" baseline="0">
                <a:solidFill>
                  <a:schemeClr val="bg2"/>
                </a:solidFill>
                <a:latin typeface="+mn-lt"/>
                <a:ea typeface="+mn-ea"/>
                <a:cs typeface="CiscoSans Thin"/>
              </a:rPr>
              <a:pPr algn="l" defTabSz="814285" rtl="0" fontAlgn="auto">
                <a:spcBef>
                  <a:spcPts val="0"/>
                </a:spcBef>
                <a:spcAft>
                  <a:spcPts val="0"/>
                </a:spcAft>
                <a:defRPr/>
              </a:pPr>
              <a:t>‹#›</a:t>
            </a:fld>
            <a:endParaRPr lang="en-US" sz="800" kern="1200" spc="27" baseline="0">
              <a:solidFill>
                <a:schemeClr val="bg2"/>
              </a:solidFill>
              <a:latin typeface="+mn-lt"/>
              <a:ea typeface="+mn-ea"/>
              <a:cs typeface="CiscoSans Thin"/>
            </a:endParaRPr>
          </a:p>
        </p:txBody>
      </p:sp>
    </p:spTree>
    <p:extLst>
      <p:ext uri="{BB962C8B-B14F-4D97-AF65-F5344CB8AC3E}">
        <p14:creationId xmlns:p14="http://schemas.microsoft.com/office/powerpoint/2010/main" val="1006309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583688" y="455086"/>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p>
            <a:pPr lvl="0"/>
            <a:r>
              <a:rPr lang="en-GB"/>
              <a:t>Title Goes Here</a:t>
            </a:r>
          </a:p>
        </p:txBody>
      </p:sp>
      <p:sp>
        <p:nvSpPr>
          <p:cNvPr id="13" name="Rectangle 4"/>
          <p:cNvSpPr>
            <a:spLocks noChangeArrowheads="1"/>
          </p:cNvSpPr>
          <p:nvPr/>
        </p:nvSpPr>
        <p:spPr bwMode="ltGray">
          <a:xfrm>
            <a:off x="636907" y="6323879"/>
            <a:ext cx="4534733" cy="206025"/>
          </a:xfrm>
          <a:prstGeom prst="rect">
            <a:avLst/>
          </a:prstGeom>
          <a:noFill/>
          <a:ln w="9525">
            <a:noFill/>
            <a:miter lim="800000"/>
            <a:headEnd/>
            <a:tailEnd/>
          </a:ln>
          <a:effectLst/>
        </p:spPr>
        <p:txBody>
          <a:bodyPr wrap="square" lIns="82115" tIns="41056" rIns="82115" bIns="41056" anchor="b">
            <a:spAutoFit/>
          </a:bodyPr>
          <a:lstStyle/>
          <a:p>
            <a:pPr defTabSz="814285" fontAlgn="auto">
              <a:spcBef>
                <a:spcPts val="0"/>
              </a:spcBef>
              <a:spcAft>
                <a:spcPts val="0"/>
              </a:spcAft>
              <a:defRPr/>
            </a:pPr>
            <a:r>
              <a:rPr lang="en-US" sz="800" spc="27" baseline="0">
                <a:solidFill>
                  <a:schemeClr val="tx1">
                    <a:lumMod val="65000"/>
                  </a:schemeClr>
                </a:solidFill>
                <a:latin typeface="+mn-lt"/>
                <a:ea typeface="+mn-ea"/>
                <a:cs typeface="CiscoSans Thin"/>
              </a:rPr>
              <a:t>© 2021  Cisco and/or its affiliates. All rights reserved.   Cisco Confidential</a:t>
            </a:r>
          </a:p>
        </p:txBody>
      </p:sp>
      <p:sp>
        <p:nvSpPr>
          <p:cNvPr id="4" name="Rectangle 7"/>
          <p:cNvSpPr>
            <a:spLocks noChangeArrowheads="1"/>
          </p:cNvSpPr>
          <p:nvPr/>
        </p:nvSpPr>
        <p:spPr bwMode="ltGray">
          <a:xfrm>
            <a:off x="11354278" y="6323877"/>
            <a:ext cx="294843" cy="206025"/>
          </a:xfrm>
          <a:prstGeom prst="rect">
            <a:avLst/>
          </a:prstGeom>
          <a:noFill/>
          <a:ln w="9525" algn="ctr">
            <a:noFill/>
            <a:miter lim="800000"/>
            <a:headEnd/>
            <a:tailEnd/>
          </a:ln>
          <a:effectLst/>
        </p:spPr>
        <p:txBody>
          <a:bodyPr wrap="none" lIns="82115" tIns="41056" rIns="82115" bIns="41056" anchor="b">
            <a:spAutoFit/>
          </a:bodyPr>
          <a:lstStyle/>
          <a:p>
            <a:pPr algn="l" defTabSz="814285" rtl="0" fontAlgn="auto">
              <a:spcBef>
                <a:spcPts val="0"/>
              </a:spcBef>
              <a:spcAft>
                <a:spcPts val="0"/>
              </a:spcAft>
              <a:defRPr/>
            </a:pPr>
            <a:fld id="{6A1E46DC-7EF6-4EA2-B285-14272867D133}" type="slidenum">
              <a:rPr lang="en-US" sz="800" kern="1200" spc="27" baseline="0">
                <a:solidFill>
                  <a:schemeClr val="tx1">
                    <a:lumMod val="65000"/>
                  </a:schemeClr>
                </a:solidFill>
                <a:latin typeface="+mn-lt"/>
                <a:ea typeface="+mn-ea"/>
                <a:cs typeface="CiscoSans Thin"/>
              </a:rPr>
              <a:pPr algn="l" defTabSz="814285" rtl="0" fontAlgn="auto">
                <a:spcBef>
                  <a:spcPts val="0"/>
                </a:spcBef>
                <a:spcAft>
                  <a:spcPts val="0"/>
                </a:spcAft>
                <a:defRPr/>
              </a:pPr>
              <a:t>‹#›</a:t>
            </a:fld>
            <a:endParaRPr lang="en-US" sz="800" kern="1200" spc="27" baseline="0">
              <a:solidFill>
                <a:schemeClr val="tx1">
                  <a:lumMod val="65000"/>
                </a:schemeClr>
              </a:solidFill>
              <a:latin typeface="+mn-lt"/>
              <a:ea typeface="+mn-ea"/>
              <a:cs typeface="CiscoSans Thin"/>
            </a:endParaRPr>
          </a:p>
        </p:txBody>
      </p:sp>
    </p:spTree>
    <p:extLst>
      <p:ext uri="{BB962C8B-B14F-4D97-AF65-F5344CB8AC3E}">
        <p14:creationId xmlns:p14="http://schemas.microsoft.com/office/powerpoint/2010/main" val="119847267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2239" rtl="0" eaLnBrk="1" fontAlgn="base" hangingPunct="1">
        <a:lnSpc>
          <a:spcPct val="80000"/>
        </a:lnSpc>
        <a:spcBef>
          <a:spcPct val="0"/>
        </a:spcBef>
        <a:spcAft>
          <a:spcPct val="0"/>
        </a:spcAft>
        <a:defRPr lang="en-US" sz="3733" b="0" i="0" u="none" kern="1200" dirty="0">
          <a:solidFill>
            <a:schemeClr val="tx2"/>
          </a:solidFill>
          <a:latin typeface="+mj-lt"/>
          <a:ea typeface="CiscoSansTT Thin" charset="0"/>
          <a:cs typeface="CiscoSansTT Thin" charset="0"/>
        </a:defRPr>
      </a:lvl1pPr>
      <a:lvl2pPr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70"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40"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09"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278" algn="l" defTabSz="912239"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73" indent="-226473" algn="l" defTabSz="912239"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43" indent="-287851" algn="l" defTabSz="912239"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04" indent="-226473" algn="l" defTabSz="912239"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50" indent="-226473" algn="l" defTabSz="912239"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196" indent="-226473" algn="l" defTabSz="912239"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50" indent="-228582" algn="l" defTabSz="914324"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30" indent="-228552" algn="l" defTabSz="914324"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133" indent="0" algn="l" defTabSz="914324" rtl="0" eaLnBrk="1" latinLnBrk="0" hangingPunct="1">
        <a:spcBef>
          <a:spcPct val="20000"/>
        </a:spcBef>
        <a:buFont typeface="Arial" pitchFamily="34" charset="0"/>
        <a:buNone/>
        <a:defRPr sz="2000" kern="1200">
          <a:solidFill>
            <a:schemeClr val="tx1"/>
          </a:solidFill>
          <a:latin typeface="+mn-lt"/>
          <a:ea typeface="+mn-ea"/>
          <a:cs typeface="+mn-cs"/>
        </a:defRPr>
      </a:lvl8pPr>
      <a:lvl9pPr marL="3885878" indent="-228582" algn="l" defTabSz="91432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4" rtl="0" eaLnBrk="1" latinLnBrk="0" hangingPunct="1">
        <a:defRPr sz="1867" kern="1200">
          <a:solidFill>
            <a:schemeClr val="tx1"/>
          </a:solidFill>
          <a:latin typeface="+mn-lt"/>
          <a:ea typeface="+mn-ea"/>
          <a:cs typeface="+mn-cs"/>
        </a:defRPr>
      </a:lvl1pPr>
      <a:lvl2pPr marL="457159" algn="l" defTabSz="914324" rtl="0" eaLnBrk="1" latinLnBrk="0" hangingPunct="1">
        <a:defRPr sz="1867" kern="1200">
          <a:solidFill>
            <a:schemeClr val="tx1"/>
          </a:solidFill>
          <a:latin typeface="+mn-lt"/>
          <a:ea typeface="+mn-ea"/>
          <a:cs typeface="+mn-cs"/>
        </a:defRPr>
      </a:lvl2pPr>
      <a:lvl3pPr marL="914324" algn="l" defTabSz="914324" rtl="0" eaLnBrk="1" latinLnBrk="0" hangingPunct="1">
        <a:defRPr sz="1867" kern="1200">
          <a:solidFill>
            <a:schemeClr val="tx1"/>
          </a:solidFill>
          <a:latin typeface="+mn-lt"/>
          <a:ea typeface="+mn-ea"/>
          <a:cs typeface="+mn-cs"/>
        </a:defRPr>
      </a:lvl3pPr>
      <a:lvl4pPr marL="1371484" algn="l" defTabSz="914324" rtl="0" eaLnBrk="1" latinLnBrk="0" hangingPunct="1">
        <a:defRPr sz="1867" kern="1200">
          <a:solidFill>
            <a:schemeClr val="tx1"/>
          </a:solidFill>
          <a:latin typeface="+mn-lt"/>
          <a:ea typeface="+mn-ea"/>
          <a:cs typeface="+mn-cs"/>
        </a:defRPr>
      </a:lvl4pPr>
      <a:lvl5pPr marL="1828649" algn="l" defTabSz="914324" rtl="0" eaLnBrk="1" latinLnBrk="0" hangingPunct="1">
        <a:defRPr sz="1867" kern="1200">
          <a:solidFill>
            <a:schemeClr val="tx1"/>
          </a:solidFill>
          <a:latin typeface="+mn-lt"/>
          <a:ea typeface="+mn-ea"/>
          <a:cs typeface="+mn-cs"/>
        </a:defRPr>
      </a:lvl5pPr>
      <a:lvl6pPr marL="2285807" algn="l" defTabSz="914324" rtl="0" eaLnBrk="1" latinLnBrk="0" hangingPunct="1">
        <a:defRPr sz="1867" kern="1200">
          <a:solidFill>
            <a:schemeClr val="tx1"/>
          </a:solidFill>
          <a:latin typeface="+mn-lt"/>
          <a:ea typeface="+mn-ea"/>
          <a:cs typeface="+mn-cs"/>
        </a:defRPr>
      </a:lvl6pPr>
      <a:lvl7pPr marL="2742973" algn="l" defTabSz="914324" rtl="0" eaLnBrk="1" latinLnBrk="0" hangingPunct="1">
        <a:defRPr sz="1867" kern="1200">
          <a:solidFill>
            <a:schemeClr val="tx1"/>
          </a:solidFill>
          <a:latin typeface="+mn-lt"/>
          <a:ea typeface="+mn-ea"/>
          <a:cs typeface="+mn-cs"/>
        </a:defRPr>
      </a:lvl7pPr>
      <a:lvl8pPr marL="3200133" algn="l" defTabSz="914324" rtl="0" eaLnBrk="1" latinLnBrk="0" hangingPunct="1">
        <a:defRPr sz="1867" kern="1200">
          <a:solidFill>
            <a:schemeClr val="tx1"/>
          </a:solidFill>
          <a:latin typeface="+mn-lt"/>
          <a:ea typeface="+mn-ea"/>
          <a:cs typeface="+mn-cs"/>
        </a:defRPr>
      </a:lvl8pPr>
      <a:lvl9pPr marL="3657298" algn="l" defTabSz="914324"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userDrawn="1">
          <p15:clr>
            <a:srgbClr val="F26B43"/>
          </p15:clr>
        </p15:guide>
        <p15:guide id="2" pos="336" userDrawn="1">
          <p15:clr>
            <a:srgbClr val="F26B43"/>
          </p15:clr>
        </p15:guide>
        <p15:guide id="3" pos="5448" userDrawn="1">
          <p15:clr>
            <a:srgbClr val="F26B43"/>
          </p15:clr>
        </p15:guide>
        <p15:guide id="4" orient="horz" pos="757" userDrawn="1">
          <p15:clr>
            <a:srgbClr val="F26B43"/>
          </p15:clr>
        </p15:guide>
        <p15:guide id="5" orient="horz" pos="335" userDrawn="1">
          <p15:clr>
            <a:srgbClr val="F26B43"/>
          </p15:clr>
        </p15:guide>
        <p15:guide id="6" pos="2876" userDrawn="1">
          <p15:clr>
            <a:srgbClr val="F26B43"/>
          </p15:clr>
        </p15:guide>
        <p15:guide id="7" orient="horz" pos="10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1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4.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13C784A-D813-7342-BD2E-582FB33185D4}"/>
              </a:ext>
            </a:extLst>
          </p:cNvPr>
          <p:cNvSpPr>
            <a:spLocks noGrp="1"/>
          </p:cNvSpPr>
          <p:nvPr>
            <p:ph type="subTitle" idx="1"/>
          </p:nvPr>
        </p:nvSpPr>
        <p:spPr/>
        <p:txBody>
          <a:bodyPr/>
          <a:lstStyle/>
          <a:p>
            <a:r>
              <a:rPr lang="en-US"/>
              <a:t>Giles Heron</a:t>
            </a:r>
          </a:p>
        </p:txBody>
      </p:sp>
      <p:sp>
        <p:nvSpPr>
          <p:cNvPr id="3" name="Text Placeholder 2">
            <a:extLst>
              <a:ext uri="{FF2B5EF4-FFF2-40B4-BE49-F238E27FC236}">
                <a16:creationId xmlns:a16="http://schemas.microsoft.com/office/drawing/2014/main" id="{68AEB9BF-60C5-B64B-84E6-4C3D33043D5D}"/>
              </a:ext>
            </a:extLst>
          </p:cNvPr>
          <p:cNvSpPr>
            <a:spLocks noGrp="1"/>
          </p:cNvSpPr>
          <p:nvPr>
            <p:ph type="body" sz="quarter" idx="11"/>
          </p:nvPr>
        </p:nvSpPr>
        <p:spPr/>
        <p:txBody>
          <a:bodyPr/>
          <a:lstStyle/>
          <a:p>
            <a:r>
              <a:rPr lang="en-US" dirty="0"/>
              <a:t>Principal Engineer</a:t>
            </a:r>
          </a:p>
        </p:txBody>
      </p:sp>
      <p:sp>
        <p:nvSpPr>
          <p:cNvPr id="6" name="Title 5">
            <a:extLst>
              <a:ext uri="{FF2B5EF4-FFF2-40B4-BE49-F238E27FC236}">
                <a16:creationId xmlns:a16="http://schemas.microsoft.com/office/drawing/2014/main" id="{A8B9B427-39F7-1744-B19A-7C5960EC4157}"/>
              </a:ext>
            </a:extLst>
          </p:cNvPr>
          <p:cNvSpPr>
            <a:spLocks noGrp="1"/>
          </p:cNvSpPr>
          <p:nvPr>
            <p:ph type="ctrTitle"/>
          </p:nvPr>
        </p:nvSpPr>
        <p:spPr/>
        <p:txBody>
          <a:bodyPr/>
          <a:lstStyle/>
          <a:p>
            <a:r>
              <a:rPr lang="en-US" dirty="0"/>
              <a:t>Media Streaming Mesh</a:t>
            </a:r>
          </a:p>
        </p:txBody>
      </p:sp>
      <p:pic>
        <p:nvPicPr>
          <p:cNvPr id="7" name="Graphic 6">
            <a:extLst>
              <a:ext uri="{FF2B5EF4-FFF2-40B4-BE49-F238E27FC236}">
                <a16:creationId xmlns:a16="http://schemas.microsoft.com/office/drawing/2014/main" id="{58053186-5A62-4CE4-CE7E-2C19ABA8A4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64131" y="118140"/>
            <a:ext cx="2839458" cy="1037781"/>
          </a:xfrm>
          <a:prstGeom prst="rect">
            <a:avLst/>
          </a:prstGeom>
        </p:spPr>
      </p:pic>
    </p:spTree>
    <p:extLst>
      <p:ext uri="{BB962C8B-B14F-4D97-AF65-F5344CB8AC3E}">
        <p14:creationId xmlns:p14="http://schemas.microsoft.com/office/powerpoint/2010/main" val="918206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872B3C69-2C8E-D641-ACA4-2B077D0CABEE}"/>
              </a:ext>
            </a:extLst>
          </p:cNvPr>
          <p:cNvSpPr/>
          <p:nvPr/>
        </p:nvSpPr>
        <p:spPr>
          <a:xfrm>
            <a:off x="411381" y="1331647"/>
            <a:ext cx="9208079" cy="5282095"/>
          </a:xfrm>
          <a:prstGeom prst="roundRect">
            <a:avLst/>
          </a:pr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en-US" sz="1867" dirty="0">
              <a:solidFill>
                <a:schemeClr val="tx1"/>
              </a:solidFill>
              <a:latin typeface="+mj-lt"/>
            </a:endParaRPr>
          </a:p>
        </p:txBody>
      </p:sp>
      <p:sp>
        <p:nvSpPr>
          <p:cNvPr id="29" name="Rounded Rectangle 28">
            <a:extLst>
              <a:ext uri="{FF2B5EF4-FFF2-40B4-BE49-F238E27FC236}">
                <a16:creationId xmlns:a16="http://schemas.microsoft.com/office/drawing/2014/main" id="{353523B1-4232-4828-4292-3E4C15FE522D}"/>
              </a:ext>
            </a:extLst>
          </p:cNvPr>
          <p:cNvSpPr/>
          <p:nvPr/>
        </p:nvSpPr>
        <p:spPr>
          <a:xfrm>
            <a:off x="1000949" y="4260288"/>
            <a:ext cx="8244651" cy="2249529"/>
          </a:xfrm>
          <a:prstGeom prst="roundRect">
            <a:avLst/>
          </a:prstGeom>
          <a:solidFill>
            <a:schemeClr val="bg1">
              <a:lumMod val="50000"/>
              <a:lumOff val="50000"/>
            </a:scheme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endParaRPr>
          </a:p>
        </p:txBody>
      </p:sp>
      <p:sp>
        <p:nvSpPr>
          <p:cNvPr id="6" name="Title 1">
            <a:extLst>
              <a:ext uri="{FF2B5EF4-FFF2-40B4-BE49-F238E27FC236}">
                <a16:creationId xmlns:a16="http://schemas.microsoft.com/office/drawing/2014/main" id="{0A526542-1B8F-4F36-AB15-28EF7A996BCC}"/>
              </a:ext>
            </a:extLst>
          </p:cNvPr>
          <p:cNvSpPr>
            <a:spLocks noGrp="1"/>
          </p:cNvSpPr>
          <p:nvPr>
            <p:ph type="title"/>
          </p:nvPr>
        </p:nvSpPr>
        <p:spPr/>
        <p:txBody>
          <a:bodyPr/>
          <a:lstStyle/>
          <a:p>
            <a:r>
              <a:rPr lang="en-US" dirty="0"/>
              <a:t>Envoy Proxy hosting MSM Stub as a WASM filter</a:t>
            </a:r>
          </a:p>
        </p:txBody>
      </p:sp>
      <p:sp>
        <p:nvSpPr>
          <p:cNvPr id="3" name="Rounded Rectangle 2">
            <a:extLst>
              <a:ext uri="{FF2B5EF4-FFF2-40B4-BE49-F238E27FC236}">
                <a16:creationId xmlns:a16="http://schemas.microsoft.com/office/drawing/2014/main" id="{E0B99E51-262C-4596-632F-B3F8C676B727}"/>
              </a:ext>
            </a:extLst>
          </p:cNvPr>
          <p:cNvSpPr/>
          <p:nvPr/>
        </p:nvSpPr>
        <p:spPr>
          <a:xfrm>
            <a:off x="1070518" y="5762940"/>
            <a:ext cx="8074484" cy="578593"/>
          </a:xfrm>
          <a:prstGeom prst="round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RTP Proxy</a:t>
            </a:r>
          </a:p>
        </p:txBody>
      </p:sp>
      <p:sp>
        <p:nvSpPr>
          <p:cNvPr id="14" name="Rounded Rectangle 13">
            <a:extLst>
              <a:ext uri="{FF2B5EF4-FFF2-40B4-BE49-F238E27FC236}">
                <a16:creationId xmlns:a16="http://schemas.microsoft.com/office/drawing/2014/main" id="{35D19412-1C27-1F1C-81F4-7748D6DB72E1}"/>
              </a:ext>
            </a:extLst>
          </p:cNvPr>
          <p:cNvSpPr/>
          <p:nvPr/>
        </p:nvSpPr>
        <p:spPr>
          <a:xfrm>
            <a:off x="9782738" y="4287963"/>
            <a:ext cx="2321545" cy="1305655"/>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External</a:t>
            </a:r>
          </a:p>
          <a:p>
            <a:pPr algn="ctr"/>
            <a:r>
              <a:rPr lang="en-US" sz="1600" dirty="0">
                <a:solidFill>
                  <a:schemeClr val="tx1"/>
                </a:solidFill>
                <a:latin typeface="+mj-lt"/>
              </a:rPr>
              <a:t>NMOS</a:t>
            </a:r>
          </a:p>
          <a:p>
            <a:pPr algn="ctr"/>
            <a:r>
              <a:rPr lang="en-US" sz="1600" dirty="0">
                <a:solidFill>
                  <a:schemeClr val="tx1"/>
                </a:solidFill>
                <a:latin typeface="+mj-lt"/>
              </a:rPr>
              <a:t>Node</a:t>
            </a:r>
          </a:p>
        </p:txBody>
      </p:sp>
      <p:sp>
        <p:nvSpPr>
          <p:cNvPr id="16" name="Rounded Rectangle 15">
            <a:extLst>
              <a:ext uri="{FF2B5EF4-FFF2-40B4-BE49-F238E27FC236}">
                <a16:creationId xmlns:a16="http://schemas.microsoft.com/office/drawing/2014/main" id="{6E57CF53-5B3D-0F03-BC95-2AD84CE49794}"/>
              </a:ext>
            </a:extLst>
          </p:cNvPr>
          <p:cNvSpPr/>
          <p:nvPr/>
        </p:nvSpPr>
        <p:spPr>
          <a:xfrm>
            <a:off x="7200741" y="4260288"/>
            <a:ext cx="1954419" cy="1361006"/>
          </a:xfrm>
          <a:prstGeom prst="roundRect">
            <a:avLst/>
          </a:prstGeom>
          <a:solidFill>
            <a:schemeClr val="accent6">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mj-lt"/>
            </a:endParaRPr>
          </a:p>
          <a:p>
            <a:pPr algn="ctr"/>
            <a:endParaRPr lang="en-US" sz="1600" dirty="0">
              <a:solidFill>
                <a:schemeClr val="tx1"/>
              </a:solidFill>
              <a:latin typeface="+mj-lt"/>
            </a:endParaRPr>
          </a:p>
          <a:p>
            <a:pPr algn="ctr"/>
            <a:r>
              <a:rPr lang="en-US" sz="1600" dirty="0">
                <a:solidFill>
                  <a:schemeClr val="tx1"/>
                </a:solidFill>
                <a:latin typeface="+mj-lt"/>
              </a:rPr>
              <a:t>Istio</a:t>
            </a:r>
          </a:p>
          <a:p>
            <a:pPr algn="ctr"/>
            <a:r>
              <a:rPr lang="en-US" sz="1600" dirty="0">
                <a:solidFill>
                  <a:schemeClr val="tx1"/>
                </a:solidFill>
                <a:latin typeface="+mj-lt"/>
              </a:rPr>
              <a:t>Gateway</a:t>
            </a:r>
          </a:p>
          <a:p>
            <a:pPr algn="ctr"/>
            <a:r>
              <a:rPr lang="en-US" sz="1600" dirty="0">
                <a:solidFill>
                  <a:schemeClr val="tx1"/>
                </a:solidFill>
                <a:latin typeface="+mj-lt"/>
              </a:rPr>
              <a:t>(Envoy)</a:t>
            </a:r>
          </a:p>
        </p:txBody>
      </p:sp>
      <p:sp>
        <p:nvSpPr>
          <p:cNvPr id="20" name="Rounded Rectangle 19">
            <a:extLst>
              <a:ext uri="{FF2B5EF4-FFF2-40B4-BE49-F238E27FC236}">
                <a16:creationId xmlns:a16="http://schemas.microsoft.com/office/drawing/2014/main" id="{979BCD24-ED5F-A9DF-3719-9A5C24835CC5}"/>
              </a:ext>
            </a:extLst>
          </p:cNvPr>
          <p:cNvSpPr/>
          <p:nvPr/>
        </p:nvSpPr>
        <p:spPr>
          <a:xfrm>
            <a:off x="2263271" y="4822481"/>
            <a:ext cx="1499276" cy="353002"/>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Media App</a:t>
            </a:r>
          </a:p>
        </p:txBody>
      </p:sp>
      <p:sp>
        <p:nvSpPr>
          <p:cNvPr id="23" name="Rounded Rectangle 22">
            <a:extLst>
              <a:ext uri="{FF2B5EF4-FFF2-40B4-BE49-F238E27FC236}">
                <a16:creationId xmlns:a16="http://schemas.microsoft.com/office/drawing/2014/main" id="{1642F86E-1756-9A68-8535-6A365DA328E8}"/>
              </a:ext>
            </a:extLst>
          </p:cNvPr>
          <p:cNvSpPr/>
          <p:nvPr/>
        </p:nvSpPr>
        <p:spPr>
          <a:xfrm>
            <a:off x="5283245" y="4818313"/>
            <a:ext cx="1499276" cy="353002"/>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Media App</a:t>
            </a:r>
          </a:p>
        </p:txBody>
      </p:sp>
      <p:pic>
        <p:nvPicPr>
          <p:cNvPr id="35" name="Picture 34">
            <a:extLst>
              <a:ext uri="{FF2B5EF4-FFF2-40B4-BE49-F238E27FC236}">
                <a16:creationId xmlns:a16="http://schemas.microsoft.com/office/drawing/2014/main" id="{564A8E42-6996-C7D4-0977-E58DD5D2224F}"/>
              </a:ext>
            </a:extLst>
          </p:cNvPr>
          <p:cNvPicPr>
            <a:picLocks noChangeAspect="1"/>
          </p:cNvPicPr>
          <p:nvPr/>
        </p:nvPicPr>
        <p:blipFill>
          <a:blip r:embed="rId3"/>
          <a:stretch>
            <a:fillRect/>
          </a:stretch>
        </p:blipFill>
        <p:spPr>
          <a:xfrm>
            <a:off x="10543033" y="3676680"/>
            <a:ext cx="912635" cy="912635"/>
          </a:xfrm>
          <a:prstGeom prst="rect">
            <a:avLst/>
          </a:prstGeom>
        </p:spPr>
      </p:pic>
      <p:sp>
        <p:nvSpPr>
          <p:cNvPr id="36" name="Rounded Rectangle 35">
            <a:extLst>
              <a:ext uri="{FF2B5EF4-FFF2-40B4-BE49-F238E27FC236}">
                <a16:creationId xmlns:a16="http://schemas.microsoft.com/office/drawing/2014/main" id="{D23C2DF0-A2C0-39D5-7235-C2DE60498F5C}"/>
              </a:ext>
            </a:extLst>
          </p:cNvPr>
          <p:cNvSpPr/>
          <p:nvPr/>
        </p:nvSpPr>
        <p:spPr>
          <a:xfrm>
            <a:off x="7430583" y="4260288"/>
            <a:ext cx="1508808" cy="422078"/>
          </a:xfrm>
          <a:prstGeom prst="roundRect">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MSM filter</a:t>
            </a:r>
          </a:p>
        </p:txBody>
      </p:sp>
      <p:cxnSp>
        <p:nvCxnSpPr>
          <p:cNvPr id="73" name="Straight Arrow Connector 72">
            <a:extLst>
              <a:ext uri="{FF2B5EF4-FFF2-40B4-BE49-F238E27FC236}">
                <a16:creationId xmlns:a16="http://schemas.microsoft.com/office/drawing/2014/main" id="{EB25974A-2570-D531-0CA4-139C59854822}"/>
              </a:ext>
            </a:extLst>
          </p:cNvPr>
          <p:cNvCxnSpPr>
            <a:cxnSpLocks/>
            <a:stCxn id="13" idx="2"/>
            <a:endCxn id="36" idx="0"/>
          </p:cNvCxnSpPr>
          <p:nvPr/>
        </p:nvCxnSpPr>
        <p:spPr>
          <a:xfrm>
            <a:off x="1734572" y="2560452"/>
            <a:ext cx="6450415" cy="1699836"/>
          </a:xfrm>
          <a:prstGeom prst="straightConnector1">
            <a:avLst/>
          </a:prstGeom>
          <a:ln>
            <a:solidFill>
              <a:schemeClr val="accent3">
                <a:lumMod val="50000"/>
              </a:schemeClr>
            </a:solidFill>
            <a:prstDash val="sysDash"/>
            <a:headEnd type="triangle"/>
            <a:tailEnd type="non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25AF6799-B218-ABC2-0D9C-0E56FFBEA4C8}"/>
              </a:ext>
            </a:extLst>
          </p:cNvPr>
          <p:cNvCxnSpPr>
            <a:cxnSpLocks/>
          </p:cNvCxnSpPr>
          <p:nvPr/>
        </p:nvCxnSpPr>
        <p:spPr>
          <a:xfrm>
            <a:off x="883848" y="2568064"/>
            <a:ext cx="6710872" cy="1692224"/>
          </a:xfrm>
          <a:prstGeom prst="straightConnector1">
            <a:avLst/>
          </a:prstGeom>
          <a:ln>
            <a:solidFill>
              <a:schemeClr val="accent3">
                <a:lumMod val="50000"/>
              </a:schemeClr>
            </a:solidFill>
            <a:prstDash val="sysDash"/>
            <a:headEnd type="triangle"/>
            <a:tailEnd type="non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5FFFA885-2B00-6B15-7E92-479115BC97EB}"/>
              </a:ext>
            </a:extLst>
          </p:cNvPr>
          <p:cNvCxnSpPr>
            <a:cxnSpLocks/>
          </p:cNvCxnSpPr>
          <p:nvPr/>
        </p:nvCxnSpPr>
        <p:spPr>
          <a:xfrm>
            <a:off x="2479040" y="2568063"/>
            <a:ext cx="6289696" cy="1699078"/>
          </a:xfrm>
          <a:prstGeom prst="straightConnector1">
            <a:avLst/>
          </a:prstGeom>
          <a:ln>
            <a:solidFill>
              <a:schemeClr val="accent3">
                <a:lumMod val="50000"/>
              </a:schemeClr>
            </a:solidFill>
            <a:prstDash val="sysDash"/>
            <a:headEnd type="triangle"/>
            <a:tailEnd type="none"/>
          </a:ln>
        </p:spPr>
        <p:style>
          <a:lnRef idx="1">
            <a:schemeClr val="dk1"/>
          </a:lnRef>
          <a:fillRef idx="0">
            <a:schemeClr val="dk1"/>
          </a:fillRef>
          <a:effectRef idx="0">
            <a:schemeClr val="dk1"/>
          </a:effectRef>
          <a:fontRef idx="minor">
            <a:schemeClr val="tx1"/>
          </a:fontRef>
        </p:style>
      </p:cxnSp>
      <p:pic>
        <p:nvPicPr>
          <p:cNvPr id="5" name="Picture 4" descr="Logo, company name&#10;&#10;Description automatically generated with medium confidence">
            <a:extLst>
              <a:ext uri="{FF2B5EF4-FFF2-40B4-BE49-F238E27FC236}">
                <a16:creationId xmlns:a16="http://schemas.microsoft.com/office/drawing/2014/main" id="{21551F76-6EF0-4FEF-E851-774639B6CF47}"/>
              </a:ext>
            </a:extLst>
          </p:cNvPr>
          <p:cNvPicPr>
            <a:picLocks noChangeAspect="1"/>
          </p:cNvPicPr>
          <p:nvPr/>
        </p:nvPicPr>
        <p:blipFill>
          <a:blip r:embed="rId4"/>
          <a:stretch>
            <a:fillRect/>
          </a:stretch>
        </p:blipFill>
        <p:spPr>
          <a:xfrm>
            <a:off x="5922559" y="1518213"/>
            <a:ext cx="904480" cy="775861"/>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A79508FC-E11C-A09F-2789-A1B304097215}"/>
              </a:ext>
            </a:extLst>
          </p:cNvPr>
          <p:cNvPicPr>
            <a:picLocks noChangeAspect="1"/>
          </p:cNvPicPr>
          <p:nvPr/>
        </p:nvPicPr>
        <p:blipFill>
          <a:blip r:embed="rId5"/>
          <a:stretch>
            <a:fillRect/>
          </a:stretch>
        </p:blipFill>
        <p:spPr>
          <a:xfrm>
            <a:off x="3338740" y="1518201"/>
            <a:ext cx="2044700" cy="990600"/>
          </a:xfrm>
          <a:prstGeom prst="rect">
            <a:avLst/>
          </a:prstGeom>
        </p:spPr>
      </p:pic>
      <p:grpSp>
        <p:nvGrpSpPr>
          <p:cNvPr id="11" name="Group 10">
            <a:extLst>
              <a:ext uri="{FF2B5EF4-FFF2-40B4-BE49-F238E27FC236}">
                <a16:creationId xmlns:a16="http://schemas.microsoft.com/office/drawing/2014/main" id="{713794B2-E576-61FD-D95B-BE8FB6EA7E48}"/>
              </a:ext>
            </a:extLst>
          </p:cNvPr>
          <p:cNvGrpSpPr/>
          <p:nvPr/>
        </p:nvGrpSpPr>
        <p:grpSpPr>
          <a:xfrm>
            <a:off x="677807" y="1466549"/>
            <a:ext cx="2004368" cy="1093903"/>
            <a:chOff x="5162212" y="1856751"/>
            <a:chExt cx="2004368" cy="1093903"/>
          </a:xfrm>
        </p:grpSpPr>
        <p:sp>
          <p:nvSpPr>
            <p:cNvPr id="12" name="TextBox 11">
              <a:extLst>
                <a:ext uri="{FF2B5EF4-FFF2-40B4-BE49-F238E27FC236}">
                  <a16:creationId xmlns:a16="http://schemas.microsoft.com/office/drawing/2014/main" id="{F006AE7D-6D13-9EC4-3FA6-958554EE33FA}"/>
                </a:ext>
              </a:extLst>
            </p:cNvPr>
            <p:cNvSpPr txBox="1"/>
            <p:nvPr/>
          </p:nvSpPr>
          <p:spPr>
            <a:xfrm>
              <a:off x="5162212" y="1856751"/>
              <a:ext cx="1968809" cy="338554"/>
            </a:xfrm>
            <a:prstGeom prst="rect">
              <a:avLst/>
            </a:prstGeom>
            <a:noFill/>
          </p:spPr>
          <p:txBody>
            <a:bodyPr wrap="none" rtlCol="0">
              <a:spAutoFit/>
            </a:bodyPr>
            <a:lstStyle/>
            <a:p>
              <a:r>
                <a:rPr lang="en-US" sz="1600" dirty="0">
                  <a:latin typeface="+mj-lt"/>
                  <a:cs typeface="CiscoSansTT" panose="020B0503020201020303" pitchFamily="34" charset="0"/>
                </a:rPr>
                <a:t>MSM Control Plane</a:t>
              </a:r>
            </a:p>
          </p:txBody>
        </p:sp>
        <p:pic>
          <p:nvPicPr>
            <p:cNvPr id="13" name="Picture 12" descr="Icon&#10;&#10;Description automatically generated with low confidence">
              <a:extLst>
                <a:ext uri="{FF2B5EF4-FFF2-40B4-BE49-F238E27FC236}">
                  <a16:creationId xmlns:a16="http://schemas.microsoft.com/office/drawing/2014/main" id="{F83C3F7E-1E0A-3B26-1387-96B44CEC9E62}"/>
                </a:ext>
              </a:extLst>
            </p:cNvPr>
            <p:cNvPicPr>
              <a:picLocks noChangeAspect="1"/>
            </p:cNvPicPr>
            <p:nvPr/>
          </p:nvPicPr>
          <p:blipFill>
            <a:blip r:embed="rId6"/>
            <a:stretch>
              <a:fillRect/>
            </a:stretch>
          </p:blipFill>
          <p:spPr>
            <a:xfrm>
              <a:off x="5271373" y="2172003"/>
              <a:ext cx="1895207" cy="778651"/>
            </a:xfrm>
            <a:prstGeom prst="rect">
              <a:avLst/>
            </a:prstGeom>
          </p:spPr>
        </p:pic>
      </p:grpSp>
      <p:pic>
        <p:nvPicPr>
          <p:cNvPr id="19" name="Picture 18" descr="A picture containing text, clipart&#10;&#10;Description automatically generated">
            <a:extLst>
              <a:ext uri="{FF2B5EF4-FFF2-40B4-BE49-F238E27FC236}">
                <a16:creationId xmlns:a16="http://schemas.microsoft.com/office/drawing/2014/main" id="{18D0DB16-FFD3-FE8B-F270-C284BC9C9C8A}"/>
              </a:ext>
            </a:extLst>
          </p:cNvPr>
          <p:cNvPicPr>
            <a:picLocks noChangeAspect="1"/>
          </p:cNvPicPr>
          <p:nvPr/>
        </p:nvPicPr>
        <p:blipFill>
          <a:blip r:embed="rId7"/>
          <a:stretch>
            <a:fillRect/>
          </a:stretch>
        </p:blipFill>
        <p:spPr>
          <a:xfrm>
            <a:off x="7200741" y="1518213"/>
            <a:ext cx="1879600" cy="1079500"/>
          </a:xfrm>
          <a:prstGeom prst="rect">
            <a:avLst/>
          </a:prstGeom>
        </p:spPr>
      </p:pic>
      <p:sp>
        <p:nvSpPr>
          <p:cNvPr id="37" name="TextBox 36">
            <a:extLst>
              <a:ext uri="{FF2B5EF4-FFF2-40B4-BE49-F238E27FC236}">
                <a16:creationId xmlns:a16="http://schemas.microsoft.com/office/drawing/2014/main" id="{8F046ED2-559B-C94E-E92E-BD7017F0A14A}"/>
              </a:ext>
            </a:extLst>
          </p:cNvPr>
          <p:cNvSpPr txBox="1"/>
          <p:nvPr/>
        </p:nvSpPr>
        <p:spPr>
          <a:xfrm>
            <a:off x="4293240" y="3961603"/>
            <a:ext cx="1414170" cy="338554"/>
          </a:xfrm>
          <a:prstGeom prst="rect">
            <a:avLst/>
          </a:prstGeom>
          <a:noFill/>
        </p:spPr>
        <p:txBody>
          <a:bodyPr wrap="none" rtlCol="0">
            <a:spAutoFit/>
          </a:bodyPr>
          <a:lstStyle/>
          <a:p>
            <a:r>
              <a:rPr lang="en-US" sz="1600" dirty="0">
                <a:latin typeface="+mj-lt"/>
                <a:cs typeface="CiscoSansTT" panose="020B0503020201020303" pitchFamily="34" charset="0"/>
              </a:rPr>
              <a:t>Worker Node</a:t>
            </a:r>
          </a:p>
        </p:txBody>
      </p:sp>
      <p:cxnSp>
        <p:nvCxnSpPr>
          <p:cNvPr id="70" name="Straight Arrow Connector 69">
            <a:extLst>
              <a:ext uri="{FF2B5EF4-FFF2-40B4-BE49-F238E27FC236}">
                <a16:creationId xmlns:a16="http://schemas.microsoft.com/office/drawing/2014/main" id="{73529803-0E55-B80F-E35D-9A9C7E5A8E7A}"/>
              </a:ext>
            </a:extLst>
          </p:cNvPr>
          <p:cNvCxnSpPr>
            <a:cxnSpLocks/>
          </p:cNvCxnSpPr>
          <p:nvPr/>
        </p:nvCxnSpPr>
        <p:spPr>
          <a:xfrm flipH="1" flipV="1">
            <a:off x="8730808" y="2631888"/>
            <a:ext cx="28636" cy="1635253"/>
          </a:xfrm>
          <a:prstGeom prst="straightConnector1">
            <a:avLst/>
          </a:prstGeom>
          <a:ln>
            <a:solidFill>
              <a:schemeClr val="tx1"/>
            </a:solidFill>
            <a:prstDash val="sysDash"/>
            <a:headEnd type="triangle"/>
            <a:tailEnd type="non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D15B62B9-9C85-EB77-E33B-558BCB9DFD99}"/>
              </a:ext>
            </a:extLst>
          </p:cNvPr>
          <p:cNvCxnSpPr>
            <a:cxnSpLocks/>
            <a:stCxn id="14" idx="1"/>
            <a:endCxn id="16" idx="3"/>
          </p:cNvCxnSpPr>
          <p:nvPr/>
        </p:nvCxnSpPr>
        <p:spPr>
          <a:xfrm flipH="1">
            <a:off x="9155160" y="4940791"/>
            <a:ext cx="627578" cy="0"/>
          </a:xfrm>
          <a:prstGeom prst="straightConnector1">
            <a:avLst/>
          </a:prstGeom>
          <a:ln>
            <a:solidFill>
              <a:schemeClr val="tx1"/>
            </a:solidFill>
            <a:prstDash val="sysDash"/>
            <a:headEnd type="triangle"/>
            <a:tailEnd type="non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A56D961A-BB0E-63CE-B3AF-CDCC1DF93A47}"/>
              </a:ext>
            </a:extLst>
          </p:cNvPr>
          <p:cNvCxnSpPr>
            <a:cxnSpLocks/>
            <a:stCxn id="36" idx="0"/>
            <a:endCxn id="19" idx="2"/>
          </p:cNvCxnSpPr>
          <p:nvPr/>
        </p:nvCxnSpPr>
        <p:spPr>
          <a:xfrm flipH="1" flipV="1">
            <a:off x="8140541" y="2597713"/>
            <a:ext cx="44446" cy="1662575"/>
          </a:xfrm>
          <a:prstGeom prst="straightConnector1">
            <a:avLst/>
          </a:prstGeom>
          <a:ln>
            <a:solidFill>
              <a:schemeClr val="tx1"/>
            </a:solidFill>
            <a:prstDash val="sysDash"/>
            <a:headEnd type="triangle"/>
            <a:tailEnd type="non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7B2E9A14-DFB1-BD8D-EB65-57E89DA8F96E}"/>
              </a:ext>
            </a:extLst>
          </p:cNvPr>
          <p:cNvCxnSpPr>
            <a:cxnSpLocks/>
            <a:stCxn id="23" idx="3"/>
            <a:endCxn id="16" idx="1"/>
          </p:cNvCxnSpPr>
          <p:nvPr/>
        </p:nvCxnSpPr>
        <p:spPr>
          <a:xfrm flipV="1">
            <a:off x="6782521" y="4940791"/>
            <a:ext cx="418220" cy="54023"/>
          </a:xfrm>
          <a:prstGeom prst="straightConnector1">
            <a:avLst/>
          </a:prstGeom>
          <a:ln>
            <a:solidFill>
              <a:schemeClr val="tx1"/>
            </a:solidFill>
            <a:prstDash val="sysDash"/>
            <a:headEnd type="triangle"/>
            <a:tailEnd type="non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0EC8CC37-A8D3-BC29-4E6B-3677CEB39C6C}"/>
              </a:ext>
            </a:extLst>
          </p:cNvPr>
          <p:cNvCxnSpPr>
            <a:cxnSpLocks/>
            <a:stCxn id="20" idx="3"/>
          </p:cNvCxnSpPr>
          <p:nvPr/>
        </p:nvCxnSpPr>
        <p:spPr>
          <a:xfrm flipV="1">
            <a:off x="3762547" y="4438052"/>
            <a:ext cx="3459577" cy="560930"/>
          </a:xfrm>
          <a:prstGeom prst="straightConnector1">
            <a:avLst/>
          </a:prstGeom>
          <a:ln>
            <a:solidFill>
              <a:schemeClr val="tx1"/>
            </a:solidFill>
            <a:prstDash val="sysDash"/>
            <a:headEnd type="triangle"/>
            <a:tailEnd type="non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1A3E9B5F-CCDC-BC17-B6EF-574593CCF197}"/>
              </a:ext>
            </a:extLst>
          </p:cNvPr>
          <p:cNvCxnSpPr>
            <a:cxnSpLocks/>
          </p:cNvCxnSpPr>
          <p:nvPr/>
        </p:nvCxnSpPr>
        <p:spPr>
          <a:xfrm flipH="1" flipV="1">
            <a:off x="7544864" y="2597712"/>
            <a:ext cx="27633" cy="1669429"/>
          </a:xfrm>
          <a:prstGeom prst="straightConnector1">
            <a:avLst/>
          </a:prstGeom>
          <a:ln>
            <a:solidFill>
              <a:schemeClr val="tx1"/>
            </a:solidFill>
            <a:prstDash val="sysDash"/>
            <a:headEnd type="triangle"/>
            <a:tailEnd type="non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E95EDE2C-DF94-FD3D-38E6-2FAA0821B8E5}"/>
              </a:ext>
            </a:extLst>
          </p:cNvPr>
          <p:cNvCxnSpPr>
            <a:cxnSpLocks/>
            <a:endCxn id="3" idx="3"/>
          </p:cNvCxnSpPr>
          <p:nvPr/>
        </p:nvCxnSpPr>
        <p:spPr>
          <a:xfrm flipH="1">
            <a:off x="9145002" y="5314482"/>
            <a:ext cx="637736" cy="737755"/>
          </a:xfrm>
          <a:prstGeom prst="straightConnector1">
            <a:avLst/>
          </a:prstGeom>
          <a:ln w="31750">
            <a:solidFill>
              <a:schemeClr val="accent6"/>
            </a:solidFill>
            <a:headEnd type="none"/>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9BF30054-890A-D720-E7DB-E18A3A7D3963}"/>
              </a:ext>
            </a:extLst>
          </p:cNvPr>
          <p:cNvCxnSpPr>
            <a:cxnSpLocks/>
            <a:stCxn id="3" idx="0"/>
          </p:cNvCxnSpPr>
          <p:nvPr/>
        </p:nvCxnSpPr>
        <p:spPr>
          <a:xfrm flipV="1">
            <a:off x="5107760" y="5169893"/>
            <a:ext cx="988240" cy="593047"/>
          </a:xfrm>
          <a:prstGeom prst="straightConnector1">
            <a:avLst/>
          </a:prstGeom>
          <a:ln w="31750">
            <a:solidFill>
              <a:schemeClr val="accent6"/>
            </a:solidFill>
            <a:headEnd type="none"/>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BF4745F6-687D-C96A-4B47-2CB93771E3F1}"/>
              </a:ext>
            </a:extLst>
          </p:cNvPr>
          <p:cNvCxnSpPr>
            <a:cxnSpLocks/>
          </p:cNvCxnSpPr>
          <p:nvPr/>
        </p:nvCxnSpPr>
        <p:spPr>
          <a:xfrm flipH="1" flipV="1">
            <a:off x="2946400" y="5176719"/>
            <a:ext cx="2245861" cy="586221"/>
          </a:xfrm>
          <a:prstGeom prst="straightConnector1">
            <a:avLst/>
          </a:prstGeom>
          <a:ln w="31750">
            <a:solidFill>
              <a:schemeClr val="accent6"/>
            </a:solidFill>
            <a:headEnd type="none"/>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DE74B013-50AF-3960-F888-3283F6042030}"/>
              </a:ext>
            </a:extLst>
          </p:cNvPr>
          <p:cNvCxnSpPr>
            <a:cxnSpLocks/>
          </p:cNvCxnSpPr>
          <p:nvPr/>
        </p:nvCxnSpPr>
        <p:spPr>
          <a:xfrm flipV="1">
            <a:off x="1717450" y="2560451"/>
            <a:ext cx="800991" cy="3202489"/>
          </a:xfrm>
          <a:prstGeom prst="straightConnector1">
            <a:avLst/>
          </a:prstGeom>
          <a:ln>
            <a:solidFill>
              <a:schemeClr val="accent6"/>
            </a:solidFill>
            <a:prstDash val="sysDash"/>
            <a:headEnd type="triangle"/>
            <a:tailEnd type="non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C7649732-06EF-0AC8-59D3-460A6F5EB8AD}"/>
              </a:ext>
            </a:extLst>
          </p:cNvPr>
          <p:cNvCxnSpPr>
            <a:cxnSpLocks/>
            <a:endCxn id="13" idx="2"/>
          </p:cNvCxnSpPr>
          <p:nvPr/>
        </p:nvCxnSpPr>
        <p:spPr>
          <a:xfrm flipV="1">
            <a:off x="1524811" y="2560452"/>
            <a:ext cx="209761" cy="3202488"/>
          </a:xfrm>
          <a:prstGeom prst="straightConnector1">
            <a:avLst/>
          </a:prstGeom>
          <a:ln>
            <a:solidFill>
              <a:schemeClr val="accent6"/>
            </a:solidFill>
            <a:prstDash val="sysDash"/>
            <a:headEnd type="triangle"/>
            <a:tailEnd type="non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BD89B0E2-175A-BCF8-F48D-F8B771127568}"/>
              </a:ext>
            </a:extLst>
          </p:cNvPr>
          <p:cNvCxnSpPr>
            <a:cxnSpLocks/>
          </p:cNvCxnSpPr>
          <p:nvPr/>
        </p:nvCxnSpPr>
        <p:spPr>
          <a:xfrm flipH="1" flipV="1">
            <a:off x="927867" y="2568063"/>
            <a:ext cx="388485" cy="3184851"/>
          </a:xfrm>
          <a:prstGeom prst="straightConnector1">
            <a:avLst/>
          </a:prstGeom>
          <a:ln>
            <a:solidFill>
              <a:schemeClr val="accent6"/>
            </a:solidFill>
            <a:prstDash val="sysDash"/>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5551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up)">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wipe(right)">
                                      <p:cBhvr>
                                        <p:cTn id="12" dur="5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wipe(up)">
                                      <p:cBhvr>
                                        <p:cTn id="17" dur="500"/>
                                        <p:tgtEl>
                                          <p:spTgt spid="1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wipe(up)">
                                      <p:cBhvr>
                                        <p:cTn id="22" dur="500"/>
                                        <p:tgtEl>
                                          <p:spTgt spid="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right)">
                                      <p:cBhvr>
                                        <p:cTn id="27" dur="500"/>
                                        <p:tgtEl>
                                          <p:spTgt spid="1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up)">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wipe(right)">
                                      <p:cBhvr>
                                        <p:cTn id="37" dur="500"/>
                                        <p:tgtEl>
                                          <p:spTgt spid="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30"/>
                                        </p:tgtEl>
                                        <p:attrNameLst>
                                          <p:attrName>style.visibility</p:attrName>
                                        </p:attrNameLst>
                                      </p:cBhvr>
                                      <p:to>
                                        <p:strVal val="visible"/>
                                      </p:to>
                                    </p:set>
                                    <p:animEffect transition="in" filter="wipe(up)">
                                      <p:cBhvr>
                                        <p:cTn id="42" dur="500"/>
                                        <p:tgtEl>
                                          <p:spTgt spid="1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up)">
                                      <p:cBhvr>
                                        <p:cTn id="47" dur="500"/>
                                        <p:tgtEl>
                                          <p:spTgt spid="9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wipe(up)">
                                      <p:cBhvr>
                                        <p:cTn id="57" dur="500"/>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80"/>
                                        </p:tgtEl>
                                        <p:attrNameLst>
                                          <p:attrName>style.visibility</p:attrName>
                                        </p:attrNameLst>
                                      </p:cBhvr>
                                      <p:to>
                                        <p:strVal val="visible"/>
                                      </p:to>
                                    </p:set>
                                    <p:animEffect transition="in" filter="wipe(right)">
                                      <p:cBhvr>
                                        <p:cTn id="62" dur="500"/>
                                        <p:tgtEl>
                                          <p:spTgt spid="8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3"/>
                                        </p:tgtEl>
                                        <p:attrNameLst>
                                          <p:attrName>style.visibility</p:attrName>
                                        </p:attrNameLst>
                                      </p:cBhvr>
                                      <p:to>
                                        <p:strVal val="visible"/>
                                      </p:to>
                                    </p:set>
                                    <p:animEffect transition="in" filter="wipe(up)">
                                      <p:cBhvr>
                                        <p:cTn id="67" dur="500"/>
                                        <p:tgtEl>
                                          <p:spTgt spid="1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wipe(up)">
                                      <p:cBhvr>
                                        <p:cTn id="72" dur="500"/>
                                        <p:tgtEl>
                                          <p:spTgt spid="9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wipe(down)">
                                      <p:cBhvr>
                                        <p:cTn id="7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ounded Rectangle 34">
            <a:extLst>
              <a:ext uri="{FF2B5EF4-FFF2-40B4-BE49-F238E27FC236}">
                <a16:creationId xmlns:a16="http://schemas.microsoft.com/office/drawing/2014/main" id="{440CC325-361E-01CF-DE31-361FE32DF0BD}"/>
              </a:ext>
            </a:extLst>
          </p:cNvPr>
          <p:cNvSpPr/>
          <p:nvPr/>
        </p:nvSpPr>
        <p:spPr>
          <a:xfrm>
            <a:off x="422179" y="1717288"/>
            <a:ext cx="6371896" cy="4895338"/>
          </a:xfrm>
          <a:prstGeom prst="roundRect">
            <a:avLst/>
          </a:prstGeom>
          <a:solidFill>
            <a:schemeClr val="tx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en-US" sz="1867">
              <a:solidFill>
                <a:schemeClr val="tx1"/>
              </a:solidFill>
              <a:latin typeface="+mj-lt"/>
            </a:endParaRPr>
          </a:p>
        </p:txBody>
      </p:sp>
      <p:sp>
        <p:nvSpPr>
          <p:cNvPr id="39" name="Rounded Rectangle 38">
            <a:extLst>
              <a:ext uri="{FF2B5EF4-FFF2-40B4-BE49-F238E27FC236}">
                <a16:creationId xmlns:a16="http://schemas.microsoft.com/office/drawing/2014/main" id="{9979801E-0A0A-B329-935D-D1270EEE957F}"/>
              </a:ext>
            </a:extLst>
          </p:cNvPr>
          <p:cNvSpPr/>
          <p:nvPr/>
        </p:nvSpPr>
        <p:spPr>
          <a:xfrm>
            <a:off x="981307" y="3345366"/>
            <a:ext cx="5475249" cy="3010829"/>
          </a:xfrm>
          <a:prstGeom prst="roundRect">
            <a:avLst/>
          </a:prstGeom>
          <a:solidFill>
            <a:schemeClr val="bg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endParaRPr>
          </a:p>
        </p:txBody>
      </p:sp>
      <p:cxnSp>
        <p:nvCxnSpPr>
          <p:cNvPr id="76" name="Straight Arrow Connector 75">
            <a:extLst>
              <a:ext uri="{FF2B5EF4-FFF2-40B4-BE49-F238E27FC236}">
                <a16:creationId xmlns:a16="http://schemas.microsoft.com/office/drawing/2014/main" id="{D1179B5B-49F7-7526-54F1-5044AAD1BA6E}"/>
              </a:ext>
            </a:extLst>
          </p:cNvPr>
          <p:cNvCxnSpPr>
            <a:cxnSpLocks/>
          </p:cNvCxnSpPr>
          <p:nvPr/>
        </p:nvCxnSpPr>
        <p:spPr>
          <a:xfrm>
            <a:off x="2691678" y="5499411"/>
            <a:ext cx="876712" cy="0"/>
          </a:xfrm>
          <a:prstGeom prst="straightConnector1">
            <a:avLst/>
          </a:prstGeom>
          <a:ln w="31750">
            <a:solidFill>
              <a:schemeClr val="accent6"/>
            </a:solidFill>
            <a:headEnd type="triangle"/>
            <a:tailEnd type="non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36BD4D98-836C-6D78-D52E-B69905C5D407}"/>
              </a:ext>
            </a:extLst>
          </p:cNvPr>
          <p:cNvCxnSpPr>
            <a:cxnSpLocks/>
          </p:cNvCxnSpPr>
          <p:nvPr/>
        </p:nvCxnSpPr>
        <p:spPr>
          <a:xfrm>
            <a:off x="2687961" y="5373030"/>
            <a:ext cx="876712" cy="0"/>
          </a:xfrm>
          <a:prstGeom prst="straightConnector1">
            <a:avLst/>
          </a:prstGeom>
          <a:ln w="31750">
            <a:solidFill>
              <a:schemeClr val="accent6"/>
            </a:solidFill>
            <a:headEnd type="triangle"/>
            <a:tailEnd type="none"/>
          </a:ln>
        </p:spPr>
        <p:style>
          <a:lnRef idx="1">
            <a:schemeClr val="dk1"/>
          </a:lnRef>
          <a:fillRef idx="0">
            <a:schemeClr val="dk1"/>
          </a:fillRef>
          <a:effectRef idx="0">
            <a:schemeClr val="dk1"/>
          </a:effectRef>
          <a:fontRef idx="minor">
            <a:schemeClr val="tx1"/>
          </a:fontRef>
        </p:style>
      </p:cxnSp>
      <p:sp>
        <p:nvSpPr>
          <p:cNvPr id="75" name="Rounded Rectangle 74">
            <a:extLst>
              <a:ext uri="{FF2B5EF4-FFF2-40B4-BE49-F238E27FC236}">
                <a16:creationId xmlns:a16="http://schemas.microsoft.com/office/drawing/2014/main" id="{00506E6E-9FF4-7CCE-279D-E1105E8EB83C}"/>
              </a:ext>
            </a:extLst>
          </p:cNvPr>
          <p:cNvSpPr/>
          <p:nvPr/>
        </p:nvSpPr>
        <p:spPr>
          <a:xfrm>
            <a:off x="3742162" y="3609277"/>
            <a:ext cx="2554515" cy="2418174"/>
          </a:xfrm>
          <a:prstGeom prst="roundRect">
            <a:avLst/>
          </a:prstGeom>
          <a:solidFill>
            <a:schemeClr val="tx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endParaRPr>
          </a:p>
        </p:txBody>
      </p:sp>
      <p:sp>
        <p:nvSpPr>
          <p:cNvPr id="74" name="Rounded Rectangle 73">
            <a:extLst>
              <a:ext uri="{FF2B5EF4-FFF2-40B4-BE49-F238E27FC236}">
                <a16:creationId xmlns:a16="http://schemas.microsoft.com/office/drawing/2014/main" id="{F8BBDF1C-C7BE-080A-56E3-28C8C5D58C91}"/>
              </a:ext>
            </a:extLst>
          </p:cNvPr>
          <p:cNvSpPr/>
          <p:nvPr/>
        </p:nvSpPr>
        <p:spPr>
          <a:xfrm>
            <a:off x="3630650" y="3709639"/>
            <a:ext cx="2554515" cy="2418174"/>
          </a:xfrm>
          <a:prstGeom prst="roundRect">
            <a:avLst/>
          </a:prstGeom>
          <a:solidFill>
            <a:schemeClr val="tx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endParaRPr>
          </a:p>
        </p:txBody>
      </p:sp>
      <p:sp>
        <p:nvSpPr>
          <p:cNvPr id="6" name="Title 1">
            <a:extLst>
              <a:ext uri="{FF2B5EF4-FFF2-40B4-BE49-F238E27FC236}">
                <a16:creationId xmlns:a16="http://schemas.microsoft.com/office/drawing/2014/main" id="{0A526542-1B8F-4F36-AB15-28EF7A996BCC}"/>
              </a:ext>
            </a:extLst>
          </p:cNvPr>
          <p:cNvSpPr>
            <a:spLocks noGrp="1"/>
          </p:cNvSpPr>
          <p:nvPr>
            <p:ph type="title"/>
          </p:nvPr>
        </p:nvSpPr>
        <p:spPr/>
        <p:txBody>
          <a:bodyPr/>
          <a:lstStyle/>
          <a:p>
            <a:r>
              <a:rPr lang="en-US"/>
              <a:t>The RTP Proxy</a:t>
            </a:r>
          </a:p>
        </p:txBody>
      </p:sp>
      <p:sp>
        <p:nvSpPr>
          <p:cNvPr id="98" name="Text Placeholder 3">
            <a:extLst>
              <a:ext uri="{FF2B5EF4-FFF2-40B4-BE49-F238E27FC236}">
                <a16:creationId xmlns:a16="http://schemas.microsoft.com/office/drawing/2014/main" id="{FE82640B-6DC3-3D4C-8EE9-13583B858D28}"/>
              </a:ext>
            </a:extLst>
          </p:cNvPr>
          <p:cNvSpPr txBox="1">
            <a:spLocks/>
          </p:cNvSpPr>
          <p:nvPr/>
        </p:nvSpPr>
        <p:spPr>
          <a:xfrm>
            <a:off x="565267" y="1430869"/>
            <a:ext cx="11307420" cy="5100561"/>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endParaRPr lang="en-GB" sz="2267">
              <a:latin typeface="+mj-lt"/>
            </a:endParaRPr>
          </a:p>
        </p:txBody>
      </p:sp>
      <p:sp>
        <p:nvSpPr>
          <p:cNvPr id="51" name="TextBox 50">
            <a:extLst>
              <a:ext uri="{FF2B5EF4-FFF2-40B4-BE49-F238E27FC236}">
                <a16:creationId xmlns:a16="http://schemas.microsoft.com/office/drawing/2014/main" id="{6D5BDC63-43B7-4B4D-9E75-894748EF735E}"/>
              </a:ext>
            </a:extLst>
          </p:cNvPr>
          <p:cNvSpPr txBox="1"/>
          <p:nvPr/>
        </p:nvSpPr>
        <p:spPr>
          <a:xfrm>
            <a:off x="7269104" y="1241937"/>
            <a:ext cx="4846791" cy="5478423"/>
          </a:xfrm>
          <a:prstGeom prst="rect">
            <a:avLst/>
          </a:prstGeom>
        </p:spPr>
        <p:txBody>
          <a:bodyPr wrap="square" rtlCol="0">
            <a:spAutoFit/>
          </a:bodyPr>
          <a:lstStyle/>
          <a:p>
            <a:r>
              <a:rPr lang="en-GB" dirty="0">
                <a:latin typeface="+mj-lt"/>
              </a:rPr>
              <a:t>Deployed as a per-node </a:t>
            </a:r>
            <a:r>
              <a:rPr lang="en-GB" dirty="0" err="1">
                <a:latin typeface="+mj-lt"/>
              </a:rPr>
              <a:t>DaemonSet</a:t>
            </a:r>
            <a:endParaRPr lang="en-GB" dirty="0">
              <a:latin typeface="+mj-lt"/>
            </a:endParaRPr>
          </a:p>
          <a:p>
            <a:pPr marL="285744" indent="-285744">
              <a:buFont typeface="Arial" panose="020B0604020202020204" pitchFamily="34" charset="0"/>
              <a:buChar char="•"/>
            </a:pPr>
            <a:r>
              <a:rPr lang="en-GB" sz="1600" dirty="0">
                <a:latin typeface="+mj-lt"/>
              </a:rPr>
              <a:t>supports North/South and East/West flows</a:t>
            </a:r>
          </a:p>
          <a:p>
            <a:endParaRPr lang="en-GB" dirty="0">
              <a:latin typeface="+mj-lt"/>
            </a:endParaRPr>
          </a:p>
          <a:p>
            <a:r>
              <a:rPr lang="en-GB" dirty="0">
                <a:latin typeface="+mj-lt"/>
              </a:rPr>
              <a:t>Probably an RTP “Translator” (RFC3550)</a:t>
            </a:r>
          </a:p>
          <a:p>
            <a:pPr marL="285744" indent="-285744">
              <a:buFont typeface="Arial" panose="020B0604020202020204" pitchFamily="34" charset="0"/>
              <a:buChar char="•"/>
            </a:pPr>
            <a:r>
              <a:rPr lang="en-GB" sz="1600" dirty="0">
                <a:latin typeface="+mj-lt"/>
              </a:rPr>
              <a:t>Unicast to multicast, IPv4 to IPv6, RFC1918 to public IP, tunnelling, MTU conversion etc.</a:t>
            </a:r>
          </a:p>
          <a:p>
            <a:pPr marL="285744" indent="-285744">
              <a:buFont typeface="Arial" panose="020B0604020202020204" pitchFamily="34" charset="0"/>
              <a:buChar char="•"/>
            </a:pPr>
            <a:r>
              <a:rPr lang="en-GB" sz="1600" dirty="0">
                <a:latin typeface="+mj-lt"/>
              </a:rPr>
              <a:t>RTP/UDP, RTP/TCP and RTP/QUIC support</a:t>
            </a:r>
          </a:p>
          <a:p>
            <a:pPr marL="285744" indent="-285744">
              <a:buFont typeface="Arial" panose="020B0604020202020204" pitchFamily="34" charset="0"/>
              <a:buChar char="•"/>
            </a:pPr>
            <a:r>
              <a:rPr lang="en-GB" sz="1600" dirty="0">
                <a:latin typeface="+mj-lt"/>
              </a:rPr>
              <a:t>Also acts as a UDP, TCP and QUIC proxy</a:t>
            </a:r>
          </a:p>
          <a:p>
            <a:pPr marL="285744" indent="-285744">
              <a:buFont typeface="Arial" panose="020B0604020202020204" pitchFamily="34" charset="0"/>
              <a:buChar char="•"/>
            </a:pPr>
            <a:r>
              <a:rPr lang="en-GB" sz="1600" dirty="0">
                <a:latin typeface="+mj-lt"/>
              </a:rPr>
              <a:t>Minimises attack surface</a:t>
            </a:r>
          </a:p>
          <a:p>
            <a:endParaRPr lang="en-GB" dirty="0">
              <a:latin typeface="+mj-lt"/>
            </a:endParaRPr>
          </a:p>
          <a:p>
            <a:r>
              <a:rPr lang="en-GB" dirty="0">
                <a:latin typeface="+mj-lt"/>
              </a:rPr>
              <a:t>Implemented in async Rust</a:t>
            </a:r>
          </a:p>
          <a:p>
            <a:pPr marL="285744" indent="-285744">
              <a:buFont typeface="Arial" panose="020B0604020202020204" pitchFamily="34" charset="0"/>
              <a:buChar char="•"/>
            </a:pPr>
            <a:endParaRPr lang="en-GB" sz="1600" dirty="0">
              <a:latin typeface="+mj-lt"/>
            </a:endParaRPr>
          </a:p>
          <a:p>
            <a:r>
              <a:rPr lang="en-GB" dirty="0">
                <a:latin typeface="+mj-lt"/>
              </a:rPr>
              <a:t>Proxy with a Filter chain</a:t>
            </a:r>
          </a:p>
          <a:p>
            <a:pPr marL="285744" indent="-285744">
              <a:buFont typeface="Arial" panose="020B0604020202020204" pitchFamily="34" charset="0"/>
              <a:buChar char="•"/>
            </a:pPr>
            <a:r>
              <a:rPr lang="en-GB" sz="1600" dirty="0">
                <a:latin typeface="+mj-lt"/>
              </a:rPr>
              <a:t>Validation, replication, encryption, protection, congestion control etc.</a:t>
            </a:r>
          </a:p>
          <a:p>
            <a:pPr marL="285744" indent="-285744">
              <a:buFont typeface="Arial" panose="020B0604020202020204" pitchFamily="34" charset="0"/>
              <a:buChar char="•"/>
            </a:pPr>
            <a:r>
              <a:rPr lang="en-GB" sz="1600" dirty="0">
                <a:latin typeface="+mj-lt"/>
              </a:rPr>
              <a:t>Key is to drive a filter ecosystem</a:t>
            </a:r>
          </a:p>
          <a:p>
            <a:endParaRPr lang="en-GB" sz="1600" dirty="0">
              <a:latin typeface="+mj-lt"/>
            </a:endParaRPr>
          </a:p>
          <a:p>
            <a:r>
              <a:rPr lang="en-US" dirty="0">
                <a:latin typeface="+mj-lt"/>
              </a:rPr>
              <a:t>Can work with multiple CPs</a:t>
            </a:r>
          </a:p>
          <a:p>
            <a:pPr marL="285744" indent="-285744">
              <a:buFont typeface="Arial" panose="020B0604020202020204" pitchFamily="34" charset="0"/>
              <a:buChar char="•"/>
            </a:pPr>
            <a:r>
              <a:rPr lang="en-US" sz="1600" dirty="0">
                <a:latin typeface="+mj-lt"/>
              </a:rPr>
              <a:t>Spawn an instance per CP in </a:t>
            </a:r>
            <a:r>
              <a:rPr lang="en-US" sz="1600" dirty="0" err="1">
                <a:latin typeface="+mj-lt"/>
              </a:rPr>
              <a:t>golang</a:t>
            </a:r>
            <a:r>
              <a:rPr lang="en-US" sz="1600" dirty="0">
                <a:latin typeface="+mj-lt"/>
              </a:rPr>
              <a:t> case</a:t>
            </a:r>
          </a:p>
          <a:p>
            <a:pPr marL="285744" indent="-285744">
              <a:buFont typeface="Arial" panose="020B0604020202020204" pitchFamily="34" charset="0"/>
              <a:buChar char="•"/>
            </a:pPr>
            <a:r>
              <a:rPr lang="en-US" sz="1600" dirty="0">
                <a:latin typeface="+mj-lt"/>
              </a:rPr>
              <a:t>CP programs proxy using </a:t>
            </a:r>
            <a:r>
              <a:rPr lang="en-US" sz="1600" dirty="0" err="1">
                <a:latin typeface="+mj-lt"/>
              </a:rPr>
              <a:t>gRPC</a:t>
            </a:r>
            <a:endParaRPr lang="en-US" sz="1600" dirty="0">
              <a:latin typeface="+mj-lt"/>
            </a:endParaRPr>
          </a:p>
          <a:p>
            <a:pPr marL="285744" indent="-285744">
              <a:buFont typeface="Arial" panose="020B0604020202020204" pitchFamily="34" charset="0"/>
              <a:buChar char="•"/>
            </a:pPr>
            <a:r>
              <a:rPr lang="en-US" sz="1600" dirty="0">
                <a:latin typeface="+mj-lt"/>
              </a:rPr>
              <a:t>Proactive or reactive programming</a:t>
            </a:r>
          </a:p>
        </p:txBody>
      </p:sp>
      <p:sp>
        <p:nvSpPr>
          <p:cNvPr id="40" name="Rounded Rectangle 39">
            <a:extLst>
              <a:ext uri="{FF2B5EF4-FFF2-40B4-BE49-F238E27FC236}">
                <a16:creationId xmlns:a16="http://schemas.microsoft.com/office/drawing/2014/main" id="{C242F5CD-8922-6545-3406-6140205445D6}"/>
              </a:ext>
            </a:extLst>
          </p:cNvPr>
          <p:cNvSpPr/>
          <p:nvPr/>
        </p:nvSpPr>
        <p:spPr>
          <a:xfrm>
            <a:off x="970157" y="2152185"/>
            <a:ext cx="1616927" cy="903248"/>
          </a:xfrm>
          <a:prstGeom prst="round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endParaRPr>
          </a:p>
        </p:txBody>
      </p:sp>
      <p:sp>
        <p:nvSpPr>
          <p:cNvPr id="41" name="Rounded Rectangle 40">
            <a:extLst>
              <a:ext uri="{FF2B5EF4-FFF2-40B4-BE49-F238E27FC236}">
                <a16:creationId xmlns:a16="http://schemas.microsoft.com/office/drawing/2014/main" id="{3086567E-2848-2B5E-4AE7-A26BCBEE94C0}"/>
              </a:ext>
            </a:extLst>
          </p:cNvPr>
          <p:cNvSpPr/>
          <p:nvPr/>
        </p:nvSpPr>
        <p:spPr>
          <a:xfrm>
            <a:off x="3545157" y="3802565"/>
            <a:ext cx="2554515" cy="2418174"/>
          </a:xfrm>
          <a:prstGeom prst="roundRect">
            <a:avLst/>
          </a:prstGeom>
          <a:solidFill>
            <a:schemeClr val="tx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endParaRPr>
          </a:p>
        </p:txBody>
      </p:sp>
      <p:sp>
        <p:nvSpPr>
          <p:cNvPr id="46" name="Rounded Rectangle 45">
            <a:extLst>
              <a:ext uri="{FF2B5EF4-FFF2-40B4-BE49-F238E27FC236}">
                <a16:creationId xmlns:a16="http://schemas.microsoft.com/office/drawing/2014/main" id="{92C6D68D-D323-03DE-C5B0-5025444E8512}"/>
              </a:ext>
            </a:extLst>
          </p:cNvPr>
          <p:cNvSpPr/>
          <p:nvPr/>
        </p:nvSpPr>
        <p:spPr>
          <a:xfrm>
            <a:off x="3947533" y="4176201"/>
            <a:ext cx="1806496" cy="774700"/>
          </a:xfrm>
          <a:prstGeom prst="roundRect">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j-lt"/>
              </a:rPr>
              <a:t>MSM Stub</a:t>
            </a:r>
          </a:p>
        </p:txBody>
      </p:sp>
      <p:sp>
        <p:nvSpPr>
          <p:cNvPr id="47" name="Rounded Rectangle 46">
            <a:extLst>
              <a:ext uri="{FF2B5EF4-FFF2-40B4-BE49-F238E27FC236}">
                <a16:creationId xmlns:a16="http://schemas.microsoft.com/office/drawing/2014/main" id="{8DBF0482-83B4-9D15-AEEA-00DF8CC2B2CC}"/>
              </a:ext>
            </a:extLst>
          </p:cNvPr>
          <p:cNvSpPr/>
          <p:nvPr/>
        </p:nvSpPr>
        <p:spPr>
          <a:xfrm>
            <a:off x="3994331" y="5327023"/>
            <a:ext cx="1807859" cy="606612"/>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App</a:t>
            </a:r>
          </a:p>
        </p:txBody>
      </p:sp>
      <p:sp>
        <p:nvSpPr>
          <p:cNvPr id="48" name="Rounded Rectangle 47">
            <a:extLst>
              <a:ext uri="{FF2B5EF4-FFF2-40B4-BE49-F238E27FC236}">
                <a16:creationId xmlns:a16="http://schemas.microsoft.com/office/drawing/2014/main" id="{54BA7797-54A6-0734-E587-810D75E52B82}"/>
              </a:ext>
            </a:extLst>
          </p:cNvPr>
          <p:cNvSpPr/>
          <p:nvPr/>
        </p:nvSpPr>
        <p:spPr>
          <a:xfrm>
            <a:off x="1357185" y="5207621"/>
            <a:ext cx="1327059" cy="814038"/>
          </a:xfrm>
          <a:prstGeom prst="round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mj-lt"/>
              </a:rPr>
              <a:t>RTP Proxy</a:t>
            </a:r>
          </a:p>
        </p:txBody>
      </p:sp>
      <p:sp>
        <p:nvSpPr>
          <p:cNvPr id="50" name="Rounded Rectangle 49">
            <a:extLst>
              <a:ext uri="{FF2B5EF4-FFF2-40B4-BE49-F238E27FC236}">
                <a16:creationId xmlns:a16="http://schemas.microsoft.com/office/drawing/2014/main" id="{C2106665-F077-29F3-AEEB-CF0CC612F7D0}"/>
              </a:ext>
            </a:extLst>
          </p:cNvPr>
          <p:cNvSpPr/>
          <p:nvPr/>
        </p:nvSpPr>
        <p:spPr>
          <a:xfrm>
            <a:off x="1159422" y="2303869"/>
            <a:ext cx="1222899" cy="578593"/>
          </a:xfrm>
          <a:prstGeom prst="round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j-lt"/>
              </a:rPr>
              <a:t>Control Plane</a:t>
            </a:r>
          </a:p>
        </p:txBody>
      </p:sp>
      <p:cxnSp>
        <p:nvCxnSpPr>
          <p:cNvPr id="52" name="Straight Arrow Connector 51">
            <a:extLst>
              <a:ext uri="{FF2B5EF4-FFF2-40B4-BE49-F238E27FC236}">
                <a16:creationId xmlns:a16="http://schemas.microsoft.com/office/drawing/2014/main" id="{27E7CB5C-A6C6-D5B6-D4E9-E38607D515B6}"/>
              </a:ext>
            </a:extLst>
          </p:cNvPr>
          <p:cNvCxnSpPr>
            <a:cxnSpLocks/>
            <a:stCxn id="50" idx="3"/>
            <a:endCxn id="46" idx="1"/>
          </p:cNvCxnSpPr>
          <p:nvPr/>
        </p:nvCxnSpPr>
        <p:spPr>
          <a:xfrm>
            <a:off x="2382321" y="2593166"/>
            <a:ext cx="1565212" cy="1970385"/>
          </a:xfrm>
          <a:prstGeom prst="straightConnector1">
            <a:avLst/>
          </a:prstGeom>
          <a:ln>
            <a:solidFill>
              <a:schemeClr val="bg1"/>
            </a:solidFill>
            <a:prstDash val="dashDot"/>
            <a:headEnd type="triangle"/>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7253D946-D138-5E9F-0CEA-997684268B93}"/>
              </a:ext>
            </a:extLst>
          </p:cNvPr>
          <p:cNvCxnSpPr>
            <a:cxnSpLocks/>
            <a:stCxn id="48" idx="3"/>
            <a:endCxn id="47" idx="1"/>
          </p:cNvCxnSpPr>
          <p:nvPr/>
        </p:nvCxnSpPr>
        <p:spPr>
          <a:xfrm>
            <a:off x="2684244" y="5614640"/>
            <a:ext cx="1310087" cy="15689"/>
          </a:xfrm>
          <a:prstGeom prst="straightConnector1">
            <a:avLst/>
          </a:prstGeom>
          <a:ln w="31750">
            <a:solidFill>
              <a:schemeClr val="accent6"/>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12D5509F-901F-4ED0-8F2C-8171A2C8F80E}"/>
              </a:ext>
            </a:extLst>
          </p:cNvPr>
          <p:cNvCxnSpPr>
            <a:cxnSpLocks/>
            <a:stCxn id="46" idx="2"/>
          </p:cNvCxnSpPr>
          <p:nvPr/>
        </p:nvCxnSpPr>
        <p:spPr>
          <a:xfrm>
            <a:off x="4850781" y="4950901"/>
            <a:ext cx="55" cy="377585"/>
          </a:xfrm>
          <a:prstGeom prst="straightConnector1">
            <a:avLst/>
          </a:prstGeom>
          <a:ln>
            <a:solidFill>
              <a:schemeClr val="bg2"/>
            </a:solidFill>
            <a:headEnd type="triangle"/>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DF94007F-B4D0-7112-8D50-D1F9694CD346}"/>
              </a:ext>
            </a:extLst>
          </p:cNvPr>
          <p:cNvSpPr txBox="1"/>
          <p:nvPr/>
        </p:nvSpPr>
        <p:spPr>
          <a:xfrm>
            <a:off x="4864539" y="4982569"/>
            <a:ext cx="460382" cy="338554"/>
          </a:xfrm>
          <a:prstGeom prst="rect">
            <a:avLst/>
          </a:prstGeom>
          <a:noFill/>
        </p:spPr>
        <p:txBody>
          <a:bodyPr wrap="none" rtlCol="0">
            <a:spAutoFit/>
          </a:bodyPr>
          <a:lstStyle/>
          <a:p>
            <a:r>
              <a:rPr lang="en-US" sz="1600">
                <a:solidFill>
                  <a:schemeClr val="bg1"/>
                </a:solidFill>
                <a:latin typeface="+mj-lt"/>
              </a:rPr>
              <a:t>CP</a:t>
            </a:r>
          </a:p>
        </p:txBody>
      </p:sp>
      <p:sp>
        <p:nvSpPr>
          <p:cNvPr id="56" name="TextBox 55">
            <a:extLst>
              <a:ext uri="{FF2B5EF4-FFF2-40B4-BE49-F238E27FC236}">
                <a16:creationId xmlns:a16="http://schemas.microsoft.com/office/drawing/2014/main" id="{D9A519D7-E35F-7B50-DD11-399674575DBB}"/>
              </a:ext>
            </a:extLst>
          </p:cNvPr>
          <p:cNvSpPr txBox="1"/>
          <p:nvPr/>
        </p:nvSpPr>
        <p:spPr>
          <a:xfrm>
            <a:off x="2420732" y="3482417"/>
            <a:ext cx="708848" cy="338554"/>
          </a:xfrm>
          <a:prstGeom prst="rect">
            <a:avLst/>
          </a:prstGeom>
          <a:noFill/>
        </p:spPr>
        <p:txBody>
          <a:bodyPr wrap="none" rtlCol="0">
            <a:spAutoFit/>
          </a:bodyPr>
          <a:lstStyle/>
          <a:p>
            <a:r>
              <a:rPr lang="en-US" sz="1600" err="1">
                <a:solidFill>
                  <a:schemeClr val="bg1"/>
                </a:solidFill>
                <a:latin typeface="+mj-lt"/>
              </a:rPr>
              <a:t>gRPC</a:t>
            </a:r>
            <a:endParaRPr lang="en-US" sz="1600">
              <a:solidFill>
                <a:schemeClr val="bg1"/>
              </a:solidFill>
              <a:latin typeface="+mj-lt"/>
            </a:endParaRPr>
          </a:p>
        </p:txBody>
      </p:sp>
      <p:sp>
        <p:nvSpPr>
          <p:cNvPr id="57" name="TextBox 56">
            <a:extLst>
              <a:ext uri="{FF2B5EF4-FFF2-40B4-BE49-F238E27FC236}">
                <a16:creationId xmlns:a16="http://schemas.microsoft.com/office/drawing/2014/main" id="{82230315-433F-E199-F23D-27FD15139824}"/>
              </a:ext>
            </a:extLst>
          </p:cNvPr>
          <p:cNvSpPr txBox="1"/>
          <p:nvPr/>
        </p:nvSpPr>
        <p:spPr>
          <a:xfrm>
            <a:off x="2937742" y="4988266"/>
            <a:ext cx="453970" cy="338554"/>
          </a:xfrm>
          <a:prstGeom prst="rect">
            <a:avLst/>
          </a:prstGeom>
          <a:noFill/>
        </p:spPr>
        <p:txBody>
          <a:bodyPr wrap="none" rtlCol="0">
            <a:spAutoFit/>
          </a:bodyPr>
          <a:lstStyle/>
          <a:p>
            <a:r>
              <a:rPr lang="en-US" sz="1600">
                <a:solidFill>
                  <a:schemeClr val="bg1"/>
                </a:solidFill>
                <a:latin typeface="+mj-lt"/>
              </a:rPr>
              <a:t>DP</a:t>
            </a:r>
          </a:p>
        </p:txBody>
      </p:sp>
      <p:sp>
        <p:nvSpPr>
          <p:cNvPr id="61" name="TextBox 60">
            <a:extLst>
              <a:ext uri="{FF2B5EF4-FFF2-40B4-BE49-F238E27FC236}">
                <a16:creationId xmlns:a16="http://schemas.microsoft.com/office/drawing/2014/main" id="{44EDF57B-7DCB-1E5E-C528-B7B31ECD9566}"/>
              </a:ext>
            </a:extLst>
          </p:cNvPr>
          <p:cNvSpPr txBox="1"/>
          <p:nvPr/>
        </p:nvSpPr>
        <p:spPr>
          <a:xfrm>
            <a:off x="1323358" y="1820170"/>
            <a:ext cx="878767" cy="338554"/>
          </a:xfrm>
          <a:prstGeom prst="rect">
            <a:avLst/>
          </a:prstGeom>
          <a:noFill/>
        </p:spPr>
        <p:txBody>
          <a:bodyPr wrap="none" rtlCol="0">
            <a:spAutoFit/>
          </a:bodyPr>
          <a:lstStyle/>
          <a:p>
            <a:r>
              <a:rPr lang="en-US" sz="1600">
                <a:latin typeface="+mj-lt"/>
                <a:cs typeface="CiscoSansTT" panose="020B0503020201020303" pitchFamily="34" charset="0"/>
              </a:rPr>
              <a:t>Service</a:t>
            </a:r>
          </a:p>
        </p:txBody>
      </p:sp>
      <p:sp>
        <p:nvSpPr>
          <p:cNvPr id="62" name="TextBox 61">
            <a:extLst>
              <a:ext uri="{FF2B5EF4-FFF2-40B4-BE49-F238E27FC236}">
                <a16:creationId xmlns:a16="http://schemas.microsoft.com/office/drawing/2014/main" id="{49840C0E-B7AE-1806-651D-F96596FF1E61}"/>
              </a:ext>
            </a:extLst>
          </p:cNvPr>
          <p:cNvSpPr txBox="1"/>
          <p:nvPr/>
        </p:nvSpPr>
        <p:spPr>
          <a:xfrm>
            <a:off x="2072002" y="1329852"/>
            <a:ext cx="2393604" cy="400110"/>
          </a:xfrm>
          <a:prstGeom prst="rect">
            <a:avLst/>
          </a:prstGeom>
          <a:noFill/>
        </p:spPr>
        <p:txBody>
          <a:bodyPr wrap="none" rtlCol="0">
            <a:spAutoFit/>
          </a:bodyPr>
          <a:lstStyle/>
          <a:p>
            <a:r>
              <a:rPr lang="en-US" sz="2000">
                <a:latin typeface="+mj-lt"/>
                <a:cs typeface="CiscoSansTT" panose="020B0503020201020303" pitchFamily="34" charset="0"/>
              </a:rPr>
              <a:t>Kubernetes Cluster</a:t>
            </a:r>
          </a:p>
        </p:txBody>
      </p:sp>
      <p:sp>
        <p:nvSpPr>
          <p:cNvPr id="63" name="TextBox 62">
            <a:extLst>
              <a:ext uri="{FF2B5EF4-FFF2-40B4-BE49-F238E27FC236}">
                <a16:creationId xmlns:a16="http://schemas.microsoft.com/office/drawing/2014/main" id="{9839C6EF-3855-F0F7-3712-3D6346B4674F}"/>
              </a:ext>
            </a:extLst>
          </p:cNvPr>
          <p:cNvSpPr txBox="1"/>
          <p:nvPr/>
        </p:nvSpPr>
        <p:spPr>
          <a:xfrm>
            <a:off x="4709612" y="3321867"/>
            <a:ext cx="651140" cy="338554"/>
          </a:xfrm>
          <a:prstGeom prst="rect">
            <a:avLst/>
          </a:prstGeom>
          <a:noFill/>
        </p:spPr>
        <p:txBody>
          <a:bodyPr wrap="none" rtlCol="0">
            <a:spAutoFit/>
          </a:bodyPr>
          <a:lstStyle/>
          <a:p>
            <a:r>
              <a:rPr lang="en-US" sz="1600">
                <a:latin typeface="+mj-lt"/>
                <a:cs typeface="CiscoSansTT" panose="020B0503020201020303" pitchFamily="34" charset="0"/>
              </a:rPr>
              <a:t>Pods</a:t>
            </a:r>
          </a:p>
        </p:txBody>
      </p:sp>
      <p:sp>
        <p:nvSpPr>
          <p:cNvPr id="64" name="TextBox 63">
            <a:extLst>
              <a:ext uri="{FF2B5EF4-FFF2-40B4-BE49-F238E27FC236}">
                <a16:creationId xmlns:a16="http://schemas.microsoft.com/office/drawing/2014/main" id="{E0E98777-6E8C-59B1-3228-A21E3F01CA92}"/>
              </a:ext>
            </a:extLst>
          </p:cNvPr>
          <p:cNvSpPr txBox="1"/>
          <p:nvPr/>
        </p:nvSpPr>
        <p:spPr>
          <a:xfrm>
            <a:off x="3356598" y="3050521"/>
            <a:ext cx="683200" cy="338554"/>
          </a:xfrm>
          <a:prstGeom prst="rect">
            <a:avLst/>
          </a:prstGeom>
          <a:noFill/>
        </p:spPr>
        <p:txBody>
          <a:bodyPr wrap="none" rtlCol="0">
            <a:spAutoFit/>
          </a:bodyPr>
          <a:lstStyle/>
          <a:p>
            <a:r>
              <a:rPr lang="en-US" sz="1600">
                <a:latin typeface="+mj-lt"/>
                <a:cs typeface="CiscoSansTT" panose="020B0503020201020303" pitchFamily="34" charset="0"/>
              </a:rPr>
              <a:t>Node</a:t>
            </a:r>
          </a:p>
        </p:txBody>
      </p:sp>
      <p:cxnSp>
        <p:nvCxnSpPr>
          <p:cNvPr id="65" name="Straight Arrow Connector 64">
            <a:extLst>
              <a:ext uri="{FF2B5EF4-FFF2-40B4-BE49-F238E27FC236}">
                <a16:creationId xmlns:a16="http://schemas.microsoft.com/office/drawing/2014/main" id="{E81D12FB-BEEC-4E0B-2D24-3B4F74CCA6CD}"/>
              </a:ext>
            </a:extLst>
          </p:cNvPr>
          <p:cNvCxnSpPr>
            <a:cxnSpLocks/>
          </p:cNvCxnSpPr>
          <p:nvPr/>
        </p:nvCxnSpPr>
        <p:spPr>
          <a:xfrm>
            <a:off x="791737" y="4873083"/>
            <a:ext cx="568712" cy="546410"/>
          </a:xfrm>
          <a:prstGeom prst="straightConnector1">
            <a:avLst/>
          </a:prstGeom>
          <a:ln w="31750">
            <a:solidFill>
              <a:schemeClr val="accent6"/>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87787B01-6C5D-B171-67AE-7324C5F192F7}"/>
              </a:ext>
            </a:extLst>
          </p:cNvPr>
          <p:cNvCxnSpPr>
            <a:cxnSpLocks/>
          </p:cNvCxnSpPr>
          <p:nvPr/>
        </p:nvCxnSpPr>
        <p:spPr>
          <a:xfrm flipV="1">
            <a:off x="769434" y="5843239"/>
            <a:ext cx="557561" cy="490654"/>
          </a:xfrm>
          <a:prstGeom prst="straightConnector1">
            <a:avLst/>
          </a:prstGeom>
          <a:ln w="31750">
            <a:solidFill>
              <a:schemeClr val="accent6"/>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751D8584-4DE4-1838-0BCE-48109DE1A0D1}"/>
              </a:ext>
            </a:extLst>
          </p:cNvPr>
          <p:cNvCxnSpPr>
            <a:cxnSpLocks/>
            <a:endCxn id="48" idx="1"/>
          </p:cNvCxnSpPr>
          <p:nvPr/>
        </p:nvCxnSpPr>
        <p:spPr>
          <a:xfrm>
            <a:off x="780585" y="5609063"/>
            <a:ext cx="576600" cy="5577"/>
          </a:xfrm>
          <a:prstGeom prst="straightConnector1">
            <a:avLst/>
          </a:prstGeom>
          <a:ln w="31750">
            <a:solidFill>
              <a:schemeClr val="accent6"/>
            </a:solidFill>
            <a:headEnd type="triangle"/>
            <a:tailEnd type="triangle"/>
          </a:ln>
        </p:spPr>
        <p:style>
          <a:lnRef idx="1">
            <a:schemeClr val="dk1"/>
          </a:lnRef>
          <a:fillRef idx="0">
            <a:schemeClr val="dk1"/>
          </a:fillRef>
          <a:effectRef idx="0">
            <a:schemeClr val="dk1"/>
          </a:effectRef>
          <a:fontRef idx="minor">
            <a:schemeClr val="tx1"/>
          </a:fontRef>
        </p:style>
      </p:cxnSp>
      <p:pic>
        <p:nvPicPr>
          <p:cNvPr id="3" name="Picture 2" descr="Icon&#10;&#10;Description automatically generated with low confidence">
            <a:extLst>
              <a:ext uri="{FF2B5EF4-FFF2-40B4-BE49-F238E27FC236}">
                <a16:creationId xmlns:a16="http://schemas.microsoft.com/office/drawing/2014/main" id="{4DA079E7-33C9-A3F7-ED66-1C08AC8A1A61}"/>
              </a:ext>
            </a:extLst>
          </p:cNvPr>
          <p:cNvPicPr>
            <a:picLocks noChangeAspect="1"/>
          </p:cNvPicPr>
          <p:nvPr/>
        </p:nvPicPr>
        <p:blipFill>
          <a:blip r:embed="rId3"/>
          <a:stretch>
            <a:fillRect/>
          </a:stretch>
        </p:blipFill>
        <p:spPr>
          <a:xfrm>
            <a:off x="9664065" y="127301"/>
            <a:ext cx="2375019" cy="975783"/>
          </a:xfrm>
          <a:prstGeom prst="rect">
            <a:avLst/>
          </a:prstGeom>
        </p:spPr>
      </p:pic>
    </p:spTree>
    <p:extLst>
      <p:ext uri="{BB962C8B-B14F-4D97-AF65-F5344CB8AC3E}">
        <p14:creationId xmlns:p14="http://schemas.microsoft.com/office/powerpoint/2010/main" val="4250861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Rounded Rectangle 20">
            <a:extLst>
              <a:ext uri="{FF2B5EF4-FFF2-40B4-BE49-F238E27FC236}">
                <a16:creationId xmlns:a16="http://schemas.microsoft.com/office/drawing/2014/main" id="{BEE05793-FCAD-DA4B-B04A-042330F449F8}"/>
              </a:ext>
            </a:extLst>
          </p:cNvPr>
          <p:cNvSpPr/>
          <p:nvPr/>
        </p:nvSpPr>
        <p:spPr>
          <a:xfrm>
            <a:off x="1902165" y="2281846"/>
            <a:ext cx="8475472" cy="4268983"/>
          </a:xfrm>
          <a:prstGeom prst="roundRect">
            <a:avLst/>
          </a:prstGeom>
          <a:solidFill>
            <a:schemeClr val="accent6">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867">
              <a:solidFill>
                <a:schemeClr val="tx1"/>
              </a:solidFill>
              <a:latin typeface="+mj-lt"/>
            </a:endParaRPr>
          </a:p>
        </p:txBody>
      </p:sp>
      <p:sp>
        <p:nvSpPr>
          <p:cNvPr id="6" name="Title 1">
            <a:extLst>
              <a:ext uri="{FF2B5EF4-FFF2-40B4-BE49-F238E27FC236}">
                <a16:creationId xmlns:a16="http://schemas.microsoft.com/office/drawing/2014/main" id="{0A526542-1B8F-4F36-AB15-28EF7A996BCC}"/>
              </a:ext>
            </a:extLst>
          </p:cNvPr>
          <p:cNvSpPr>
            <a:spLocks noGrp="1"/>
          </p:cNvSpPr>
          <p:nvPr>
            <p:ph type="title"/>
          </p:nvPr>
        </p:nvSpPr>
        <p:spPr/>
        <p:txBody>
          <a:bodyPr/>
          <a:lstStyle/>
          <a:p>
            <a:r>
              <a:rPr lang="en-US"/>
              <a:t>RTP Proxy – Internal Architecture</a:t>
            </a:r>
          </a:p>
        </p:txBody>
      </p:sp>
      <p:cxnSp>
        <p:nvCxnSpPr>
          <p:cNvPr id="18" name="Straight Arrow Connector 17">
            <a:extLst>
              <a:ext uri="{FF2B5EF4-FFF2-40B4-BE49-F238E27FC236}">
                <a16:creationId xmlns:a16="http://schemas.microsoft.com/office/drawing/2014/main" id="{17173428-ACD4-044B-A29F-4A3613BA797F}"/>
              </a:ext>
            </a:extLst>
          </p:cNvPr>
          <p:cNvCxnSpPr>
            <a:cxnSpLocks/>
          </p:cNvCxnSpPr>
          <p:nvPr/>
        </p:nvCxnSpPr>
        <p:spPr>
          <a:xfrm flipV="1">
            <a:off x="1474841" y="3197405"/>
            <a:ext cx="792873" cy="51344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70BE79B0-9AF5-024E-A855-2F5A6AFB0F9C}"/>
              </a:ext>
            </a:extLst>
          </p:cNvPr>
          <p:cNvSpPr/>
          <p:nvPr/>
        </p:nvSpPr>
        <p:spPr>
          <a:xfrm>
            <a:off x="2274992" y="2808893"/>
            <a:ext cx="1438187" cy="888163"/>
          </a:xfrm>
          <a:prstGeom prst="round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solidFill>
                <a:latin typeface="+mj-lt"/>
              </a:rPr>
              <a:t>Server</a:t>
            </a:r>
          </a:p>
          <a:p>
            <a:pPr algn="ctr"/>
            <a:r>
              <a:rPr lang="en-US" sz="1600">
                <a:solidFill>
                  <a:schemeClr val="bg2"/>
                </a:solidFill>
                <a:latin typeface="+mj-lt"/>
              </a:rPr>
              <a:t>Ingress</a:t>
            </a:r>
          </a:p>
          <a:p>
            <a:pPr algn="ctr"/>
            <a:r>
              <a:rPr lang="en-US" sz="1600">
                <a:solidFill>
                  <a:schemeClr val="bg2"/>
                </a:solidFill>
                <a:latin typeface="+mj-lt"/>
              </a:rPr>
              <a:t>Processing</a:t>
            </a:r>
          </a:p>
        </p:txBody>
      </p:sp>
      <p:sp>
        <p:nvSpPr>
          <p:cNvPr id="39" name="Rounded Rectangle 38">
            <a:extLst>
              <a:ext uri="{FF2B5EF4-FFF2-40B4-BE49-F238E27FC236}">
                <a16:creationId xmlns:a16="http://schemas.microsoft.com/office/drawing/2014/main" id="{FDF7AD97-9BAF-DB4E-8C9B-16F53E95160A}"/>
              </a:ext>
            </a:extLst>
          </p:cNvPr>
          <p:cNvSpPr/>
          <p:nvPr/>
        </p:nvSpPr>
        <p:spPr>
          <a:xfrm>
            <a:off x="8579981" y="2667054"/>
            <a:ext cx="1559699" cy="1117873"/>
          </a:xfrm>
          <a:prstGeom prst="round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solidFill>
                <a:latin typeface="+mj-lt"/>
              </a:rPr>
              <a:t>Client</a:t>
            </a:r>
          </a:p>
          <a:p>
            <a:pPr algn="ctr"/>
            <a:r>
              <a:rPr lang="en-US" sz="1600">
                <a:solidFill>
                  <a:schemeClr val="bg2"/>
                </a:solidFill>
                <a:latin typeface="+mj-lt"/>
              </a:rPr>
              <a:t>Egress Processing</a:t>
            </a:r>
          </a:p>
        </p:txBody>
      </p:sp>
      <p:sp>
        <p:nvSpPr>
          <p:cNvPr id="41" name="Rounded Rectangle 40">
            <a:extLst>
              <a:ext uri="{FF2B5EF4-FFF2-40B4-BE49-F238E27FC236}">
                <a16:creationId xmlns:a16="http://schemas.microsoft.com/office/drawing/2014/main" id="{B7B3FFDB-773F-B843-A560-6C39687AFEBE}"/>
              </a:ext>
            </a:extLst>
          </p:cNvPr>
          <p:cNvSpPr/>
          <p:nvPr/>
        </p:nvSpPr>
        <p:spPr>
          <a:xfrm>
            <a:off x="2251268" y="4737261"/>
            <a:ext cx="1377777" cy="888163"/>
          </a:xfrm>
          <a:prstGeom prst="round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solidFill>
                <a:latin typeface="+mj-lt"/>
              </a:rPr>
              <a:t>Server</a:t>
            </a:r>
          </a:p>
          <a:p>
            <a:pPr algn="ctr"/>
            <a:r>
              <a:rPr lang="en-US" sz="1600">
                <a:solidFill>
                  <a:schemeClr val="bg2"/>
                </a:solidFill>
                <a:latin typeface="+mj-lt"/>
              </a:rPr>
              <a:t>Egress</a:t>
            </a:r>
          </a:p>
          <a:p>
            <a:pPr algn="ctr"/>
            <a:r>
              <a:rPr lang="en-US" sz="1600">
                <a:solidFill>
                  <a:schemeClr val="bg2"/>
                </a:solidFill>
                <a:latin typeface="+mj-lt"/>
              </a:rPr>
              <a:t>Processing</a:t>
            </a:r>
          </a:p>
        </p:txBody>
      </p:sp>
      <p:sp>
        <p:nvSpPr>
          <p:cNvPr id="42" name="Rounded Rectangle 41">
            <a:extLst>
              <a:ext uri="{FF2B5EF4-FFF2-40B4-BE49-F238E27FC236}">
                <a16:creationId xmlns:a16="http://schemas.microsoft.com/office/drawing/2014/main" id="{DC0081DF-7FAB-3047-9CC4-ABF2CBA8A6D6}"/>
              </a:ext>
            </a:extLst>
          </p:cNvPr>
          <p:cNvSpPr/>
          <p:nvPr/>
        </p:nvSpPr>
        <p:spPr>
          <a:xfrm>
            <a:off x="8612934" y="4681629"/>
            <a:ext cx="1488633" cy="888163"/>
          </a:xfrm>
          <a:prstGeom prst="round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2"/>
                </a:solidFill>
                <a:latin typeface="+mj-lt"/>
              </a:rPr>
              <a:t>Client</a:t>
            </a:r>
          </a:p>
          <a:p>
            <a:pPr algn="ctr"/>
            <a:r>
              <a:rPr lang="en-US" sz="1600">
                <a:solidFill>
                  <a:schemeClr val="bg2"/>
                </a:solidFill>
                <a:latin typeface="+mj-lt"/>
              </a:rPr>
              <a:t>Ingress Processing</a:t>
            </a:r>
          </a:p>
        </p:txBody>
      </p:sp>
      <p:sp>
        <p:nvSpPr>
          <p:cNvPr id="8" name="TextBox 7">
            <a:extLst>
              <a:ext uri="{FF2B5EF4-FFF2-40B4-BE49-F238E27FC236}">
                <a16:creationId xmlns:a16="http://schemas.microsoft.com/office/drawing/2014/main" id="{40AF7957-F1B3-DA4F-B3AA-0BA5FEB3B684}"/>
              </a:ext>
            </a:extLst>
          </p:cNvPr>
          <p:cNvSpPr txBox="1"/>
          <p:nvPr/>
        </p:nvSpPr>
        <p:spPr>
          <a:xfrm>
            <a:off x="4065649" y="4037555"/>
            <a:ext cx="2459328" cy="369332"/>
          </a:xfrm>
          <a:prstGeom prst="rect">
            <a:avLst/>
          </a:prstGeom>
          <a:noFill/>
        </p:spPr>
        <p:txBody>
          <a:bodyPr wrap="none" rtlCol="0">
            <a:spAutoFit/>
          </a:bodyPr>
          <a:lstStyle/>
          <a:p>
            <a:r>
              <a:rPr lang="en-US" i="1">
                <a:latin typeface="+mj-lt"/>
              </a:rPr>
              <a:t>Filter Chain (example)</a:t>
            </a:r>
          </a:p>
        </p:txBody>
      </p:sp>
      <p:cxnSp>
        <p:nvCxnSpPr>
          <p:cNvPr id="50" name="Straight Arrow Connector 49">
            <a:extLst>
              <a:ext uri="{FF2B5EF4-FFF2-40B4-BE49-F238E27FC236}">
                <a16:creationId xmlns:a16="http://schemas.microsoft.com/office/drawing/2014/main" id="{85F9E486-BF40-984C-B39E-2704371C5F21}"/>
              </a:ext>
            </a:extLst>
          </p:cNvPr>
          <p:cNvCxnSpPr>
            <a:cxnSpLocks/>
          </p:cNvCxnSpPr>
          <p:nvPr/>
        </p:nvCxnSpPr>
        <p:spPr>
          <a:xfrm>
            <a:off x="5669282" y="3411477"/>
            <a:ext cx="2890519" cy="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174877C8-34C9-CA4E-947C-C81D284ECB4C}"/>
              </a:ext>
            </a:extLst>
          </p:cNvPr>
          <p:cNvSpPr/>
          <p:nvPr/>
        </p:nvSpPr>
        <p:spPr>
          <a:xfrm>
            <a:off x="3889248" y="2554647"/>
            <a:ext cx="4361221" cy="3376991"/>
          </a:xfrm>
          <a:prstGeom prst="roundRect">
            <a:avLst/>
          </a:prstGeom>
          <a:noFill/>
          <a:ln>
            <a:solidFill>
              <a:schemeClr val="bg2"/>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60" name="Straight Arrow Connector 59">
            <a:extLst>
              <a:ext uri="{FF2B5EF4-FFF2-40B4-BE49-F238E27FC236}">
                <a16:creationId xmlns:a16="http://schemas.microsoft.com/office/drawing/2014/main" id="{34F0B105-3EF0-EA4B-8EB8-3776558599A9}"/>
              </a:ext>
            </a:extLst>
          </p:cNvPr>
          <p:cNvCxnSpPr>
            <a:cxnSpLocks/>
          </p:cNvCxnSpPr>
          <p:nvPr/>
        </p:nvCxnSpPr>
        <p:spPr>
          <a:xfrm>
            <a:off x="6664273" y="3071577"/>
            <a:ext cx="572039"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00EA484-77BE-4C46-9CAB-4187058BBF36}"/>
              </a:ext>
            </a:extLst>
          </p:cNvPr>
          <p:cNvCxnSpPr>
            <a:cxnSpLocks/>
          </p:cNvCxnSpPr>
          <p:nvPr/>
        </p:nvCxnSpPr>
        <p:spPr>
          <a:xfrm flipV="1">
            <a:off x="10139680" y="1909109"/>
            <a:ext cx="1031240" cy="94633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8" name="Group 221">
            <a:extLst>
              <a:ext uri="{FF2B5EF4-FFF2-40B4-BE49-F238E27FC236}">
                <a16:creationId xmlns:a16="http://schemas.microsoft.com/office/drawing/2014/main" id="{D8921348-FE4B-8644-A8EC-57DCC731FF26}"/>
              </a:ext>
            </a:extLst>
          </p:cNvPr>
          <p:cNvGrpSpPr>
            <a:grpSpLocks noChangeAspect="1"/>
          </p:cNvGrpSpPr>
          <p:nvPr/>
        </p:nvGrpSpPr>
        <p:grpSpPr bwMode="auto">
          <a:xfrm>
            <a:off x="11115589" y="1591045"/>
            <a:ext cx="945715" cy="542195"/>
            <a:chOff x="2049" y="1143"/>
            <a:chExt cx="1664" cy="954"/>
          </a:xfrm>
        </p:grpSpPr>
        <p:sp>
          <p:nvSpPr>
            <p:cNvPr id="89" name="Freeform 222">
              <a:extLst>
                <a:ext uri="{FF2B5EF4-FFF2-40B4-BE49-F238E27FC236}">
                  <a16:creationId xmlns:a16="http://schemas.microsoft.com/office/drawing/2014/main" id="{F1C5F5F6-EE83-1C4A-9CCE-7FB8B3E1B790}"/>
                </a:ext>
              </a:extLst>
            </p:cNvPr>
            <p:cNvSpPr>
              <a:spLocks/>
            </p:cNvSpPr>
            <p:nvPr/>
          </p:nvSpPr>
          <p:spPr bwMode="auto">
            <a:xfrm>
              <a:off x="2049" y="2028"/>
              <a:ext cx="1664" cy="69"/>
            </a:xfrm>
            <a:custGeom>
              <a:avLst/>
              <a:gdLst>
                <a:gd name="T0" fmla="*/ 687 w 701"/>
                <a:gd name="T1" fmla="*/ 29 h 29"/>
                <a:gd name="T2" fmla="*/ 15 w 701"/>
                <a:gd name="T3" fmla="*/ 29 h 29"/>
                <a:gd name="T4" fmla="*/ 0 w 701"/>
                <a:gd name="T5" fmla="*/ 15 h 29"/>
                <a:gd name="T6" fmla="*/ 0 w 701"/>
                <a:gd name="T7" fmla="*/ 15 h 29"/>
                <a:gd name="T8" fmla="*/ 15 w 701"/>
                <a:gd name="T9" fmla="*/ 0 h 29"/>
                <a:gd name="T10" fmla="*/ 687 w 701"/>
                <a:gd name="T11" fmla="*/ 0 h 29"/>
                <a:gd name="T12" fmla="*/ 701 w 701"/>
                <a:gd name="T13" fmla="*/ 15 h 29"/>
                <a:gd name="T14" fmla="*/ 701 w 701"/>
                <a:gd name="T15" fmla="*/ 15 h 29"/>
                <a:gd name="T16" fmla="*/ 687 w 70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1" h="29">
                  <a:moveTo>
                    <a:pt x="687" y="29"/>
                  </a:moveTo>
                  <a:cubicBezTo>
                    <a:pt x="15" y="29"/>
                    <a:pt x="15" y="29"/>
                    <a:pt x="15" y="29"/>
                  </a:cubicBezTo>
                  <a:cubicBezTo>
                    <a:pt x="7" y="29"/>
                    <a:pt x="0" y="23"/>
                    <a:pt x="0" y="15"/>
                  </a:cubicBezTo>
                  <a:cubicBezTo>
                    <a:pt x="0" y="15"/>
                    <a:pt x="0" y="15"/>
                    <a:pt x="0" y="15"/>
                  </a:cubicBezTo>
                  <a:cubicBezTo>
                    <a:pt x="0" y="7"/>
                    <a:pt x="7" y="0"/>
                    <a:pt x="15" y="0"/>
                  </a:cubicBezTo>
                  <a:cubicBezTo>
                    <a:pt x="687" y="0"/>
                    <a:pt x="687" y="0"/>
                    <a:pt x="687" y="0"/>
                  </a:cubicBezTo>
                  <a:cubicBezTo>
                    <a:pt x="695" y="0"/>
                    <a:pt x="701" y="7"/>
                    <a:pt x="701" y="15"/>
                  </a:cubicBezTo>
                  <a:cubicBezTo>
                    <a:pt x="701" y="15"/>
                    <a:pt x="701" y="15"/>
                    <a:pt x="701" y="15"/>
                  </a:cubicBezTo>
                  <a:cubicBezTo>
                    <a:pt x="701" y="23"/>
                    <a:pt x="695" y="29"/>
                    <a:pt x="687" y="2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90" name="Freeform 223">
              <a:extLst>
                <a:ext uri="{FF2B5EF4-FFF2-40B4-BE49-F238E27FC236}">
                  <a16:creationId xmlns:a16="http://schemas.microsoft.com/office/drawing/2014/main" id="{EF4FD2E7-817D-D541-89F7-762163CA69D6}"/>
                </a:ext>
              </a:extLst>
            </p:cNvPr>
            <p:cNvSpPr>
              <a:spLocks/>
            </p:cNvSpPr>
            <p:nvPr/>
          </p:nvSpPr>
          <p:spPr bwMode="auto">
            <a:xfrm>
              <a:off x="2189" y="1143"/>
              <a:ext cx="1386" cy="835"/>
            </a:xfrm>
            <a:custGeom>
              <a:avLst/>
              <a:gdLst>
                <a:gd name="T0" fmla="*/ 555 w 584"/>
                <a:gd name="T1" fmla="*/ 351 h 351"/>
                <a:gd name="T2" fmla="*/ 29 w 584"/>
                <a:gd name="T3" fmla="*/ 351 h 351"/>
                <a:gd name="T4" fmla="*/ 0 w 584"/>
                <a:gd name="T5" fmla="*/ 322 h 351"/>
                <a:gd name="T6" fmla="*/ 0 w 584"/>
                <a:gd name="T7" fmla="*/ 30 h 351"/>
                <a:gd name="T8" fmla="*/ 29 w 584"/>
                <a:gd name="T9" fmla="*/ 0 h 351"/>
                <a:gd name="T10" fmla="*/ 555 w 584"/>
                <a:gd name="T11" fmla="*/ 0 h 351"/>
                <a:gd name="T12" fmla="*/ 584 w 584"/>
                <a:gd name="T13" fmla="*/ 30 h 351"/>
                <a:gd name="T14" fmla="*/ 584 w 584"/>
                <a:gd name="T15" fmla="*/ 322 h 351"/>
                <a:gd name="T16" fmla="*/ 555 w 584"/>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4" h="351">
                  <a:moveTo>
                    <a:pt x="555" y="351"/>
                  </a:moveTo>
                  <a:cubicBezTo>
                    <a:pt x="29" y="351"/>
                    <a:pt x="29" y="351"/>
                    <a:pt x="29" y="351"/>
                  </a:cubicBezTo>
                  <a:cubicBezTo>
                    <a:pt x="13" y="351"/>
                    <a:pt x="0" y="338"/>
                    <a:pt x="0" y="322"/>
                  </a:cubicBezTo>
                  <a:cubicBezTo>
                    <a:pt x="0" y="30"/>
                    <a:pt x="0" y="30"/>
                    <a:pt x="0" y="30"/>
                  </a:cubicBezTo>
                  <a:cubicBezTo>
                    <a:pt x="0" y="14"/>
                    <a:pt x="13" y="0"/>
                    <a:pt x="29" y="0"/>
                  </a:cubicBezTo>
                  <a:cubicBezTo>
                    <a:pt x="555" y="0"/>
                    <a:pt x="555" y="0"/>
                    <a:pt x="555" y="0"/>
                  </a:cubicBezTo>
                  <a:cubicBezTo>
                    <a:pt x="571" y="0"/>
                    <a:pt x="584" y="14"/>
                    <a:pt x="584" y="30"/>
                  </a:cubicBezTo>
                  <a:cubicBezTo>
                    <a:pt x="584" y="322"/>
                    <a:pt x="584" y="322"/>
                    <a:pt x="584" y="322"/>
                  </a:cubicBezTo>
                  <a:cubicBezTo>
                    <a:pt x="584" y="338"/>
                    <a:pt x="571" y="351"/>
                    <a:pt x="555" y="351"/>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91" name="Freeform 224">
              <a:extLst>
                <a:ext uri="{FF2B5EF4-FFF2-40B4-BE49-F238E27FC236}">
                  <a16:creationId xmlns:a16="http://schemas.microsoft.com/office/drawing/2014/main" id="{DA1DDFC5-BD90-BE4F-B01E-A504FB13C431}"/>
                </a:ext>
              </a:extLst>
            </p:cNvPr>
            <p:cNvSpPr>
              <a:spLocks noEditPoints="1"/>
            </p:cNvSpPr>
            <p:nvPr/>
          </p:nvSpPr>
          <p:spPr bwMode="auto">
            <a:xfrm>
              <a:off x="2189" y="1143"/>
              <a:ext cx="1386" cy="835"/>
            </a:xfrm>
            <a:custGeom>
              <a:avLst/>
              <a:gdLst>
                <a:gd name="T0" fmla="*/ 552 w 584"/>
                <a:gd name="T1" fmla="*/ 32 h 351"/>
                <a:gd name="T2" fmla="*/ 552 w 584"/>
                <a:gd name="T3" fmla="*/ 319 h 351"/>
                <a:gd name="T4" fmla="*/ 32 w 584"/>
                <a:gd name="T5" fmla="*/ 319 h 351"/>
                <a:gd name="T6" fmla="*/ 32 w 584"/>
                <a:gd name="T7" fmla="*/ 32 h 351"/>
                <a:gd name="T8" fmla="*/ 552 w 584"/>
                <a:gd name="T9" fmla="*/ 32 h 351"/>
                <a:gd name="T10" fmla="*/ 555 w 584"/>
                <a:gd name="T11" fmla="*/ 0 h 351"/>
                <a:gd name="T12" fmla="*/ 29 w 584"/>
                <a:gd name="T13" fmla="*/ 0 h 351"/>
                <a:gd name="T14" fmla="*/ 0 w 584"/>
                <a:gd name="T15" fmla="*/ 30 h 351"/>
                <a:gd name="T16" fmla="*/ 0 w 584"/>
                <a:gd name="T17" fmla="*/ 322 h 351"/>
                <a:gd name="T18" fmla="*/ 29 w 584"/>
                <a:gd name="T19" fmla="*/ 351 h 351"/>
                <a:gd name="T20" fmla="*/ 555 w 584"/>
                <a:gd name="T21" fmla="*/ 351 h 351"/>
                <a:gd name="T22" fmla="*/ 584 w 584"/>
                <a:gd name="T23" fmla="*/ 322 h 351"/>
                <a:gd name="T24" fmla="*/ 584 w 584"/>
                <a:gd name="T25" fmla="*/ 30 h 351"/>
                <a:gd name="T26" fmla="*/ 555 w 584"/>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4" h="351">
                  <a:moveTo>
                    <a:pt x="552" y="32"/>
                  </a:moveTo>
                  <a:cubicBezTo>
                    <a:pt x="552" y="319"/>
                    <a:pt x="552" y="319"/>
                    <a:pt x="552" y="319"/>
                  </a:cubicBezTo>
                  <a:cubicBezTo>
                    <a:pt x="32" y="319"/>
                    <a:pt x="32" y="319"/>
                    <a:pt x="32" y="319"/>
                  </a:cubicBezTo>
                  <a:cubicBezTo>
                    <a:pt x="32" y="32"/>
                    <a:pt x="32" y="32"/>
                    <a:pt x="32" y="32"/>
                  </a:cubicBezTo>
                  <a:cubicBezTo>
                    <a:pt x="552" y="32"/>
                    <a:pt x="552" y="32"/>
                    <a:pt x="552" y="32"/>
                  </a:cubicBezTo>
                  <a:moveTo>
                    <a:pt x="555" y="0"/>
                  </a:moveTo>
                  <a:cubicBezTo>
                    <a:pt x="29" y="0"/>
                    <a:pt x="29" y="0"/>
                    <a:pt x="29" y="0"/>
                  </a:cubicBezTo>
                  <a:cubicBezTo>
                    <a:pt x="13" y="0"/>
                    <a:pt x="0" y="14"/>
                    <a:pt x="0" y="30"/>
                  </a:cubicBezTo>
                  <a:cubicBezTo>
                    <a:pt x="0" y="322"/>
                    <a:pt x="0" y="322"/>
                    <a:pt x="0" y="322"/>
                  </a:cubicBezTo>
                  <a:cubicBezTo>
                    <a:pt x="0" y="338"/>
                    <a:pt x="13" y="351"/>
                    <a:pt x="29" y="351"/>
                  </a:cubicBezTo>
                  <a:cubicBezTo>
                    <a:pt x="555" y="351"/>
                    <a:pt x="555" y="351"/>
                    <a:pt x="555" y="351"/>
                  </a:cubicBezTo>
                  <a:cubicBezTo>
                    <a:pt x="571" y="351"/>
                    <a:pt x="584" y="338"/>
                    <a:pt x="584" y="322"/>
                  </a:cubicBezTo>
                  <a:cubicBezTo>
                    <a:pt x="584" y="30"/>
                    <a:pt x="584" y="30"/>
                    <a:pt x="584" y="30"/>
                  </a:cubicBezTo>
                  <a:cubicBezTo>
                    <a:pt x="584" y="14"/>
                    <a:pt x="571" y="0"/>
                    <a:pt x="555" y="0"/>
                  </a:cubicBezTo>
                  <a:close/>
                </a:path>
              </a:pathLst>
            </a:custGeom>
            <a:solidFill>
              <a:schemeClr val="accent1"/>
            </a:solidFill>
            <a:ln w="9525">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a:latin typeface="+mj-lt"/>
              </a:endParaRPr>
            </a:p>
          </p:txBody>
        </p:sp>
      </p:grpSp>
      <p:cxnSp>
        <p:nvCxnSpPr>
          <p:cNvPr id="95" name="Straight Arrow Connector 94">
            <a:extLst>
              <a:ext uri="{FF2B5EF4-FFF2-40B4-BE49-F238E27FC236}">
                <a16:creationId xmlns:a16="http://schemas.microsoft.com/office/drawing/2014/main" id="{BA2B505E-5FD3-4C4E-8408-8EB22B01918D}"/>
              </a:ext>
            </a:extLst>
          </p:cNvPr>
          <p:cNvCxnSpPr>
            <a:cxnSpLocks/>
          </p:cNvCxnSpPr>
          <p:nvPr/>
        </p:nvCxnSpPr>
        <p:spPr>
          <a:xfrm flipV="1">
            <a:off x="10139681" y="2131053"/>
            <a:ext cx="1320860" cy="1285411"/>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9003499-7F7B-BD49-8151-0C92D23333FD}"/>
              </a:ext>
            </a:extLst>
          </p:cNvPr>
          <p:cNvCxnSpPr>
            <a:cxnSpLocks/>
          </p:cNvCxnSpPr>
          <p:nvPr/>
        </p:nvCxnSpPr>
        <p:spPr>
          <a:xfrm>
            <a:off x="10042145" y="3669159"/>
            <a:ext cx="1302531" cy="1431263"/>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EAA967D-F1D3-EC4B-87CF-8A2E31B892CB}"/>
              </a:ext>
            </a:extLst>
          </p:cNvPr>
          <p:cNvCxnSpPr>
            <a:cxnSpLocks/>
            <a:endCxn id="31" idx="1"/>
          </p:cNvCxnSpPr>
          <p:nvPr/>
        </p:nvCxnSpPr>
        <p:spPr>
          <a:xfrm>
            <a:off x="3669793" y="3044346"/>
            <a:ext cx="447345" cy="211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63EAE57B-A4CF-8F49-9449-93AFE5D1A67F}"/>
              </a:ext>
            </a:extLst>
          </p:cNvPr>
          <p:cNvCxnSpPr>
            <a:cxnSpLocks/>
          </p:cNvCxnSpPr>
          <p:nvPr/>
        </p:nvCxnSpPr>
        <p:spPr>
          <a:xfrm>
            <a:off x="6632199" y="3284045"/>
            <a:ext cx="193836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4BF152D8-84B8-1C46-A42E-D47E255C5267}"/>
              </a:ext>
            </a:extLst>
          </p:cNvPr>
          <p:cNvCxnSpPr>
            <a:cxnSpLocks/>
          </p:cNvCxnSpPr>
          <p:nvPr/>
        </p:nvCxnSpPr>
        <p:spPr>
          <a:xfrm>
            <a:off x="6616701" y="3564180"/>
            <a:ext cx="480473" cy="88941"/>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15E98518-1DB9-C44B-AD03-EEF3E6D2EF4E}"/>
              </a:ext>
            </a:extLst>
          </p:cNvPr>
          <p:cNvCxnSpPr>
            <a:cxnSpLocks/>
          </p:cNvCxnSpPr>
          <p:nvPr/>
        </p:nvCxnSpPr>
        <p:spPr>
          <a:xfrm>
            <a:off x="8003333" y="3652231"/>
            <a:ext cx="576648" cy="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1D3E43F8-CE31-C545-89A2-527F39740EA4}"/>
              </a:ext>
            </a:extLst>
          </p:cNvPr>
          <p:cNvCxnSpPr>
            <a:cxnSpLocks/>
          </p:cNvCxnSpPr>
          <p:nvPr/>
        </p:nvCxnSpPr>
        <p:spPr>
          <a:xfrm>
            <a:off x="6654309" y="3175559"/>
            <a:ext cx="1900756"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2" name="Group 171">
            <a:extLst>
              <a:ext uri="{FF2B5EF4-FFF2-40B4-BE49-F238E27FC236}">
                <a16:creationId xmlns:a16="http://schemas.microsoft.com/office/drawing/2014/main" id="{B88B9BA4-2E3F-7D4A-8418-AD50E91AEACA}"/>
              </a:ext>
            </a:extLst>
          </p:cNvPr>
          <p:cNvGrpSpPr>
            <a:grpSpLocks noChangeAspect="1"/>
          </p:cNvGrpSpPr>
          <p:nvPr/>
        </p:nvGrpSpPr>
        <p:grpSpPr>
          <a:xfrm>
            <a:off x="11344677" y="4847644"/>
            <a:ext cx="544896" cy="721232"/>
            <a:chOff x="1631724" y="3365526"/>
            <a:chExt cx="342990" cy="453986"/>
          </a:xfrm>
        </p:grpSpPr>
        <p:sp>
          <p:nvSpPr>
            <p:cNvPr id="173" name="Freeform 312">
              <a:extLst>
                <a:ext uri="{FF2B5EF4-FFF2-40B4-BE49-F238E27FC236}">
                  <a16:creationId xmlns:a16="http://schemas.microsoft.com/office/drawing/2014/main" id="{171A9D8E-3C89-3F4D-B837-E3D089B5187D}"/>
                </a:ext>
              </a:extLst>
            </p:cNvPr>
            <p:cNvSpPr>
              <a:spLocks/>
            </p:cNvSpPr>
            <p:nvPr/>
          </p:nvSpPr>
          <p:spPr bwMode="auto">
            <a:xfrm>
              <a:off x="1631724" y="3365526"/>
              <a:ext cx="342990" cy="453986"/>
            </a:xfrm>
            <a:custGeom>
              <a:avLst/>
              <a:gdLst>
                <a:gd name="T0" fmla="*/ 132 w 145"/>
                <a:gd name="T1" fmla="*/ 0 h 192"/>
                <a:gd name="T2" fmla="*/ 13 w 145"/>
                <a:gd name="T3" fmla="*/ 0 h 192"/>
                <a:gd name="T4" fmla="*/ 0 w 145"/>
                <a:gd name="T5" fmla="*/ 13 h 192"/>
                <a:gd name="T6" fmla="*/ 0 w 145"/>
                <a:gd name="T7" fmla="*/ 180 h 192"/>
                <a:gd name="T8" fmla="*/ 13 w 145"/>
                <a:gd name="T9" fmla="*/ 192 h 192"/>
                <a:gd name="T10" fmla="*/ 132 w 145"/>
                <a:gd name="T11" fmla="*/ 192 h 192"/>
                <a:gd name="T12" fmla="*/ 145 w 145"/>
                <a:gd name="T13" fmla="*/ 180 h 192"/>
                <a:gd name="T14" fmla="*/ 145 w 145"/>
                <a:gd name="T15" fmla="*/ 13 h 192"/>
                <a:gd name="T16" fmla="*/ 132 w 145"/>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92">
                  <a:moveTo>
                    <a:pt x="132" y="0"/>
                  </a:moveTo>
                  <a:cubicBezTo>
                    <a:pt x="13" y="0"/>
                    <a:pt x="13" y="0"/>
                    <a:pt x="13" y="0"/>
                  </a:cubicBezTo>
                  <a:cubicBezTo>
                    <a:pt x="6" y="0"/>
                    <a:pt x="0" y="6"/>
                    <a:pt x="0" y="13"/>
                  </a:cubicBezTo>
                  <a:cubicBezTo>
                    <a:pt x="0" y="180"/>
                    <a:pt x="0" y="180"/>
                    <a:pt x="0" y="180"/>
                  </a:cubicBezTo>
                  <a:cubicBezTo>
                    <a:pt x="0" y="187"/>
                    <a:pt x="6" y="192"/>
                    <a:pt x="13" y="192"/>
                  </a:cubicBezTo>
                  <a:cubicBezTo>
                    <a:pt x="132" y="192"/>
                    <a:pt x="132" y="192"/>
                    <a:pt x="132" y="192"/>
                  </a:cubicBezTo>
                  <a:cubicBezTo>
                    <a:pt x="139" y="192"/>
                    <a:pt x="145" y="187"/>
                    <a:pt x="145" y="180"/>
                  </a:cubicBezTo>
                  <a:cubicBezTo>
                    <a:pt x="145" y="13"/>
                    <a:pt x="145" y="13"/>
                    <a:pt x="145" y="13"/>
                  </a:cubicBezTo>
                  <a:cubicBezTo>
                    <a:pt x="145" y="6"/>
                    <a:pt x="139" y="0"/>
                    <a:pt x="132" y="0"/>
                  </a:cubicBezTo>
                  <a:close/>
                </a:path>
              </a:pathLst>
            </a:custGeom>
            <a:solidFill>
              <a:srgbClr val="00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174" name="Oval 313">
              <a:extLst>
                <a:ext uri="{FF2B5EF4-FFF2-40B4-BE49-F238E27FC236}">
                  <a16:creationId xmlns:a16="http://schemas.microsoft.com/office/drawing/2014/main" id="{35F5C0D0-875F-564D-BD23-8B0729CE7E03}"/>
                </a:ext>
              </a:extLst>
            </p:cNvPr>
            <p:cNvSpPr>
              <a:spLocks noChangeArrowheads="1"/>
            </p:cNvSpPr>
            <p:nvPr/>
          </p:nvSpPr>
          <p:spPr bwMode="auto">
            <a:xfrm>
              <a:off x="1787719" y="3772120"/>
              <a:ext cx="30999" cy="29999"/>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175" name="Freeform 314">
              <a:extLst>
                <a:ext uri="{FF2B5EF4-FFF2-40B4-BE49-F238E27FC236}">
                  <a16:creationId xmlns:a16="http://schemas.microsoft.com/office/drawing/2014/main" id="{CC2ED16F-0245-4D49-9228-3A9B73CB3FB5}"/>
                </a:ext>
              </a:extLst>
            </p:cNvPr>
            <p:cNvSpPr>
              <a:spLocks/>
            </p:cNvSpPr>
            <p:nvPr/>
          </p:nvSpPr>
          <p:spPr bwMode="auto">
            <a:xfrm>
              <a:off x="1775719" y="3590519"/>
              <a:ext cx="56998" cy="4000"/>
            </a:xfrm>
            <a:custGeom>
              <a:avLst/>
              <a:gdLst>
                <a:gd name="T0" fmla="*/ 23 w 24"/>
                <a:gd name="T1" fmla="*/ 2 h 2"/>
                <a:gd name="T2" fmla="*/ 1 w 24"/>
                <a:gd name="T3" fmla="*/ 2 h 2"/>
                <a:gd name="T4" fmla="*/ 0 w 24"/>
                <a:gd name="T5" fmla="*/ 1 h 2"/>
                <a:gd name="T6" fmla="*/ 1 w 24"/>
                <a:gd name="T7" fmla="*/ 0 h 2"/>
                <a:gd name="T8" fmla="*/ 23 w 24"/>
                <a:gd name="T9" fmla="*/ 0 h 2"/>
                <a:gd name="T10" fmla="*/ 24 w 24"/>
                <a:gd name="T11" fmla="*/ 1 h 2"/>
                <a:gd name="T12" fmla="*/ 23 w 2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4" h="2">
                  <a:moveTo>
                    <a:pt x="23" y="2"/>
                  </a:moveTo>
                  <a:cubicBezTo>
                    <a:pt x="1" y="2"/>
                    <a:pt x="1" y="2"/>
                    <a:pt x="1" y="2"/>
                  </a:cubicBezTo>
                  <a:cubicBezTo>
                    <a:pt x="0" y="2"/>
                    <a:pt x="0" y="2"/>
                    <a:pt x="0" y="1"/>
                  </a:cubicBezTo>
                  <a:cubicBezTo>
                    <a:pt x="0" y="0"/>
                    <a:pt x="0" y="0"/>
                    <a:pt x="1" y="0"/>
                  </a:cubicBezTo>
                  <a:cubicBezTo>
                    <a:pt x="23" y="0"/>
                    <a:pt x="23" y="0"/>
                    <a:pt x="23" y="0"/>
                  </a:cubicBezTo>
                  <a:cubicBezTo>
                    <a:pt x="23" y="0"/>
                    <a:pt x="24" y="0"/>
                    <a:pt x="24" y="1"/>
                  </a:cubicBezTo>
                  <a:cubicBezTo>
                    <a:pt x="24" y="2"/>
                    <a:pt x="23" y="2"/>
                    <a:pt x="2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176" name="Rectangle 315">
              <a:extLst>
                <a:ext uri="{FF2B5EF4-FFF2-40B4-BE49-F238E27FC236}">
                  <a16:creationId xmlns:a16="http://schemas.microsoft.com/office/drawing/2014/main" id="{92B2EBAC-122F-3544-A143-68BA74A81803}"/>
                </a:ext>
              </a:extLst>
            </p:cNvPr>
            <p:cNvSpPr>
              <a:spLocks noChangeArrowheads="1"/>
            </p:cNvSpPr>
            <p:nvPr/>
          </p:nvSpPr>
          <p:spPr bwMode="auto">
            <a:xfrm>
              <a:off x="1657723" y="3426524"/>
              <a:ext cx="290991" cy="3339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grpSp>
      <p:cxnSp>
        <p:nvCxnSpPr>
          <p:cNvPr id="180" name="Straight Arrow Connector 179">
            <a:extLst>
              <a:ext uri="{FF2B5EF4-FFF2-40B4-BE49-F238E27FC236}">
                <a16:creationId xmlns:a16="http://schemas.microsoft.com/office/drawing/2014/main" id="{E60EB4B7-00BF-9E42-A39A-ECC4E40FEEEC}"/>
              </a:ext>
            </a:extLst>
          </p:cNvPr>
          <p:cNvCxnSpPr>
            <a:cxnSpLocks/>
          </p:cNvCxnSpPr>
          <p:nvPr/>
        </p:nvCxnSpPr>
        <p:spPr>
          <a:xfrm flipH="1">
            <a:off x="9552204" y="2178320"/>
            <a:ext cx="2412984" cy="2482224"/>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F7E569DD-1F0A-0C4C-A634-C7538E26153E}"/>
              </a:ext>
            </a:extLst>
          </p:cNvPr>
          <p:cNvCxnSpPr>
            <a:cxnSpLocks/>
          </p:cNvCxnSpPr>
          <p:nvPr/>
        </p:nvCxnSpPr>
        <p:spPr>
          <a:xfrm>
            <a:off x="3633216" y="3440585"/>
            <a:ext cx="1726184" cy="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AEC5ABDD-A9F8-FE4E-850C-D5A66A3B2A08}"/>
              </a:ext>
            </a:extLst>
          </p:cNvPr>
          <p:cNvCxnSpPr>
            <a:cxnSpLocks/>
          </p:cNvCxnSpPr>
          <p:nvPr/>
        </p:nvCxnSpPr>
        <p:spPr>
          <a:xfrm flipV="1">
            <a:off x="1486165" y="3453437"/>
            <a:ext cx="732779" cy="476819"/>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4D7ABD13-F5AF-E445-A273-E2A66BCC371B}"/>
              </a:ext>
            </a:extLst>
          </p:cNvPr>
          <p:cNvCxnSpPr>
            <a:cxnSpLocks/>
          </p:cNvCxnSpPr>
          <p:nvPr/>
        </p:nvCxnSpPr>
        <p:spPr>
          <a:xfrm flipH="1">
            <a:off x="10119361" y="5320475"/>
            <a:ext cx="1204759" cy="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F49E6648-2CFA-134A-B5A4-65B2276D4B99}"/>
              </a:ext>
            </a:extLst>
          </p:cNvPr>
          <p:cNvCxnSpPr>
            <a:cxnSpLocks/>
            <a:endCxn id="173" idx="2"/>
          </p:cNvCxnSpPr>
          <p:nvPr/>
        </p:nvCxnSpPr>
        <p:spPr>
          <a:xfrm>
            <a:off x="10135605" y="3601378"/>
            <a:ext cx="1209073" cy="12951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B057FF47-7C80-694C-A77E-CD02A8D90502}"/>
              </a:ext>
            </a:extLst>
          </p:cNvPr>
          <p:cNvCxnSpPr>
            <a:cxnSpLocks/>
          </p:cNvCxnSpPr>
          <p:nvPr/>
        </p:nvCxnSpPr>
        <p:spPr>
          <a:xfrm flipH="1">
            <a:off x="8141111" y="5452959"/>
            <a:ext cx="564911" cy="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84A08AA1-A6FF-194F-9A31-9529C22387CC}"/>
              </a:ext>
            </a:extLst>
          </p:cNvPr>
          <p:cNvCxnSpPr>
            <a:cxnSpLocks/>
          </p:cNvCxnSpPr>
          <p:nvPr/>
        </p:nvCxnSpPr>
        <p:spPr>
          <a:xfrm flipH="1">
            <a:off x="8141861" y="5324120"/>
            <a:ext cx="523289" cy="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D73FD0D9-5647-3E45-8332-094A8142BA5C}"/>
              </a:ext>
            </a:extLst>
          </p:cNvPr>
          <p:cNvCxnSpPr>
            <a:cxnSpLocks/>
            <a:endCxn id="140" idx="3"/>
          </p:cNvCxnSpPr>
          <p:nvPr/>
        </p:nvCxnSpPr>
        <p:spPr>
          <a:xfrm>
            <a:off x="5498757" y="5455407"/>
            <a:ext cx="1004851" cy="77491"/>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9FD60637-7251-1240-9028-85B44A93D895}"/>
              </a:ext>
            </a:extLst>
          </p:cNvPr>
          <p:cNvCxnSpPr>
            <a:cxnSpLocks/>
          </p:cNvCxnSpPr>
          <p:nvPr/>
        </p:nvCxnSpPr>
        <p:spPr>
          <a:xfrm flipH="1" flipV="1">
            <a:off x="1482711" y="4522967"/>
            <a:ext cx="811916" cy="45930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7369E897-4B78-8E47-B7BF-F0B06C2CD5AB}"/>
              </a:ext>
            </a:extLst>
          </p:cNvPr>
          <p:cNvSpPr/>
          <p:nvPr/>
        </p:nvSpPr>
        <p:spPr>
          <a:xfrm>
            <a:off x="7236311" y="2889117"/>
            <a:ext cx="801816" cy="27193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a:solidFill>
                  <a:schemeClr val="tx1"/>
                </a:solidFill>
                <a:latin typeface="+mj-lt"/>
              </a:rPr>
              <a:t>SRTP</a:t>
            </a:r>
          </a:p>
        </p:txBody>
      </p:sp>
      <p:sp>
        <p:nvSpPr>
          <p:cNvPr id="140" name="Rounded Rectangle 139">
            <a:extLst>
              <a:ext uri="{FF2B5EF4-FFF2-40B4-BE49-F238E27FC236}">
                <a16:creationId xmlns:a16="http://schemas.microsoft.com/office/drawing/2014/main" id="{BA7B933E-B502-AA46-B190-8EE1664CEBFF}"/>
              </a:ext>
            </a:extLst>
          </p:cNvPr>
          <p:cNvSpPr/>
          <p:nvPr/>
        </p:nvSpPr>
        <p:spPr>
          <a:xfrm>
            <a:off x="5514258" y="5380497"/>
            <a:ext cx="989351" cy="304801"/>
          </a:xfrm>
          <a:prstGeom prst="round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a:solidFill>
                  <a:schemeClr val="tx1"/>
                </a:solidFill>
                <a:latin typeface="+mj-lt"/>
              </a:rPr>
              <a:t>SRTCP</a:t>
            </a:r>
          </a:p>
        </p:txBody>
      </p:sp>
      <p:sp>
        <p:nvSpPr>
          <p:cNvPr id="149" name="Rounded Rectangle 148">
            <a:extLst>
              <a:ext uri="{FF2B5EF4-FFF2-40B4-BE49-F238E27FC236}">
                <a16:creationId xmlns:a16="http://schemas.microsoft.com/office/drawing/2014/main" id="{F292B98F-EDB3-9948-AF5D-DE2A5FA0CB15}"/>
              </a:ext>
            </a:extLst>
          </p:cNvPr>
          <p:cNvSpPr/>
          <p:nvPr/>
        </p:nvSpPr>
        <p:spPr>
          <a:xfrm>
            <a:off x="7113650" y="3526080"/>
            <a:ext cx="988540" cy="231389"/>
          </a:xfrm>
          <a:prstGeom prst="round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a:solidFill>
                  <a:schemeClr val="tx1"/>
                </a:solidFill>
                <a:latin typeface="+mj-lt"/>
              </a:rPr>
              <a:t>SRTCP</a:t>
            </a:r>
          </a:p>
        </p:txBody>
      </p:sp>
      <p:sp>
        <p:nvSpPr>
          <p:cNvPr id="31" name="Rounded Rectangle 30">
            <a:extLst>
              <a:ext uri="{FF2B5EF4-FFF2-40B4-BE49-F238E27FC236}">
                <a16:creationId xmlns:a16="http://schemas.microsoft.com/office/drawing/2014/main" id="{45627548-5FD6-8947-B78C-A07982709257}"/>
              </a:ext>
            </a:extLst>
          </p:cNvPr>
          <p:cNvSpPr/>
          <p:nvPr/>
        </p:nvSpPr>
        <p:spPr>
          <a:xfrm>
            <a:off x="4117138" y="2928926"/>
            <a:ext cx="713257" cy="235079"/>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a:solidFill>
                  <a:schemeClr val="tx1"/>
                </a:solidFill>
                <a:latin typeface="+mj-lt"/>
              </a:rPr>
              <a:t>FEC</a:t>
            </a:r>
          </a:p>
        </p:txBody>
      </p:sp>
      <p:grpSp>
        <p:nvGrpSpPr>
          <p:cNvPr id="119" name="Group 118">
            <a:extLst>
              <a:ext uri="{FF2B5EF4-FFF2-40B4-BE49-F238E27FC236}">
                <a16:creationId xmlns:a16="http://schemas.microsoft.com/office/drawing/2014/main" id="{A08BD08D-047D-7E4E-AF77-8023F3FD3E4E}"/>
              </a:ext>
            </a:extLst>
          </p:cNvPr>
          <p:cNvGrpSpPr/>
          <p:nvPr/>
        </p:nvGrpSpPr>
        <p:grpSpPr>
          <a:xfrm>
            <a:off x="207789" y="1515177"/>
            <a:ext cx="2786297" cy="1293716"/>
            <a:chOff x="207788" y="1329196"/>
            <a:chExt cx="2786297" cy="1293716"/>
          </a:xfrm>
        </p:grpSpPr>
        <p:cxnSp>
          <p:nvCxnSpPr>
            <p:cNvPr id="3" name="Straight Arrow Connector 2">
              <a:extLst>
                <a:ext uri="{FF2B5EF4-FFF2-40B4-BE49-F238E27FC236}">
                  <a16:creationId xmlns:a16="http://schemas.microsoft.com/office/drawing/2014/main" id="{7E78A3C4-93E5-9644-8DE8-F87EF1416838}"/>
                </a:ext>
              </a:extLst>
            </p:cNvPr>
            <p:cNvCxnSpPr>
              <a:cxnSpLocks/>
              <a:stCxn id="98" idx="2"/>
              <a:endCxn id="23" idx="0"/>
            </p:cNvCxnSpPr>
            <p:nvPr/>
          </p:nvCxnSpPr>
          <p:spPr>
            <a:xfrm>
              <a:off x="1103638" y="2217359"/>
              <a:ext cx="1890447" cy="405553"/>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8" name="Rounded Rectangle 97">
              <a:extLst>
                <a:ext uri="{FF2B5EF4-FFF2-40B4-BE49-F238E27FC236}">
                  <a16:creationId xmlns:a16="http://schemas.microsoft.com/office/drawing/2014/main" id="{7FF36FE7-A476-A545-B7E9-085A022A81C4}"/>
                </a:ext>
              </a:extLst>
            </p:cNvPr>
            <p:cNvSpPr/>
            <p:nvPr/>
          </p:nvSpPr>
          <p:spPr>
            <a:xfrm>
              <a:off x="207788" y="1329196"/>
              <a:ext cx="1791699" cy="888163"/>
            </a:xfrm>
            <a:prstGeom prst="round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j-lt"/>
                </a:rPr>
                <a:t>UDP, TCP, QUIC to RTP/RTCP Packets</a:t>
              </a:r>
            </a:p>
          </p:txBody>
        </p:sp>
      </p:grpSp>
      <p:grpSp>
        <p:nvGrpSpPr>
          <p:cNvPr id="121" name="Group 120">
            <a:extLst>
              <a:ext uri="{FF2B5EF4-FFF2-40B4-BE49-F238E27FC236}">
                <a16:creationId xmlns:a16="http://schemas.microsoft.com/office/drawing/2014/main" id="{159D59D2-6F9D-CE46-8B56-BCC9BEF5E5FC}"/>
              </a:ext>
            </a:extLst>
          </p:cNvPr>
          <p:cNvGrpSpPr/>
          <p:nvPr/>
        </p:nvGrpSpPr>
        <p:grpSpPr>
          <a:xfrm>
            <a:off x="2566678" y="1204331"/>
            <a:ext cx="1907089" cy="1724594"/>
            <a:chOff x="4956818" y="1261466"/>
            <a:chExt cx="1907089" cy="1662885"/>
          </a:xfrm>
        </p:grpSpPr>
        <p:cxnSp>
          <p:nvCxnSpPr>
            <p:cNvPr id="100" name="Straight Arrow Connector 99">
              <a:extLst>
                <a:ext uri="{FF2B5EF4-FFF2-40B4-BE49-F238E27FC236}">
                  <a16:creationId xmlns:a16="http://schemas.microsoft.com/office/drawing/2014/main" id="{A0C1B98F-97EB-4A4C-8650-640867438381}"/>
                </a:ext>
              </a:extLst>
            </p:cNvPr>
            <p:cNvCxnSpPr>
              <a:cxnSpLocks/>
              <a:stCxn id="101" idx="2"/>
              <a:endCxn id="31" idx="0"/>
            </p:cNvCxnSpPr>
            <p:nvPr/>
          </p:nvCxnSpPr>
          <p:spPr>
            <a:xfrm>
              <a:off x="5910362" y="2149629"/>
              <a:ext cx="953545" cy="774722"/>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7E5BEE4B-A3C3-EB4D-ACBA-3C28DFBC440A}"/>
                </a:ext>
              </a:extLst>
            </p:cNvPr>
            <p:cNvSpPr/>
            <p:nvPr/>
          </p:nvSpPr>
          <p:spPr>
            <a:xfrm>
              <a:off x="4956818" y="1261466"/>
              <a:ext cx="1907088" cy="888163"/>
            </a:xfrm>
            <a:prstGeom prst="round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latin typeface="+mj-lt"/>
                </a:rPr>
                <a:t>Add Forward Error Correction to Media</a:t>
              </a:r>
            </a:p>
          </p:txBody>
        </p:sp>
      </p:grpSp>
      <p:sp>
        <p:nvSpPr>
          <p:cNvPr id="102" name="Rounded Rectangle 101">
            <a:extLst>
              <a:ext uri="{FF2B5EF4-FFF2-40B4-BE49-F238E27FC236}">
                <a16:creationId xmlns:a16="http://schemas.microsoft.com/office/drawing/2014/main" id="{56006B1B-E7E8-B849-993E-2C32402977AE}"/>
              </a:ext>
            </a:extLst>
          </p:cNvPr>
          <p:cNvSpPr/>
          <p:nvPr/>
        </p:nvSpPr>
        <p:spPr>
          <a:xfrm>
            <a:off x="2267712" y="6022575"/>
            <a:ext cx="7839456" cy="363728"/>
          </a:xfrm>
          <a:prstGeom prst="roundRect">
            <a:avLst/>
          </a:prstGeom>
          <a:solidFill>
            <a:schemeClr val="bg2">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2000">
                <a:solidFill>
                  <a:schemeClr val="tx1"/>
                </a:solidFill>
                <a:latin typeface="+mj-lt"/>
              </a:rPr>
              <a:t>Monitoring</a:t>
            </a:r>
          </a:p>
        </p:txBody>
      </p:sp>
      <p:grpSp>
        <p:nvGrpSpPr>
          <p:cNvPr id="123" name="Group 122">
            <a:extLst>
              <a:ext uri="{FF2B5EF4-FFF2-40B4-BE49-F238E27FC236}">
                <a16:creationId xmlns:a16="http://schemas.microsoft.com/office/drawing/2014/main" id="{CF387476-0466-5D4C-B916-510F8DBA617C}"/>
              </a:ext>
            </a:extLst>
          </p:cNvPr>
          <p:cNvGrpSpPr/>
          <p:nvPr/>
        </p:nvGrpSpPr>
        <p:grpSpPr>
          <a:xfrm>
            <a:off x="9111049" y="780585"/>
            <a:ext cx="1819971" cy="1871727"/>
            <a:chOff x="9055292" y="871996"/>
            <a:chExt cx="1819971" cy="1795057"/>
          </a:xfrm>
        </p:grpSpPr>
        <p:sp>
          <p:nvSpPr>
            <p:cNvPr id="108" name="Rounded Rectangle 107">
              <a:extLst>
                <a:ext uri="{FF2B5EF4-FFF2-40B4-BE49-F238E27FC236}">
                  <a16:creationId xmlns:a16="http://schemas.microsoft.com/office/drawing/2014/main" id="{FDD18F6C-3AAD-044F-A03D-3841A994BDE8}"/>
                </a:ext>
              </a:extLst>
            </p:cNvPr>
            <p:cNvSpPr/>
            <p:nvPr/>
          </p:nvSpPr>
          <p:spPr>
            <a:xfrm>
              <a:off x="9055292" y="871996"/>
              <a:ext cx="1819971" cy="888163"/>
            </a:xfrm>
            <a:prstGeom prst="round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j-lt"/>
                </a:rPr>
                <a:t>RTP/RTCP Packets to</a:t>
              </a:r>
            </a:p>
            <a:p>
              <a:pPr algn="ctr"/>
              <a:r>
                <a:rPr lang="en-US" sz="1600">
                  <a:solidFill>
                    <a:schemeClr val="tx1"/>
                  </a:solidFill>
                  <a:latin typeface="+mj-lt"/>
                </a:rPr>
                <a:t>UDP, TCP, QUIC</a:t>
              </a:r>
            </a:p>
          </p:txBody>
        </p:sp>
        <p:cxnSp>
          <p:nvCxnSpPr>
            <p:cNvPr id="109" name="Straight Arrow Connector 108">
              <a:extLst>
                <a:ext uri="{FF2B5EF4-FFF2-40B4-BE49-F238E27FC236}">
                  <a16:creationId xmlns:a16="http://schemas.microsoft.com/office/drawing/2014/main" id="{1A280AC1-DD7E-A84D-A752-273507576F45}"/>
                </a:ext>
              </a:extLst>
            </p:cNvPr>
            <p:cNvCxnSpPr>
              <a:cxnSpLocks/>
              <a:stCxn id="108" idx="2"/>
              <a:endCxn id="39" idx="0"/>
            </p:cNvCxnSpPr>
            <p:nvPr/>
          </p:nvCxnSpPr>
          <p:spPr>
            <a:xfrm flipH="1">
              <a:off x="9359831" y="1760159"/>
              <a:ext cx="605447" cy="906894"/>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27C0F876-DF99-D544-BFA3-2D9B156A2431}"/>
              </a:ext>
            </a:extLst>
          </p:cNvPr>
          <p:cNvGrpSpPr/>
          <p:nvPr/>
        </p:nvGrpSpPr>
        <p:grpSpPr>
          <a:xfrm>
            <a:off x="5482599" y="1304805"/>
            <a:ext cx="1042416" cy="1508819"/>
            <a:chOff x="2483367" y="1326090"/>
            <a:chExt cx="1042416" cy="1508818"/>
          </a:xfrm>
        </p:grpSpPr>
        <p:sp>
          <p:nvSpPr>
            <p:cNvPr id="132" name="Rounded Rectangle 131">
              <a:extLst>
                <a:ext uri="{FF2B5EF4-FFF2-40B4-BE49-F238E27FC236}">
                  <a16:creationId xmlns:a16="http://schemas.microsoft.com/office/drawing/2014/main" id="{C086D584-D009-9745-8AF6-6607D58B0140}"/>
                </a:ext>
              </a:extLst>
            </p:cNvPr>
            <p:cNvSpPr/>
            <p:nvPr/>
          </p:nvSpPr>
          <p:spPr>
            <a:xfrm>
              <a:off x="2483367" y="1326090"/>
              <a:ext cx="1042416" cy="888163"/>
            </a:xfrm>
            <a:prstGeom prst="round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latin typeface="+mj-lt"/>
                </a:rPr>
                <a:t>Fan Out</a:t>
              </a:r>
            </a:p>
          </p:txBody>
        </p:sp>
        <p:cxnSp>
          <p:nvCxnSpPr>
            <p:cNvPr id="133" name="Straight Arrow Connector 132">
              <a:extLst>
                <a:ext uri="{FF2B5EF4-FFF2-40B4-BE49-F238E27FC236}">
                  <a16:creationId xmlns:a16="http://schemas.microsoft.com/office/drawing/2014/main" id="{A922CDE4-BB0C-ED48-9B69-1048A5D3F005}"/>
                </a:ext>
              </a:extLst>
            </p:cNvPr>
            <p:cNvCxnSpPr>
              <a:cxnSpLocks/>
              <a:stCxn id="132" idx="2"/>
              <a:endCxn id="36" idx="0"/>
            </p:cNvCxnSpPr>
            <p:nvPr/>
          </p:nvCxnSpPr>
          <p:spPr>
            <a:xfrm>
              <a:off x="3004575" y="2214253"/>
              <a:ext cx="0" cy="620655"/>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0" name="Straight Arrow Connector 149">
            <a:extLst>
              <a:ext uri="{FF2B5EF4-FFF2-40B4-BE49-F238E27FC236}">
                <a16:creationId xmlns:a16="http://schemas.microsoft.com/office/drawing/2014/main" id="{A1CA8D85-C61A-934C-B176-87D7290321E6}"/>
              </a:ext>
            </a:extLst>
          </p:cNvPr>
          <p:cNvCxnSpPr>
            <a:cxnSpLocks/>
          </p:cNvCxnSpPr>
          <p:nvPr/>
        </p:nvCxnSpPr>
        <p:spPr>
          <a:xfrm flipH="1" flipV="1">
            <a:off x="1460089" y="4846471"/>
            <a:ext cx="869043" cy="532613"/>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542B279-9B5F-9D44-95DB-98B100A57BE9}"/>
              </a:ext>
            </a:extLst>
          </p:cNvPr>
          <p:cNvCxnSpPr>
            <a:cxnSpLocks/>
          </p:cNvCxnSpPr>
          <p:nvPr/>
        </p:nvCxnSpPr>
        <p:spPr>
          <a:xfrm>
            <a:off x="4817695" y="3097264"/>
            <a:ext cx="535119"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F215F41D-D388-554C-8299-AF39ADEEF853}"/>
              </a:ext>
            </a:extLst>
          </p:cNvPr>
          <p:cNvCxnSpPr>
            <a:cxnSpLocks/>
          </p:cNvCxnSpPr>
          <p:nvPr/>
        </p:nvCxnSpPr>
        <p:spPr>
          <a:xfrm>
            <a:off x="4817695" y="3005380"/>
            <a:ext cx="535119"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9A9ABC7-E469-4F49-A2DB-EC61FB26873F}"/>
              </a:ext>
            </a:extLst>
          </p:cNvPr>
          <p:cNvCxnSpPr>
            <a:cxnSpLocks/>
          </p:cNvCxnSpPr>
          <p:nvPr/>
        </p:nvCxnSpPr>
        <p:spPr>
          <a:xfrm flipV="1">
            <a:off x="10081473" y="1757106"/>
            <a:ext cx="1113683" cy="10133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23BA7A77-D764-E04B-8597-870A86C90B19}"/>
              </a:ext>
            </a:extLst>
          </p:cNvPr>
          <p:cNvSpPr/>
          <p:nvPr/>
        </p:nvSpPr>
        <p:spPr>
          <a:xfrm>
            <a:off x="5352813" y="2813625"/>
            <a:ext cx="1301987" cy="888163"/>
          </a:xfrm>
          <a:prstGeom prst="roundRect">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j-lt"/>
              </a:rPr>
              <a:t>Stream</a:t>
            </a:r>
          </a:p>
          <a:p>
            <a:pPr algn="ctr"/>
            <a:r>
              <a:rPr lang="en-US" sz="1600">
                <a:solidFill>
                  <a:schemeClr val="tx1"/>
                </a:solidFill>
                <a:latin typeface="+mj-lt"/>
              </a:rPr>
              <a:t>Replication</a:t>
            </a:r>
          </a:p>
        </p:txBody>
      </p:sp>
      <p:cxnSp>
        <p:nvCxnSpPr>
          <p:cNvPr id="110" name="Straight Arrow Connector 109">
            <a:extLst>
              <a:ext uri="{FF2B5EF4-FFF2-40B4-BE49-F238E27FC236}">
                <a16:creationId xmlns:a16="http://schemas.microsoft.com/office/drawing/2014/main" id="{48C73D01-04B9-6D43-9800-780D4437D7D5}"/>
              </a:ext>
            </a:extLst>
          </p:cNvPr>
          <p:cNvCxnSpPr>
            <a:cxnSpLocks/>
          </p:cNvCxnSpPr>
          <p:nvPr/>
        </p:nvCxnSpPr>
        <p:spPr>
          <a:xfrm>
            <a:off x="6654799" y="2959923"/>
            <a:ext cx="5842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875214DC-959A-6046-BB75-94E4AC9380EE}"/>
              </a:ext>
            </a:extLst>
          </p:cNvPr>
          <p:cNvGrpSpPr/>
          <p:nvPr/>
        </p:nvGrpSpPr>
        <p:grpSpPr>
          <a:xfrm>
            <a:off x="7421954" y="1215483"/>
            <a:ext cx="1042416" cy="1681195"/>
            <a:chOff x="7455408" y="1109740"/>
            <a:chExt cx="1042416" cy="1779377"/>
          </a:xfrm>
        </p:grpSpPr>
        <p:sp>
          <p:nvSpPr>
            <p:cNvPr id="125" name="Rounded Rectangle 124">
              <a:extLst>
                <a:ext uri="{FF2B5EF4-FFF2-40B4-BE49-F238E27FC236}">
                  <a16:creationId xmlns:a16="http://schemas.microsoft.com/office/drawing/2014/main" id="{AAC4AEB2-573C-3146-8F4D-FA8C98C920E0}"/>
                </a:ext>
              </a:extLst>
            </p:cNvPr>
            <p:cNvSpPr/>
            <p:nvPr/>
          </p:nvSpPr>
          <p:spPr>
            <a:xfrm>
              <a:off x="7455408" y="1109740"/>
              <a:ext cx="1042416" cy="888163"/>
            </a:xfrm>
            <a:prstGeom prst="round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latin typeface="+mj-lt"/>
                </a:rPr>
                <a:t>Encrypt Data</a:t>
              </a:r>
            </a:p>
          </p:txBody>
        </p:sp>
        <p:cxnSp>
          <p:nvCxnSpPr>
            <p:cNvPr id="111" name="Straight Arrow Connector 110">
              <a:extLst>
                <a:ext uri="{FF2B5EF4-FFF2-40B4-BE49-F238E27FC236}">
                  <a16:creationId xmlns:a16="http://schemas.microsoft.com/office/drawing/2014/main" id="{FC7113B3-2F67-2F48-8D12-F0177D7EC4E8}"/>
                </a:ext>
              </a:extLst>
            </p:cNvPr>
            <p:cNvCxnSpPr>
              <a:cxnSpLocks/>
              <a:stCxn id="125" idx="2"/>
              <a:endCxn id="45" idx="0"/>
            </p:cNvCxnSpPr>
            <p:nvPr/>
          </p:nvCxnSpPr>
          <p:spPr>
            <a:xfrm flipH="1">
              <a:off x="7637218" y="1997903"/>
              <a:ext cx="339398" cy="891214"/>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2" name="Straight Arrow Connector 91">
            <a:extLst>
              <a:ext uri="{FF2B5EF4-FFF2-40B4-BE49-F238E27FC236}">
                <a16:creationId xmlns:a16="http://schemas.microsoft.com/office/drawing/2014/main" id="{FF98940B-4B09-6147-B81D-2A4111E678C5}"/>
              </a:ext>
            </a:extLst>
          </p:cNvPr>
          <p:cNvCxnSpPr>
            <a:cxnSpLocks/>
          </p:cNvCxnSpPr>
          <p:nvPr/>
        </p:nvCxnSpPr>
        <p:spPr>
          <a:xfrm>
            <a:off x="8022771" y="3068823"/>
            <a:ext cx="55875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80ECA27-D6FB-C041-835B-F30B873264BF}"/>
              </a:ext>
            </a:extLst>
          </p:cNvPr>
          <p:cNvCxnSpPr>
            <a:cxnSpLocks/>
          </p:cNvCxnSpPr>
          <p:nvPr/>
        </p:nvCxnSpPr>
        <p:spPr>
          <a:xfrm>
            <a:off x="8015515" y="2958261"/>
            <a:ext cx="5842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ounded Rectangle 93">
            <a:extLst>
              <a:ext uri="{FF2B5EF4-FFF2-40B4-BE49-F238E27FC236}">
                <a16:creationId xmlns:a16="http://schemas.microsoft.com/office/drawing/2014/main" id="{5DFFFB67-66C7-7D4B-9B9E-F0767F07E223}"/>
              </a:ext>
            </a:extLst>
          </p:cNvPr>
          <p:cNvSpPr/>
          <p:nvPr/>
        </p:nvSpPr>
        <p:spPr>
          <a:xfrm>
            <a:off x="7120329" y="4726985"/>
            <a:ext cx="1020783" cy="960895"/>
          </a:xfrm>
          <a:prstGeom prst="round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a:solidFill>
                  <a:schemeClr val="tx1"/>
                </a:solidFill>
                <a:latin typeface="+mj-lt"/>
              </a:rPr>
              <a:t>SSRC Validate</a:t>
            </a:r>
          </a:p>
        </p:txBody>
      </p:sp>
      <p:cxnSp>
        <p:nvCxnSpPr>
          <p:cNvPr id="103" name="Straight Arrow Connector 102">
            <a:extLst>
              <a:ext uri="{FF2B5EF4-FFF2-40B4-BE49-F238E27FC236}">
                <a16:creationId xmlns:a16="http://schemas.microsoft.com/office/drawing/2014/main" id="{463776BF-D878-0F4E-B4A3-B9A7B489A654}"/>
              </a:ext>
            </a:extLst>
          </p:cNvPr>
          <p:cNvCxnSpPr>
            <a:cxnSpLocks/>
            <a:endCxn id="140" idx="3"/>
          </p:cNvCxnSpPr>
          <p:nvPr/>
        </p:nvCxnSpPr>
        <p:spPr>
          <a:xfrm flipH="1">
            <a:off x="6503608" y="5532897"/>
            <a:ext cx="625613" cy="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5C25F6CE-4CB1-9D4A-93C5-85CD34945FCF}"/>
              </a:ext>
            </a:extLst>
          </p:cNvPr>
          <p:cNvCxnSpPr>
            <a:cxnSpLocks/>
            <a:stCxn id="122" idx="1"/>
          </p:cNvCxnSpPr>
          <p:nvPr/>
        </p:nvCxnSpPr>
        <p:spPr>
          <a:xfrm flipH="1">
            <a:off x="3657601" y="4944289"/>
            <a:ext cx="1902311" cy="0"/>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06" name="Picture 22" descr="C:\Users\ecoffey\AppData\Local\Temp\Rar$DRa0.230\Cisco WebEx Meeting Server\Png_64_24_16\Unknown\Cisco-WebEx-Meeting--Server_unknown_64.png">
            <a:extLst>
              <a:ext uri="{FF2B5EF4-FFF2-40B4-BE49-F238E27FC236}">
                <a16:creationId xmlns:a16="http://schemas.microsoft.com/office/drawing/2014/main" id="{73BA83D2-A9C8-DE45-A40D-8A75E9225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17" y="3544657"/>
            <a:ext cx="1327315" cy="132731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DEB3CD2-6154-1D4A-A326-883FB779C270}"/>
              </a:ext>
            </a:extLst>
          </p:cNvPr>
          <p:cNvSpPr txBox="1"/>
          <p:nvPr/>
        </p:nvSpPr>
        <p:spPr>
          <a:xfrm>
            <a:off x="11002781" y="3633717"/>
            <a:ext cx="849913" cy="369332"/>
          </a:xfrm>
          <a:prstGeom prst="rect">
            <a:avLst/>
          </a:prstGeom>
          <a:noFill/>
        </p:spPr>
        <p:txBody>
          <a:bodyPr wrap="none" rtlCol="0">
            <a:spAutoFit/>
          </a:bodyPr>
          <a:lstStyle/>
          <a:p>
            <a:r>
              <a:rPr lang="en-US">
                <a:latin typeface="+mn-lt"/>
              </a:rPr>
              <a:t>clients</a:t>
            </a:r>
          </a:p>
        </p:txBody>
      </p:sp>
      <p:sp>
        <p:nvSpPr>
          <p:cNvPr id="17" name="TextBox 16">
            <a:extLst>
              <a:ext uri="{FF2B5EF4-FFF2-40B4-BE49-F238E27FC236}">
                <a16:creationId xmlns:a16="http://schemas.microsoft.com/office/drawing/2014/main" id="{ED4B4BE9-7F5A-B34A-910B-CD35134EA48C}"/>
              </a:ext>
            </a:extLst>
          </p:cNvPr>
          <p:cNvSpPr txBox="1"/>
          <p:nvPr/>
        </p:nvSpPr>
        <p:spPr>
          <a:xfrm>
            <a:off x="569627" y="4892893"/>
            <a:ext cx="950901" cy="646331"/>
          </a:xfrm>
          <a:prstGeom prst="rect">
            <a:avLst/>
          </a:prstGeom>
          <a:noFill/>
        </p:spPr>
        <p:txBody>
          <a:bodyPr wrap="none" rtlCol="0">
            <a:spAutoFit/>
          </a:bodyPr>
          <a:lstStyle/>
          <a:p>
            <a:r>
              <a:rPr lang="en-US">
                <a:latin typeface="+mn-lt"/>
              </a:rPr>
              <a:t>media</a:t>
            </a:r>
          </a:p>
          <a:p>
            <a:r>
              <a:rPr lang="en-US">
                <a:latin typeface="+mn-lt"/>
              </a:rPr>
              <a:t>servers</a:t>
            </a:r>
          </a:p>
        </p:txBody>
      </p:sp>
      <p:cxnSp>
        <p:nvCxnSpPr>
          <p:cNvPr id="107" name="Straight Arrow Connector 106">
            <a:extLst>
              <a:ext uri="{FF2B5EF4-FFF2-40B4-BE49-F238E27FC236}">
                <a16:creationId xmlns:a16="http://schemas.microsoft.com/office/drawing/2014/main" id="{521AB9C2-EB7C-9D40-BE75-5F38F820902D}"/>
              </a:ext>
            </a:extLst>
          </p:cNvPr>
          <p:cNvCxnSpPr>
            <a:cxnSpLocks/>
          </p:cNvCxnSpPr>
          <p:nvPr/>
        </p:nvCxnSpPr>
        <p:spPr>
          <a:xfrm flipH="1">
            <a:off x="10103370" y="5222675"/>
            <a:ext cx="119921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F5838C1-F1CA-E04A-8BE5-0D1564825493}"/>
              </a:ext>
            </a:extLst>
          </p:cNvPr>
          <p:cNvCxnSpPr>
            <a:cxnSpLocks/>
          </p:cNvCxnSpPr>
          <p:nvPr/>
        </p:nvCxnSpPr>
        <p:spPr>
          <a:xfrm flipH="1">
            <a:off x="9372367" y="2154266"/>
            <a:ext cx="2483837" cy="252338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Rounded Rectangle 121">
            <a:extLst>
              <a:ext uri="{FF2B5EF4-FFF2-40B4-BE49-F238E27FC236}">
                <a16:creationId xmlns:a16="http://schemas.microsoft.com/office/drawing/2014/main" id="{007A0C60-6511-7C40-9C4E-C3692F42BDB0}"/>
              </a:ext>
            </a:extLst>
          </p:cNvPr>
          <p:cNvSpPr/>
          <p:nvPr/>
        </p:nvSpPr>
        <p:spPr>
          <a:xfrm>
            <a:off x="5559911" y="4808324"/>
            <a:ext cx="801816" cy="271931"/>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a:solidFill>
                  <a:schemeClr val="tx1"/>
                </a:solidFill>
                <a:latin typeface="+mj-lt"/>
              </a:rPr>
              <a:t>SRTP</a:t>
            </a:r>
          </a:p>
        </p:txBody>
      </p:sp>
      <p:sp>
        <p:nvSpPr>
          <p:cNvPr id="126" name="Rounded Rectangle 125">
            <a:extLst>
              <a:ext uri="{FF2B5EF4-FFF2-40B4-BE49-F238E27FC236}">
                <a16:creationId xmlns:a16="http://schemas.microsoft.com/office/drawing/2014/main" id="{11DDE928-4484-0E42-9D12-3747AE9764C8}"/>
              </a:ext>
            </a:extLst>
          </p:cNvPr>
          <p:cNvSpPr/>
          <p:nvPr/>
        </p:nvSpPr>
        <p:spPr>
          <a:xfrm>
            <a:off x="4246537" y="5191933"/>
            <a:ext cx="1007388" cy="588937"/>
          </a:xfrm>
          <a:prstGeom prst="roundRect">
            <a:avLst/>
          </a:prstGeom>
          <a:solidFill>
            <a:schemeClr val="accent4">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a:solidFill>
                  <a:schemeClr val="tx1"/>
                </a:solidFill>
                <a:latin typeface="+mj-lt"/>
              </a:rPr>
              <a:t>SDES</a:t>
            </a:r>
          </a:p>
          <a:p>
            <a:pPr algn="ctr"/>
            <a:r>
              <a:rPr lang="en-US" sz="1600">
                <a:solidFill>
                  <a:schemeClr val="tx1"/>
                </a:solidFill>
                <a:latin typeface="+mj-lt"/>
              </a:rPr>
              <a:t>Validate</a:t>
            </a:r>
          </a:p>
        </p:txBody>
      </p:sp>
      <p:cxnSp>
        <p:nvCxnSpPr>
          <p:cNvPr id="127" name="Straight Arrow Connector 126">
            <a:extLst>
              <a:ext uri="{FF2B5EF4-FFF2-40B4-BE49-F238E27FC236}">
                <a16:creationId xmlns:a16="http://schemas.microsoft.com/office/drawing/2014/main" id="{A3304697-D360-0346-90D3-D9FE0AE4C625}"/>
              </a:ext>
            </a:extLst>
          </p:cNvPr>
          <p:cNvCxnSpPr>
            <a:cxnSpLocks/>
            <a:endCxn id="122" idx="3"/>
          </p:cNvCxnSpPr>
          <p:nvPr/>
        </p:nvCxnSpPr>
        <p:spPr>
          <a:xfrm flipH="1">
            <a:off x="6361727" y="4944289"/>
            <a:ext cx="720999" cy="0"/>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78C49927-B1EF-5644-BFE9-71F18A2A1659}"/>
              </a:ext>
            </a:extLst>
          </p:cNvPr>
          <p:cNvCxnSpPr>
            <a:cxnSpLocks/>
          </p:cNvCxnSpPr>
          <p:nvPr/>
        </p:nvCxnSpPr>
        <p:spPr>
          <a:xfrm flipH="1">
            <a:off x="8121112" y="5005953"/>
            <a:ext cx="49594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1DF8068B-AB7A-3047-95A3-D48814B820E1}"/>
              </a:ext>
            </a:extLst>
          </p:cNvPr>
          <p:cNvCxnSpPr>
            <a:cxnSpLocks/>
          </p:cNvCxnSpPr>
          <p:nvPr/>
        </p:nvCxnSpPr>
        <p:spPr>
          <a:xfrm flipH="1">
            <a:off x="8103029" y="4863885"/>
            <a:ext cx="49594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C28A36FD-55A7-1144-90CF-BE9A121022FB}"/>
              </a:ext>
            </a:extLst>
          </p:cNvPr>
          <p:cNvCxnSpPr>
            <a:cxnSpLocks/>
          </p:cNvCxnSpPr>
          <p:nvPr/>
        </p:nvCxnSpPr>
        <p:spPr>
          <a:xfrm flipH="1">
            <a:off x="3657600" y="5127687"/>
            <a:ext cx="3438040" cy="0"/>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586FB6C-7F6A-1B4A-9558-9E42B66ADB54}"/>
              </a:ext>
            </a:extLst>
          </p:cNvPr>
          <p:cNvCxnSpPr>
            <a:cxnSpLocks/>
          </p:cNvCxnSpPr>
          <p:nvPr/>
        </p:nvCxnSpPr>
        <p:spPr>
          <a:xfrm flipH="1">
            <a:off x="5238428" y="5532895"/>
            <a:ext cx="247973" cy="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8AD9E894-77CA-4A49-BB2E-7A4BECF0D0BA}"/>
              </a:ext>
            </a:extLst>
          </p:cNvPr>
          <p:cNvCxnSpPr>
            <a:cxnSpLocks/>
          </p:cNvCxnSpPr>
          <p:nvPr/>
        </p:nvCxnSpPr>
        <p:spPr>
          <a:xfrm flipH="1">
            <a:off x="5253925" y="5284923"/>
            <a:ext cx="1828800" cy="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33F2FBF-7908-AB46-9AB3-88BF8893CD83}"/>
              </a:ext>
            </a:extLst>
          </p:cNvPr>
          <p:cNvCxnSpPr>
            <a:cxnSpLocks/>
          </p:cNvCxnSpPr>
          <p:nvPr/>
        </p:nvCxnSpPr>
        <p:spPr>
          <a:xfrm flipH="1">
            <a:off x="3602842" y="5297839"/>
            <a:ext cx="625613" cy="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8BEDE6BC-CED2-4648-B9B3-19271C455B38}"/>
              </a:ext>
            </a:extLst>
          </p:cNvPr>
          <p:cNvCxnSpPr>
            <a:cxnSpLocks/>
          </p:cNvCxnSpPr>
          <p:nvPr/>
        </p:nvCxnSpPr>
        <p:spPr>
          <a:xfrm flipH="1">
            <a:off x="3633838" y="5514815"/>
            <a:ext cx="625613" cy="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4" name="Picture 3" descr="Icon&#10;&#10;Description automatically generated with low confidence">
            <a:extLst>
              <a:ext uri="{FF2B5EF4-FFF2-40B4-BE49-F238E27FC236}">
                <a16:creationId xmlns:a16="http://schemas.microsoft.com/office/drawing/2014/main" id="{2104F260-56AB-D343-0A23-B97000D1BCDF}"/>
              </a:ext>
            </a:extLst>
          </p:cNvPr>
          <p:cNvPicPr>
            <a:picLocks noChangeAspect="1"/>
          </p:cNvPicPr>
          <p:nvPr/>
        </p:nvPicPr>
        <p:blipFill>
          <a:blip r:embed="rId4"/>
          <a:stretch>
            <a:fillRect/>
          </a:stretch>
        </p:blipFill>
        <p:spPr>
          <a:xfrm>
            <a:off x="10443678" y="6133048"/>
            <a:ext cx="1692108" cy="695207"/>
          </a:xfrm>
          <a:prstGeom prst="rect">
            <a:avLst/>
          </a:prstGeom>
        </p:spPr>
      </p:pic>
    </p:spTree>
    <p:extLst>
      <p:ext uri="{BB962C8B-B14F-4D97-AF65-F5344CB8AC3E}">
        <p14:creationId xmlns:p14="http://schemas.microsoft.com/office/powerpoint/2010/main" val="2858287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a:extLst>
              <a:ext uri="{FF2B5EF4-FFF2-40B4-BE49-F238E27FC236}">
                <a16:creationId xmlns:a16="http://schemas.microsoft.com/office/drawing/2014/main" id="{440CC325-361E-01CF-DE31-361FE32DF0BD}"/>
              </a:ext>
            </a:extLst>
          </p:cNvPr>
          <p:cNvSpPr/>
          <p:nvPr/>
        </p:nvSpPr>
        <p:spPr>
          <a:xfrm>
            <a:off x="4361935" y="1818304"/>
            <a:ext cx="7429911" cy="4895338"/>
          </a:xfrm>
          <a:prstGeom prst="roundRect">
            <a:avLst/>
          </a:prstGeom>
          <a:solidFill>
            <a:schemeClr val="tx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en-US" sz="1867">
              <a:solidFill>
                <a:schemeClr val="tx1"/>
              </a:solidFill>
              <a:latin typeface="+mj-lt"/>
            </a:endParaRPr>
          </a:p>
        </p:txBody>
      </p:sp>
      <p:grpSp>
        <p:nvGrpSpPr>
          <p:cNvPr id="126" name="Group 125">
            <a:extLst>
              <a:ext uri="{FF2B5EF4-FFF2-40B4-BE49-F238E27FC236}">
                <a16:creationId xmlns:a16="http://schemas.microsoft.com/office/drawing/2014/main" id="{4C217DDC-741B-84DD-3D78-95D45732FAC8}"/>
              </a:ext>
            </a:extLst>
          </p:cNvPr>
          <p:cNvGrpSpPr/>
          <p:nvPr/>
        </p:nvGrpSpPr>
        <p:grpSpPr>
          <a:xfrm>
            <a:off x="4547286" y="3139217"/>
            <a:ext cx="6907041" cy="3489135"/>
            <a:chOff x="4547286" y="3139217"/>
            <a:chExt cx="6907041" cy="3489135"/>
          </a:xfrm>
        </p:grpSpPr>
        <p:sp>
          <p:nvSpPr>
            <p:cNvPr id="39" name="Rounded Rectangle 38">
              <a:extLst>
                <a:ext uri="{FF2B5EF4-FFF2-40B4-BE49-F238E27FC236}">
                  <a16:creationId xmlns:a16="http://schemas.microsoft.com/office/drawing/2014/main" id="{9979801E-0A0A-B329-935D-D1270EEE957F}"/>
                </a:ext>
              </a:extLst>
            </p:cNvPr>
            <p:cNvSpPr/>
            <p:nvPr/>
          </p:nvSpPr>
          <p:spPr>
            <a:xfrm>
              <a:off x="4547286" y="3446382"/>
              <a:ext cx="6907041" cy="3181970"/>
            </a:xfrm>
            <a:prstGeom prst="roundRect">
              <a:avLst/>
            </a:prstGeom>
            <a:solidFill>
              <a:schemeClr val="bg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dirty="0">
                <a:latin typeface="+mj-lt"/>
              </a:endParaRPr>
            </a:p>
          </p:txBody>
        </p:sp>
        <p:sp>
          <p:nvSpPr>
            <p:cNvPr id="64" name="TextBox 63">
              <a:extLst>
                <a:ext uri="{FF2B5EF4-FFF2-40B4-BE49-F238E27FC236}">
                  <a16:creationId xmlns:a16="http://schemas.microsoft.com/office/drawing/2014/main" id="{E0E98777-6E8C-59B1-3228-A21E3F01CA92}"/>
                </a:ext>
              </a:extLst>
            </p:cNvPr>
            <p:cNvSpPr txBox="1"/>
            <p:nvPr/>
          </p:nvSpPr>
          <p:spPr>
            <a:xfrm>
              <a:off x="7300664" y="3139217"/>
              <a:ext cx="1414170" cy="338554"/>
            </a:xfrm>
            <a:prstGeom prst="rect">
              <a:avLst/>
            </a:prstGeom>
            <a:noFill/>
          </p:spPr>
          <p:txBody>
            <a:bodyPr wrap="none" rtlCol="0">
              <a:spAutoFit/>
            </a:bodyPr>
            <a:lstStyle/>
            <a:p>
              <a:r>
                <a:rPr lang="en-US" sz="1600" dirty="0">
                  <a:latin typeface="+mj-lt"/>
                  <a:cs typeface="CiscoSansTT" panose="020B0503020201020303" pitchFamily="34" charset="0"/>
                </a:rPr>
                <a:t>Worker Node</a:t>
              </a:r>
            </a:p>
          </p:txBody>
        </p:sp>
      </p:grpSp>
      <p:grpSp>
        <p:nvGrpSpPr>
          <p:cNvPr id="124" name="Group 123">
            <a:extLst>
              <a:ext uri="{FF2B5EF4-FFF2-40B4-BE49-F238E27FC236}">
                <a16:creationId xmlns:a16="http://schemas.microsoft.com/office/drawing/2014/main" id="{F46D8A70-A6DB-7A47-2048-963DB2ECBFBC}"/>
              </a:ext>
            </a:extLst>
          </p:cNvPr>
          <p:cNvGrpSpPr/>
          <p:nvPr/>
        </p:nvGrpSpPr>
        <p:grpSpPr>
          <a:xfrm>
            <a:off x="5401486" y="3899395"/>
            <a:ext cx="2640569" cy="2739722"/>
            <a:chOff x="5401486" y="3899395"/>
            <a:chExt cx="2640569" cy="2739722"/>
          </a:xfrm>
        </p:grpSpPr>
        <p:sp>
          <p:nvSpPr>
            <p:cNvPr id="73" name="Rounded Rectangle 72">
              <a:extLst>
                <a:ext uri="{FF2B5EF4-FFF2-40B4-BE49-F238E27FC236}">
                  <a16:creationId xmlns:a16="http://schemas.microsoft.com/office/drawing/2014/main" id="{5E0FD0EF-FD99-794B-BE84-20A9603426E6}"/>
                </a:ext>
              </a:extLst>
            </p:cNvPr>
            <p:cNvSpPr/>
            <p:nvPr/>
          </p:nvSpPr>
          <p:spPr>
            <a:xfrm>
              <a:off x="5401486" y="3899395"/>
              <a:ext cx="2640569" cy="2418174"/>
            </a:xfrm>
            <a:prstGeom prst="roundRect">
              <a:avLst/>
            </a:prstGeom>
            <a:solidFill>
              <a:schemeClr val="tx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endParaRPr>
            </a:p>
          </p:txBody>
        </p:sp>
        <p:sp>
          <p:nvSpPr>
            <p:cNvPr id="48" name="Rounded Rectangle 47">
              <a:extLst>
                <a:ext uri="{FF2B5EF4-FFF2-40B4-BE49-F238E27FC236}">
                  <a16:creationId xmlns:a16="http://schemas.microsoft.com/office/drawing/2014/main" id="{54BA7797-54A6-0734-E587-810D75E52B82}"/>
                </a:ext>
              </a:extLst>
            </p:cNvPr>
            <p:cNvSpPr/>
            <p:nvPr/>
          </p:nvSpPr>
          <p:spPr>
            <a:xfrm>
              <a:off x="5566442" y="5373073"/>
              <a:ext cx="2332673" cy="814038"/>
            </a:xfrm>
            <a:prstGeom prst="round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mj-lt"/>
                </a:rPr>
                <a:t>MSM RTP Proxy</a:t>
              </a:r>
            </a:p>
          </p:txBody>
        </p:sp>
        <p:sp>
          <p:nvSpPr>
            <p:cNvPr id="77" name="TextBox 76">
              <a:extLst>
                <a:ext uri="{FF2B5EF4-FFF2-40B4-BE49-F238E27FC236}">
                  <a16:creationId xmlns:a16="http://schemas.microsoft.com/office/drawing/2014/main" id="{6E89EFE9-4818-4447-B998-29E66B4612D9}"/>
                </a:ext>
              </a:extLst>
            </p:cNvPr>
            <p:cNvSpPr txBox="1"/>
            <p:nvPr/>
          </p:nvSpPr>
          <p:spPr>
            <a:xfrm>
              <a:off x="5838400" y="6300563"/>
              <a:ext cx="1957587" cy="338554"/>
            </a:xfrm>
            <a:prstGeom prst="rect">
              <a:avLst/>
            </a:prstGeom>
            <a:noFill/>
          </p:spPr>
          <p:txBody>
            <a:bodyPr wrap="none" rtlCol="0">
              <a:spAutoFit/>
            </a:bodyPr>
            <a:lstStyle/>
            <a:p>
              <a:r>
                <a:rPr lang="en-US" sz="1600" dirty="0">
                  <a:latin typeface="+mj-lt"/>
                  <a:cs typeface="CiscoSansTT" panose="020B0503020201020303" pitchFamily="34" charset="0"/>
                </a:rPr>
                <a:t>MSM Gateway Pod</a:t>
              </a:r>
            </a:p>
          </p:txBody>
        </p:sp>
        <p:sp>
          <p:nvSpPr>
            <p:cNvPr id="84" name="Rounded Rectangle 83">
              <a:extLst>
                <a:ext uri="{FF2B5EF4-FFF2-40B4-BE49-F238E27FC236}">
                  <a16:creationId xmlns:a16="http://schemas.microsoft.com/office/drawing/2014/main" id="{BA6D1769-B85A-82BC-9E0D-9ABC9A1A61D6}"/>
                </a:ext>
              </a:extLst>
            </p:cNvPr>
            <p:cNvSpPr/>
            <p:nvPr/>
          </p:nvSpPr>
          <p:spPr>
            <a:xfrm>
              <a:off x="6132854" y="4267629"/>
              <a:ext cx="1806496" cy="774700"/>
            </a:xfrm>
            <a:prstGeom prst="roundRect">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MSM RTSP Stub</a:t>
              </a:r>
            </a:p>
          </p:txBody>
        </p:sp>
      </p:grpSp>
      <p:grpSp>
        <p:nvGrpSpPr>
          <p:cNvPr id="125" name="Group 124">
            <a:extLst>
              <a:ext uri="{FF2B5EF4-FFF2-40B4-BE49-F238E27FC236}">
                <a16:creationId xmlns:a16="http://schemas.microsoft.com/office/drawing/2014/main" id="{BB17A2C1-9779-7A92-CAB3-025CB02ED459}"/>
              </a:ext>
            </a:extLst>
          </p:cNvPr>
          <p:cNvGrpSpPr/>
          <p:nvPr/>
        </p:nvGrpSpPr>
        <p:grpSpPr>
          <a:xfrm>
            <a:off x="8320893" y="3903581"/>
            <a:ext cx="2936111" cy="2735536"/>
            <a:chOff x="8320893" y="3903581"/>
            <a:chExt cx="2936111" cy="2735536"/>
          </a:xfrm>
        </p:grpSpPr>
        <p:sp>
          <p:nvSpPr>
            <p:cNvPr id="41" name="Rounded Rectangle 40">
              <a:extLst>
                <a:ext uri="{FF2B5EF4-FFF2-40B4-BE49-F238E27FC236}">
                  <a16:creationId xmlns:a16="http://schemas.microsoft.com/office/drawing/2014/main" id="{3086567E-2848-2B5E-4AE7-A26BCBEE94C0}"/>
                </a:ext>
              </a:extLst>
            </p:cNvPr>
            <p:cNvSpPr/>
            <p:nvPr/>
          </p:nvSpPr>
          <p:spPr>
            <a:xfrm>
              <a:off x="8320893" y="3903581"/>
              <a:ext cx="2936111" cy="2418174"/>
            </a:xfrm>
            <a:prstGeom prst="roundRect">
              <a:avLst/>
            </a:prstGeom>
            <a:solidFill>
              <a:schemeClr val="tx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endParaRPr>
            </a:p>
          </p:txBody>
        </p:sp>
        <p:sp>
          <p:nvSpPr>
            <p:cNvPr id="46" name="Rounded Rectangle 45">
              <a:extLst>
                <a:ext uri="{FF2B5EF4-FFF2-40B4-BE49-F238E27FC236}">
                  <a16:creationId xmlns:a16="http://schemas.microsoft.com/office/drawing/2014/main" id="{92C6D68D-D323-03DE-C5B0-5025444E8512}"/>
                </a:ext>
              </a:extLst>
            </p:cNvPr>
            <p:cNvSpPr/>
            <p:nvPr/>
          </p:nvSpPr>
          <p:spPr>
            <a:xfrm>
              <a:off x="8945304" y="4277217"/>
              <a:ext cx="1806496" cy="774700"/>
            </a:xfrm>
            <a:prstGeom prst="roundRect">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MSM RTSP Stub</a:t>
              </a:r>
            </a:p>
          </p:txBody>
        </p:sp>
        <p:sp>
          <p:nvSpPr>
            <p:cNvPr id="47" name="Rounded Rectangle 46">
              <a:extLst>
                <a:ext uri="{FF2B5EF4-FFF2-40B4-BE49-F238E27FC236}">
                  <a16:creationId xmlns:a16="http://schemas.microsoft.com/office/drawing/2014/main" id="{8DBF0482-83B4-9D15-AEEA-00DF8CC2B2CC}"/>
                </a:ext>
              </a:extLst>
            </p:cNvPr>
            <p:cNvSpPr/>
            <p:nvPr/>
          </p:nvSpPr>
          <p:spPr>
            <a:xfrm>
              <a:off x="9304067" y="5487562"/>
              <a:ext cx="1088969" cy="784696"/>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RTSP Server</a:t>
              </a:r>
            </a:p>
          </p:txBody>
        </p:sp>
        <p:sp>
          <p:nvSpPr>
            <p:cNvPr id="63" name="TextBox 62">
              <a:extLst>
                <a:ext uri="{FF2B5EF4-FFF2-40B4-BE49-F238E27FC236}">
                  <a16:creationId xmlns:a16="http://schemas.microsoft.com/office/drawing/2014/main" id="{9839C6EF-3855-F0F7-3712-3D6346B4674F}"/>
                </a:ext>
              </a:extLst>
            </p:cNvPr>
            <p:cNvSpPr txBox="1"/>
            <p:nvPr/>
          </p:nvSpPr>
          <p:spPr>
            <a:xfrm>
              <a:off x="8866676" y="6300563"/>
              <a:ext cx="1790875" cy="338554"/>
            </a:xfrm>
            <a:prstGeom prst="rect">
              <a:avLst/>
            </a:prstGeom>
            <a:noFill/>
          </p:spPr>
          <p:txBody>
            <a:bodyPr wrap="none" rtlCol="0">
              <a:spAutoFit/>
            </a:bodyPr>
            <a:lstStyle/>
            <a:p>
              <a:r>
                <a:rPr lang="en-US" sz="1600" dirty="0">
                  <a:latin typeface="+mj-lt"/>
                  <a:cs typeface="CiscoSansTT" panose="020B0503020201020303" pitchFamily="34" charset="0"/>
                </a:rPr>
                <a:t>RTSP Server Pod</a:t>
              </a:r>
            </a:p>
          </p:txBody>
        </p:sp>
      </p:grpSp>
      <p:sp>
        <p:nvSpPr>
          <p:cNvPr id="6" name="Title 1">
            <a:extLst>
              <a:ext uri="{FF2B5EF4-FFF2-40B4-BE49-F238E27FC236}">
                <a16:creationId xmlns:a16="http://schemas.microsoft.com/office/drawing/2014/main" id="{0A526542-1B8F-4F36-AB15-28EF7A996BCC}"/>
              </a:ext>
            </a:extLst>
          </p:cNvPr>
          <p:cNvSpPr>
            <a:spLocks noGrp="1"/>
          </p:cNvSpPr>
          <p:nvPr>
            <p:ph type="title"/>
          </p:nvPr>
        </p:nvSpPr>
        <p:spPr/>
        <p:txBody>
          <a:bodyPr/>
          <a:lstStyle/>
          <a:p>
            <a:r>
              <a:rPr lang="en-US" dirty="0"/>
              <a:t>MSM Demo</a:t>
            </a:r>
          </a:p>
        </p:txBody>
      </p:sp>
      <p:sp>
        <p:nvSpPr>
          <p:cNvPr id="98" name="Text Placeholder 3">
            <a:extLst>
              <a:ext uri="{FF2B5EF4-FFF2-40B4-BE49-F238E27FC236}">
                <a16:creationId xmlns:a16="http://schemas.microsoft.com/office/drawing/2014/main" id="{FE82640B-6DC3-3D4C-8EE9-13583B858D28}"/>
              </a:ext>
            </a:extLst>
          </p:cNvPr>
          <p:cNvSpPr txBox="1">
            <a:spLocks/>
          </p:cNvSpPr>
          <p:nvPr/>
        </p:nvSpPr>
        <p:spPr>
          <a:xfrm>
            <a:off x="565267" y="1430869"/>
            <a:ext cx="11307420" cy="5100561"/>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endParaRPr lang="en-GB" sz="2267">
              <a:latin typeface="+mj-lt"/>
            </a:endParaRPr>
          </a:p>
        </p:txBody>
      </p:sp>
      <p:grpSp>
        <p:nvGrpSpPr>
          <p:cNvPr id="129" name="Group 128">
            <a:extLst>
              <a:ext uri="{FF2B5EF4-FFF2-40B4-BE49-F238E27FC236}">
                <a16:creationId xmlns:a16="http://schemas.microsoft.com/office/drawing/2014/main" id="{5A6508A7-097C-183A-5B53-2222B00CF723}"/>
              </a:ext>
            </a:extLst>
          </p:cNvPr>
          <p:cNvGrpSpPr/>
          <p:nvPr/>
        </p:nvGrpSpPr>
        <p:grpSpPr>
          <a:xfrm>
            <a:off x="9848552" y="5051917"/>
            <a:ext cx="730446" cy="435645"/>
            <a:chOff x="9848552" y="5051917"/>
            <a:chExt cx="730446" cy="435645"/>
          </a:xfrm>
        </p:grpSpPr>
        <p:cxnSp>
          <p:nvCxnSpPr>
            <p:cNvPr id="54" name="Straight Arrow Connector 53">
              <a:extLst>
                <a:ext uri="{FF2B5EF4-FFF2-40B4-BE49-F238E27FC236}">
                  <a16:creationId xmlns:a16="http://schemas.microsoft.com/office/drawing/2014/main" id="{12D5509F-901F-4ED0-8F2C-8171A2C8F80E}"/>
                </a:ext>
              </a:extLst>
            </p:cNvPr>
            <p:cNvCxnSpPr>
              <a:cxnSpLocks/>
              <a:stCxn id="46" idx="2"/>
              <a:endCxn id="47" idx="0"/>
            </p:cNvCxnSpPr>
            <p:nvPr/>
          </p:nvCxnSpPr>
          <p:spPr>
            <a:xfrm>
              <a:off x="9848552" y="5051917"/>
              <a:ext cx="0" cy="435645"/>
            </a:xfrm>
            <a:prstGeom prst="straightConnector1">
              <a:avLst/>
            </a:prstGeom>
            <a:ln>
              <a:solidFill>
                <a:schemeClr val="bg2"/>
              </a:solidFill>
              <a:headEnd type="none"/>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DF94007F-B4D0-7112-8D50-D1F9694CD346}"/>
                </a:ext>
              </a:extLst>
            </p:cNvPr>
            <p:cNvSpPr txBox="1"/>
            <p:nvPr/>
          </p:nvSpPr>
          <p:spPr>
            <a:xfrm>
              <a:off x="9884577" y="5097937"/>
              <a:ext cx="694421" cy="338554"/>
            </a:xfrm>
            <a:prstGeom prst="rect">
              <a:avLst/>
            </a:prstGeom>
            <a:noFill/>
          </p:spPr>
          <p:txBody>
            <a:bodyPr wrap="none" rtlCol="0">
              <a:spAutoFit/>
            </a:bodyPr>
            <a:lstStyle/>
            <a:p>
              <a:r>
                <a:rPr lang="en-US" sz="1600" dirty="0">
                  <a:solidFill>
                    <a:schemeClr val="accent2"/>
                  </a:solidFill>
                  <a:latin typeface="+mj-lt"/>
                </a:rPr>
                <a:t>RTSP</a:t>
              </a:r>
            </a:p>
          </p:txBody>
        </p:sp>
      </p:grpSp>
      <p:cxnSp>
        <p:nvCxnSpPr>
          <p:cNvPr id="52" name="Straight Arrow Connector 51">
            <a:extLst>
              <a:ext uri="{FF2B5EF4-FFF2-40B4-BE49-F238E27FC236}">
                <a16:creationId xmlns:a16="http://schemas.microsoft.com/office/drawing/2014/main" id="{27E7CB5C-A6C6-D5B6-D4E9-E38607D515B6}"/>
              </a:ext>
            </a:extLst>
          </p:cNvPr>
          <p:cNvCxnSpPr>
            <a:cxnSpLocks/>
            <a:stCxn id="46" idx="0"/>
          </p:cNvCxnSpPr>
          <p:nvPr/>
        </p:nvCxnSpPr>
        <p:spPr>
          <a:xfrm flipH="1" flipV="1">
            <a:off x="6174359" y="2983478"/>
            <a:ext cx="3674193" cy="1293739"/>
          </a:xfrm>
          <a:prstGeom prst="straightConnector1">
            <a:avLst/>
          </a:prstGeom>
          <a:ln>
            <a:solidFill>
              <a:schemeClr val="bg1"/>
            </a:solidFill>
            <a:prstDash val="dashDot"/>
            <a:headEnd type="triangle"/>
            <a:tailEnd type="triangle"/>
          </a:ln>
        </p:spPr>
        <p:style>
          <a:lnRef idx="1">
            <a:schemeClr val="dk1"/>
          </a:lnRef>
          <a:fillRef idx="0">
            <a:schemeClr val="dk1"/>
          </a:fillRef>
          <a:effectRef idx="0">
            <a:schemeClr val="dk1"/>
          </a:effectRef>
          <a:fontRef idx="minor">
            <a:schemeClr val="tx1"/>
          </a:fontRef>
        </p:style>
      </p:cxnSp>
      <p:grpSp>
        <p:nvGrpSpPr>
          <p:cNvPr id="128" name="Group 127">
            <a:extLst>
              <a:ext uri="{FF2B5EF4-FFF2-40B4-BE49-F238E27FC236}">
                <a16:creationId xmlns:a16="http://schemas.microsoft.com/office/drawing/2014/main" id="{6A8924D6-F9FA-2E37-2E84-9471DF0407A0}"/>
              </a:ext>
            </a:extLst>
          </p:cNvPr>
          <p:cNvGrpSpPr/>
          <p:nvPr/>
        </p:nvGrpSpPr>
        <p:grpSpPr>
          <a:xfrm>
            <a:off x="7899115" y="4557909"/>
            <a:ext cx="1046189" cy="1222183"/>
            <a:chOff x="7899115" y="4557909"/>
            <a:chExt cx="1046189" cy="1222183"/>
          </a:xfrm>
        </p:grpSpPr>
        <p:cxnSp>
          <p:nvCxnSpPr>
            <p:cNvPr id="53" name="Straight Arrow Connector 52">
              <a:extLst>
                <a:ext uri="{FF2B5EF4-FFF2-40B4-BE49-F238E27FC236}">
                  <a16:creationId xmlns:a16="http://schemas.microsoft.com/office/drawing/2014/main" id="{7253D946-D138-5E9F-0CEA-997684268B93}"/>
                </a:ext>
              </a:extLst>
            </p:cNvPr>
            <p:cNvCxnSpPr>
              <a:cxnSpLocks/>
              <a:stCxn id="46" idx="1"/>
              <a:endCxn id="48" idx="3"/>
            </p:cNvCxnSpPr>
            <p:nvPr/>
          </p:nvCxnSpPr>
          <p:spPr>
            <a:xfrm flipH="1">
              <a:off x="7899115" y="4664567"/>
              <a:ext cx="1046189" cy="1115525"/>
            </a:xfrm>
            <a:prstGeom prst="straightConnector1">
              <a:avLst/>
            </a:prstGeom>
            <a:ln w="31750">
              <a:solidFill>
                <a:schemeClr val="accent6"/>
              </a:solidFill>
              <a:headEnd type="none"/>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82230315-433F-E199-F23D-27FD15139824}"/>
                </a:ext>
              </a:extLst>
            </p:cNvPr>
            <p:cNvSpPr txBox="1"/>
            <p:nvPr/>
          </p:nvSpPr>
          <p:spPr>
            <a:xfrm>
              <a:off x="8319859" y="4557909"/>
              <a:ext cx="561372" cy="338554"/>
            </a:xfrm>
            <a:prstGeom prst="rect">
              <a:avLst/>
            </a:prstGeom>
            <a:noFill/>
          </p:spPr>
          <p:txBody>
            <a:bodyPr wrap="none" rtlCol="0">
              <a:spAutoFit/>
            </a:bodyPr>
            <a:lstStyle/>
            <a:p>
              <a:r>
                <a:rPr lang="en-US" sz="1600" dirty="0">
                  <a:solidFill>
                    <a:srgbClr val="FF0000"/>
                  </a:solidFill>
                  <a:latin typeface="+mj-lt"/>
                </a:rPr>
                <a:t>RTP</a:t>
              </a:r>
            </a:p>
          </p:txBody>
        </p:sp>
      </p:grpSp>
      <p:sp>
        <p:nvSpPr>
          <p:cNvPr id="62" name="TextBox 61">
            <a:extLst>
              <a:ext uri="{FF2B5EF4-FFF2-40B4-BE49-F238E27FC236}">
                <a16:creationId xmlns:a16="http://schemas.microsoft.com/office/drawing/2014/main" id="{49840C0E-B7AE-1806-651D-F96596FF1E61}"/>
              </a:ext>
            </a:extLst>
          </p:cNvPr>
          <p:cNvSpPr txBox="1"/>
          <p:nvPr/>
        </p:nvSpPr>
        <p:spPr>
          <a:xfrm>
            <a:off x="7123057" y="1401789"/>
            <a:ext cx="2393604" cy="400110"/>
          </a:xfrm>
          <a:prstGeom prst="rect">
            <a:avLst/>
          </a:prstGeom>
          <a:noFill/>
        </p:spPr>
        <p:txBody>
          <a:bodyPr wrap="none" rtlCol="0">
            <a:spAutoFit/>
          </a:bodyPr>
          <a:lstStyle/>
          <a:p>
            <a:r>
              <a:rPr lang="en-US" sz="2000" dirty="0">
                <a:latin typeface="+mj-lt"/>
                <a:cs typeface="CiscoSansTT" panose="020B0503020201020303" pitchFamily="34" charset="0"/>
              </a:rPr>
              <a:t>Kubernetes Cluster</a:t>
            </a:r>
          </a:p>
        </p:txBody>
      </p:sp>
      <p:pic>
        <p:nvPicPr>
          <p:cNvPr id="5" name="Picture 4">
            <a:extLst>
              <a:ext uri="{FF2B5EF4-FFF2-40B4-BE49-F238E27FC236}">
                <a16:creationId xmlns:a16="http://schemas.microsoft.com/office/drawing/2014/main" id="{18644953-4F54-83CF-CAF0-40AAC90380ED}"/>
              </a:ext>
            </a:extLst>
          </p:cNvPr>
          <p:cNvPicPr>
            <a:picLocks noChangeAspect="1"/>
          </p:cNvPicPr>
          <p:nvPr/>
        </p:nvPicPr>
        <p:blipFill>
          <a:blip r:embed="rId3"/>
          <a:stretch>
            <a:fillRect/>
          </a:stretch>
        </p:blipFill>
        <p:spPr>
          <a:xfrm>
            <a:off x="753432" y="3450472"/>
            <a:ext cx="1007549" cy="1007549"/>
          </a:xfrm>
          <a:prstGeom prst="rect">
            <a:avLst/>
          </a:prstGeom>
        </p:spPr>
      </p:pic>
      <p:pic>
        <p:nvPicPr>
          <p:cNvPr id="13" name="Picture 12">
            <a:extLst>
              <a:ext uri="{FF2B5EF4-FFF2-40B4-BE49-F238E27FC236}">
                <a16:creationId xmlns:a16="http://schemas.microsoft.com/office/drawing/2014/main" id="{8D19499C-D325-F5D9-8094-B5C0CC7436E5}"/>
              </a:ext>
            </a:extLst>
          </p:cNvPr>
          <p:cNvPicPr>
            <a:picLocks noChangeAspect="1"/>
          </p:cNvPicPr>
          <p:nvPr/>
        </p:nvPicPr>
        <p:blipFill>
          <a:blip r:embed="rId4"/>
          <a:stretch>
            <a:fillRect/>
          </a:stretch>
        </p:blipFill>
        <p:spPr>
          <a:xfrm>
            <a:off x="763301" y="4653573"/>
            <a:ext cx="1006473" cy="1006473"/>
          </a:xfrm>
          <a:prstGeom prst="rect">
            <a:avLst/>
          </a:prstGeom>
        </p:spPr>
      </p:pic>
      <p:cxnSp>
        <p:nvCxnSpPr>
          <p:cNvPr id="44" name="Straight Arrow Connector 43">
            <a:extLst>
              <a:ext uri="{FF2B5EF4-FFF2-40B4-BE49-F238E27FC236}">
                <a16:creationId xmlns:a16="http://schemas.microsoft.com/office/drawing/2014/main" id="{409FA1AE-A8E1-865C-1FB7-50E753F9B86D}"/>
              </a:ext>
            </a:extLst>
          </p:cNvPr>
          <p:cNvCxnSpPr>
            <a:cxnSpLocks/>
            <a:stCxn id="141" idx="3"/>
            <a:endCxn id="135" idx="1"/>
          </p:cNvCxnSpPr>
          <p:nvPr/>
        </p:nvCxnSpPr>
        <p:spPr>
          <a:xfrm>
            <a:off x="7166580" y="2561329"/>
            <a:ext cx="1415236" cy="16875"/>
          </a:xfrm>
          <a:prstGeom prst="straightConnector1">
            <a:avLst/>
          </a:prstGeom>
          <a:ln>
            <a:solidFill>
              <a:schemeClr val="bg1">
                <a:lumMod val="75000"/>
                <a:lumOff val="25000"/>
              </a:schemeClr>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F33374F6-8B6B-E629-35B8-30957F65F0EC}"/>
              </a:ext>
            </a:extLst>
          </p:cNvPr>
          <p:cNvCxnSpPr>
            <a:cxnSpLocks/>
          </p:cNvCxnSpPr>
          <p:nvPr/>
        </p:nvCxnSpPr>
        <p:spPr>
          <a:xfrm>
            <a:off x="5627650" y="2996413"/>
            <a:ext cx="30535" cy="2428283"/>
          </a:xfrm>
          <a:prstGeom prst="straightConnector1">
            <a:avLst/>
          </a:prstGeom>
          <a:ln>
            <a:solidFill>
              <a:schemeClr val="bg1"/>
            </a:solidFill>
            <a:prstDash val="dashDot"/>
            <a:headEnd type="none"/>
            <a:tailEnd type="triangle"/>
          </a:ln>
        </p:spPr>
        <p:style>
          <a:lnRef idx="1">
            <a:schemeClr val="dk1"/>
          </a:lnRef>
          <a:fillRef idx="0">
            <a:schemeClr val="dk1"/>
          </a:fillRef>
          <a:effectRef idx="0">
            <a:schemeClr val="dk1"/>
          </a:effectRef>
          <a:fontRef idx="minor">
            <a:schemeClr val="tx1"/>
          </a:fontRef>
        </p:style>
      </p:cxnSp>
      <p:grpSp>
        <p:nvGrpSpPr>
          <p:cNvPr id="130" name="Group 129">
            <a:extLst>
              <a:ext uri="{FF2B5EF4-FFF2-40B4-BE49-F238E27FC236}">
                <a16:creationId xmlns:a16="http://schemas.microsoft.com/office/drawing/2014/main" id="{3958AF7E-6AE9-63C9-051E-19F2FC225550}"/>
              </a:ext>
            </a:extLst>
          </p:cNvPr>
          <p:cNvGrpSpPr/>
          <p:nvPr/>
        </p:nvGrpSpPr>
        <p:grpSpPr>
          <a:xfrm>
            <a:off x="6166161" y="2993841"/>
            <a:ext cx="1534086" cy="1273788"/>
            <a:chOff x="6166161" y="2993841"/>
            <a:chExt cx="1534086" cy="1273788"/>
          </a:xfrm>
        </p:grpSpPr>
        <p:sp>
          <p:nvSpPr>
            <p:cNvPr id="56" name="TextBox 55">
              <a:extLst>
                <a:ext uri="{FF2B5EF4-FFF2-40B4-BE49-F238E27FC236}">
                  <a16:creationId xmlns:a16="http://schemas.microsoft.com/office/drawing/2014/main" id="{D9A519D7-E35F-7B50-DD11-399674575DBB}"/>
                </a:ext>
              </a:extLst>
            </p:cNvPr>
            <p:cNvSpPr txBox="1"/>
            <p:nvPr/>
          </p:nvSpPr>
          <p:spPr>
            <a:xfrm>
              <a:off x="6991399" y="3900228"/>
              <a:ext cx="708848" cy="338554"/>
            </a:xfrm>
            <a:prstGeom prst="rect">
              <a:avLst/>
            </a:prstGeom>
            <a:noFill/>
          </p:spPr>
          <p:txBody>
            <a:bodyPr wrap="none" rtlCol="0">
              <a:spAutoFit/>
            </a:bodyPr>
            <a:lstStyle/>
            <a:p>
              <a:r>
                <a:rPr lang="en-US" sz="1600" dirty="0" err="1">
                  <a:solidFill>
                    <a:schemeClr val="bg1"/>
                  </a:solidFill>
                  <a:latin typeface="+mj-lt"/>
                </a:rPr>
                <a:t>gRPC</a:t>
              </a:r>
              <a:endParaRPr lang="en-US" sz="1600" dirty="0">
                <a:solidFill>
                  <a:schemeClr val="bg1"/>
                </a:solidFill>
                <a:latin typeface="+mj-lt"/>
              </a:endParaRPr>
            </a:p>
          </p:txBody>
        </p:sp>
        <p:cxnSp>
          <p:nvCxnSpPr>
            <p:cNvPr id="94" name="Straight Arrow Connector 93">
              <a:extLst>
                <a:ext uri="{FF2B5EF4-FFF2-40B4-BE49-F238E27FC236}">
                  <a16:creationId xmlns:a16="http://schemas.microsoft.com/office/drawing/2014/main" id="{FC6676C0-9DE5-A237-C860-52D791A8DB82}"/>
                </a:ext>
              </a:extLst>
            </p:cNvPr>
            <p:cNvCxnSpPr>
              <a:cxnSpLocks/>
              <a:stCxn id="84" idx="0"/>
            </p:cNvCxnSpPr>
            <p:nvPr/>
          </p:nvCxnSpPr>
          <p:spPr>
            <a:xfrm flipH="1" flipV="1">
              <a:off x="6166161" y="2993841"/>
              <a:ext cx="869941" cy="1273788"/>
            </a:xfrm>
            <a:prstGeom prst="straightConnector1">
              <a:avLst/>
            </a:prstGeom>
            <a:ln>
              <a:solidFill>
                <a:schemeClr val="bg1"/>
              </a:solidFill>
              <a:prstDash val="dashDot"/>
              <a:headEnd type="triangle"/>
              <a:tailEnd type="triangle"/>
            </a:ln>
          </p:spPr>
          <p:style>
            <a:lnRef idx="1">
              <a:schemeClr val="dk1"/>
            </a:lnRef>
            <a:fillRef idx="0">
              <a:schemeClr val="dk1"/>
            </a:fillRef>
            <a:effectRef idx="0">
              <a:schemeClr val="dk1"/>
            </a:effectRef>
            <a:fontRef idx="minor">
              <a:schemeClr val="tx1"/>
            </a:fontRef>
          </p:style>
        </p:cxnSp>
      </p:grpSp>
      <p:cxnSp>
        <p:nvCxnSpPr>
          <p:cNvPr id="102" name="Straight Arrow Connector 101">
            <a:extLst>
              <a:ext uri="{FF2B5EF4-FFF2-40B4-BE49-F238E27FC236}">
                <a16:creationId xmlns:a16="http://schemas.microsoft.com/office/drawing/2014/main" id="{931857DE-19C2-BFC6-BE6D-98397890F192}"/>
              </a:ext>
            </a:extLst>
          </p:cNvPr>
          <p:cNvCxnSpPr>
            <a:cxnSpLocks/>
            <a:stCxn id="5" idx="3"/>
            <a:endCxn id="84" idx="1"/>
          </p:cNvCxnSpPr>
          <p:nvPr/>
        </p:nvCxnSpPr>
        <p:spPr>
          <a:xfrm>
            <a:off x="1760981" y="3954247"/>
            <a:ext cx="4371873" cy="700732"/>
          </a:xfrm>
          <a:prstGeom prst="straightConnector1">
            <a:avLst/>
          </a:prstGeom>
          <a:ln>
            <a:solidFill>
              <a:schemeClr val="accent2"/>
            </a:solidFill>
            <a:headEnd type="none"/>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E6FFECFD-CBD7-A883-47A5-864DAC30E616}"/>
              </a:ext>
            </a:extLst>
          </p:cNvPr>
          <p:cNvCxnSpPr>
            <a:cxnSpLocks/>
            <a:stCxn id="48" idx="1"/>
            <a:endCxn id="5" idx="3"/>
          </p:cNvCxnSpPr>
          <p:nvPr/>
        </p:nvCxnSpPr>
        <p:spPr>
          <a:xfrm flipH="1" flipV="1">
            <a:off x="1760981" y="3954247"/>
            <a:ext cx="3805461" cy="1825845"/>
          </a:xfrm>
          <a:prstGeom prst="straightConnector1">
            <a:avLst/>
          </a:prstGeom>
          <a:ln w="31750">
            <a:solidFill>
              <a:schemeClr val="accent6"/>
            </a:solidFill>
            <a:headEnd type="none"/>
            <a:tailEnd type="triangle"/>
          </a:ln>
        </p:spPr>
        <p:style>
          <a:lnRef idx="1">
            <a:schemeClr val="dk1"/>
          </a:lnRef>
          <a:fillRef idx="0">
            <a:schemeClr val="dk1"/>
          </a:fillRef>
          <a:effectRef idx="0">
            <a:schemeClr val="dk1"/>
          </a:effectRef>
          <a:fontRef idx="minor">
            <a:schemeClr val="tx1"/>
          </a:fontRef>
        </p:style>
      </p:cxnSp>
      <p:grpSp>
        <p:nvGrpSpPr>
          <p:cNvPr id="150" name="Group 149">
            <a:extLst>
              <a:ext uri="{FF2B5EF4-FFF2-40B4-BE49-F238E27FC236}">
                <a16:creationId xmlns:a16="http://schemas.microsoft.com/office/drawing/2014/main" id="{841A32EF-F889-C776-F4DE-1CEB014F95B7}"/>
              </a:ext>
            </a:extLst>
          </p:cNvPr>
          <p:cNvGrpSpPr/>
          <p:nvPr/>
        </p:nvGrpSpPr>
        <p:grpSpPr>
          <a:xfrm>
            <a:off x="1839144" y="4752608"/>
            <a:ext cx="4293710" cy="410236"/>
            <a:chOff x="1839144" y="4752608"/>
            <a:chExt cx="4293710" cy="410236"/>
          </a:xfrm>
        </p:grpSpPr>
        <p:cxnSp>
          <p:nvCxnSpPr>
            <p:cNvPr id="106" name="Straight Arrow Connector 105">
              <a:extLst>
                <a:ext uri="{FF2B5EF4-FFF2-40B4-BE49-F238E27FC236}">
                  <a16:creationId xmlns:a16="http://schemas.microsoft.com/office/drawing/2014/main" id="{242225ED-10E8-1C3F-56E9-39914B2FB4E9}"/>
                </a:ext>
              </a:extLst>
            </p:cNvPr>
            <p:cNvCxnSpPr>
              <a:cxnSpLocks/>
            </p:cNvCxnSpPr>
            <p:nvPr/>
          </p:nvCxnSpPr>
          <p:spPr>
            <a:xfrm flipV="1">
              <a:off x="1839144" y="4754093"/>
              <a:ext cx="4293710" cy="408751"/>
            </a:xfrm>
            <a:prstGeom prst="straightConnector1">
              <a:avLst/>
            </a:prstGeom>
            <a:ln>
              <a:solidFill>
                <a:schemeClr val="accent2"/>
              </a:solidFill>
              <a:headEnd type="none"/>
              <a:tailEnd type="triangle"/>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7198464A-6275-7B15-1C7A-319D0FF31B7E}"/>
                </a:ext>
              </a:extLst>
            </p:cNvPr>
            <p:cNvSpPr txBox="1"/>
            <p:nvPr/>
          </p:nvSpPr>
          <p:spPr>
            <a:xfrm>
              <a:off x="2297653" y="4752608"/>
              <a:ext cx="694421" cy="338554"/>
            </a:xfrm>
            <a:prstGeom prst="rect">
              <a:avLst/>
            </a:prstGeom>
            <a:noFill/>
          </p:spPr>
          <p:txBody>
            <a:bodyPr wrap="none" rtlCol="0">
              <a:spAutoFit/>
            </a:bodyPr>
            <a:lstStyle/>
            <a:p>
              <a:r>
                <a:rPr lang="en-US" sz="1600" dirty="0">
                  <a:solidFill>
                    <a:schemeClr val="accent2"/>
                  </a:solidFill>
                  <a:latin typeface="+mj-lt"/>
                </a:rPr>
                <a:t>RTSP</a:t>
              </a:r>
            </a:p>
          </p:txBody>
        </p:sp>
      </p:grpSp>
      <p:pic>
        <p:nvPicPr>
          <p:cNvPr id="134" name="Picture 133" descr="Logo, company name&#10;&#10;Description automatically generated with medium confidence">
            <a:extLst>
              <a:ext uri="{FF2B5EF4-FFF2-40B4-BE49-F238E27FC236}">
                <a16:creationId xmlns:a16="http://schemas.microsoft.com/office/drawing/2014/main" id="{5BACEE89-B2BC-A296-D4E1-BA1718854FEB}"/>
              </a:ext>
            </a:extLst>
          </p:cNvPr>
          <p:cNvPicPr>
            <a:picLocks noChangeAspect="1"/>
          </p:cNvPicPr>
          <p:nvPr/>
        </p:nvPicPr>
        <p:blipFill>
          <a:blip r:embed="rId5"/>
          <a:stretch>
            <a:fillRect/>
          </a:stretch>
        </p:blipFill>
        <p:spPr>
          <a:xfrm>
            <a:off x="10368366" y="2057606"/>
            <a:ext cx="904480" cy="775861"/>
          </a:xfrm>
          <a:prstGeom prst="rect">
            <a:avLst/>
          </a:prstGeom>
        </p:spPr>
      </p:pic>
      <p:pic>
        <p:nvPicPr>
          <p:cNvPr id="135" name="Picture 134" descr="Logo, company name&#10;&#10;Description automatically generated">
            <a:extLst>
              <a:ext uri="{FF2B5EF4-FFF2-40B4-BE49-F238E27FC236}">
                <a16:creationId xmlns:a16="http://schemas.microsoft.com/office/drawing/2014/main" id="{683782F1-49B6-2737-5F12-515120D7D12D}"/>
              </a:ext>
            </a:extLst>
          </p:cNvPr>
          <p:cNvPicPr>
            <a:picLocks noChangeAspect="1"/>
          </p:cNvPicPr>
          <p:nvPr/>
        </p:nvPicPr>
        <p:blipFill>
          <a:blip r:embed="rId6"/>
          <a:stretch>
            <a:fillRect/>
          </a:stretch>
        </p:blipFill>
        <p:spPr>
          <a:xfrm>
            <a:off x="8581816" y="2202488"/>
            <a:ext cx="1413777" cy="751432"/>
          </a:xfrm>
          <a:prstGeom prst="rect">
            <a:avLst/>
          </a:prstGeom>
        </p:spPr>
      </p:pic>
      <p:grpSp>
        <p:nvGrpSpPr>
          <p:cNvPr id="151" name="Group 150">
            <a:extLst>
              <a:ext uri="{FF2B5EF4-FFF2-40B4-BE49-F238E27FC236}">
                <a16:creationId xmlns:a16="http://schemas.microsoft.com/office/drawing/2014/main" id="{25D05C82-6099-7B99-42FA-4C5D6CF0FD55}"/>
              </a:ext>
            </a:extLst>
          </p:cNvPr>
          <p:cNvGrpSpPr/>
          <p:nvPr/>
        </p:nvGrpSpPr>
        <p:grpSpPr>
          <a:xfrm>
            <a:off x="1769774" y="5156810"/>
            <a:ext cx="3796668" cy="623282"/>
            <a:chOff x="1769774" y="5156810"/>
            <a:chExt cx="3796668" cy="623282"/>
          </a:xfrm>
        </p:grpSpPr>
        <p:cxnSp>
          <p:nvCxnSpPr>
            <p:cNvPr id="115" name="Straight Arrow Connector 114">
              <a:extLst>
                <a:ext uri="{FF2B5EF4-FFF2-40B4-BE49-F238E27FC236}">
                  <a16:creationId xmlns:a16="http://schemas.microsoft.com/office/drawing/2014/main" id="{A80B5219-C824-8C85-2FAF-FEAD9BACFB88}"/>
                </a:ext>
              </a:extLst>
            </p:cNvPr>
            <p:cNvCxnSpPr>
              <a:cxnSpLocks/>
              <a:stCxn id="48" idx="1"/>
              <a:endCxn id="13" idx="3"/>
            </p:cNvCxnSpPr>
            <p:nvPr/>
          </p:nvCxnSpPr>
          <p:spPr>
            <a:xfrm flipH="1" flipV="1">
              <a:off x="1769774" y="5156810"/>
              <a:ext cx="3796668" cy="623282"/>
            </a:xfrm>
            <a:prstGeom prst="straightConnector1">
              <a:avLst/>
            </a:prstGeom>
            <a:ln w="31750">
              <a:solidFill>
                <a:schemeClr val="accent6"/>
              </a:solidFill>
              <a:headEnd type="none"/>
              <a:tailEnd type="triangle"/>
            </a:ln>
          </p:spPr>
          <p:style>
            <a:lnRef idx="1">
              <a:schemeClr val="dk1"/>
            </a:lnRef>
            <a:fillRef idx="0">
              <a:schemeClr val="dk1"/>
            </a:fillRef>
            <a:effectRef idx="0">
              <a:schemeClr val="dk1"/>
            </a:effectRef>
            <a:fontRef idx="minor">
              <a:schemeClr val="tx1"/>
            </a:fontRef>
          </p:style>
        </p:cxnSp>
        <p:sp>
          <p:nvSpPr>
            <p:cNvPr id="139" name="TextBox 138">
              <a:extLst>
                <a:ext uri="{FF2B5EF4-FFF2-40B4-BE49-F238E27FC236}">
                  <a16:creationId xmlns:a16="http://schemas.microsoft.com/office/drawing/2014/main" id="{D594C581-E240-7A08-333A-CD98B6EA46DA}"/>
                </a:ext>
              </a:extLst>
            </p:cNvPr>
            <p:cNvSpPr txBox="1"/>
            <p:nvPr/>
          </p:nvSpPr>
          <p:spPr>
            <a:xfrm>
              <a:off x="2911990" y="5441538"/>
              <a:ext cx="561372" cy="338554"/>
            </a:xfrm>
            <a:prstGeom prst="rect">
              <a:avLst/>
            </a:prstGeom>
            <a:noFill/>
          </p:spPr>
          <p:txBody>
            <a:bodyPr wrap="none" rtlCol="0">
              <a:spAutoFit/>
            </a:bodyPr>
            <a:lstStyle/>
            <a:p>
              <a:r>
                <a:rPr lang="en-US" sz="1600" dirty="0">
                  <a:solidFill>
                    <a:srgbClr val="FF0000"/>
                  </a:solidFill>
                  <a:latin typeface="+mj-lt"/>
                </a:rPr>
                <a:t>RTP</a:t>
              </a:r>
            </a:p>
          </p:txBody>
        </p:sp>
      </p:grpSp>
      <p:grpSp>
        <p:nvGrpSpPr>
          <p:cNvPr id="147" name="Group 146">
            <a:extLst>
              <a:ext uri="{FF2B5EF4-FFF2-40B4-BE49-F238E27FC236}">
                <a16:creationId xmlns:a16="http://schemas.microsoft.com/office/drawing/2014/main" id="{EE3B5097-3954-5150-4B9D-8B7CB9C6F2F3}"/>
              </a:ext>
            </a:extLst>
          </p:cNvPr>
          <p:cNvGrpSpPr/>
          <p:nvPr/>
        </p:nvGrpSpPr>
        <p:grpSpPr>
          <a:xfrm>
            <a:off x="5162212" y="1856751"/>
            <a:ext cx="2183611" cy="1093903"/>
            <a:chOff x="5162212" y="1856751"/>
            <a:chExt cx="2183611" cy="1093903"/>
          </a:xfrm>
        </p:grpSpPr>
        <p:sp>
          <p:nvSpPr>
            <p:cNvPr id="61" name="TextBox 60">
              <a:extLst>
                <a:ext uri="{FF2B5EF4-FFF2-40B4-BE49-F238E27FC236}">
                  <a16:creationId xmlns:a16="http://schemas.microsoft.com/office/drawing/2014/main" id="{44EDF57B-7DCB-1E5E-C528-B7B31ECD9566}"/>
                </a:ext>
              </a:extLst>
            </p:cNvPr>
            <p:cNvSpPr txBox="1"/>
            <p:nvPr/>
          </p:nvSpPr>
          <p:spPr>
            <a:xfrm>
              <a:off x="5162212" y="1856751"/>
              <a:ext cx="2183611" cy="338554"/>
            </a:xfrm>
            <a:prstGeom prst="rect">
              <a:avLst/>
            </a:prstGeom>
            <a:noFill/>
          </p:spPr>
          <p:txBody>
            <a:bodyPr wrap="none" rtlCol="0">
              <a:spAutoFit/>
            </a:bodyPr>
            <a:lstStyle/>
            <a:p>
              <a:r>
                <a:rPr lang="en-US" sz="1600" dirty="0">
                  <a:latin typeface="+mj-lt"/>
                  <a:cs typeface="CiscoSansTT" panose="020B0503020201020303" pitchFamily="34" charset="0"/>
                </a:rPr>
                <a:t>Control Plane Service</a:t>
              </a:r>
            </a:p>
          </p:txBody>
        </p:sp>
        <p:pic>
          <p:nvPicPr>
            <p:cNvPr id="141" name="Picture 140" descr="Icon&#10;&#10;Description automatically generated with low confidence">
              <a:extLst>
                <a:ext uri="{FF2B5EF4-FFF2-40B4-BE49-F238E27FC236}">
                  <a16:creationId xmlns:a16="http://schemas.microsoft.com/office/drawing/2014/main" id="{A3FC89C7-8DB4-6314-1DDB-12D7EEA8BACD}"/>
                </a:ext>
              </a:extLst>
            </p:cNvPr>
            <p:cNvPicPr>
              <a:picLocks noChangeAspect="1"/>
            </p:cNvPicPr>
            <p:nvPr/>
          </p:nvPicPr>
          <p:blipFill>
            <a:blip r:embed="rId7"/>
            <a:stretch>
              <a:fillRect/>
            </a:stretch>
          </p:blipFill>
          <p:spPr>
            <a:xfrm>
              <a:off x="5271373" y="2172003"/>
              <a:ext cx="1895207" cy="778651"/>
            </a:xfrm>
            <a:prstGeom prst="rect">
              <a:avLst/>
            </a:prstGeom>
          </p:spPr>
        </p:pic>
      </p:grpSp>
      <p:pic>
        <p:nvPicPr>
          <p:cNvPr id="3" name="Picture 2" descr="Icon&#10;&#10;Description automatically generated with low confidence">
            <a:extLst>
              <a:ext uri="{FF2B5EF4-FFF2-40B4-BE49-F238E27FC236}">
                <a16:creationId xmlns:a16="http://schemas.microsoft.com/office/drawing/2014/main" id="{45AC5960-83E0-002B-B40D-88E275174CEB}"/>
              </a:ext>
            </a:extLst>
          </p:cNvPr>
          <p:cNvPicPr>
            <a:picLocks noChangeAspect="1"/>
          </p:cNvPicPr>
          <p:nvPr/>
        </p:nvPicPr>
        <p:blipFill>
          <a:blip r:embed="rId7"/>
          <a:stretch>
            <a:fillRect/>
          </a:stretch>
        </p:blipFill>
        <p:spPr>
          <a:xfrm>
            <a:off x="9664065" y="127301"/>
            <a:ext cx="2375019" cy="975783"/>
          </a:xfrm>
          <a:prstGeom prst="rect">
            <a:avLst/>
          </a:prstGeom>
        </p:spPr>
      </p:pic>
    </p:spTree>
    <p:extLst>
      <p:ext uri="{BB962C8B-B14F-4D97-AF65-F5344CB8AC3E}">
        <p14:creationId xmlns:p14="http://schemas.microsoft.com/office/powerpoint/2010/main" val="2368873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30"/>
                                        </p:tgtEl>
                                        <p:attrNameLst>
                                          <p:attrName>style.visibility</p:attrName>
                                        </p:attrNameLst>
                                      </p:cBhvr>
                                      <p:to>
                                        <p:strVal val="visible"/>
                                      </p:to>
                                    </p:set>
                                    <p:animEffect transition="in" filter="wipe(down)">
                                      <p:cBhvr>
                                        <p:cTn id="24" dur="500"/>
                                        <p:tgtEl>
                                          <p:spTgt spid="130"/>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nodeType="clickEffect">
                                  <p:stCondLst>
                                    <p:cond delay="0"/>
                                  </p:stCondLst>
                                  <p:childTnLst>
                                    <p:animEffect transition="out" filter="fade">
                                      <p:cBhvr>
                                        <p:cTn id="28" dur="500" tmFilter="0, 0; .2, .5; .8, .5; 1, 0"/>
                                        <p:tgtEl>
                                          <p:spTgt spid="130"/>
                                        </p:tgtEl>
                                      </p:cBhvr>
                                    </p:animEffect>
                                    <p:animScale>
                                      <p:cBhvr>
                                        <p:cTn id="29" dur="250" autoRev="1" fill="hold"/>
                                        <p:tgtEl>
                                          <p:spTgt spid="130"/>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down)">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nodeType="clickEffect">
                                  <p:stCondLst>
                                    <p:cond delay="0"/>
                                  </p:stCondLst>
                                  <p:childTnLst>
                                    <p:animEffect transition="out" filter="fade">
                                      <p:cBhvr>
                                        <p:cTn id="42" dur="500" tmFilter="0, 0; .2, .5; .8, .5; 1, 0"/>
                                        <p:tgtEl>
                                          <p:spTgt spid="52"/>
                                        </p:tgtEl>
                                      </p:cBhvr>
                                    </p:animEffect>
                                    <p:animScale>
                                      <p:cBhvr>
                                        <p:cTn id="43" dur="250" autoRev="1" fill="hold"/>
                                        <p:tgtEl>
                                          <p:spTgt spid="52"/>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50"/>
                                        </p:tgtEl>
                                        <p:attrNameLst>
                                          <p:attrName>style.visibility</p:attrName>
                                        </p:attrNameLst>
                                      </p:cBhvr>
                                      <p:to>
                                        <p:strVal val="visible"/>
                                      </p:to>
                                    </p:set>
                                    <p:animEffect transition="in" filter="wipe(left)">
                                      <p:cBhvr>
                                        <p:cTn id="48" dur="500"/>
                                        <p:tgtEl>
                                          <p:spTgt spid="150"/>
                                        </p:tgtEl>
                                      </p:cBhvr>
                                    </p:animEffect>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nodeType="clickEffect">
                                  <p:stCondLst>
                                    <p:cond delay="0"/>
                                  </p:stCondLst>
                                  <p:childTnLst>
                                    <p:animEffect transition="out" filter="fade">
                                      <p:cBhvr>
                                        <p:cTn id="52" dur="500" tmFilter="0, 0; .2, .5; .8, .5; 1, 0"/>
                                        <p:tgtEl>
                                          <p:spTgt spid="130"/>
                                        </p:tgtEl>
                                      </p:cBhvr>
                                    </p:animEffect>
                                    <p:animScale>
                                      <p:cBhvr>
                                        <p:cTn id="53" dur="250" autoRev="1" fill="hold"/>
                                        <p:tgtEl>
                                          <p:spTgt spid="130"/>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26" presetClass="emph" presetSubtype="0" fill="hold" nodeType="clickEffect">
                                  <p:stCondLst>
                                    <p:cond delay="0"/>
                                  </p:stCondLst>
                                  <p:childTnLst>
                                    <p:animEffect transition="out" filter="fade">
                                      <p:cBhvr>
                                        <p:cTn id="57" dur="500" tmFilter="0, 0; .2, .5; .8, .5; 1, 0"/>
                                        <p:tgtEl>
                                          <p:spTgt spid="44"/>
                                        </p:tgtEl>
                                      </p:cBhvr>
                                    </p:animEffect>
                                    <p:animScale>
                                      <p:cBhvr>
                                        <p:cTn id="58" dur="250" autoRev="1" fill="hold"/>
                                        <p:tgtEl>
                                          <p:spTgt spid="44"/>
                                        </p:tgtEl>
                                      </p:cBhvr>
                                      <p:by x="105000" y="105000"/>
                                    </p:animScale>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nodeType="clickEffect">
                                  <p:stCondLst>
                                    <p:cond delay="0"/>
                                  </p:stCondLst>
                                  <p:childTnLst>
                                    <p:animEffect transition="out" filter="fade">
                                      <p:cBhvr>
                                        <p:cTn id="62" dur="500" tmFilter="0, 0; .2, .5; .8, .5; 1, 0"/>
                                        <p:tgtEl>
                                          <p:spTgt spid="52"/>
                                        </p:tgtEl>
                                      </p:cBhvr>
                                    </p:animEffect>
                                    <p:animScale>
                                      <p:cBhvr>
                                        <p:cTn id="63" dur="250" autoRev="1" fill="hold"/>
                                        <p:tgtEl>
                                          <p:spTgt spid="52"/>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29"/>
                                        </p:tgtEl>
                                        <p:attrNameLst>
                                          <p:attrName>style.visibility</p:attrName>
                                        </p:attrNameLst>
                                      </p:cBhvr>
                                      <p:to>
                                        <p:strVal val="visible"/>
                                      </p:to>
                                    </p:set>
                                    <p:animEffect transition="in" filter="wipe(up)">
                                      <p:cBhvr>
                                        <p:cTn id="68" dur="500"/>
                                        <p:tgtEl>
                                          <p:spTgt spid="129"/>
                                        </p:tgtEl>
                                      </p:cBhvr>
                                    </p:animEffec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nodeType="clickEffect">
                                  <p:stCondLst>
                                    <p:cond delay="0"/>
                                  </p:stCondLst>
                                  <p:childTnLst>
                                    <p:animEffect transition="out" filter="fade">
                                      <p:cBhvr>
                                        <p:cTn id="72" dur="500" tmFilter="0, 0; .2, .5; .8, .5; 1, 0"/>
                                        <p:tgtEl>
                                          <p:spTgt spid="52"/>
                                        </p:tgtEl>
                                      </p:cBhvr>
                                    </p:animEffect>
                                    <p:animScale>
                                      <p:cBhvr>
                                        <p:cTn id="73" dur="250" autoRev="1" fill="hold"/>
                                        <p:tgtEl>
                                          <p:spTgt spid="52"/>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26" presetClass="emph" presetSubtype="0" fill="hold" nodeType="clickEffect">
                                  <p:stCondLst>
                                    <p:cond delay="0"/>
                                  </p:stCondLst>
                                  <p:childTnLst>
                                    <p:animEffect transition="out" filter="fade">
                                      <p:cBhvr>
                                        <p:cTn id="77" dur="500" tmFilter="0, 0; .2, .5; .8, .5; 1, 0"/>
                                        <p:tgtEl>
                                          <p:spTgt spid="130"/>
                                        </p:tgtEl>
                                      </p:cBhvr>
                                    </p:animEffect>
                                    <p:animScale>
                                      <p:cBhvr>
                                        <p:cTn id="78" dur="250" autoRev="1" fill="hold"/>
                                        <p:tgtEl>
                                          <p:spTgt spid="130"/>
                                        </p:tgtEl>
                                      </p:cBhvr>
                                      <p:by x="105000" y="105000"/>
                                    </p:animScale>
                                  </p:childTnLst>
                                </p:cTn>
                              </p:par>
                            </p:childTnLst>
                          </p:cTn>
                        </p:par>
                      </p:childTnLst>
                    </p:cTn>
                  </p:par>
                  <p:par>
                    <p:cTn id="79" fill="hold">
                      <p:stCondLst>
                        <p:cond delay="indefinite"/>
                      </p:stCondLst>
                      <p:childTnLst>
                        <p:par>
                          <p:cTn id="80" fill="hold">
                            <p:stCondLst>
                              <p:cond delay="0"/>
                            </p:stCondLst>
                            <p:childTnLst>
                              <p:par>
                                <p:cTn id="81" presetID="26" presetClass="emph" presetSubtype="0" fill="hold" nodeType="clickEffect">
                                  <p:stCondLst>
                                    <p:cond delay="0"/>
                                  </p:stCondLst>
                                  <p:childTnLst>
                                    <p:animEffect transition="out" filter="fade">
                                      <p:cBhvr>
                                        <p:cTn id="82" dur="500" tmFilter="0, 0; .2, .5; .8, .5; 1, 0"/>
                                        <p:tgtEl>
                                          <p:spTgt spid="150"/>
                                        </p:tgtEl>
                                      </p:cBhvr>
                                    </p:animEffect>
                                    <p:animScale>
                                      <p:cBhvr>
                                        <p:cTn id="83" dur="250" autoRev="1" fill="hold"/>
                                        <p:tgtEl>
                                          <p:spTgt spid="150"/>
                                        </p:tgtEl>
                                      </p:cBhvr>
                                      <p:by x="105000" y="105000"/>
                                    </p:animScale>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nodeType="clickEffect">
                                  <p:stCondLst>
                                    <p:cond delay="0"/>
                                  </p:stCondLst>
                                  <p:childTnLst>
                                    <p:animEffect transition="out" filter="fade">
                                      <p:cBhvr>
                                        <p:cTn id="87" dur="500" tmFilter="0, 0; .2, .5; .8, .5; 1, 0"/>
                                        <p:tgtEl>
                                          <p:spTgt spid="150"/>
                                        </p:tgtEl>
                                      </p:cBhvr>
                                    </p:animEffect>
                                    <p:animScale>
                                      <p:cBhvr>
                                        <p:cTn id="88" dur="250" autoRev="1" fill="hold"/>
                                        <p:tgtEl>
                                          <p:spTgt spid="150"/>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nodeType="clickEffect">
                                  <p:stCondLst>
                                    <p:cond delay="0"/>
                                  </p:stCondLst>
                                  <p:childTnLst>
                                    <p:animEffect transition="out" filter="fade">
                                      <p:cBhvr>
                                        <p:cTn id="92" dur="500" tmFilter="0, 0; .2, .5; .8, .5; 1, 0"/>
                                        <p:tgtEl>
                                          <p:spTgt spid="130"/>
                                        </p:tgtEl>
                                      </p:cBhvr>
                                    </p:animEffect>
                                    <p:animScale>
                                      <p:cBhvr>
                                        <p:cTn id="93" dur="250" autoRev="1" fill="hold"/>
                                        <p:tgtEl>
                                          <p:spTgt spid="130"/>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26" presetClass="emph" presetSubtype="0" fill="hold" nodeType="clickEffect">
                                  <p:stCondLst>
                                    <p:cond delay="0"/>
                                  </p:stCondLst>
                                  <p:childTnLst>
                                    <p:animEffect transition="out" filter="fade">
                                      <p:cBhvr>
                                        <p:cTn id="97" dur="500" tmFilter="0, 0; .2, .5; .8, .5; 1, 0"/>
                                        <p:tgtEl>
                                          <p:spTgt spid="52"/>
                                        </p:tgtEl>
                                      </p:cBhvr>
                                    </p:animEffect>
                                    <p:animScale>
                                      <p:cBhvr>
                                        <p:cTn id="98" dur="250" autoRev="1" fill="hold"/>
                                        <p:tgtEl>
                                          <p:spTgt spid="52"/>
                                        </p:tgtEl>
                                      </p:cBhvr>
                                      <p:by x="105000" y="105000"/>
                                    </p:animScale>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nodeType="clickEffect">
                                  <p:stCondLst>
                                    <p:cond delay="0"/>
                                  </p:stCondLst>
                                  <p:childTnLst>
                                    <p:animEffect transition="out" filter="fade">
                                      <p:cBhvr>
                                        <p:cTn id="102" dur="500" tmFilter="0, 0; .2, .5; .8, .5; 1, 0"/>
                                        <p:tgtEl>
                                          <p:spTgt spid="129"/>
                                        </p:tgtEl>
                                      </p:cBhvr>
                                    </p:animEffect>
                                    <p:animScale>
                                      <p:cBhvr>
                                        <p:cTn id="103" dur="250" autoRev="1" fill="hold"/>
                                        <p:tgtEl>
                                          <p:spTgt spid="129"/>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26" presetClass="emph" presetSubtype="0" fill="hold" nodeType="clickEffect">
                                  <p:stCondLst>
                                    <p:cond delay="0"/>
                                  </p:stCondLst>
                                  <p:childTnLst>
                                    <p:animEffect transition="out" filter="fade">
                                      <p:cBhvr>
                                        <p:cTn id="107" dur="500" tmFilter="0, 0; .2, .5; .8, .5; 1, 0"/>
                                        <p:tgtEl>
                                          <p:spTgt spid="52"/>
                                        </p:tgtEl>
                                      </p:cBhvr>
                                    </p:animEffect>
                                    <p:animScale>
                                      <p:cBhvr>
                                        <p:cTn id="108" dur="250" autoRev="1" fill="hold"/>
                                        <p:tgtEl>
                                          <p:spTgt spid="52"/>
                                        </p:tgtEl>
                                      </p:cBhvr>
                                      <p:by x="105000" y="105000"/>
                                    </p:animScale>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nodeType="clickEffect">
                                  <p:stCondLst>
                                    <p:cond delay="0"/>
                                  </p:stCondLst>
                                  <p:childTnLst>
                                    <p:set>
                                      <p:cBhvr>
                                        <p:cTn id="112" dur="1" fill="hold">
                                          <p:stCondLst>
                                            <p:cond delay="0"/>
                                          </p:stCondLst>
                                        </p:cTn>
                                        <p:tgtEl>
                                          <p:spTgt spid="70"/>
                                        </p:tgtEl>
                                        <p:attrNameLst>
                                          <p:attrName>style.visibility</p:attrName>
                                        </p:attrNameLst>
                                      </p:cBhvr>
                                      <p:to>
                                        <p:strVal val="visible"/>
                                      </p:to>
                                    </p:set>
                                    <p:animEffect transition="in" filter="wipe(up)">
                                      <p:cBhvr>
                                        <p:cTn id="113" dur="500"/>
                                        <p:tgtEl>
                                          <p:spTgt spid="70"/>
                                        </p:tgtEl>
                                      </p:cBhvr>
                                    </p:animEffect>
                                  </p:childTnLst>
                                </p:cTn>
                              </p:par>
                            </p:childTnLst>
                          </p:cTn>
                        </p:par>
                      </p:childTnLst>
                    </p:cTn>
                  </p:par>
                  <p:par>
                    <p:cTn id="114" fill="hold">
                      <p:stCondLst>
                        <p:cond delay="indefinite"/>
                      </p:stCondLst>
                      <p:childTnLst>
                        <p:par>
                          <p:cTn id="115" fill="hold">
                            <p:stCondLst>
                              <p:cond delay="0"/>
                            </p:stCondLst>
                            <p:childTnLst>
                              <p:par>
                                <p:cTn id="116" presetID="26" presetClass="emph" presetSubtype="0" fill="hold" nodeType="clickEffect">
                                  <p:stCondLst>
                                    <p:cond delay="0"/>
                                  </p:stCondLst>
                                  <p:childTnLst>
                                    <p:animEffect transition="out" filter="fade">
                                      <p:cBhvr>
                                        <p:cTn id="117" dur="500" tmFilter="0, 0; .2, .5; .8, .5; 1, 0"/>
                                        <p:tgtEl>
                                          <p:spTgt spid="130"/>
                                        </p:tgtEl>
                                      </p:cBhvr>
                                    </p:animEffect>
                                    <p:animScale>
                                      <p:cBhvr>
                                        <p:cTn id="118" dur="250" autoRev="1" fill="hold"/>
                                        <p:tgtEl>
                                          <p:spTgt spid="130"/>
                                        </p:tgtEl>
                                      </p:cBhvr>
                                      <p:by x="105000" y="105000"/>
                                    </p:animScale>
                                  </p:childTnLst>
                                </p:cTn>
                              </p:par>
                            </p:childTnLst>
                          </p:cTn>
                        </p:par>
                      </p:childTnLst>
                    </p:cTn>
                  </p:par>
                  <p:par>
                    <p:cTn id="119" fill="hold">
                      <p:stCondLst>
                        <p:cond delay="indefinite"/>
                      </p:stCondLst>
                      <p:childTnLst>
                        <p:par>
                          <p:cTn id="120" fill="hold">
                            <p:stCondLst>
                              <p:cond delay="0"/>
                            </p:stCondLst>
                            <p:childTnLst>
                              <p:par>
                                <p:cTn id="121" presetID="26" presetClass="emph" presetSubtype="0" fill="hold" nodeType="clickEffect">
                                  <p:stCondLst>
                                    <p:cond delay="0"/>
                                  </p:stCondLst>
                                  <p:childTnLst>
                                    <p:animEffect transition="out" filter="fade">
                                      <p:cBhvr>
                                        <p:cTn id="122" dur="500" tmFilter="0, 0; .2, .5; .8, .5; 1, 0"/>
                                        <p:tgtEl>
                                          <p:spTgt spid="150"/>
                                        </p:tgtEl>
                                      </p:cBhvr>
                                    </p:animEffect>
                                    <p:animScale>
                                      <p:cBhvr>
                                        <p:cTn id="123" dur="250" autoRev="1" fill="hold"/>
                                        <p:tgtEl>
                                          <p:spTgt spid="150"/>
                                        </p:tgtEl>
                                      </p:cBhvr>
                                      <p:by x="105000" y="105000"/>
                                    </p:animScale>
                                  </p:childTnLst>
                                </p:cTn>
                              </p:par>
                            </p:childTnLst>
                          </p:cTn>
                        </p:par>
                      </p:childTnLst>
                    </p:cTn>
                  </p:par>
                  <p:par>
                    <p:cTn id="124" fill="hold">
                      <p:stCondLst>
                        <p:cond delay="indefinite"/>
                      </p:stCondLst>
                      <p:childTnLst>
                        <p:par>
                          <p:cTn id="125" fill="hold">
                            <p:stCondLst>
                              <p:cond delay="0"/>
                            </p:stCondLst>
                            <p:childTnLst>
                              <p:par>
                                <p:cTn id="126" presetID="26" presetClass="emph" presetSubtype="0" fill="hold" nodeType="clickEffect">
                                  <p:stCondLst>
                                    <p:cond delay="0"/>
                                  </p:stCondLst>
                                  <p:childTnLst>
                                    <p:animEffect transition="out" filter="fade">
                                      <p:cBhvr>
                                        <p:cTn id="127" dur="500" tmFilter="0, 0; .2, .5; .8, .5; 1, 0"/>
                                        <p:tgtEl>
                                          <p:spTgt spid="150"/>
                                        </p:tgtEl>
                                      </p:cBhvr>
                                    </p:animEffect>
                                    <p:animScale>
                                      <p:cBhvr>
                                        <p:cTn id="128" dur="250" autoRev="1" fill="hold"/>
                                        <p:tgtEl>
                                          <p:spTgt spid="150"/>
                                        </p:tgtEl>
                                      </p:cBhvr>
                                      <p:by x="105000" y="105000"/>
                                    </p:animScale>
                                  </p:childTnLst>
                                </p:cTn>
                              </p:par>
                            </p:childTnLst>
                          </p:cTn>
                        </p:par>
                      </p:childTnLst>
                    </p:cTn>
                  </p:par>
                  <p:par>
                    <p:cTn id="129" fill="hold">
                      <p:stCondLst>
                        <p:cond delay="indefinite"/>
                      </p:stCondLst>
                      <p:childTnLst>
                        <p:par>
                          <p:cTn id="130" fill="hold">
                            <p:stCondLst>
                              <p:cond delay="0"/>
                            </p:stCondLst>
                            <p:childTnLst>
                              <p:par>
                                <p:cTn id="131" presetID="26" presetClass="emph" presetSubtype="0" fill="hold" nodeType="clickEffect">
                                  <p:stCondLst>
                                    <p:cond delay="0"/>
                                  </p:stCondLst>
                                  <p:childTnLst>
                                    <p:animEffect transition="out" filter="fade">
                                      <p:cBhvr>
                                        <p:cTn id="132" dur="500" tmFilter="0, 0; .2, .5; .8, .5; 1, 0"/>
                                        <p:tgtEl>
                                          <p:spTgt spid="130"/>
                                        </p:tgtEl>
                                      </p:cBhvr>
                                    </p:animEffect>
                                    <p:animScale>
                                      <p:cBhvr>
                                        <p:cTn id="133" dur="250" autoRev="1" fill="hold"/>
                                        <p:tgtEl>
                                          <p:spTgt spid="130"/>
                                        </p:tgtEl>
                                      </p:cBhvr>
                                      <p:by x="105000" y="105000"/>
                                    </p:animScale>
                                  </p:childTnLst>
                                </p:cTn>
                              </p:par>
                            </p:childTnLst>
                          </p:cTn>
                        </p:par>
                      </p:childTnLst>
                    </p:cTn>
                  </p:par>
                  <p:par>
                    <p:cTn id="134" fill="hold">
                      <p:stCondLst>
                        <p:cond delay="indefinite"/>
                      </p:stCondLst>
                      <p:childTnLst>
                        <p:par>
                          <p:cTn id="135" fill="hold">
                            <p:stCondLst>
                              <p:cond delay="0"/>
                            </p:stCondLst>
                            <p:childTnLst>
                              <p:par>
                                <p:cTn id="136" presetID="26" presetClass="emph" presetSubtype="0" fill="hold" nodeType="clickEffect">
                                  <p:stCondLst>
                                    <p:cond delay="0"/>
                                  </p:stCondLst>
                                  <p:childTnLst>
                                    <p:animEffect transition="out" filter="fade">
                                      <p:cBhvr>
                                        <p:cTn id="137" dur="500" tmFilter="0, 0; .2, .5; .8, .5; 1, 0"/>
                                        <p:tgtEl>
                                          <p:spTgt spid="52"/>
                                        </p:tgtEl>
                                      </p:cBhvr>
                                    </p:animEffect>
                                    <p:animScale>
                                      <p:cBhvr>
                                        <p:cTn id="138" dur="250" autoRev="1" fill="hold"/>
                                        <p:tgtEl>
                                          <p:spTgt spid="52"/>
                                        </p:tgtEl>
                                      </p:cBhvr>
                                      <p:by x="105000" y="105000"/>
                                    </p:animScale>
                                  </p:childTnLst>
                                </p:cTn>
                              </p:par>
                            </p:childTnLst>
                          </p:cTn>
                        </p:par>
                      </p:childTnLst>
                    </p:cTn>
                  </p:par>
                  <p:par>
                    <p:cTn id="139" fill="hold">
                      <p:stCondLst>
                        <p:cond delay="indefinite"/>
                      </p:stCondLst>
                      <p:childTnLst>
                        <p:par>
                          <p:cTn id="140" fill="hold">
                            <p:stCondLst>
                              <p:cond delay="0"/>
                            </p:stCondLst>
                            <p:childTnLst>
                              <p:par>
                                <p:cTn id="141" presetID="26" presetClass="emph" presetSubtype="0" fill="hold" nodeType="clickEffect">
                                  <p:stCondLst>
                                    <p:cond delay="0"/>
                                  </p:stCondLst>
                                  <p:childTnLst>
                                    <p:animEffect transition="out" filter="fade">
                                      <p:cBhvr>
                                        <p:cTn id="142" dur="500" tmFilter="0, 0; .2, .5; .8, .5; 1, 0"/>
                                        <p:tgtEl>
                                          <p:spTgt spid="129"/>
                                        </p:tgtEl>
                                      </p:cBhvr>
                                    </p:animEffect>
                                    <p:animScale>
                                      <p:cBhvr>
                                        <p:cTn id="143" dur="250" autoRev="1" fill="hold"/>
                                        <p:tgtEl>
                                          <p:spTgt spid="129"/>
                                        </p:tgtEl>
                                      </p:cBhvr>
                                      <p:by x="105000" y="105000"/>
                                    </p:animScale>
                                  </p:childTnLst>
                                </p:cTn>
                              </p:par>
                            </p:childTnLst>
                          </p:cTn>
                        </p:par>
                      </p:childTnLst>
                    </p:cTn>
                  </p:par>
                  <p:par>
                    <p:cTn id="144" fill="hold">
                      <p:stCondLst>
                        <p:cond delay="indefinite"/>
                      </p:stCondLst>
                      <p:childTnLst>
                        <p:par>
                          <p:cTn id="145" fill="hold">
                            <p:stCondLst>
                              <p:cond delay="0"/>
                            </p:stCondLst>
                            <p:childTnLst>
                              <p:par>
                                <p:cTn id="146" presetID="26" presetClass="emph" presetSubtype="0" fill="hold" nodeType="clickEffect">
                                  <p:stCondLst>
                                    <p:cond delay="0"/>
                                  </p:stCondLst>
                                  <p:childTnLst>
                                    <p:animEffect transition="out" filter="fade">
                                      <p:cBhvr>
                                        <p:cTn id="147" dur="500" tmFilter="0, 0; .2, .5; .8, .5; 1, 0"/>
                                        <p:tgtEl>
                                          <p:spTgt spid="52"/>
                                        </p:tgtEl>
                                      </p:cBhvr>
                                    </p:animEffect>
                                    <p:animScale>
                                      <p:cBhvr>
                                        <p:cTn id="148" dur="250" autoRev="1" fill="hold"/>
                                        <p:tgtEl>
                                          <p:spTgt spid="52"/>
                                        </p:tgtEl>
                                      </p:cBhvr>
                                      <p:by x="105000" y="105000"/>
                                    </p:animScale>
                                  </p:childTnLst>
                                </p:cTn>
                              </p:par>
                            </p:childTnLst>
                          </p:cTn>
                        </p:par>
                      </p:childTnLst>
                    </p:cTn>
                  </p:par>
                  <p:par>
                    <p:cTn id="149" fill="hold">
                      <p:stCondLst>
                        <p:cond delay="indefinite"/>
                      </p:stCondLst>
                      <p:childTnLst>
                        <p:par>
                          <p:cTn id="150" fill="hold">
                            <p:stCondLst>
                              <p:cond delay="0"/>
                            </p:stCondLst>
                            <p:childTnLst>
                              <p:par>
                                <p:cTn id="151" presetID="26" presetClass="emph" presetSubtype="0" fill="hold" nodeType="clickEffect">
                                  <p:stCondLst>
                                    <p:cond delay="0"/>
                                  </p:stCondLst>
                                  <p:childTnLst>
                                    <p:animEffect transition="out" filter="fade">
                                      <p:cBhvr>
                                        <p:cTn id="152" dur="500" tmFilter="0, 0; .2, .5; .8, .5; 1, 0"/>
                                        <p:tgtEl>
                                          <p:spTgt spid="70"/>
                                        </p:tgtEl>
                                      </p:cBhvr>
                                    </p:animEffect>
                                    <p:animScale>
                                      <p:cBhvr>
                                        <p:cTn id="153" dur="250" autoRev="1" fill="hold"/>
                                        <p:tgtEl>
                                          <p:spTgt spid="70"/>
                                        </p:tgtEl>
                                      </p:cBhvr>
                                      <p:by x="105000" y="105000"/>
                                    </p:animScale>
                                  </p:childTnLst>
                                </p:cTn>
                              </p:par>
                            </p:childTnLst>
                          </p:cTn>
                        </p:par>
                      </p:childTnLst>
                    </p:cTn>
                  </p:par>
                  <p:par>
                    <p:cTn id="154" fill="hold">
                      <p:stCondLst>
                        <p:cond delay="indefinite"/>
                      </p:stCondLst>
                      <p:childTnLst>
                        <p:par>
                          <p:cTn id="155" fill="hold">
                            <p:stCondLst>
                              <p:cond delay="0"/>
                            </p:stCondLst>
                            <p:childTnLst>
                              <p:par>
                                <p:cTn id="156" presetID="26" presetClass="emph" presetSubtype="0" fill="hold" nodeType="clickEffect">
                                  <p:stCondLst>
                                    <p:cond delay="0"/>
                                  </p:stCondLst>
                                  <p:childTnLst>
                                    <p:animEffect transition="out" filter="fade">
                                      <p:cBhvr>
                                        <p:cTn id="157" dur="500" tmFilter="0, 0; .2, .5; .8, .5; 1, 0"/>
                                        <p:tgtEl>
                                          <p:spTgt spid="130"/>
                                        </p:tgtEl>
                                      </p:cBhvr>
                                    </p:animEffect>
                                    <p:animScale>
                                      <p:cBhvr>
                                        <p:cTn id="158" dur="250" autoRev="1" fill="hold"/>
                                        <p:tgtEl>
                                          <p:spTgt spid="130"/>
                                        </p:tgtEl>
                                      </p:cBhvr>
                                      <p:by x="105000" y="105000"/>
                                    </p:animScale>
                                  </p:childTnLst>
                                </p:cTn>
                              </p:par>
                            </p:childTnLst>
                          </p:cTn>
                        </p:par>
                      </p:childTnLst>
                    </p:cTn>
                  </p:par>
                  <p:par>
                    <p:cTn id="159" fill="hold">
                      <p:stCondLst>
                        <p:cond delay="indefinite"/>
                      </p:stCondLst>
                      <p:childTnLst>
                        <p:par>
                          <p:cTn id="160" fill="hold">
                            <p:stCondLst>
                              <p:cond delay="0"/>
                            </p:stCondLst>
                            <p:childTnLst>
                              <p:par>
                                <p:cTn id="161" presetID="26" presetClass="emph" presetSubtype="0" fill="hold" nodeType="clickEffect">
                                  <p:stCondLst>
                                    <p:cond delay="0"/>
                                  </p:stCondLst>
                                  <p:childTnLst>
                                    <p:animEffect transition="out" filter="fade">
                                      <p:cBhvr>
                                        <p:cTn id="162" dur="500" tmFilter="0, 0; .2, .5; .8, .5; 1, 0"/>
                                        <p:tgtEl>
                                          <p:spTgt spid="150"/>
                                        </p:tgtEl>
                                      </p:cBhvr>
                                    </p:animEffect>
                                    <p:animScale>
                                      <p:cBhvr>
                                        <p:cTn id="163" dur="250" autoRev="1" fill="hold"/>
                                        <p:tgtEl>
                                          <p:spTgt spid="150"/>
                                        </p:tgtEl>
                                      </p:cBhvr>
                                      <p:by x="105000" y="105000"/>
                                    </p:animScale>
                                  </p:childTnLst>
                                </p:cTn>
                              </p:par>
                            </p:childTnLst>
                          </p:cTn>
                        </p:par>
                      </p:childTnLst>
                    </p:cTn>
                  </p:par>
                  <p:par>
                    <p:cTn id="164" fill="hold">
                      <p:stCondLst>
                        <p:cond delay="indefinite"/>
                      </p:stCondLst>
                      <p:childTnLst>
                        <p:par>
                          <p:cTn id="165" fill="hold">
                            <p:stCondLst>
                              <p:cond delay="0"/>
                            </p:stCondLst>
                            <p:childTnLst>
                              <p:par>
                                <p:cTn id="166" presetID="26" presetClass="emph" presetSubtype="0" fill="hold" nodeType="clickEffect">
                                  <p:stCondLst>
                                    <p:cond delay="0"/>
                                  </p:stCondLst>
                                  <p:childTnLst>
                                    <p:animEffect transition="out" filter="fade">
                                      <p:cBhvr>
                                        <p:cTn id="167" dur="500" tmFilter="0, 0; .2, .5; .8, .5; 1, 0"/>
                                        <p:tgtEl>
                                          <p:spTgt spid="129"/>
                                        </p:tgtEl>
                                      </p:cBhvr>
                                    </p:animEffect>
                                    <p:animScale>
                                      <p:cBhvr>
                                        <p:cTn id="168" dur="250" autoRev="1" fill="hold"/>
                                        <p:tgtEl>
                                          <p:spTgt spid="129"/>
                                        </p:tgtEl>
                                      </p:cBhvr>
                                      <p:by x="105000" y="105000"/>
                                    </p:animScale>
                                  </p:childTnLst>
                                </p:cTn>
                              </p:par>
                            </p:childTnLst>
                          </p:cTn>
                        </p:par>
                      </p:childTnLst>
                    </p:cTn>
                  </p:par>
                  <p:par>
                    <p:cTn id="169" fill="hold">
                      <p:stCondLst>
                        <p:cond delay="indefinite"/>
                      </p:stCondLst>
                      <p:childTnLst>
                        <p:par>
                          <p:cTn id="170" fill="hold">
                            <p:stCondLst>
                              <p:cond delay="0"/>
                            </p:stCondLst>
                            <p:childTnLst>
                              <p:par>
                                <p:cTn id="171" presetID="22" presetClass="entr" presetSubtype="1" fill="hold" nodeType="clickEffect">
                                  <p:stCondLst>
                                    <p:cond delay="0"/>
                                  </p:stCondLst>
                                  <p:childTnLst>
                                    <p:set>
                                      <p:cBhvr>
                                        <p:cTn id="172" dur="1" fill="hold">
                                          <p:stCondLst>
                                            <p:cond delay="0"/>
                                          </p:stCondLst>
                                        </p:cTn>
                                        <p:tgtEl>
                                          <p:spTgt spid="128"/>
                                        </p:tgtEl>
                                        <p:attrNameLst>
                                          <p:attrName>style.visibility</p:attrName>
                                        </p:attrNameLst>
                                      </p:cBhvr>
                                      <p:to>
                                        <p:strVal val="visible"/>
                                      </p:to>
                                    </p:set>
                                    <p:animEffect transition="in" filter="wipe(up)">
                                      <p:cBhvr>
                                        <p:cTn id="173" dur="500"/>
                                        <p:tgtEl>
                                          <p:spTgt spid="128"/>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2" fill="hold" nodeType="clickEffect">
                                  <p:stCondLst>
                                    <p:cond delay="0"/>
                                  </p:stCondLst>
                                  <p:childTnLst>
                                    <p:set>
                                      <p:cBhvr>
                                        <p:cTn id="177" dur="1" fill="hold">
                                          <p:stCondLst>
                                            <p:cond delay="0"/>
                                          </p:stCondLst>
                                        </p:cTn>
                                        <p:tgtEl>
                                          <p:spTgt spid="151"/>
                                        </p:tgtEl>
                                        <p:attrNameLst>
                                          <p:attrName>style.visibility</p:attrName>
                                        </p:attrNameLst>
                                      </p:cBhvr>
                                      <p:to>
                                        <p:strVal val="visible"/>
                                      </p:to>
                                    </p:set>
                                    <p:animEffect transition="in" filter="wipe(right)">
                                      <p:cBhvr>
                                        <p:cTn id="178" dur="500"/>
                                        <p:tgtEl>
                                          <p:spTgt spid="151"/>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102"/>
                                        </p:tgtEl>
                                        <p:attrNameLst>
                                          <p:attrName>style.visibility</p:attrName>
                                        </p:attrNameLst>
                                      </p:cBhvr>
                                      <p:to>
                                        <p:strVal val="visible"/>
                                      </p:to>
                                    </p:set>
                                    <p:animEffect transition="in" filter="wipe(left)">
                                      <p:cBhvr>
                                        <p:cTn id="183" dur="500"/>
                                        <p:tgtEl>
                                          <p:spTgt spid="102"/>
                                        </p:tgtEl>
                                      </p:cBhvr>
                                    </p:animEffect>
                                  </p:childTnLst>
                                </p:cTn>
                              </p:par>
                            </p:childTnLst>
                          </p:cTn>
                        </p:par>
                      </p:childTnLst>
                    </p:cTn>
                  </p:par>
                  <p:par>
                    <p:cTn id="184" fill="hold">
                      <p:stCondLst>
                        <p:cond delay="indefinite"/>
                      </p:stCondLst>
                      <p:childTnLst>
                        <p:par>
                          <p:cTn id="185" fill="hold">
                            <p:stCondLst>
                              <p:cond delay="0"/>
                            </p:stCondLst>
                            <p:childTnLst>
                              <p:par>
                                <p:cTn id="186" presetID="26" presetClass="emph" presetSubtype="0" fill="hold" nodeType="clickEffect">
                                  <p:stCondLst>
                                    <p:cond delay="0"/>
                                  </p:stCondLst>
                                  <p:childTnLst>
                                    <p:animEffect transition="out" filter="fade">
                                      <p:cBhvr>
                                        <p:cTn id="187" dur="500" tmFilter="0, 0; .2, .5; .8, .5; 1, 0"/>
                                        <p:tgtEl>
                                          <p:spTgt spid="130"/>
                                        </p:tgtEl>
                                      </p:cBhvr>
                                    </p:animEffect>
                                    <p:animScale>
                                      <p:cBhvr>
                                        <p:cTn id="188" dur="250" autoRev="1" fill="hold"/>
                                        <p:tgtEl>
                                          <p:spTgt spid="130"/>
                                        </p:tgtEl>
                                      </p:cBhvr>
                                      <p:by x="105000" y="105000"/>
                                    </p:animScale>
                                  </p:childTnLst>
                                </p:cTn>
                              </p:par>
                            </p:childTnLst>
                          </p:cTn>
                        </p:par>
                      </p:childTnLst>
                    </p:cTn>
                  </p:par>
                  <p:par>
                    <p:cTn id="189" fill="hold">
                      <p:stCondLst>
                        <p:cond delay="indefinite"/>
                      </p:stCondLst>
                      <p:childTnLst>
                        <p:par>
                          <p:cTn id="190" fill="hold">
                            <p:stCondLst>
                              <p:cond delay="0"/>
                            </p:stCondLst>
                            <p:childTnLst>
                              <p:par>
                                <p:cTn id="191" presetID="26" presetClass="emph" presetSubtype="0" fill="hold" nodeType="clickEffect">
                                  <p:stCondLst>
                                    <p:cond delay="0"/>
                                  </p:stCondLst>
                                  <p:childTnLst>
                                    <p:animEffect transition="out" filter="fade">
                                      <p:cBhvr>
                                        <p:cTn id="192" dur="500" tmFilter="0, 0; .2, .5; .8, .5; 1, 0"/>
                                        <p:tgtEl>
                                          <p:spTgt spid="102"/>
                                        </p:tgtEl>
                                      </p:cBhvr>
                                    </p:animEffect>
                                    <p:animScale>
                                      <p:cBhvr>
                                        <p:cTn id="193" dur="250" autoRev="1" fill="hold"/>
                                        <p:tgtEl>
                                          <p:spTgt spid="102"/>
                                        </p:tgtEl>
                                      </p:cBhvr>
                                      <p:by x="105000" y="105000"/>
                                    </p:animScale>
                                  </p:childTnLst>
                                </p:cTn>
                              </p:par>
                            </p:childTnLst>
                          </p:cTn>
                        </p:par>
                      </p:childTnLst>
                    </p:cTn>
                  </p:par>
                  <p:par>
                    <p:cTn id="194" fill="hold">
                      <p:stCondLst>
                        <p:cond delay="indefinite"/>
                      </p:stCondLst>
                      <p:childTnLst>
                        <p:par>
                          <p:cTn id="195" fill="hold">
                            <p:stCondLst>
                              <p:cond delay="0"/>
                            </p:stCondLst>
                            <p:childTnLst>
                              <p:par>
                                <p:cTn id="196" presetID="26" presetClass="emph" presetSubtype="0" fill="hold" nodeType="clickEffect">
                                  <p:stCondLst>
                                    <p:cond delay="0"/>
                                  </p:stCondLst>
                                  <p:childTnLst>
                                    <p:animEffect transition="out" filter="fade">
                                      <p:cBhvr>
                                        <p:cTn id="197" dur="500" tmFilter="0, 0; .2, .5; .8, .5; 1, 0"/>
                                        <p:tgtEl>
                                          <p:spTgt spid="102"/>
                                        </p:tgtEl>
                                      </p:cBhvr>
                                    </p:animEffect>
                                    <p:animScale>
                                      <p:cBhvr>
                                        <p:cTn id="198" dur="250" autoRev="1" fill="hold"/>
                                        <p:tgtEl>
                                          <p:spTgt spid="102"/>
                                        </p:tgtEl>
                                      </p:cBhvr>
                                      <p:by x="105000" y="105000"/>
                                    </p:animScale>
                                  </p:childTnLst>
                                </p:cTn>
                              </p:par>
                            </p:childTnLst>
                          </p:cTn>
                        </p:par>
                      </p:childTnLst>
                    </p:cTn>
                  </p:par>
                  <p:par>
                    <p:cTn id="199" fill="hold">
                      <p:stCondLst>
                        <p:cond delay="indefinite"/>
                      </p:stCondLst>
                      <p:childTnLst>
                        <p:par>
                          <p:cTn id="200" fill="hold">
                            <p:stCondLst>
                              <p:cond delay="0"/>
                            </p:stCondLst>
                            <p:childTnLst>
                              <p:par>
                                <p:cTn id="201" presetID="26" presetClass="emph" presetSubtype="0" fill="hold" nodeType="clickEffect">
                                  <p:stCondLst>
                                    <p:cond delay="0"/>
                                  </p:stCondLst>
                                  <p:childTnLst>
                                    <p:animEffect transition="out" filter="fade">
                                      <p:cBhvr>
                                        <p:cTn id="202" dur="500" tmFilter="0, 0; .2, .5; .8, .5; 1, 0"/>
                                        <p:tgtEl>
                                          <p:spTgt spid="130"/>
                                        </p:tgtEl>
                                      </p:cBhvr>
                                    </p:animEffect>
                                    <p:animScale>
                                      <p:cBhvr>
                                        <p:cTn id="203" dur="250" autoRev="1" fill="hold"/>
                                        <p:tgtEl>
                                          <p:spTgt spid="130"/>
                                        </p:tgtEl>
                                      </p:cBhvr>
                                      <p:by x="105000" y="105000"/>
                                    </p:animScale>
                                  </p:childTnLst>
                                </p:cTn>
                              </p:par>
                            </p:childTnLst>
                          </p:cTn>
                        </p:par>
                      </p:childTnLst>
                    </p:cTn>
                  </p:par>
                  <p:par>
                    <p:cTn id="204" fill="hold">
                      <p:stCondLst>
                        <p:cond delay="indefinite"/>
                      </p:stCondLst>
                      <p:childTnLst>
                        <p:par>
                          <p:cTn id="205" fill="hold">
                            <p:stCondLst>
                              <p:cond delay="0"/>
                            </p:stCondLst>
                            <p:childTnLst>
                              <p:par>
                                <p:cTn id="206" presetID="26" presetClass="emph" presetSubtype="0" fill="hold" nodeType="clickEffect">
                                  <p:stCondLst>
                                    <p:cond delay="0"/>
                                  </p:stCondLst>
                                  <p:childTnLst>
                                    <p:animEffect transition="out" filter="fade">
                                      <p:cBhvr>
                                        <p:cTn id="207" dur="500" tmFilter="0, 0; .2, .5; .8, .5; 1, 0"/>
                                        <p:tgtEl>
                                          <p:spTgt spid="70"/>
                                        </p:tgtEl>
                                      </p:cBhvr>
                                    </p:animEffect>
                                    <p:animScale>
                                      <p:cBhvr>
                                        <p:cTn id="208" dur="250" autoRev="1" fill="hold"/>
                                        <p:tgtEl>
                                          <p:spTgt spid="70"/>
                                        </p:tgtEl>
                                      </p:cBhvr>
                                      <p:by x="105000" y="105000"/>
                                    </p:animScale>
                                  </p:childTnLst>
                                </p:cTn>
                              </p:par>
                            </p:childTnLst>
                          </p:cTn>
                        </p:par>
                      </p:childTnLst>
                    </p:cTn>
                  </p:par>
                  <p:par>
                    <p:cTn id="209" fill="hold">
                      <p:stCondLst>
                        <p:cond delay="indefinite"/>
                      </p:stCondLst>
                      <p:childTnLst>
                        <p:par>
                          <p:cTn id="210" fill="hold">
                            <p:stCondLst>
                              <p:cond delay="0"/>
                            </p:stCondLst>
                            <p:childTnLst>
                              <p:par>
                                <p:cTn id="211" presetID="26" presetClass="emph" presetSubtype="0" fill="hold" nodeType="clickEffect">
                                  <p:stCondLst>
                                    <p:cond delay="0"/>
                                  </p:stCondLst>
                                  <p:childTnLst>
                                    <p:animEffect transition="out" filter="fade">
                                      <p:cBhvr>
                                        <p:cTn id="212" dur="500" tmFilter="0, 0; .2, .5; .8, .5; 1, 0"/>
                                        <p:tgtEl>
                                          <p:spTgt spid="102"/>
                                        </p:tgtEl>
                                      </p:cBhvr>
                                    </p:animEffect>
                                    <p:animScale>
                                      <p:cBhvr>
                                        <p:cTn id="213" dur="250" autoRev="1" fill="hold"/>
                                        <p:tgtEl>
                                          <p:spTgt spid="102"/>
                                        </p:tgtEl>
                                      </p:cBhvr>
                                      <p:by x="105000" y="105000"/>
                                    </p:animScale>
                                  </p:childTnLst>
                                </p:cTn>
                              </p:par>
                            </p:childTnLst>
                          </p:cTn>
                        </p:par>
                      </p:childTnLst>
                    </p:cTn>
                  </p:par>
                  <p:par>
                    <p:cTn id="214" fill="hold">
                      <p:stCondLst>
                        <p:cond delay="indefinite"/>
                      </p:stCondLst>
                      <p:childTnLst>
                        <p:par>
                          <p:cTn id="215" fill="hold">
                            <p:stCondLst>
                              <p:cond delay="0"/>
                            </p:stCondLst>
                            <p:childTnLst>
                              <p:par>
                                <p:cTn id="216" presetID="26" presetClass="emph" presetSubtype="0" fill="hold" nodeType="clickEffect">
                                  <p:stCondLst>
                                    <p:cond delay="0"/>
                                  </p:stCondLst>
                                  <p:childTnLst>
                                    <p:animEffect transition="out" filter="fade">
                                      <p:cBhvr>
                                        <p:cTn id="217" dur="500" tmFilter="0, 0; .2, .5; .8, .5; 1, 0"/>
                                        <p:tgtEl>
                                          <p:spTgt spid="102"/>
                                        </p:tgtEl>
                                      </p:cBhvr>
                                    </p:animEffect>
                                    <p:animScale>
                                      <p:cBhvr>
                                        <p:cTn id="218" dur="250" autoRev="1" fill="hold"/>
                                        <p:tgtEl>
                                          <p:spTgt spid="102"/>
                                        </p:tgtEl>
                                      </p:cBhvr>
                                      <p:by x="105000" y="105000"/>
                                    </p:animScale>
                                  </p:childTnLst>
                                </p:cTn>
                              </p:par>
                            </p:childTnLst>
                          </p:cTn>
                        </p:par>
                      </p:childTnLst>
                    </p:cTn>
                  </p:par>
                  <p:par>
                    <p:cTn id="219" fill="hold">
                      <p:stCondLst>
                        <p:cond delay="indefinite"/>
                      </p:stCondLst>
                      <p:childTnLst>
                        <p:par>
                          <p:cTn id="220" fill="hold">
                            <p:stCondLst>
                              <p:cond delay="0"/>
                            </p:stCondLst>
                            <p:childTnLst>
                              <p:par>
                                <p:cTn id="221" presetID="26" presetClass="emph" presetSubtype="0" fill="hold" nodeType="clickEffect">
                                  <p:stCondLst>
                                    <p:cond delay="0"/>
                                  </p:stCondLst>
                                  <p:childTnLst>
                                    <p:animEffect transition="out" filter="fade">
                                      <p:cBhvr>
                                        <p:cTn id="222" dur="500" tmFilter="0, 0; .2, .5; .8, .5; 1, 0"/>
                                        <p:tgtEl>
                                          <p:spTgt spid="130"/>
                                        </p:tgtEl>
                                      </p:cBhvr>
                                    </p:animEffect>
                                    <p:animScale>
                                      <p:cBhvr>
                                        <p:cTn id="223" dur="250" autoRev="1" fill="hold"/>
                                        <p:tgtEl>
                                          <p:spTgt spid="130"/>
                                        </p:tgtEl>
                                      </p:cBhvr>
                                      <p:by x="105000" y="105000"/>
                                    </p:animScale>
                                  </p:childTnLst>
                                </p:cTn>
                              </p:par>
                            </p:childTnLst>
                          </p:cTn>
                        </p:par>
                      </p:childTnLst>
                    </p:cTn>
                  </p:par>
                  <p:par>
                    <p:cTn id="224" fill="hold">
                      <p:stCondLst>
                        <p:cond delay="indefinite"/>
                      </p:stCondLst>
                      <p:childTnLst>
                        <p:par>
                          <p:cTn id="225" fill="hold">
                            <p:stCondLst>
                              <p:cond delay="0"/>
                            </p:stCondLst>
                            <p:childTnLst>
                              <p:par>
                                <p:cTn id="226" presetID="26" presetClass="emph" presetSubtype="0" fill="hold" nodeType="clickEffect">
                                  <p:stCondLst>
                                    <p:cond delay="0"/>
                                  </p:stCondLst>
                                  <p:childTnLst>
                                    <p:animEffect transition="out" filter="fade">
                                      <p:cBhvr>
                                        <p:cTn id="227" dur="500" tmFilter="0, 0; .2, .5; .8, .5; 1, 0"/>
                                        <p:tgtEl>
                                          <p:spTgt spid="70"/>
                                        </p:tgtEl>
                                      </p:cBhvr>
                                    </p:animEffect>
                                    <p:animScale>
                                      <p:cBhvr>
                                        <p:cTn id="228" dur="250" autoRev="1" fill="hold"/>
                                        <p:tgtEl>
                                          <p:spTgt spid="70"/>
                                        </p:tgtEl>
                                      </p:cBhvr>
                                      <p:by x="105000" y="105000"/>
                                    </p:animScale>
                                  </p:childTnLst>
                                </p:cTn>
                              </p:par>
                            </p:childTnLst>
                          </p:cTn>
                        </p:par>
                      </p:childTnLst>
                    </p:cTn>
                  </p:par>
                  <p:par>
                    <p:cTn id="229" fill="hold">
                      <p:stCondLst>
                        <p:cond delay="indefinite"/>
                      </p:stCondLst>
                      <p:childTnLst>
                        <p:par>
                          <p:cTn id="230" fill="hold">
                            <p:stCondLst>
                              <p:cond delay="0"/>
                            </p:stCondLst>
                            <p:childTnLst>
                              <p:par>
                                <p:cTn id="231" presetID="26" presetClass="emph" presetSubtype="0" fill="hold" nodeType="clickEffect">
                                  <p:stCondLst>
                                    <p:cond delay="0"/>
                                  </p:stCondLst>
                                  <p:childTnLst>
                                    <p:animEffect transition="out" filter="fade">
                                      <p:cBhvr>
                                        <p:cTn id="232" dur="500" tmFilter="0, 0; .2, .5; .8, .5; 1, 0"/>
                                        <p:tgtEl>
                                          <p:spTgt spid="102"/>
                                        </p:tgtEl>
                                      </p:cBhvr>
                                    </p:animEffect>
                                    <p:animScale>
                                      <p:cBhvr>
                                        <p:cTn id="233" dur="250" autoRev="1" fill="hold"/>
                                        <p:tgtEl>
                                          <p:spTgt spid="102"/>
                                        </p:tgtEl>
                                      </p:cBhvr>
                                      <p:by x="105000" y="105000"/>
                                    </p:animScale>
                                  </p:childTnLst>
                                </p:cTn>
                              </p:par>
                            </p:childTnLst>
                          </p:cTn>
                        </p:par>
                      </p:childTnLst>
                    </p:cTn>
                  </p:par>
                  <p:par>
                    <p:cTn id="234" fill="hold">
                      <p:stCondLst>
                        <p:cond delay="indefinite"/>
                      </p:stCondLst>
                      <p:childTnLst>
                        <p:par>
                          <p:cTn id="235" fill="hold">
                            <p:stCondLst>
                              <p:cond delay="0"/>
                            </p:stCondLst>
                            <p:childTnLst>
                              <p:par>
                                <p:cTn id="236" presetID="22" presetClass="entr" presetSubtype="2" fill="hold" nodeType="clickEffect">
                                  <p:stCondLst>
                                    <p:cond delay="0"/>
                                  </p:stCondLst>
                                  <p:childTnLst>
                                    <p:set>
                                      <p:cBhvr>
                                        <p:cTn id="237" dur="1" fill="hold">
                                          <p:stCondLst>
                                            <p:cond delay="0"/>
                                          </p:stCondLst>
                                        </p:cTn>
                                        <p:tgtEl>
                                          <p:spTgt spid="112"/>
                                        </p:tgtEl>
                                        <p:attrNameLst>
                                          <p:attrName>style.visibility</p:attrName>
                                        </p:attrNameLst>
                                      </p:cBhvr>
                                      <p:to>
                                        <p:strVal val="visible"/>
                                      </p:to>
                                    </p:set>
                                    <p:animEffect transition="in" filter="wipe(right)">
                                      <p:cBhvr>
                                        <p:cTn id="238"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505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8CEBDE-44D4-6A45-ACE8-E9EDB6EEBB8F}"/>
              </a:ext>
            </a:extLst>
          </p:cNvPr>
          <p:cNvSpPr>
            <a:spLocks noGrp="1"/>
          </p:cNvSpPr>
          <p:nvPr>
            <p:ph type="title"/>
          </p:nvPr>
        </p:nvSpPr>
        <p:spPr/>
        <p:txBody>
          <a:bodyPr wrap="square" anchor="ctr">
            <a:normAutofit/>
          </a:bodyPr>
          <a:lstStyle/>
          <a:p>
            <a:r>
              <a:rPr lang="en-US"/>
              <a:t>A (Fuzzy) Application Taxonomy</a:t>
            </a:r>
          </a:p>
        </p:txBody>
      </p:sp>
      <p:graphicFrame>
        <p:nvGraphicFramePr>
          <p:cNvPr id="5" name="Table 4">
            <a:extLst>
              <a:ext uri="{FF2B5EF4-FFF2-40B4-BE49-F238E27FC236}">
                <a16:creationId xmlns:a16="http://schemas.microsoft.com/office/drawing/2014/main" id="{FBA10038-9EDB-5847-ADB1-5C26CAE69EE9}"/>
              </a:ext>
            </a:extLst>
          </p:cNvPr>
          <p:cNvGraphicFramePr>
            <a:graphicFrameLocks noGrp="1"/>
          </p:cNvGraphicFramePr>
          <p:nvPr>
            <p:extLst>
              <p:ext uri="{D42A27DB-BD31-4B8C-83A1-F6EECF244321}">
                <p14:modId xmlns:p14="http://schemas.microsoft.com/office/powerpoint/2010/main" val="1999995794"/>
              </p:ext>
            </p:extLst>
          </p:nvPr>
        </p:nvGraphicFramePr>
        <p:xfrm>
          <a:off x="632884" y="2036722"/>
          <a:ext cx="11040077" cy="3424524"/>
        </p:xfrm>
        <a:graphic>
          <a:graphicData uri="http://schemas.openxmlformats.org/drawingml/2006/table">
            <a:tbl>
              <a:tblPr firstRow="1" bandRow="1">
                <a:noFill/>
                <a:tableStyleId>{5C22544A-7EE6-4342-B048-85BDC9FD1C3A}</a:tableStyleId>
              </a:tblPr>
              <a:tblGrid>
                <a:gridCol w="3900613">
                  <a:extLst>
                    <a:ext uri="{9D8B030D-6E8A-4147-A177-3AD203B41FA5}">
                      <a16:colId xmlns:a16="http://schemas.microsoft.com/office/drawing/2014/main" val="1740229860"/>
                    </a:ext>
                  </a:extLst>
                </a:gridCol>
                <a:gridCol w="4073932">
                  <a:extLst>
                    <a:ext uri="{9D8B030D-6E8A-4147-A177-3AD203B41FA5}">
                      <a16:colId xmlns:a16="http://schemas.microsoft.com/office/drawing/2014/main" val="1828629110"/>
                    </a:ext>
                  </a:extLst>
                </a:gridCol>
                <a:gridCol w="3065532">
                  <a:extLst>
                    <a:ext uri="{9D8B030D-6E8A-4147-A177-3AD203B41FA5}">
                      <a16:colId xmlns:a16="http://schemas.microsoft.com/office/drawing/2014/main" val="2939543157"/>
                    </a:ext>
                  </a:extLst>
                </a:gridCol>
              </a:tblGrid>
              <a:tr h="980164">
                <a:tc>
                  <a:txBody>
                    <a:bodyPr/>
                    <a:lstStyle/>
                    <a:p>
                      <a:pPr algn="ctr"/>
                      <a:endParaRPr lang="en-GB" sz="3600" b="1" noProof="0">
                        <a:solidFill>
                          <a:schemeClr val="tx1">
                            <a:lumMod val="75000"/>
                            <a:lumOff val="25000"/>
                          </a:schemeClr>
                        </a:solidFill>
                      </a:endParaRPr>
                    </a:p>
                  </a:txBody>
                  <a:tcPr marL="363024" marR="272268" marT="181512" marB="181512" anchor="ctr">
                    <a:lnL w="12700" cmpd="sng">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solidFill>
                        <a:srgbClr val="C7C6C1"/>
                      </a:solidFill>
                      <a:prstDash val="solid"/>
                    </a:lnB>
                    <a:lnTlToBr w="12700" cmpd="sng">
                      <a:noFill/>
                      <a:prstDash val="solid"/>
                    </a:lnTlToBr>
                    <a:lnBlToTr w="12700" cmpd="sng">
                      <a:noFill/>
                      <a:prstDash val="solid"/>
                    </a:lnBlToTr>
                    <a:noFill/>
                  </a:tcPr>
                </a:tc>
                <a:tc>
                  <a:txBody>
                    <a:bodyPr/>
                    <a:lstStyle/>
                    <a:p>
                      <a:pPr algn="ctr"/>
                      <a:r>
                        <a:rPr lang="en-GB" sz="3600" b="1" noProof="0">
                          <a:solidFill>
                            <a:schemeClr val="tx1">
                              <a:lumMod val="75000"/>
                              <a:lumOff val="25000"/>
                            </a:schemeClr>
                          </a:solidFill>
                        </a:rPr>
                        <a:t>Non Real-Time</a:t>
                      </a:r>
                    </a:p>
                  </a:txBody>
                  <a:tcPr marL="363024" marR="272268" marT="181512" marB="18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9525" cap="flat" cmpd="sng" algn="ctr">
                      <a:solidFill>
                        <a:srgbClr val="C7C6C1"/>
                      </a:solidFill>
                      <a:prstDash val="solid"/>
                    </a:lnB>
                    <a:lnTlToBr w="12700" cmpd="sng">
                      <a:noFill/>
                      <a:prstDash val="solid"/>
                    </a:lnTlToBr>
                    <a:lnBlToTr w="12700" cmpd="sng">
                      <a:noFill/>
                      <a:prstDash val="solid"/>
                    </a:lnBlToTr>
                    <a:noFill/>
                  </a:tcPr>
                </a:tc>
                <a:tc>
                  <a:txBody>
                    <a:bodyPr/>
                    <a:lstStyle/>
                    <a:p>
                      <a:pPr algn="ctr"/>
                      <a:r>
                        <a:rPr lang="en-GB" sz="3600" b="1" noProof="0">
                          <a:solidFill>
                            <a:schemeClr val="tx1">
                              <a:lumMod val="75000"/>
                              <a:lumOff val="25000"/>
                            </a:schemeClr>
                          </a:solidFill>
                        </a:rPr>
                        <a:t>Real-Time</a:t>
                      </a:r>
                    </a:p>
                  </a:txBody>
                  <a:tcPr marL="363024" marR="272268" marT="181512" marB="181512" anchor="ctr">
                    <a:lnL w="12700" cap="flat" cmpd="sng" algn="ctr">
                      <a:solidFill>
                        <a:schemeClr val="tx1"/>
                      </a:solidFill>
                      <a:prstDash val="solid"/>
                      <a:round/>
                      <a:headEnd type="none" w="med" len="med"/>
                      <a:tailEnd type="none" w="med" len="med"/>
                    </a:lnL>
                    <a:lnR w="12700" cmpd="sng">
                      <a:noFill/>
                      <a:prstDash val="solid"/>
                    </a:lnR>
                    <a:lnT w="9525" cap="flat" cmpd="sng" algn="ctr">
                      <a:noFill/>
                      <a:prstDash val="solid"/>
                    </a:lnT>
                    <a:lnB w="9525" cap="flat" cmpd="sng" algn="ctr">
                      <a:solidFill>
                        <a:srgbClr val="C7C6C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751927970"/>
                  </a:ext>
                </a:extLst>
              </a:tr>
              <a:tr h="1222180">
                <a:tc>
                  <a:txBody>
                    <a:bodyPr/>
                    <a:lstStyle/>
                    <a:p>
                      <a:pPr algn="ctr"/>
                      <a:r>
                        <a:rPr lang="en-GB" sz="2500" b="1" noProof="0">
                          <a:solidFill>
                            <a:schemeClr val="tx1">
                              <a:lumMod val="75000"/>
                              <a:lumOff val="25000"/>
                            </a:schemeClr>
                          </a:solidFill>
                        </a:rPr>
                        <a:t>Interactive</a:t>
                      </a:r>
                    </a:p>
                    <a:p>
                      <a:pPr algn="ctr"/>
                      <a:r>
                        <a:rPr lang="en-GB" sz="2500" b="1" noProof="0">
                          <a:solidFill>
                            <a:schemeClr val="tx1">
                              <a:lumMod val="75000"/>
                              <a:lumOff val="25000"/>
                            </a:schemeClr>
                          </a:solidFill>
                        </a:rPr>
                        <a:t>(request/response)</a:t>
                      </a:r>
                    </a:p>
                  </a:txBody>
                  <a:tcPr marL="363024" marR="272268" marT="181512" marB="181512" anchor="ctr">
                    <a:lnL w="12700" cmpd="sng">
                      <a:noFill/>
                      <a:prstDash val="solid"/>
                    </a:lnL>
                    <a:lnR w="12700" cap="flat" cmpd="sng" algn="ctr">
                      <a:solidFill>
                        <a:schemeClr val="tx1"/>
                      </a:solidFill>
                      <a:prstDash val="solid"/>
                      <a:round/>
                      <a:headEnd type="none" w="med" len="med"/>
                      <a:tailEnd type="none" w="med" len="med"/>
                    </a:lnR>
                    <a:lnT w="9525" cap="flat" cmpd="sng" algn="ctr">
                      <a:solidFill>
                        <a:srgbClr val="C7C6C1"/>
                      </a:solidFill>
                      <a:prstDash val="solid"/>
                    </a:lnT>
                    <a:lnB w="9525" cap="flat" cmpd="sng" algn="ctr">
                      <a:solidFill>
                        <a:srgbClr val="C7C6C1"/>
                      </a:solidFill>
                      <a:prstDash val="solid"/>
                    </a:lnB>
                    <a:lnTlToBr w="12700" cmpd="sng">
                      <a:noFill/>
                      <a:prstDash val="solid"/>
                    </a:lnTlToBr>
                    <a:lnBlToTr w="12700" cmpd="sng">
                      <a:noFill/>
                      <a:prstDash val="solid"/>
                    </a:lnBlToTr>
                    <a:noFill/>
                  </a:tcPr>
                </a:tc>
                <a:tc>
                  <a:txBody>
                    <a:bodyPr/>
                    <a:lstStyle/>
                    <a:p>
                      <a:pPr algn="ctr"/>
                      <a:r>
                        <a:rPr lang="en-GB" sz="2500" noProof="0">
                          <a:solidFill>
                            <a:schemeClr val="tx1">
                              <a:lumMod val="75000"/>
                              <a:lumOff val="25000"/>
                            </a:schemeClr>
                          </a:solidFill>
                        </a:rPr>
                        <a:t>Web Applications</a:t>
                      </a:r>
                    </a:p>
                  </a:txBody>
                  <a:tcPr marL="363024" marR="272268" marT="181512" marB="18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7C6C1"/>
                      </a:solidFill>
                      <a:prstDash val="solid"/>
                    </a:lnT>
                    <a:lnB w="9525" cap="flat" cmpd="sng" algn="ctr">
                      <a:solidFill>
                        <a:srgbClr val="C7C6C1"/>
                      </a:solidFill>
                      <a:prstDash val="solid"/>
                    </a:lnB>
                    <a:lnTlToBr w="12700" cmpd="sng">
                      <a:noFill/>
                      <a:prstDash val="solid"/>
                    </a:lnTlToBr>
                    <a:lnBlToTr w="12700" cmpd="sng">
                      <a:noFill/>
                      <a:prstDash val="solid"/>
                    </a:lnBlToTr>
                    <a:solidFill>
                      <a:schemeClr val="tx2"/>
                    </a:solidFill>
                  </a:tcPr>
                </a:tc>
                <a:tc>
                  <a:txBody>
                    <a:bodyPr/>
                    <a:lstStyle/>
                    <a:p>
                      <a:pPr algn="ctr"/>
                      <a:r>
                        <a:rPr lang="en-GB" sz="2500" noProof="0">
                          <a:solidFill>
                            <a:schemeClr val="tx1">
                              <a:lumMod val="75000"/>
                              <a:lumOff val="25000"/>
                            </a:schemeClr>
                          </a:solidFill>
                        </a:rPr>
                        <a:t>Online Games</a:t>
                      </a:r>
                    </a:p>
                  </a:txBody>
                  <a:tcPr marL="363024" marR="272268" marT="181512" marB="181512" anchor="ctr">
                    <a:lnL w="12700" cap="flat" cmpd="sng" algn="ctr">
                      <a:solidFill>
                        <a:schemeClr val="tx1"/>
                      </a:solidFill>
                      <a:prstDash val="solid"/>
                      <a:round/>
                      <a:headEnd type="none" w="med" len="med"/>
                      <a:tailEnd type="none" w="med" len="med"/>
                    </a:lnL>
                    <a:lnR w="12700" cmpd="sng">
                      <a:noFill/>
                      <a:prstDash val="solid"/>
                    </a:lnR>
                    <a:lnT w="9525" cap="flat" cmpd="sng" algn="ctr">
                      <a:solidFill>
                        <a:srgbClr val="C7C6C1"/>
                      </a:solidFill>
                      <a:prstDash val="solid"/>
                    </a:lnT>
                    <a:lnB w="9525" cap="flat" cmpd="sng" algn="ctr">
                      <a:solidFill>
                        <a:srgbClr val="C7C6C1"/>
                      </a:solidFill>
                      <a:prstDash val="soli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830017074"/>
                  </a:ext>
                </a:extLst>
              </a:tr>
              <a:tr h="1222180">
                <a:tc>
                  <a:txBody>
                    <a:bodyPr/>
                    <a:lstStyle/>
                    <a:p>
                      <a:pPr algn="ctr"/>
                      <a:r>
                        <a:rPr lang="en-GB" sz="2500" b="1" noProof="0">
                          <a:solidFill>
                            <a:schemeClr val="tx1">
                              <a:lumMod val="75000"/>
                              <a:lumOff val="25000"/>
                            </a:schemeClr>
                          </a:solidFill>
                        </a:rPr>
                        <a:t>Streaming</a:t>
                      </a:r>
                    </a:p>
                    <a:p>
                      <a:pPr algn="ctr"/>
                      <a:r>
                        <a:rPr lang="en-GB" sz="2500" b="1" noProof="0">
                          <a:solidFill>
                            <a:schemeClr val="tx1">
                              <a:lumMod val="75000"/>
                              <a:lumOff val="25000"/>
                            </a:schemeClr>
                          </a:solidFill>
                        </a:rPr>
                        <a:t>(publish/subscribe)</a:t>
                      </a:r>
                    </a:p>
                  </a:txBody>
                  <a:tcPr marL="363024" marR="272268" marT="181512" marB="181512" anchor="ctr">
                    <a:lnL w="12700" cmpd="sng">
                      <a:noFill/>
                      <a:prstDash val="solid"/>
                    </a:lnL>
                    <a:lnR w="12700" cap="flat" cmpd="sng" algn="ctr">
                      <a:solidFill>
                        <a:schemeClr val="tx1"/>
                      </a:solidFill>
                      <a:prstDash val="solid"/>
                      <a:round/>
                      <a:headEnd type="none" w="med" len="med"/>
                      <a:tailEnd type="none" w="med" len="med"/>
                    </a:lnR>
                    <a:lnT w="9525" cap="flat" cmpd="sng" algn="ctr">
                      <a:solidFill>
                        <a:srgbClr val="C7C6C1"/>
                      </a:solidFill>
                      <a:prstDash val="solid"/>
                    </a:lnT>
                    <a:lnB w="9525" cap="flat" cmpd="sng" algn="ctr">
                      <a:solidFill>
                        <a:srgbClr val="C7C6C1"/>
                      </a:solidFill>
                      <a:prstDash val="solid"/>
                    </a:lnB>
                    <a:lnTlToBr w="12700" cmpd="sng">
                      <a:noFill/>
                      <a:prstDash val="solid"/>
                    </a:lnTlToBr>
                    <a:lnBlToTr w="12700" cmpd="sng">
                      <a:noFill/>
                      <a:prstDash val="solid"/>
                    </a:lnBlToTr>
                    <a:noFill/>
                  </a:tcPr>
                </a:tc>
                <a:tc>
                  <a:txBody>
                    <a:bodyPr/>
                    <a:lstStyle/>
                    <a:p>
                      <a:pPr algn="ctr"/>
                      <a:r>
                        <a:rPr lang="en-GB" sz="2500" noProof="0">
                          <a:solidFill>
                            <a:schemeClr val="tx1">
                              <a:lumMod val="75000"/>
                              <a:lumOff val="25000"/>
                            </a:schemeClr>
                          </a:solidFill>
                        </a:rPr>
                        <a:t>Message Buses</a:t>
                      </a:r>
                    </a:p>
                  </a:txBody>
                  <a:tcPr marL="363024" marR="272268" marT="181512" marB="1815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C7C6C1"/>
                      </a:solidFill>
                      <a:prstDash val="solid"/>
                    </a:lnT>
                    <a:lnB w="9525" cap="flat" cmpd="sng" algn="ctr">
                      <a:solidFill>
                        <a:srgbClr val="C7C6C1"/>
                      </a:solidFill>
                      <a:prstDash val="solid"/>
                    </a:lnB>
                    <a:lnTlToBr w="12700" cmpd="sng">
                      <a:noFill/>
                      <a:prstDash val="solid"/>
                    </a:lnTlToBr>
                    <a:lnBlToTr w="12700" cmpd="sng">
                      <a:noFill/>
                      <a:prstDash val="solid"/>
                    </a:lnBlToTr>
                    <a:solidFill>
                      <a:schemeClr val="tx2"/>
                    </a:solidFill>
                  </a:tcPr>
                </a:tc>
                <a:tc>
                  <a:txBody>
                    <a:bodyPr/>
                    <a:lstStyle/>
                    <a:p>
                      <a:pPr algn="ctr"/>
                      <a:r>
                        <a:rPr lang="en-GB" sz="2500" noProof="0">
                          <a:solidFill>
                            <a:schemeClr val="tx1">
                              <a:lumMod val="75000"/>
                              <a:lumOff val="25000"/>
                            </a:schemeClr>
                          </a:solidFill>
                        </a:rPr>
                        <a:t>Live Video</a:t>
                      </a:r>
                    </a:p>
                  </a:txBody>
                  <a:tcPr marL="363024" marR="272268" marT="181512" marB="181512" anchor="ctr">
                    <a:lnL w="12700" cap="flat" cmpd="sng" algn="ctr">
                      <a:solidFill>
                        <a:schemeClr val="tx1"/>
                      </a:solidFill>
                      <a:prstDash val="solid"/>
                      <a:round/>
                      <a:headEnd type="none" w="med" len="med"/>
                      <a:tailEnd type="none" w="med" len="med"/>
                    </a:lnL>
                    <a:lnR w="12700" cmpd="sng">
                      <a:noFill/>
                      <a:prstDash val="solid"/>
                    </a:lnR>
                    <a:lnT w="9525" cap="flat" cmpd="sng" algn="ctr">
                      <a:solidFill>
                        <a:srgbClr val="C7C6C1"/>
                      </a:solidFill>
                      <a:prstDash val="solid"/>
                    </a:lnT>
                    <a:lnB w="9525" cap="flat" cmpd="sng" algn="ctr">
                      <a:solidFill>
                        <a:srgbClr val="C7C6C1"/>
                      </a:solidFill>
                      <a:prstDash val="soli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44943874"/>
                  </a:ext>
                </a:extLst>
              </a:tr>
            </a:tbl>
          </a:graphicData>
        </a:graphic>
      </p:graphicFrame>
      <p:cxnSp>
        <p:nvCxnSpPr>
          <p:cNvPr id="9" name="Straight Connector 8">
            <a:extLst>
              <a:ext uri="{FF2B5EF4-FFF2-40B4-BE49-F238E27FC236}">
                <a16:creationId xmlns:a16="http://schemas.microsoft.com/office/drawing/2014/main" id="{318C8F7F-FE80-5047-A095-DD981C39FF1E}"/>
              </a:ext>
            </a:extLst>
          </p:cNvPr>
          <p:cNvCxnSpPr>
            <a:cxnSpLocks/>
          </p:cNvCxnSpPr>
          <p:nvPr/>
        </p:nvCxnSpPr>
        <p:spPr>
          <a:xfrm flipH="1" flipV="1">
            <a:off x="4312513" y="-679657"/>
            <a:ext cx="1" cy="4085"/>
          </a:xfrm>
          <a:prstGeom prst="line">
            <a:avLst/>
          </a:prstGeom>
          <a:ln w="304800">
            <a:gradFill flip="none" rotWithShape="1">
              <a:gsLst>
                <a:gs pos="0">
                  <a:schemeClr val="accent4">
                    <a:lumMod val="5000"/>
                    <a:lumOff val="95000"/>
                  </a:schemeClr>
                </a:gs>
                <a:gs pos="2000">
                  <a:schemeClr val="accent4">
                    <a:lumMod val="45000"/>
                    <a:lumOff val="55000"/>
                  </a:schemeClr>
                </a:gs>
                <a:gs pos="11000">
                  <a:srgbClr val="FFC000"/>
                </a:gs>
                <a:gs pos="22000">
                  <a:srgbClr val="FFD65A"/>
                </a:gs>
                <a:gs pos="85000">
                  <a:schemeClr val="accent4">
                    <a:lumMod val="30000"/>
                    <a:lumOff val="70000"/>
                  </a:schemeClr>
                </a:gs>
              </a:gsLst>
              <a:lin ang="18900000" scaled="1"/>
              <a:tileRect/>
            </a:gradFill>
            <a:prstDash val="solid"/>
          </a:ln>
          <a:effectLst>
            <a:softEdge rad="101600"/>
          </a:effectLst>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19BEEEC-C94D-2040-9C6E-6C46549AD8B9}"/>
              </a:ext>
            </a:extLst>
          </p:cNvPr>
          <p:cNvSpPr/>
          <p:nvPr/>
        </p:nvSpPr>
        <p:spPr>
          <a:xfrm>
            <a:off x="8414128" y="2775303"/>
            <a:ext cx="3518173" cy="3426943"/>
          </a:xfrm>
          <a:prstGeom prst="ellipse">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Oval 6">
            <a:extLst>
              <a:ext uri="{FF2B5EF4-FFF2-40B4-BE49-F238E27FC236}">
                <a16:creationId xmlns:a16="http://schemas.microsoft.com/office/drawing/2014/main" id="{6F88F942-ECC9-2249-BC7C-D569EAFC5848}"/>
              </a:ext>
            </a:extLst>
          </p:cNvPr>
          <p:cNvSpPr/>
          <p:nvPr/>
        </p:nvSpPr>
        <p:spPr>
          <a:xfrm>
            <a:off x="4557844" y="2931885"/>
            <a:ext cx="3578569" cy="1527483"/>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Oval 7">
            <a:extLst>
              <a:ext uri="{FF2B5EF4-FFF2-40B4-BE49-F238E27FC236}">
                <a16:creationId xmlns:a16="http://schemas.microsoft.com/office/drawing/2014/main" id="{254FCDF9-F207-E54A-811C-B626D6404EE5}"/>
              </a:ext>
            </a:extLst>
          </p:cNvPr>
          <p:cNvSpPr/>
          <p:nvPr/>
        </p:nvSpPr>
        <p:spPr>
          <a:xfrm>
            <a:off x="8878958" y="4015410"/>
            <a:ext cx="2596143" cy="1636871"/>
          </a:xfrm>
          <a:prstGeom prst="ellipse">
            <a:avLst/>
          </a:prstGeom>
          <a:noFill/>
          <a:ln w="444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4" name="Picture 13" descr="Icon&#10;&#10;Description automatically generated with low confidence">
            <a:extLst>
              <a:ext uri="{FF2B5EF4-FFF2-40B4-BE49-F238E27FC236}">
                <a16:creationId xmlns:a16="http://schemas.microsoft.com/office/drawing/2014/main" id="{1079FDE5-91AD-42BA-C104-2872232860DF}"/>
              </a:ext>
            </a:extLst>
          </p:cNvPr>
          <p:cNvPicPr>
            <a:picLocks noChangeAspect="1"/>
          </p:cNvPicPr>
          <p:nvPr/>
        </p:nvPicPr>
        <p:blipFill>
          <a:blip r:embed="rId3"/>
          <a:stretch>
            <a:fillRect/>
          </a:stretch>
        </p:blipFill>
        <p:spPr>
          <a:xfrm>
            <a:off x="9664065" y="127301"/>
            <a:ext cx="2375019" cy="975783"/>
          </a:xfrm>
          <a:prstGeom prst="rect">
            <a:avLst/>
          </a:prstGeom>
        </p:spPr>
      </p:pic>
    </p:spTree>
    <p:extLst>
      <p:ext uri="{BB962C8B-B14F-4D97-AF65-F5344CB8AC3E}">
        <p14:creationId xmlns:p14="http://schemas.microsoft.com/office/powerpoint/2010/main" val="3577839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6A63-226D-C811-CB28-18E3FCF6A871}"/>
              </a:ext>
            </a:extLst>
          </p:cNvPr>
          <p:cNvSpPr>
            <a:spLocks noGrp="1"/>
          </p:cNvSpPr>
          <p:nvPr>
            <p:ph type="title"/>
          </p:nvPr>
        </p:nvSpPr>
        <p:spPr>
          <a:ln>
            <a:noFill/>
          </a:ln>
        </p:spPr>
        <p:txBody>
          <a:bodyPr/>
          <a:lstStyle/>
          <a:p>
            <a:r>
              <a:rPr lang="en-US" dirty="0"/>
              <a:t>Kubernetes Media Connectivity Options</a:t>
            </a:r>
          </a:p>
        </p:txBody>
      </p:sp>
      <p:sp>
        <p:nvSpPr>
          <p:cNvPr id="3" name="Slide Number Placeholder 2">
            <a:extLst>
              <a:ext uri="{FF2B5EF4-FFF2-40B4-BE49-F238E27FC236}">
                <a16:creationId xmlns:a16="http://schemas.microsoft.com/office/drawing/2014/main" id="{B0AED05E-DB4E-E43A-3DB5-5E44BCF81193}"/>
              </a:ext>
            </a:extLst>
          </p:cNvPr>
          <p:cNvSpPr>
            <a:spLocks noGrp="1"/>
          </p:cNvSpPr>
          <p:nvPr>
            <p:ph type="sldNum" sz="quarter" idx="4"/>
          </p:nvPr>
        </p:nvSpPr>
        <p:spPr>
          <a:xfrm>
            <a:off x="8370150" y="4880892"/>
            <a:ext cx="359666" cy="274637"/>
          </a:xfrm>
          <a:prstGeom prst="rect">
            <a:avLst/>
          </a:prstGeom>
        </p:spPr>
        <p:txBody>
          <a:bodyPr vert="horz" lIns="91440" tIns="45720" rIns="91440" bIns="45720" rtlCol="0" anchor="ctr"/>
          <a:lstStyle>
            <a:defPPr>
              <a:defRPr lang="en-US"/>
            </a:defPPr>
            <a:lvl1pPr algn="r" defTabSz="457200" rtl="0" fontAlgn="base">
              <a:spcBef>
                <a:spcPct val="0"/>
              </a:spcBef>
              <a:spcAft>
                <a:spcPct val="0"/>
              </a:spcAft>
              <a:defRPr lang="en-US" sz="600" kern="1200" smtClean="0">
                <a:solidFill>
                  <a:schemeClr val="tx1"/>
                </a:solidFill>
                <a:latin typeface="+mn-lt"/>
                <a:ea typeface="+mn-ea"/>
                <a:cs typeface="CiscoSans Thin"/>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fld id="{96A97DD0-5BE7-4856-A2A9-C42C6688E607}" type="slidenum">
              <a:rPr lang="en-GB" smtClean="0"/>
              <a:pPr/>
              <a:t>3</a:t>
            </a:fld>
            <a:endParaRPr lang="en-US"/>
          </a:p>
        </p:txBody>
      </p:sp>
      <p:graphicFrame>
        <p:nvGraphicFramePr>
          <p:cNvPr id="6" name="Table 6">
            <a:extLst>
              <a:ext uri="{FF2B5EF4-FFF2-40B4-BE49-F238E27FC236}">
                <a16:creationId xmlns:a16="http://schemas.microsoft.com/office/drawing/2014/main" id="{CE2EFE0A-C2C9-BBB4-C16C-89914110BE71}"/>
              </a:ext>
            </a:extLst>
          </p:cNvPr>
          <p:cNvGraphicFramePr>
            <a:graphicFrameLocks noGrp="1"/>
          </p:cNvGraphicFramePr>
          <p:nvPr>
            <p:extLst>
              <p:ext uri="{D42A27DB-BD31-4B8C-83A1-F6EECF244321}">
                <p14:modId xmlns:p14="http://schemas.microsoft.com/office/powerpoint/2010/main" val="2074777822"/>
              </p:ext>
            </p:extLst>
          </p:nvPr>
        </p:nvGraphicFramePr>
        <p:xfrm>
          <a:off x="1750789" y="1548299"/>
          <a:ext cx="9617995" cy="4695141"/>
        </p:xfrm>
        <a:graphic>
          <a:graphicData uri="http://schemas.openxmlformats.org/drawingml/2006/table">
            <a:tbl>
              <a:tblPr bandRow="1">
                <a:tableStyleId>{C083E6E3-FA7D-4D7B-A595-EF9225AFEA82}</a:tableStyleId>
              </a:tblPr>
              <a:tblGrid>
                <a:gridCol w="1923599">
                  <a:extLst>
                    <a:ext uri="{9D8B030D-6E8A-4147-A177-3AD203B41FA5}">
                      <a16:colId xmlns:a16="http://schemas.microsoft.com/office/drawing/2014/main" val="1260673311"/>
                    </a:ext>
                  </a:extLst>
                </a:gridCol>
                <a:gridCol w="1800627">
                  <a:extLst>
                    <a:ext uri="{9D8B030D-6E8A-4147-A177-3AD203B41FA5}">
                      <a16:colId xmlns:a16="http://schemas.microsoft.com/office/drawing/2014/main" val="3822918372"/>
                    </a:ext>
                  </a:extLst>
                </a:gridCol>
                <a:gridCol w="1800627">
                  <a:extLst>
                    <a:ext uri="{9D8B030D-6E8A-4147-A177-3AD203B41FA5}">
                      <a16:colId xmlns:a16="http://schemas.microsoft.com/office/drawing/2014/main" val="3050631986"/>
                    </a:ext>
                  </a:extLst>
                </a:gridCol>
                <a:gridCol w="1800627">
                  <a:extLst>
                    <a:ext uri="{9D8B030D-6E8A-4147-A177-3AD203B41FA5}">
                      <a16:colId xmlns:a16="http://schemas.microsoft.com/office/drawing/2014/main" val="2092455598"/>
                    </a:ext>
                  </a:extLst>
                </a:gridCol>
                <a:gridCol w="2292515">
                  <a:extLst>
                    <a:ext uri="{9D8B030D-6E8A-4147-A177-3AD203B41FA5}">
                      <a16:colId xmlns:a16="http://schemas.microsoft.com/office/drawing/2014/main" val="2565712658"/>
                    </a:ext>
                  </a:extLst>
                </a:gridCol>
              </a:tblGrid>
              <a:tr h="904647">
                <a:tc>
                  <a:txBody>
                    <a:bodyPr/>
                    <a:lstStyle/>
                    <a:p>
                      <a:endParaRPr lang="en-US" sz="2100" baseline="-25000" dirty="0">
                        <a:latin typeface="+mn-lt"/>
                      </a:endParaRPr>
                    </a:p>
                  </a:txBody>
                  <a:tcPr marL="121920" marR="121920" marT="60960" marB="6096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algn="ctr" defTabSz="685777" rtl="0" eaLnBrk="1" latinLnBrk="0" hangingPunct="1"/>
                      <a:r>
                        <a:rPr lang="en-US" sz="1900" kern="1200">
                          <a:solidFill>
                            <a:schemeClr val="tx1"/>
                          </a:solidFill>
                          <a:latin typeface="+mn-lt"/>
                          <a:ea typeface="+mn-ea"/>
                          <a:cs typeface="+mn-cs"/>
                        </a:rPr>
                        <a:t>TCP</a:t>
                      </a:r>
                    </a:p>
                  </a:txBody>
                  <a:tcPr marL="121920" marR="121920" marT="60960" marB="6096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algn="ctr" defTabSz="685777" rtl="0" eaLnBrk="1" latinLnBrk="0" hangingPunct="1"/>
                      <a:r>
                        <a:rPr lang="en-US" sz="1900" kern="1200">
                          <a:solidFill>
                            <a:schemeClr val="tx1"/>
                          </a:solidFill>
                          <a:latin typeface="+mn-lt"/>
                          <a:ea typeface="+mn-ea"/>
                          <a:cs typeface="+mn-cs"/>
                        </a:rPr>
                        <a:t>HTTP</a:t>
                      </a:r>
                    </a:p>
                  </a:txBody>
                  <a:tcPr marL="121920" marR="121920" marT="60960" marB="6096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algn="ctr" defTabSz="685777" rtl="0" eaLnBrk="1" latinLnBrk="0" hangingPunct="1"/>
                      <a:r>
                        <a:rPr lang="en-US" sz="1900" kern="1200">
                          <a:solidFill>
                            <a:schemeClr val="tx1"/>
                          </a:solidFill>
                          <a:latin typeface="+mn-lt"/>
                          <a:ea typeface="+mn-ea"/>
                          <a:cs typeface="+mn-cs"/>
                        </a:rPr>
                        <a:t>UDP</a:t>
                      </a:r>
                    </a:p>
                  </a:txBody>
                  <a:tcPr marL="121920" marR="121920" marT="60960" marB="6096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pPr marL="0" algn="ctr" defTabSz="685777" rtl="0" eaLnBrk="1" latinLnBrk="0" hangingPunct="1"/>
                      <a:r>
                        <a:rPr lang="en-US" sz="1900" kern="1200">
                          <a:solidFill>
                            <a:schemeClr val="tx1"/>
                          </a:solidFill>
                          <a:latin typeface="+mn-lt"/>
                          <a:ea typeface="+mn-ea"/>
                          <a:cs typeface="+mn-cs"/>
                        </a:rPr>
                        <a:t>Real-Time Media</a:t>
                      </a:r>
                    </a:p>
                    <a:p>
                      <a:pPr marL="0" algn="ctr" defTabSz="685777" rtl="0" eaLnBrk="1" latinLnBrk="0" hangingPunct="1"/>
                      <a:r>
                        <a:rPr lang="en-US" sz="1900" kern="1200">
                          <a:solidFill>
                            <a:schemeClr val="tx1"/>
                          </a:solidFill>
                          <a:latin typeface="+mn-lt"/>
                          <a:ea typeface="+mn-ea"/>
                          <a:cs typeface="+mn-cs"/>
                        </a:rPr>
                        <a:t>(RTSP, SIP, etc.)</a:t>
                      </a:r>
                    </a:p>
                  </a:txBody>
                  <a:tcPr marL="121920" marR="121920" marT="60960" marB="6096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extLst>
                  <a:ext uri="{0D108BD9-81ED-4DB2-BD59-A6C34878D82A}">
                    <a16:rowId xmlns:a16="http://schemas.microsoft.com/office/drawing/2014/main" val="448210230"/>
                  </a:ext>
                </a:extLst>
              </a:tr>
              <a:tr h="904647">
                <a:tc>
                  <a:txBody>
                    <a:bodyPr/>
                    <a:lstStyle/>
                    <a:p>
                      <a:r>
                        <a:rPr lang="en-US" sz="1900">
                          <a:latin typeface="+mn-lt"/>
                        </a:rPr>
                        <a:t>Service Mesh &amp; Load Balancers</a:t>
                      </a:r>
                    </a:p>
                  </a:txBody>
                  <a:tcPr marL="121920" marR="121920" marT="60960" marB="6096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endParaRPr lang="en-US" sz="2500">
                        <a:latin typeface="+mn-lt"/>
                      </a:endParaRPr>
                    </a:p>
                  </a:txBody>
                  <a:tcPr marL="121920" marR="121920" marT="60960" marB="6096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endParaRPr lang="en-US" sz="2500">
                        <a:latin typeface="+mn-lt"/>
                      </a:endParaRPr>
                    </a:p>
                  </a:txBody>
                  <a:tcPr marL="121920" marR="121920" marT="60960" marB="6096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pPr algn="ctr"/>
                      <a:endParaRPr lang="en-US" sz="4300">
                        <a:solidFill>
                          <a:schemeClr val="accent5"/>
                        </a:solidFill>
                        <a:latin typeface="+mn-lt"/>
                      </a:endParaRPr>
                    </a:p>
                  </a:txBody>
                  <a:tcPr marL="121920" marR="121920" marT="60960" marB="6096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endParaRPr lang="en-US" sz="2500">
                        <a:latin typeface="+mn-lt"/>
                      </a:endParaRPr>
                    </a:p>
                  </a:txBody>
                  <a:tcPr marL="121920" marR="121920" marT="60960" marB="6096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563849641"/>
                  </a:ext>
                </a:extLst>
              </a:tr>
              <a:tr h="904647">
                <a:tc>
                  <a:txBody>
                    <a:bodyPr/>
                    <a:lstStyle/>
                    <a:p>
                      <a:r>
                        <a:rPr lang="en-US" sz="1900" dirty="0" err="1">
                          <a:latin typeface="+mn-lt"/>
                        </a:rPr>
                        <a:t>kube</a:t>
                      </a:r>
                      <a:r>
                        <a:rPr lang="en-US" sz="1900" dirty="0">
                          <a:latin typeface="+mn-lt"/>
                        </a:rPr>
                        <a:t>-proxy &amp; </a:t>
                      </a:r>
                      <a:r>
                        <a:rPr lang="en-US" sz="1900" dirty="0" err="1">
                          <a:latin typeface="+mn-lt"/>
                        </a:rPr>
                        <a:t>NodePort</a:t>
                      </a:r>
                      <a:endParaRPr lang="en-US" sz="1900" dirty="0">
                        <a:latin typeface="+mn-lt"/>
                      </a:endParaRPr>
                    </a:p>
                  </a:txBody>
                  <a:tcPr marL="121920" marR="121920" marT="60960" marB="6096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endParaRPr lang="en-US" sz="2500">
                        <a:latin typeface="+mn-lt"/>
                      </a:endParaRPr>
                    </a:p>
                  </a:txBody>
                  <a:tcPr marL="121920" marR="121920" marT="60960" marB="6096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endParaRPr lang="en-US" sz="2500">
                        <a:latin typeface="+mn-lt"/>
                      </a:endParaRPr>
                    </a:p>
                  </a:txBody>
                  <a:tcPr marL="121920" marR="121920" marT="60960" marB="6096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endParaRPr lang="en-US" sz="2500">
                        <a:latin typeface="+mn-lt"/>
                      </a:endParaRPr>
                    </a:p>
                  </a:txBody>
                  <a:tcPr marL="121920" marR="121920" marT="60960" marB="6096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endParaRPr lang="en-US" sz="2500">
                        <a:latin typeface="+mn-lt"/>
                      </a:endParaRPr>
                    </a:p>
                  </a:txBody>
                  <a:tcPr marL="121920" marR="121920" marT="60960" marB="6096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323593670"/>
                  </a:ext>
                </a:extLst>
              </a:tr>
              <a:tr h="904647">
                <a:tc>
                  <a:txBody>
                    <a:bodyPr/>
                    <a:lstStyle/>
                    <a:p>
                      <a:r>
                        <a:rPr lang="en-US" sz="1900">
                          <a:latin typeface="+mn-lt"/>
                        </a:rPr>
                        <a:t>Host Networking</a:t>
                      </a:r>
                    </a:p>
                  </a:txBody>
                  <a:tcPr marL="121920" marR="121920" marT="60960" marB="6096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endParaRPr lang="en-US" sz="2500">
                        <a:latin typeface="+mn-lt"/>
                      </a:endParaRPr>
                    </a:p>
                  </a:txBody>
                  <a:tcPr marL="121920" marR="121920" marT="60960" marB="6096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endParaRPr lang="en-US" sz="2500">
                        <a:latin typeface="+mn-lt"/>
                      </a:endParaRPr>
                    </a:p>
                  </a:txBody>
                  <a:tcPr marL="121920" marR="121920" marT="60960" marB="6096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endParaRPr lang="en-US" sz="2500">
                        <a:latin typeface="+mn-lt"/>
                      </a:endParaRPr>
                    </a:p>
                  </a:txBody>
                  <a:tcPr marL="121920" marR="121920" marT="60960" marB="6096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endParaRPr lang="en-US" sz="2500">
                        <a:latin typeface="+mn-lt"/>
                      </a:endParaRPr>
                    </a:p>
                  </a:txBody>
                  <a:tcPr marL="121920" marR="121920" marT="60960" marB="6096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881125512"/>
                  </a:ext>
                </a:extLst>
              </a:tr>
              <a:tr h="975360">
                <a:tc>
                  <a:txBody>
                    <a:bodyPr/>
                    <a:lstStyle/>
                    <a:p>
                      <a:r>
                        <a:rPr lang="en-US" sz="1900">
                          <a:latin typeface="+mn-lt"/>
                        </a:rPr>
                        <a:t>Media Streaming Mesh</a:t>
                      </a:r>
                    </a:p>
                  </a:txBody>
                  <a:tcPr marL="121920" marR="121920" marT="60960" marB="6096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a:txBody>
                    <a:bodyPr/>
                    <a:lstStyle/>
                    <a:p>
                      <a:endParaRPr lang="en-US" sz="2500">
                        <a:latin typeface="+mn-lt"/>
                      </a:endParaRPr>
                    </a:p>
                  </a:txBody>
                  <a:tcPr marL="121920" marR="121920" marT="60960" marB="6096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endParaRPr lang="en-US" sz="2500">
                        <a:latin typeface="+mn-lt"/>
                      </a:endParaRPr>
                    </a:p>
                  </a:txBody>
                  <a:tcPr marL="121920" marR="121920" marT="60960" marB="6096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endParaRPr lang="en-US" sz="2500">
                        <a:latin typeface="+mn-lt"/>
                      </a:endParaRPr>
                    </a:p>
                  </a:txBody>
                  <a:tcPr marL="121920" marR="121920" marT="60960" marB="6096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tc>
                  <a:txBody>
                    <a:bodyPr/>
                    <a:lstStyle/>
                    <a:p>
                      <a:endParaRPr lang="en-US" sz="2500" dirty="0">
                        <a:latin typeface="+mn-lt"/>
                      </a:endParaRPr>
                    </a:p>
                  </a:txBody>
                  <a:tcPr marL="121920" marR="121920" marT="60960" marB="6096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65882003"/>
                  </a:ext>
                </a:extLst>
              </a:tr>
            </a:tbl>
          </a:graphicData>
        </a:graphic>
      </p:graphicFrame>
      <p:sp>
        <p:nvSpPr>
          <p:cNvPr id="7" name="5-point Star 6">
            <a:extLst>
              <a:ext uri="{FF2B5EF4-FFF2-40B4-BE49-F238E27FC236}">
                <a16:creationId xmlns:a16="http://schemas.microsoft.com/office/drawing/2014/main" id="{2AC3AEC9-1B50-E415-A1F4-4F97C7C7B4F4}"/>
              </a:ext>
            </a:extLst>
          </p:cNvPr>
          <p:cNvSpPr/>
          <p:nvPr/>
        </p:nvSpPr>
        <p:spPr>
          <a:xfrm>
            <a:off x="4342655" y="4539916"/>
            <a:ext cx="524256" cy="548640"/>
          </a:xfrm>
          <a:prstGeom prst="star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7B59A53E-30B3-180A-D6D1-27B5E9C2C5C2}"/>
              </a:ext>
            </a:extLst>
          </p:cNvPr>
          <p:cNvSpPr/>
          <p:nvPr/>
        </p:nvSpPr>
        <p:spPr>
          <a:xfrm>
            <a:off x="6137321" y="4523660"/>
            <a:ext cx="524256" cy="548640"/>
          </a:xfrm>
          <a:prstGeom prst="star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59DF4622-4B17-649A-2085-E12B9BE35D83}"/>
              </a:ext>
            </a:extLst>
          </p:cNvPr>
          <p:cNvSpPr/>
          <p:nvPr/>
        </p:nvSpPr>
        <p:spPr>
          <a:xfrm>
            <a:off x="7982827" y="4523660"/>
            <a:ext cx="524256" cy="548640"/>
          </a:xfrm>
          <a:prstGeom prst="star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513EF162-1622-80F5-D45E-2C0526EFE81F}"/>
              </a:ext>
            </a:extLst>
          </p:cNvPr>
          <p:cNvSpPr/>
          <p:nvPr/>
        </p:nvSpPr>
        <p:spPr>
          <a:xfrm>
            <a:off x="10058357" y="4560236"/>
            <a:ext cx="524256" cy="548640"/>
          </a:xfrm>
          <a:prstGeom prst="star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29D40885-D5FD-523F-168D-A7D6AEB81935}"/>
              </a:ext>
            </a:extLst>
          </p:cNvPr>
          <p:cNvSpPr/>
          <p:nvPr/>
        </p:nvSpPr>
        <p:spPr>
          <a:xfrm>
            <a:off x="4342655" y="3600063"/>
            <a:ext cx="524256" cy="548640"/>
          </a:xfrm>
          <a:prstGeom prst="star5">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59335624-A034-E2E7-5884-5CCB4FA4B76F}"/>
              </a:ext>
            </a:extLst>
          </p:cNvPr>
          <p:cNvSpPr/>
          <p:nvPr/>
        </p:nvSpPr>
        <p:spPr>
          <a:xfrm>
            <a:off x="6137321" y="3600064"/>
            <a:ext cx="524256" cy="548640"/>
          </a:xfrm>
          <a:prstGeom prst="star5">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C9E6EB86-901A-F937-67AB-5DB024F1D53F}"/>
              </a:ext>
            </a:extLst>
          </p:cNvPr>
          <p:cNvSpPr/>
          <p:nvPr/>
        </p:nvSpPr>
        <p:spPr>
          <a:xfrm>
            <a:off x="7982827" y="3640703"/>
            <a:ext cx="524256" cy="548640"/>
          </a:xfrm>
          <a:prstGeom prst="star5">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quot;No&quot; Symbol 28">
            <a:extLst>
              <a:ext uri="{FF2B5EF4-FFF2-40B4-BE49-F238E27FC236}">
                <a16:creationId xmlns:a16="http://schemas.microsoft.com/office/drawing/2014/main" id="{ECB4C56C-E3BF-1D2A-028D-C6C72E3089CA}"/>
              </a:ext>
            </a:extLst>
          </p:cNvPr>
          <p:cNvSpPr/>
          <p:nvPr/>
        </p:nvSpPr>
        <p:spPr>
          <a:xfrm>
            <a:off x="10046165" y="3628511"/>
            <a:ext cx="548640" cy="560832"/>
          </a:xfrm>
          <a:prstGeom prst="noSmoking">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5-point Star 31">
            <a:extLst>
              <a:ext uri="{FF2B5EF4-FFF2-40B4-BE49-F238E27FC236}">
                <a16:creationId xmlns:a16="http://schemas.microsoft.com/office/drawing/2014/main" id="{C73D2042-93DD-18C3-7C34-8B76DA7C5877}"/>
              </a:ext>
            </a:extLst>
          </p:cNvPr>
          <p:cNvSpPr/>
          <p:nvPr/>
        </p:nvSpPr>
        <p:spPr>
          <a:xfrm>
            <a:off x="4342655" y="2640104"/>
            <a:ext cx="524256" cy="548640"/>
          </a:xfrm>
          <a:prstGeom prst="star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a:extLst>
              <a:ext uri="{FF2B5EF4-FFF2-40B4-BE49-F238E27FC236}">
                <a16:creationId xmlns:a16="http://schemas.microsoft.com/office/drawing/2014/main" id="{58A5519C-8CEA-6E51-3725-D2C423490795}"/>
              </a:ext>
            </a:extLst>
          </p:cNvPr>
          <p:cNvSpPr/>
          <p:nvPr/>
        </p:nvSpPr>
        <p:spPr>
          <a:xfrm>
            <a:off x="5765156" y="2627271"/>
            <a:ext cx="524256" cy="548640"/>
          </a:xfrm>
          <a:prstGeom prst="star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a:extLst>
              <a:ext uri="{FF2B5EF4-FFF2-40B4-BE49-F238E27FC236}">
                <a16:creationId xmlns:a16="http://schemas.microsoft.com/office/drawing/2014/main" id="{A05F7229-E81C-EBA3-6AD0-1B70698FD4E5}"/>
              </a:ext>
            </a:extLst>
          </p:cNvPr>
          <p:cNvSpPr/>
          <p:nvPr/>
        </p:nvSpPr>
        <p:spPr>
          <a:xfrm>
            <a:off x="6382884" y="2635399"/>
            <a:ext cx="524256" cy="548640"/>
          </a:xfrm>
          <a:prstGeom prst="star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quot;No&quot; Symbol 35">
            <a:extLst>
              <a:ext uri="{FF2B5EF4-FFF2-40B4-BE49-F238E27FC236}">
                <a16:creationId xmlns:a16="http://schemas.microsoft.com/office/drawing/2014/main" id="{E58CC07F-3806-D437-C230-0AA62C2E3521}"/>
              </a:ext>
            </a:extLst>
          </p:cNvPr>
          <p:cNvSpPr/>
          <p:nvPr/>
        </p:nvSpPr>
        <p:spPr>
          <a:xfrm>
            <a:off x="10046165" y="2682028"/>
            <a:ext cx="548640" cy="560832"/>
          </a:xfrm>
          <a:prstGeom prst="noSmoking">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5-point Star 36">
            <a:extLst>
              <a:ext uri="{FF2B5EF4-FFF2-40B4-BE49-F238E27FC236}">
                <a16:creationId xmlns:a16="http://schemas.microsoft.com/office/drawing/2014/main" id="{1E1224E1-D83B-ACC6-87A9-F08D6F286BC8}"/>
              </a:ext>
            </a:extLst>
          </p:cNvPr>
          <p:cNvSpPr/>
          <p:nvPr/>
        </p:nvSpPr>
        <p:spPr>
          <a:xfrm>
            <a:off x="9709176" y="5461375"/>
            <a:ext cx="524256" cy="548640"/>
          </a:xfrm>
          <a:prstGeom prst="star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37">
            <a:extLst>
              <a:ext uri="{FF2B5EF4-FFF2-40B4-BE49-F238E27FC236}">
                <a16:creationId xmlns:a16="http://schemas.microsoft.com/office/drawing/2014/main" id="{61F3DFE0-B04F-F67C-7694-D62609D659E3}"/>
              </a:ext>
            </a:extLst>
          </p:cNvPr>
          <p:cNvSpPr/>
          <p:nvPr/>
        </p:nvSpPr>
        <p:spPr>
          <a:xfrm>
            <a:off x="10326904" y="5469503"/>
            <a:ext cx="524256" cy="548640"/>
          </a:xfrm>
          <a:prstGeom prst="star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a:extLst>
              <a:ext uri="{FF2B5EF4-FFF2-40B4-BE49-F238E27FC236}">
                <a16:creationId xmlns:a16="http://schemas.microsoft.com/office/drawing/2014/main" id="{B967CB1A-12C9-E08B-D90B-77A4CBB6C989}"/>
              </a:ext>
            </a:extLst>
          </p:cNvPr>
          <p:cNvSpPr/>
          <p:nvPr/>
        </p:nvSpPr>
        <p:spPr>
          <a:xfrm>
            <a:off x="4342655" y="5474208"/>
            <a:ext cx="524256" cy="548640"/>
          </a:xfrm>
          <a:prstGeom prst="star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5-point Star 39">
            <a:extLst>
              <a:ext uri="{FF2B5EF4-FFF2-40B4-BE49-F238E27FC236}">
                <a16:creationId xmlns:a16="http://schemas.microsoft.com/office/drawing/2014/main" id="{45A601FC-CF5A-E000-DFD4-EC933CD05940}"/>
              </a:ext>
            </a:extLst>
          </p:cNvPr>
          <p:cNvSpPr/>
          <p:nvPr/>
        </p:nvSpPr>
        <p:spPr>
          <a:xfrm>
            <a:off x="6137321" y="5461375"/>
            <a:ext cx="524256" cy="548640"/>
          </a:xfrm>
          <a:prstGeom prst="star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5-point Star 40">
            <a:extLst>
              <a:ext uri="{FF2B5EF4-FFF2-40B4-BE49-F238E27FC236}">
                <a16:creationId xmlns:a16="http://schemas.microsoft.com/office/drawing/2014/main" id="{15505509-CF8E-9A14-EFCD-655F0DB32874}"/>
              </a:ext>
            </a:extLst>
          </p:cNvPr>
          <p:cNvSpPr/>
          <p:nvPr/>
        </p:nvSpPr>
        <p:spPr>
          <a:xfrm>
            <a:off x="7982827" y="5436991"/>
            <a:ext cx="524256" cy="548640"/>
          </a:xfrm>
          <a:prstGeom prst="star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3FC67AAC-8FF3-C3E2-A5B0-9CBA8C40969B}"/>
              </a:ext>
            </a:extLst>
          </p:cNvPr>
          <p:cNvGrpSpPr/>
          <p:nvPr/>
        </p:nvGrpSpPr>
        <p:grpSpPr>
          <a:xfrm>
            <a:off x="140210" y="4324471"/>
            <a:ext cx="1566671" cy="888163"/>
            <a:chOff x="105157" y="3243353"/>
            <a:chExt cx="1175003" cy="666122"/>
          </a:xfrm>
        </p:grpSpPr>
        <p:sp>
          <p:nvSpPr>
            <p:cNvPr id="45" name="Rounded Rectangle 44">
              <a:extLst>
                <a:ext uri="{FF2B5EF4-FFF2-40B4-BE49-F238E27FC236}">
                  <a16:creationId xmlns:a16="http://schemas.microsoft.com/office/drawing/2014/main" id="{5576788E-4B8F-C328-4041-BA66F78AE948}"/>
                </a:ext>
              </a:extLst>
            </p:cNvPr>
            <p:cNvSpPr/>
            <p:nvPr/>
          </p:nvSpPr>
          <p:spPr>
            <a:xfrm>
              <a:off x="105157" y="3243353"/>
              <a:ext cx="876620" cy="666122"/>
            </a:xfrm>
            <a:prstGeom prst="round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One Pod Per Node!!!</a:t>
              </a:r>
            </a:p>
          </p:txBody>
        </p:sp>
        <p:cxnSp>
          <p:nvCxnSpPr>
            <p:cNvPr id="46" name="Straight Arrow Connector 45">
              <a:extLst>
                <a:ext uri="{FF2B5EF4-FFF2-40B4-BE49-F238E27FC236}">
                  <a16:creationId xmlns:a16="http://schemas.microsoft.com/office/drawing/2014/main" id="{D373E1A7-40AC-DB9B-8DCF-0C6FDF2093AC}"/>
                </a:ext>
              </a:extLst>
            </p:cNvPr>
            <p:cNvCxnSpPr>
              <a:cxnSpLocks/>
              <a:stCxn id="45" idx="3"/>
            </p:cNvCxnSpPr>
            <p:nvPr/>
          </p:nvCxnSpPr>
          <p:spPr>
            <a:xfrm>
              <a:off x="981777" y="3576414"/>
              <a:ext cx="298383" cy="0"/>
            </a:xfrm>
            <a:prstGeom prst="straightConnector1">
              <a:avLst/>
            </a:prstGeom>
            <a:solidFill>
              <a:schemeClr val="accent2"/>
            </a:solidFill>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quot;No&quot; Symbol 50">
            <a:extLst>
              <a:ext uri="{FF2B5EF4-FFF2-40B4-BE49-F238E27FC236}">
                <a16:creationId xmlns:a16="http://schemas.microsoft.com/office/drawing/2014/main" id="{7068D169-4369-A747-7E49-76713BAE9C16}"/>
              </a:ext>
            </a:extLst>
          </p:cNvPr>
          <p:cNvSpPr/>
          <p:nvPr/>
        </p:nvSpPr>
        <p:spPr>
          <a:xfrm>
            <a:off x="7970635" y="2696785"/>
            <a:ext cx="548640" cy="560832"/>
          </a:xfrm>
          <a:prstGeom prst="noSmoking">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Icon&#10;&#10;Description automatically generated with low confidence">
            <a:extLst>
              <a:ext uri="{FF2B5EF4-FFF2-40B4-BE49-F238E27FC236}">
                <a16:creationId xmlns:a16="http://schemas.microsoft.com/office/drawing/2014/main" id="{D77EE19E-BAC2-EA08-0851-37EB88C38D2C}"/>
              </a:ext>
            </a:extLst>
          </p:cNvPr>
          <p:cNvPicPr>
            <a:picLocks noChangeAspect="1"/>
          </p:cNvPicPr>
          <p:nvPr/>
        </p:nvPicPr>
        <p:blipFill>
          <a:blip r:embed="rId3"/>
          <a:stretch>
            <a:fillRect/>
          </a:stretch>
        </p:blipFill>
        <p:spPr>
          <a:xfrm>
            <a:off x="9664065" y="127301"/>
            <a:ext cx="2375019" cy="975783"/>
          </a:xfrm>
          <a:prstGeom prst="rect">
            <a:avLst/>
          </a:prstGeom>
        </p:spPr>
      </p:pic>
    </p:spTree>
    <p:extLst>
      <p:ext uri="{BB962C8B-B14F-4D97-AF65-F5344CB8AC3E}">
        <p14:creationId xmlns:p14="http://schemas.microsoft.com/office/powerpoint/2010/main" val="528663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3" grpId="0" animBg="1"/>
      <p:bldP spid="14" grpId="0" animBg="1"/>
      <p:bldP spid="15" grpId="0" animBg="1"/>
      <p:bldP spid="29" grpId="0" animBg="1"/>
      <p:bldP spid="32" grpId="0" animBg="1"/>
      <p:bldP spid="33" grpId="0" animBg="1"/>
      <p:bldP spid="34" grpId="0" animBg="1"/>
      <p:bldP spid="36" grpId="0" animBg="1"/>
      <p:bldP spid="37" grpId="0" animBg="1"/>
      <p:bldP spid="38" grpId="0" animBg="1"/>
      <p:bldP spid="39" grpId="0" animBg="1"/>
      <p:bldP spid="40" grpId="0" animBg="1"/>
      <p:bldP spid="41" grpId="0" animBg="1"/>
      <p:bldP spid="51"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663AEC-08E9-44B5-BE9B-E895F858E91D}"/>
              </a:ext>
            </a:extLst>
          </p:cNvPr>
          <p:cNvSpPr>
            <a:spLocks noGrp="1"/>
          </p:cNvSpPr>
          <p:nvPr>
            <p:ph type="title"/>
          </p:nvPr>
        </p:nvSpPr>
        <p:spPr/>
        <p:txBody>
          <a:bodyPr/>
          <a:lstStyle/>
          <a:p>
            <a:r>
              <a:rPr lang="en-US" dirty="0"/>
              <a:t>Benefits of Media Streaming Mesh</a:t>
            </a:r>
          </a:p>
        </p:txBody>
      </p:sp>
      <p:sp>
        <p:nvSpPr>
          <p:cNvPr id="5" name="Rectangle 4">
            <a:extLst>
              <a:ext uri="{FF2B5EF4-FFF2-40B4-BE49-F238E27FC236}">
                <a16:creationId xmlns:a16="http://schemas.microsoft.com/office/drawing/2014/main" id="{B8DE0BF6-C527-434A-9449-D5B6F248DE7D}"/>
              </a:ext>
            </a:extLst>
          </p:cNvPr>
          <p:cNvSpPr/>
          <p:nvPr/>
        </p:nvSpPr>
        <p:spPr>
          <a:xfrm>
            <a:off x="1729468" y="1935039"/>
            <a:ext cx="4040713" cy="1969963"/>
          </a:xfrm>
          <a:prstGeom prst="rect">
            <a:avLst/>
          </a:prstGeom>
        </p:spPr>
        <p:txBody>
          <a:bodyPr wrap="square">
            <a:spAutoFit/>
          </a:bodyPr>
          <a:lstStyle/>
          <a:p>
            <a:pPr>
              <a:lnSpc>
                <a:spcPct val="110000"/>
              </a:lnSpc>
              <a:spcBef>
                <a:spcPts val="1067"/>
              </a:spcBef>
              <a:spcAft>
                <a:spcPts val="667"/>
              </a:spcAft>
            </a:pPr>
            <a:r>
              <a:rPr lang="en-GB" sz="1867" b="1">
                <a:latin typeface="+mj-lt"/>
                <a:cs typeface="CiscoSansTT Medium" panose="020B0503020201020303" pitchFamily="34" charset="0"/>
              </a:rPr>
              <a:t>Observability</a:t>
            </a:r>
            <a:br>
              <a:rPr lang="en-GB" sz="1867">
                <a:solidFill>
                  <a:schemeClr val="accent1"/>
                </a:solidFill>
                <a:latin typeface="+mj-lt"/>
                <a:cs typeface="CiscoSansTT Medium" panose="020B0503020201020303" pitchFamily="34" charset="0"/>
              </a:rPr>
            </a:br>
            <a:r>
              <a:rPr lang="en-GB" sz="1867">
                <a:solidFill>
                  <a:schemeClr val="tx2"/>
                </a:solidFill>
                <a:latin typeface="+mj-lt"/>
              </a:rPr>
              <a:t>Media Streaming Mesh monitors jitter and packet loss across the mesh, enabling DevOps teams to quickly locate and resolve connectivity issues.</a:t>
            </a:r>
          </a:p>
        </p:txBody>
      </p:sp>
      <p:sp>
        <p:nvSpPr>
          <p:cNvPr id="7" name="Rectangle 6">
            <a:extLst>
              <a:ext uri="{FF2B5EF4-FFF2-40B4-BE49-F238E27FC236}">
                <a16:creationId xmlns:a16="http://schemas.microsoft.com/office/drawing/2014/main" id="{6119D6CE-DF7E-8A43-97DC-72E7DE9271DC}"/>
              </a:ext>
            </a:extLst>
          </p:cNvPr>
          <p:cNvSpPr/>
          <p:nvPr/>
        </p:nvSpPr>
        <p:spPr>
          <a:xfrm>
            <a:off x="6147349" y="1935041"/>
            <a:ext cx="4281247" cy="1969963"/>
          </a:xfrm>
          <a:prstGeom prst="rect">
            <a:avLst/>
          </a:prstGeom>
        </p:spPr>
        <p:txBody>
          <a:bodyPr wrap="square">
            <a:spAutoFit/>
          </a:bodyPr>
          <a:lstStyle/>
          <a:p>
            <a:pPr>
              <a:lnSpc>
                <a:spcPct val="110000"/>
              </a:lnSpc>
              <a:spcBef>
                <a:spcPts val="1067"/>
              </a:spcBef>
              <a:spcAft>
                <a:spcPts val="667"/>
              </a:spcAft>
            </a:pPr>
            <a:r>
              <a:rPr lang="en-GB" sz="1867" b="1">
                <a:solidFill>
                  <a:schemeClr val="accent2"/>
                </a:solidFill>
                <a:latin typeface="+mj-lt"/>
                <a:cs typeface="CiscoSansTT Medium" panose="020B0503020201020303" pitchFamily="34" charset="0"/>
              </a:rPr>
              <a:t>Security</a:t>
            </a:r>
            <a:br>
              <a:rPr lang="en-GB" sz="1867">
                <a:solidFill>
                  <a:schemeClr val="accent2"/>
                </a:solidFill>
                <a:latin typeface="+mj-lt"/>
                <a:cs typeface="CiscoSansTT Medium" panose="020B0503020201020303" pitchFamily="34" charset="0"/>
              </a:rPr>
            </a:br>
            <a:r>
              <a:rPr lang="en-GB" sz="1867">
                <a:solidFill>
                  <a:schemeClr val="tx2"/>
                </a:solidFill>
                <a:latin typeface="+mj-lt"/>
              </a:rPr>
              <a:t>Media Streaming Mesh authenticates traffic senders using SPIFFE/SPIRE and can encrypt traffic using SRTP. Proxies reduce attack surface and ensure protocol conformance.</a:t>
            </a:r>
          </a:p>
        </p:txBody>
      </p:sp>
      <p:sp>
        <p:nvSpPr>
          <p:cNvPr id="8" name="Rectangle 7">
            <a:extLst>
              <a:ext uri="{FF2B5EF4-FFF2-40B4-BE49-F238E27FC236}">
                <a16:creationId xmlns:a16="http://schemas.microsoft.com/office/drawing/2014/main" id="{458AB3F1-183B-9649-9AF4-7BB622D1EC3E}"/>
              </a:ext>
            </a:extLst>
          </p:cNvPr>
          <p:cNvSpPr/>
          <p:nvPr/>
        </p:nvSpPr>
        <p:spPr>
          <a:xfrm>
            <a:off x="1739053" y="4123602"/>
            <a:ext cx="4031127" cy="1969963"/>
          </a:xfrm>
          <a:prstGeom prst="rect">
            <a:avLst/>
          </a:prstGeom>
        </p:spPr>
        <p:txBody>
          <a:bodyPr wrap="square">
            <a:spAutoFit/>
          </a:bodyPr>
          <a:lstStyle/>
          <a:p>
            <a:pPr>
              <a:lnSpc>
                <a:spcPct val="110000"/>
              </a:lnSpc>
              <a:spcBef>
                <a:spcPts val="1067"/>
              </a:spcBef>
              <a:spcAft>
                <a:spcPts val="667"/>
              </a:spcAft>
            </a:pPr>
            <a:r>
              <a:rPr lang="en-GB" sz="1867" b="1">
                <a:solidFill>
                  <a:schemeClr val="accent5"/>
                </a:solidFill>
                <a:latin typeface="+mj-lt"/>
                <a:cs typeface="CiscoSansTT Medium" panose="020B0503020201020303" pitchFamily="34" charset="0"/>
              </a:rPr>
              <a:t>Low-Latency</a:t>
            </a:r>
            <a:br>
              <a:rPr lang="en-GB" sz="1867">
                <a:solidFill>
                  <a:schemeClr val="accent5"/>
                </a:solidFill>
                <a:latin typeface="+mj-lt"/>
                <a:cs typeface="CiscoSansTT Medium" panose="020B0503020201020303" pitchFamily="34" charset="0"/>
              </a:rPr>
            </a:br>
            <a:r>
              <a:rPr lang="en-GB" sz="1867">
                <a:solidFill>
                  <a:schemeClr val="tx2"/>
                </a:solidFill>
                <a:latin typeface="+mj-lt"/>
              </a:rPr>
              <a:t>The Media Streaming Mesh RTP data plane proxy adds minimal latency, in contrast</a:t>
            </a:r>
            <a:br>
              <a:rPr lang="en-GB" sz="1867">
                <a:solidFill>
                  <a:schemeClr val="tx2"/>
                </a:solidFill>
                <a:latin typeface="+mj-lt"/>
              </a:rPr>
            </a:br>
            <a:r>
              <a:rPr lang="en-GB" sz="1867">
                <a:solidFill>
                  <a:schemeClr val="tx2"/>
                </a:solidFill>
                <a:latin typeface="+mj-lt"/>
              </a:rPr>
              <a:t>to web proxies that terminate </a:t>
            </a:r>
            <a:br>
              <a:rPr lang="en-GB" sz="1867">
                <a:solidFill>
                  <a:schemeClr val="tx2"/>
                </a:solidFill>
                <a:latin typeface="+mj-lt"/>
              </a:rPr>
            </a:br>
            <a:r>
              <a:rPr lang="en-GB" sz="1867">
                <a:solidFill>
                  <a:schemeClr val="tx2"/>
                </a:solidFill>
                <a:latin typeface="+mj-lt"/>
              </a:rPr>
              <a:t>TCP connections at each hop.   </a:t>
            </a:r>
          </a:p>
        </p:txBody>
      </p:sp>
      <p:sp>
        <p:nvSpPr>
          <p:cNvPr id="9" name="Rectangle 8">
            <a:extLst>
              <a:ext uri="{FF2B5EF4-FFF2-40B4-BE49-F238E27FC236}">
                <a16:creationId xmlns:a16="http://schemas.microsoft.com/office/drawing/2014/main" id="{2551F87C-7A40-B640-ABF1-4EEDAAF08A31}"/>
              </a:ext>
            </a:extLst>
          </p:cNvPr>
          <p:cNvSpPr/>
          <p:nvPr/>
        </p:nvSpPr>
        <p:spPr>
          <a:xfrm>
            <a:off x="6096002" y="4123602"/>
            <a:ext cx="4332593" cy="1969963"/>
          </a:xfrm>
          <a:prstGeom prst="rect">
            <a:avLst/>
          </a:prstGeom>
        </p:spPr>
        <p:txBody>
          <a:bodyPr wrap="square">
            <a:spAutoFit/>
          </a:bodyPr>
          <a:lstStyle/>
          <a:p>
            <a:pPr>
              <a:lnSpc>
                <a:spcPct val="110000"/>
              </a:lnSpc>
              <a:spcBef>
                <a:spcPts val="1067"/>
              </a:spcBef>
              <a:spcAft>
                <a:spcPts val="667"/>
              </a:spcAft>
            </a:pPr>
            <a:r>
              <a:rPr lang="en-GB" sz="1867" b="1">
                <a:solidFill>
                  <a:schemeClr val="accent6"/>
                </a:solidFill>
                <a:latin typeface="+mj-lt"/>
                <a:cs typeface="CiscoSansTT Medium" panose="020B0503020201020303" pitchFamily="34" charset="0"/>
              </a:rPr>
              <a:t>Deployability</a:t>
            </a:r>
            <a:br>
              <a:rPr lang="en-GB" sz="1867">
                <a:solidFill>
                  <a:schemeClr val="accent6"/>
                </a:solidFill>
                <a:latin typeface="+mj-lt"/>
                <a:cs typeface="CiscoSansTT Medium" panose="020B0503020201020303" pitchFamily="34" charset="0"/>
              </a:rPr>
            </a:br>
            <a:r>
              <a:rPr lang="en-GB" sz="1867">
                <a:solidFill>
                  <a:schemeClr val="tx2"/>
                </a:solidFill>
                <a:latin typeface="+mj-lt"/>
                <a:cs typeface="CiscoSansTT Medium" panose="020B0503020201020303" pitchFamily="34" charset="0"/>
              </a:rPr>
              <a:t>Lightweight per-node data plane proxy, and per-cluster control plane proxy ensures a much lower footprint than per-pod web proxies, making it suitable for deployment at the edge</a:t>
            </a:r>
            <a:r>
              <a:rPr lang="en-GB" sz="1867">
                <a:solidFill>
                  <a:schemeClr val="tx2"/>
                </a:solidFill>
                <a:latin typeface="+mj-lt"/>
              </a:rPr>
              <a:t>.</a:t>
            </a:r>
          </a:p>
        </p:txBody>
      </p:sp>
      <p:grpSp>
        <p:nvGrpSpPr>
          <p:cNvPr id="36" name="Group 35">
            <a:extLst>
              <a:ext uri="{FF2B5EF4-FFF2-40B4-BE49-F238E27FC236}">
                <a16:creationId xmlns:a16="http://schemas.microsoft.com/office/drawing/2014/main" id="{5EEA8414-017C-B744-84D1-98660FDE94F2}"/>
              </a:ext>
            </a:extLst>
          </p:cNvPr>
          <p:cNvGrpSpPr/>
          <p:nvPr/>
        </p:nvGrpSpPr>
        <p:grpSpPr>
          <a:xfrm>
            <a:off x="10666461" y="2434609"/>
            <a:ext cx="601760" cy="685251"/>
            <a:chOff x="6270625" y="1381125"/>
            <a:chExt cx="606425" cy="690563"/>
          </a:xfrm>
        </p:grpSpPr>
        <p:sp>
          <p:nvSpPr>
            <p:cNvPr id="37" name="Freeform 36">
              <a:extLst>
                <a:ext uri="{FF2B5EF4-FFF2-40B4-BE49-F238E27FC236}">
                  <a16:creationId xmlns:a16="http://schemas.microsoft.com/office/drawing/2014/main" id="{E7D6BCA6-175E-3842-AD97-75E5A6955200}"/>
                </a:ext>
              </a:extLst>
            </p:cNvPr>
            <p:cNvSpPr>
              <a:spLocks noEditPoints="1"/>
            </p:cNvSpPr>
            <p:nvPr/>
          </p:nvSpPr>
          <p:spPr bwMode="auto">
            <a:xfrm>
              <a:off x="6270625" y="1381125"/>
              <a:ext cx="606425" cy="690563"/>
            </a:xfrm>
            <a:custGeom>
              <a:avLst/>
              <a:gdLst>
                <a:gd name="T0" fmla="*/ 803 w 937"/>
                <a:gd name="T1" fmla="*/ 461 h 1064"/>
                <a:gd name="T2" fmla="*/ 803 w 937"/>
                <a:gd name="T3" fmla="*/ 338 h 1064"/>
                <a:gd name="T4" fmla="*/ 469 w 937"/>
                <a:gd name="T5" fmla="*/ 0 h 1064"/>
                <a:gd name="T6" fmla="*/ 134 w 937"/>
                <a:gd name="T7" fmla="*/ 335 h 1064"/>
                <a:gd name="T8" fmla="*/ 134 w 937"/>
                <a:gd name="T9" fmla="*/ 461 h 1064"/>
                <a:gd name="T10" fmla="*/ 47 w 937"/>
                <a:gd name="T11" fmla="*/ 461 h 1064"/>
                <a:gd name="T12" fmla="*/ 0 w 937"/>
                <a:gd name="T13" fmla="*/ 508 h 1064"/>
                <a:gd name="T14" fmla="*/ 0 w 937"/>
                <a:gd name="T15" fmla="*/ 997 h 1064"/>
                <a:gd name="T16" fmla="*/ 67 w 937"/>
                <a:gd name="T17" fmla="*/ 1064 h 1064"/>
                <a:gd name="T18" fmla="*/ 870 w 937"/>
                <a:gd name="T19" fmla="*/ 1064 h 1064"/>
                <a:gd name="T20" fmla="*/ 937 w 937"/>
                <a:gd name="T21" fmla="*/ 997 h 1064"/>
                <a:gd name="T22" fmla="*/ 937 w 937"/>
                <a:gd name="T23" fmla="*/ 508 h 1064"/>
                <a:gd name="T24" fmla="*/ 890 w 937"/>
                <a:gd name="T25" fmla="*/ 461 h 1064"/>
                <a:gd name="T26" fmla="*/ 803 w 937"/>
                <a:gd name="T27" fmla="*/ 461 h 1064"/>
                <a:gd name="T28" fmla="*/ 268 w 937"/>
                <a:gd name="T29" fmla="*/ 335 h 1064"/>
                <a:gd name="T30" fmla="*/ 469 w 937"/>
                <a:gd name="T31" fmla="*/ 134 h 1064"/>
                <a:gd name="T32" fmla="*/ 669 w 937"/>
                <a:gd name="T33" fmla="*/ 335 h 1064"/>
                <a:gd name="T34" fmla="*/ 669 w 937"/>
                <a:gd name="T35" fmla="*/ 461 h 1064"/>
                <a:gd name="T36" fmla="*/ 268 w 937"/>
                <a:gd name="T37" fmla="*/ 461 h 1064"/>
                <a:gd name="T38" fmla="*/ 268 w 937"/>
                <a:gd name="T39" fmla="*/ 335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7" h="1064">
                  <a:moveTo>
                    <a:pt x="803" y="461"/>
                  </a:moveTo>
                  <a:cubicBezTo>
                    <a:pt x="803" y="338"/>
                    <a:pt x="803" y="338"/>
                    <a:pt x="803" y="338"/>
                  </a:cubicBezTo>
                  <a:cubicBezTo>
                    <a:pt x="803" y="154"/>
                    <a:pt x="653" y="1"/>
                    <a:pt x="469" y="0"/>
                  </a:cubicBezTo>
                  <a:cubicBezTo>
                    <a:pt x="285" y="0"/>
                    <a:pt x="134" y="151"/>
                    <a:pt x="134" y="335"/>
                  </a:cubicBezTo>
                  <a:cubicBezTo>
                    <a:pt x="134" y="461"/>
                    <a:pt x="134" y="461"/>
                    <a:pt x="134" y="461"/>
                  </a:cubicBezTo>
                  <a:cubicBezTo>
                    <a:pt x="47" y="461"/>
                    <a:pt x="47" y="461"/>
                    <a:pt x="47" y="461"/>
                  </a:cubicBezTo>
                  <a:cubicBezTo>
                    <a:pt x="21" y="461"/>
                    <a:pt x="0" y="482"/>
                    <a:pt x="0" y="508"/>
                  </a:cubicBezTo>
                  <a:cubicBezTo>
                    <a:pt x="0" y="997"/>
                    <a:pt x="0" y="997"/>
                    <a:pt x="0" y="997"/>
                  </a:cubicBezTo>
                  <a:cubicBezTo>
                    <a:pt x="0" y="1034"/>
                    <a:pt x="30" y="1064"/>
                    <a:pt x="67" y="1064"/>
                  </a:cubicBezTo>
                  <a:cubicBezTo>
                    <a:pt x="870" y="1064"/>
                    <a:pt x="870" y="1064"/>
                    <a:pt x="870" y="1064"/>
                  </a:cubicBezTo>
                  <a:cubicBezTo>
                    <a:pt x="907" y="1064"/>
                    <a:pt x="937" y="1034"/>
                    <a:pt x="937" y="997"/>
                  </a:cubicBezTo>
                  <a:cubicBezTo>
                    <a:pt x="937" y="508"/>
                    <a:pt x="937" y="508"/>
                    <a:pt x="937" y="508"/>
                  </a:cubicBezTo>
                  <a:cubicBezTo>
                    <a:pt x="937" y="482"/>
                    <a:pt x="916" y="461"/>
                    <a:pt x="890" y="461"/>
                  </a:cubicBezTo>
                  <a:lnTo>
                    <a:pt x="803" y="461"/>
                  </a:lnTo>
                  <a:close/>
                  <a:moveTo>
                    <a:pt x="268" y="335"/>
                  </a:moveTo>
                  <a:cubicBezTo>
                    <a:pt x="268" y="224"/>
                    <a:pt x="358" y="134"/>
                    <a:pt x="469" y="134"/>
                  </a:cubicBezTo>
                  <a:cubicBezTo>
                    <a:pt x="579" y="134"/>
                    <a:pt x="669" y="224"/>
                    <a:pt x="669" y="335"/>
                  </a:cubicBezTo>
                  <a:cubicBezTo>
                    <a:pt x="669" y="461"/>
                    <a:pt x="669" y="461"/>
                    <a:pt x="669" y="461"/>
                  </a:cubicBezTo>
                  <a:cubicBezTo>
                    <a:pt x="268" y="461"/>
                    <a:pt x="268" y="461"/>
                    <a:pt x="268" y="461"/>
                  </a:cubicBezTo>
                  <a:lnTo>
                    <a:pt x="268" y="335"/>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38" name="Freeform 37">
              <a:extLst>
                <a:ext uri="{FF2B5EF4-FFF2-40B4-BE49-F238E27FC236}">
                  <a16:creationId xmlns:a16="http://schemas.microsoft.com/office/drawing/2014/main" id="{3E7BA0C0-F103-534C-AB61-801CBEBB093B}"/>
                </a:ext>
              </a:extLst>
            </p:cNvPr>
            <p:cNvSpPr>
              <a:spLocks/>
            </p:cNvSpPr>
            <p:nvPr/>
          </p:nvSpPr>
          <p:spPr bwMode="auto">
            <a:xfrm>
              <a:off x="6510338" y="1760538"/>
              <a:ext cx="127000" cy="228600"/>
            </a:xfrm>
            <a:custGeom>
              <a:avLst/>
              <a:gdLst>
                <a:gd name="T0" fmla="*/ 196 w 196"/>
                <a:gd name="T1" fmla="*/ 99 h 352"/>
                <a:gd name="T2" fmla="*/ 98 w 196"/>
                <a:gd name="T3" fmla="*/ 0 h 352"/>
                <a:gd name="T4" fmla="*/ 0 w 196"/>
                <a:gd name="T5" fmla="*/ 99 h 352"/>
                <a:gd name="T6" fmla="*/ 56 w 196"/>
                <a:gd name="T7" fmla="*/ 188 h 352"/>
                <a:gd name="T8" fmla="*/ 56 w 196"/>
                <a:gd name="T9" fmla="*/ 310 h 352"/>
                <a:gd name="T10" fmla="*/ 99 w 196"/>
                <a:gd name="T11" fmla="*/ 352 h 352"/>
                <a:gd name="T12" fmla="*/ 141 w 196"/>
                <a:gd name="T13" fmla="*/ 310 h 352"/>
                <a:gd name="T14" fmla="*/ 141 w 196"/>
                <a:gd name="T15" fmla="*/ 187 h 352"/>
                <a:gd name="T16" fmla="*/ 196 w 196"/>
                <a:gd name="T17" fmla="*/ 9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52">
                  <a:moveTo>
                    <a:pt x="196" y="99"/>
                  </a:moveTo>
                  <a:cubicBezTo>
                    <a:pt x="196" y="44"/>
                    <a:pt x="152" y="0"/>
                    <a:pt x="98" y="0"/>
                  </a:cubicBezTo>
                  <a:cubicBezTo>
                    <a:pt x="44" y="0"/>
                    <a:pt x="0" y="44"/>
                    <a:pt x="0" y="99"/>
                  </a:cubicBezTo>
                  <a:cubicBezTo>
                    <a:pt x="0" y="138"/>
                    <a:pt x="23" y="172"/>
                    <a:pt x="56" y="188"/>
                  </a:cubicBezTo>
                  <a:cubicBezTo>
                    <a:pt x="56" y="310"/>
                    <a:pt x="56" y="310"/>
                    <a:pt x="56" y="310"/>
                  </a:cubicBezTo>
                  <a:cubicBezTo>
                    <a:pt x="56" y="333"/>
                    <a:pt x="75" y="352"/>
                    <a:pt x="99" y="352"/>
                  </a:cubicBezTo>
                  <a:cubicBezTo>
                    <a:pt x="122" y="352"/>
                    <a:pt x="141" y="333"/>
                    <a:pt x="141" y="310"/>
                  </a:cubicBezTo>
                  <a:cubicBezTo>
                    <a:pt x="141" y="187"/>
                    <a:pt x="141" y="187"/>
                    <a:pt x="141" y="187"/>
                  </a:cubicBezTo>
                  <a:cubicBezTo>
                    <a:pt x="174" y="172"/>
                    <a:pt x="196" y="138"/>
                    <a:pt x="196" y="9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grpSp>
      <p:grpSp>
        <p:nvGrpSpPr>
          <p:cNvPr id="39" name="Group 38">
            <a:extLst>
              <a:ext uri="{FF2B5EF4-FFF2-40B4-BE49-F238E27FC236}">
                <a16:creationId xmlns:a16="http://schemas.microsoft.com/office/drawing/2014/main" id="{4A052425-B297-0D45-9787-D970B841C3F6}"/>
              </a:ext>
            </a:extLst>
          </p:cNvPr>
          <p:cNvGrpSpPr/>
          <p:nvPr/>
        </p:nvGrpSpPr>
        <p:grpSpPr>
          <a:xfrm>
            <a:off x="695758" y="4625875"/>
            <a:ext cx="591153" cy="666980"/>
            <a:chOff x="3354388" y="1414463"/>
            <a:chExt cx="668337" cy="754063"/>
          </a:xfrm>
        </p:grpSpPr>
        <p:sp>
          <p:nvSpPr>
            <p:cNvPr id="40" name="Freeform 39">
              <a:extLst>
                <a:ext uri="{FF2B5EF4-FFF2-40B4-BE49-F238E27FC236}">
                  <a16:creationId xmlns:a16="http://schemas.microsoft.com/office/drawing/2014/main" id="{CA4B0C2F-845F-2F46-851C-41FA44DAD8B5}"/>
                </a:ext>
              </a:extLst>
            </p:cNvPr>
            <p:cNvSpPr>
              <a:spLocks/>
            </p:cNvSpPr>
            <p:nvPr/>
          </p:nvSpPr>
          <p:spPr bwMode="auto">
            <a:xfrm>
              <a:off x="3354388" y="1414463"/>
              <a:ext cx="635000" cy="754063"/>
            </a:xfrm>
            <a:custGeom>
              <a:avLst/>
              <a:gdLst>
                <a:gd name="T0" fmla="*/ 979 w 979"/>
                <a:gd name="T1" fmla="*/ 150 h 1160"/>
                <a:gd name="T2" fmla="*/ 897 w 979"/>
                <a:gd name="T3" fmla="*/ 224 h 1160"/>
                <a:gd name="T4" fmla="*/ 742 w 979"/>
                <a:gd name="T5" fmla="*/ 131 h 1160"/>
                <a:gd name="T6" fmla="*/ 601 w 979"/>
                <a:gd name="T7" fmla="*/ 100 h 1160"/>
                <a:gd name="T8" fmla="*/ 522 w 979"/>
                <a:gd name="T9" fmla="*/ 101 h 1160"/>
                <a:gd name="T10" fmla="*/ 324 w 979"/>
                <a:gd name="T11" fmla="*/ 161 h 1160"/>
                <a:gd name="T12" fmla="*/ 171 w 979"/>
                <a:gd name="T13" fmla="*/ 289 h 1160"/>
                <a:gd name="T14" fmla="*/ 65 w 979"/>
                <a:gd name="T15" fmla="*/ 528 h 1160"/>
                <a:gd name="T16" fmla="*/ 58 w 979"/>
                <a:gd name="T17" fmla="*/ 626 h 1160"/>
                <a:gd name="T18" fmla="*/ 191 w 979"/>
                <a:gd name="T19" fmla="*/ 960 h 1160"/>
                <a:gd name="T20" fmla="*/ 498 w 979"/>
                <a:gd name="T21" fmla="*/ 1131 h 1160"/>
                <a:gd name="T22" fmla="*/ 591 w 979"/>
                <a:gd name="T23" fmla="*/ 1139 h 1160"/>
                <a:gd name="T24" fmla="*/ 856 w 979"/>
                <a:gd name="T25" fmla="*/ 1068 h 1160"/>
                <a:gd name="T26" fmla="*/ 950 w 979"/>
                <a:gd name="T27" fmla="*/ 1001 h 1160"/>
                <a:gd name="T28" fmla="*/ 954 w 979"/>
                <a:gd name="T29" fmla="*/ 1000 h 1160"/>
                <a:gd name="T30" fmla="*/ 950 w 979"/>
                <a:gd name="T31" fmla="*/ 1005 h 1160"/>
                <a:gd name="T32" fmla="*/ 702 w 979"/>
                <a:gd name="T33" fmla="*/ 1143 h 1160"/>
                <a:gd name="T34" fmla="*/ 570 w 979"/>
                <a:gd name="T35" fmla="*/ 1159 h 1160"/>
                <a:gd name="T36" fmla="*/ 258 w 979"/>
                <a:gd name="T37" fmla="*/ 1067 h 1160"/>
                <a:gd name="T38" fmla="*/ 24 w 979"/>
                <a:gd name="T39" fmla="*/ 752 h 1160"/>
                <a:gd name="T40" fmla="*/ 1 w 979"/>
                <a:gd name="T41" fmla="*/ 595 h 1160"/>
                <a:gd name="T42" fmla="*/ 42 w 979"/>
                <a:gd name="T43" fmla="*/ 375 h 1160"/>
                <a:gd name="T44" fmla="*/ 140 w 979"/>
                <a:gd name="T45" fmla="*/ 213 h 1160"/>
                <a:gd name="T46" fmla="*/ 414 w 979"/>
                <a:gd name="T47" fmla="*/ 32 h 1160"/>
                <a:gd name="T48" fmla="*/ 521 w 979"/>
                <a:gd name="T49" fmla="*/ 10 h 1160"/>
                <a:gd name="T50" fmla="*/ 773 w 979"/>
                <a:gd name="T51" fmla="*/ 35 h 1160"/>
                <a:gd name="T52" fmla="*/ 950 w 979"/>
                <a:gd name="T53" fmla="*/ 127 h 1160"/>
                <a:gd name="T54" fmla="*/ 979 w 979"/>
                <a:gd name="T55" fmla="*/ 15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9" h="1160">
                  <a:moveTo>
                    <a:pt x="979" y="150"/>
                  </a:moveTo>
                  <a:cubicBezTo>
                    <a:pt x="952" y="175"/>
                    <a:pt x="925" y="200"/>
                    <a:pt x="897" y="224"/>
                  </a:cubicBezTo>
                  <a:cubicBezTo>
                    <a:pt x="854" y="189"/>
                    <a:pt x="793" y="150"/>
                    <a:pt x="742" y="131"/>
                  </a:cubicBezTo>
                  <a:cubicBezTo>
                    <a:pt x="696" y="114"/>
                    <a:pt x="649" y="104"/>
                    <a:pt x="601" y="100"/>
                  </a:cubicBezTo>
                  <a:cubicBezTo>
                    <a:pt x="575" y="99"/>
                    <a:pt x="549" y="98"/>
                    <a:pt x="522" y="101"/>
                  </a:cubicBezTo>
                  <a:cubicBezTo>
                    <a:pt x="452" y="107"/>
                    <a:pt x="386" y="127"/>
                    <a:pt x="324" y="161"/>
                  </a:cubicBezTo>
                  <a:cubicBezTo>
                    <a:pt x="265" y="193"/>
                    <a:pt x="214" y="236"/>
                    <a:pt x="171" y="289"/>
                  </a:cubicBezTo>
                  <a:cubicBezTo>
                    <a:pt x="115" y="359"/>
                    <a:pt x="79" y="439"/>
                    <a:pt x="65" y="528"/>
                  </a:cubicBezTo>
                  <a:cubicBezTo>
                    <a:pt x="59" y="560"/>
                    <a:pt x="57" y="593"/>
                    <a:pt x="58" y="626"/>
                  </a:cubicBezTo>
                  <a:cubicBezTo>
                    <a:pt x="62" y="753"/>
                    <a:pt x="106" y="865"/>
                    <a:pt x="191" y="960"/>
                  </a:cubicBezTo>
                  <a:cubicBezTo>
                    <a:pt x="273" y="1053"/>
                    <a:pt x="376" y="1110"/>
                    <a:pt x="498" y="1131"/>
                  </a:cubicBezTo>
                  <a:cubicBezTo>
                    <a:pt x="529" y="1137"/>
                    <a:pt x="560" y="1139"/>
                    <a:pt x="591" y="1139"/>
                  </a:cubicBezTo>
                  <a:cubicBezTo>
                    <a:pt x="686" y="1139"/>
                    <a:pt x="774" y="1115"/>
                    <a:pt x="856" y="1068"/>
                  </a:cubicBezTo>
                  <a:cubicBezTo>
                    <a:pt x="890" y="1050"/>
                    <a:pt x="921" y="1027"/>
                    <a:pt x="950" y="1001"/>
                  </a:cubicBezTo>
                  <a:cubicBezTo>
                    <a:pt x="951" y="1000"/>
                    <a:pt x="952" y="999"/>
                    <a:pt x="954" y="1000"/>
                  </a:cubicBezTo>
                  <a:cubicBezTo>
                    <a:pt x="954" y="1002"/>
                    <a:pt x="952" y="1003"/>
                    <a:pt x="950" y="1005"/>
                  </a:cubicBezTo>
                  <a:cubicBezTo>
                    <a:pt x="879" y="1073"/>
                    <a:pt x="796" y="1118"/>
                    <a:pt x="702" y="1143"/>
                  </a:cubicBezTo>
                  <a:cubicBezTo>
                    <a:pt x="658" y="1154"/>
                    <a:pt x="614" y="1159"/>
                    <a:pt x="570" y="1159"/>
                  </a:cubicBezTo>
                  <a:cubicBezTo>
                    <a:pt x="457" y="1160"/>
                    <a:pt x="352" y="1129"/>
                    <a:pt x="258" y="1067"/>
                  </a:cubicBezTo>
                  <a:cubicBezTo>
                    <a:pt x="142" y="990"/>
                    <a:pt x="65" y="885"/>
                    <a:pt x="24" y="752"/>
                  </a:cubicBezTo>
                  <a:cubicBezTo>
                    <a:pt x="9" y="701"/>
                    <a:pt x="1" y="648"/>
                    <a:pt x="1" y="595"/>
                  </a:cubicBezTo>
                  <a:cubicBezTo>
                    <a:pt x="0" y="519"/>
                    <a:pt x="14" y="445"/>
                    <a:pt x="42" y="375"/>
                  </a:cubicBezTo>
                  <a:cubicBezTo>
                    <a:pt x="66" y="315"/>
                    <a:pt x="98" y="261"/>
                    <a:pt x="140" y="213"/>
                  </a:cubicBezTo>
                  <a:cubicBezTo>
                    <a:pt x="214" y="126"/>
                    <a:pt x="306" y="66"/>
                    <a:pt x="414" y="32"/>
                  </a:cubicBezTo>
                  <a:cubicBezTo>
                    <a:pt x="449" y="21"/>
                    <a:pt x="485" y="14"/>
                    <a:pt x="521" y="10"/>
                  </a:cubicBezTo>
                  <a:cubicBezTo>
                    <a:pt x="607" y="0"/>
                    <a:pt x="691" y="8"/>
                    <a:pt x="773" y="35"/>
                  </a:cubicBezTo>
                  <a:cubicBezTo>
                    <a:pt x="837" y="55"/>
                    <a:pt x="896" y="86"/>
                    <a:pt x="950" y="127"/>
                  </a:cubicBezTo>
                  <a:cubicBezTo>
                    <a:pt x="955" y="131"/>
                    <a:pt x="974" y="146"/>
                    <a:pt x="979" y="15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41" name="Freeform 40">
              <a:extLst>
                <a:ext uri="{FF2B5EF4-FFF2-40B4-BE49-F238E27FC236}">
                  <a16:creationId xmlns:a16="http://schemas.microsoft.com/office/drawing/2014/main" id="{214E513F-E417-9F49-931F-9FA4DB67CEAE}"/>
                </a:ext>
              </a:extLst>
            </p:cNvPr>
            <p:cNvSpPr>
              <a:spLocks/>
            </p:cNvSpPr>
            <p:nvPr/>
          </p:nvSpPr>
          <p:spPr bwMode="auto">
            <a:xfrm>
              <a:off x="3810000" y="1485900"/>
              <a:ext cx="212725" cy="211138"/>
            </a:xfrm>
            <a:custGeom>
              <a:avLst/>
              <a:gdLst>
                <a:gd name="T0" fmla="*/ 0 w 328"/>
                <a:gd name="T1" fmla="*/ 252 h 326"/>
                <a:gd name="T2" fmla="*/ 78 w 328"/>
                <a:gd name="T3" fmla="*/ 326 h 326"/>
                <a:gd name="T4" fmla="*/ 328 w 328"/>
                <a:gd name="T5" fmla="*/ 5 h 326"/>
                <a:gd name="T6" fmla="*/ 0 w 328"/>
                <a:gd name="T7" fmla="*/ 252 h 326"/>
              </a:gdLst>
              <a:ahLst/>
              <a:cxnLst>
                <a:cxn ang="0">
                  <a:pos x="T0" y="T1"/>
                </a:cxn>
                <a:cxn ang="0">
                  <a:pos x="T2" y="T3"/>
                </a:cxn>
                <a:cxn ang="0">
                  <a:pos x="T4" y="T5"/>
                </a:cxn>
                <a:cxn ang="0">
                  <a:pos x="T6" y="T7"/>
                </a:cxn>
              </a:cxnLst>
              <a:rect l="0" t="0" r="r" b="b"/>
              <a:pathLst>
                <a:path w="328" h="326">
                  <a:moveTo>
                    <a:pt x="0" y="252"/>
                  </a:moveTo>
                  <a:cubicBezTo>
                    <a:pt x="30" y="272"/>
                    <a:pt x="56" y="297"/>
                    <a:pt x="78" y="326"/>
                  </a:cubicBezTo>
                  <a:cubicBezTo>
                    <a:pt x="138" y="247"/>
                    <a:pt x="222" y="146"/>
                    <a:pt x="328" y="5"/>
                  </a:cubicBezTo>
                  <a:cubicBezTo>
                    <a:pt x="328" y="5"/>
                    <a:pt x="324" y="0"/>
                    <a:pt x="0" y="252"/>
                  </a:cubicBezTo>
                  <a:close/>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42" name="Freeform 41">
              <a:extLst>
                <a:ext uri="{FF2B5EF4-FFF2-40B4-BE49-F238E27FC236}">
                  <a16:creationId xmlns:a16="http://schemas.microsoft.com/office/drawing/2014/main" id="{F04EBB5E-E82F-DE48-8055-51B6CC138F03}"/>
                </a:ext>
              </a:extLst>
            </p:cNvPr>
            <p:cNvSpPr>
              <a:spLocks/>
            </p:cNvSpPr>
            <p:nvPr/>
          </p:nvSpPr>
          <p:spPr bwMode="auto">
            <a:xfrm>
              <a:off x="3668713" y="1571625"/>
              <a:ext cx="87313" cy="442913"/>
            </a:xfrm>
            <a:custGeom>
              <a:avLst/>
              <a:gdLst>
                <a:gd name="T0" fmla="*/ 0 w 134"/>
                <a:gd name="T1" fmla="*/ 615 h 680"/>
                <a:gd name="T2" fmla="*/ 0 w 134"/>
                <a:gd name="T3" fmla="*/ 63 h 680"/>
                <a:gd name="T4" fmla="*/ 68 w 134"/>
                <a:gd name="T5" fmla="*/ 0 h 680"/>
                <a:gd name="T6" fmla="*/ 133 w 134"/>
                <a:gd name="T7" fmla="*/ 63 h 680"/>
                <a:gd name="T8" fmla="*/ 134 w 134"/>
                <a:gd name="T9" fmla="*/ 615 h 680"/>
                <a:gd name="T10" fmla="*/ 68 w 134"/>
                <a:gd name="T11" fmla="*/ 680 h 680"/>
                <a:gd name="T12" fmla="*/ 0 w 134"/>
                <a:gd name="T13" fmla="*/ 615 h 680"/>
              </a:gdLst>
              <a:ahLst/>
              <a:cxnLst>
                <a:cxn ang="0">
                  <a:pos x="T0" y="T1"/>
                </a:cxn>
                <a:cxn ang="0">
                  <a:pos x="T2" y="T3"/>
                </a:cxn>
                <a:cxn ang="0">
                  <a:pos x="T4" y="T5"/>
                </a:cxn>
                <a:cxn ang="0">
                  <a:pos x="T6" y="T7"/>
                </a:cxn>
                <a:cxn ang="0">
                  <a:pos x="T8" y="T9"/>
                </a:cxn>
                <a:cxn ang="0">
                  <a:pos x="T10" y="T11"/>
                </a:cxn>
                <a:cxn ang="0">
                  <a:pos x="T12" y="T13"/>
                </a:cxn>
              </a:cxnLst>
              <a:rect l="0" t="0" r="r" b="b"/>
              <a:pathLst>
                <a:path w="134" h="680">
                  <a:moveTo>
                    <a:pt x="0" y="615"/>
                  </a:moveTo>
                  <a:cubicBezTo>
                    <a:pt x="0" y="63"/>
                    <a:pt x="0" y="63"/>
                    <a:pt x="0" y="63"/>
                  </a:cubicBezTo>
                  <a:cubicBezTo>
                    <a:pt x="0" y="29"/>
                    <a:pt x="29" y="0"/>
                    <a:pt x="68" y="0"/>
                  </a:cubicBezTo>
                  <a:cubicBezTo>
                    <a:pt x="104" y="0"/>
                    <a:pt x="133" y="29"/>
                    <a:pt x="133" y="63"/>
                  </a:cubicBezTo>
                  <a:cubicBezTo>
                    <a:pt x="134" y="615"/>
                    <a:pt x="134" y="615"/>
                    <a:pt x="134" y="615"/>
                  </a:cubicBezTo>
                  <a:cubicBezTo>
                    <a:pt x="134" y="652"/>
                    <a:pt x="104" y="680"/>
                    <a:pt x="68" y="680"/>
                  </a:cubicBezTo>
                  <a:cubicBezTo>
                    <a:pt x="30" y="680"/>
                    <a:pt x="0" y="652"/>
                    <a:pt x="0" y="615"/>
                  </a:cubicBezTo>
                  <a:close/>
                </a:path>
              </a:pathLst>
            </a:custGeom>
            <a:solidFill>
              <a:srgbClr val="C6C7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43" name="Freeform 42">
              <a:extLst>
                <a:ext uri="{FF2B5EF4-FFF2-40B4-BE49-F238E27FC236}">
                  <a16:creationId xmlns:a16="http://schemas.microsoft.com/office/drawing/2014/main" id="{3B0619C3-19F9-3C42-8564-3C06C331400B}"/>
                </a:ext>
              </a:extLst>
            </p:cNvPr>
            <p:cNvSpPr>
              <a:spLocks/>
            </p:cNvSpPr>
            <p:nvPr/>
          </p:nvSpPr>
          <p:spPr bwMode="auto">
            <a:xfrm>
              <a:off x="3495675" y="1752600"/>
              <a:ext cx="433388" cy="80963"/>
            </a:xfrm>
            <a:custGeom>
              <a:avLst/>
              <a:gdLst>
                <a:gd name="T0" fmla="*/ 62 w 669"/>
                <a:gd name="T1" fmla="*/ 1 h 124"/>
                <a:gd name="T2" fmla="*/ 605 w 669"/>
                <a:gd name="T3" fmla="*/ 0 h 124"/>
                <a:gd name="T4" fmla="*/ 669 w 669"/>
                <a:gd name="T5" fmla="*/ 64 h 124"/>
                <a:gd name="T6" fmla="*/ 605 w 669"/>
                <a:gd name="T7" fmla="*/ 124 h 124"/>
                <a:gd name="T8" fmla="*/ 62 w 669"/>
                <a:gd name="T9" fmla="*/ 124 h 124"/>
                <a:gd name="T10" fmla="*/ 0 w 669"/>
                <a:gd name="T11" fmla="*/ 64 h 124"/>
                <a:gd name="T12" fmla="*/ 62 w 669"/>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669" h="124">
                  <a:moveTo>
                    <a:pt x="62" y="1"/>
                  </a:moveTo>
                  <a:cubicBezTo>
                    <a:pt x="605" y="0"/>
                    <a:pt x="605" y="0"/>
                    <a:pt x="605" y="0"/>
                  </a:cubicBezTo>
                  <a:cubicBezTo>
                    <a:pt x="638" y="0"/>
                    <a:pt x="669" y="28"/>
                    <a:pt x="669" y="64"/>
                  </a:cubicBezTo>
                  <a:cubicBezTo>
                    <a:pt x="669" y="97"/>
                    <a:pt x="639" y="124"/>
                    <a:pt x="605" y="124"/>
                  </a:cubicBezTo>
                  <a:cubicBezTo>
                    <a:pt x="62" y="124"/>
                    <a:pt x="62" y="124"/>
                    <a:pt x="62" y="124"/>
                  </a:cubicBezTo>
                  <a:cubicBezTo>
                    <a:pt x="28" y="124"/>
                    <a:pt x="0" y="97"/>
                    <a:pt x="0" y="64"/>
                  </a:cubicBezTo>
                  <a:cubicBezTo>
                    <a:pt x="0" y="28"/>
                    <a:pt x="28" y="1"/>
                    <a:pt x="62" y="1"/>
                  </a:cubicBezTo>
                  <a:close/>
                </a:path>
              </a:pathLst>
            </a:custGeom>
            <a:solidFill>
              <a:srgbClr val="C6C7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44" name="Freeform 43">
              <a:extLst>
                <a:ext uri="{FF2B5EF4-FFF2-40B4-BE49-F238E27FC236}">
                  <a16:creationId xmlns:a16="http://schemas.microsoft.com/office/drawing/2014/main" id="{87A8AC61-85E3-CA47-8383-B159AED49641}"/>
                </a:ext>
              </a:extLst>
            </p:cNvPr>
            <p:cNvSpPr>
              <a:spLocks/>
            </p:cNvSpPr>
            <p:nvPr/>
          </p:nvSpPr>
          <p:spPr bwMode="auto">
            <a:xfrm>
              <a:off x="3541713" y="1625600"/>
              <a:ext cx="339725" cy="334963"/>
            </a:xfrm>
            <a:custGeom>
              <a:avLst/>
              <a:gdLst>
                <a:gd name="T0" fmla="*/ 26 w 525"/>
                <a:gd name="T1" fmla="*/ 405 h 515"/>
                <a:gd name="T2" fmla="*/ 413 w 525"/>
                <a:gd name="T3" fmla="*/ 25 h 515"/>
                <a:gd name="T4" fmla="*/ 500 w 525"/>
                <a:gd name="T5" fmla="*/ 25 h 515"/>
                <a:gd name="T6" fmla="*/ 500 w 525"/>
                <a:gd name="T7" fmla="*/ 113 h 515"/>
                <a:gd name="T8" fmla="*/ 115 w 525"/>
                <a:gd name="T9" fmla="*/ 490 h 515"/>
                <a:gd name="T10" fmla="*/ 26 w 525"/>
                <a:gd name="T11" fmla="*/ 490 h 515"/>
                <a:gd name="T12" fmla="*/ 26 w 525"/>
                <a:gd name="T13" fmla="*/ 405 h 515"/>
              </a:gdLst>
              <a:ahLst/>
              <a:cxnLst>
                <a:cxn ang="0">
                  <a:pos x="T0" y="T1"/>
                </a:cxn>
                <a:cxn ang="0">
                  <a:pos x="T2" y="T3"/>
                </a:cxn>
                <a:cxn ang="0">
                  <a:pos x="T4" y="T5"/>
                </a:cxn>
                <a:cxn ang="0">
                  <a:pos x="T6" y="T7"/>
                </a:cxn>
                <a:cxn ang="0">
                  <a:pos x="T8" y="T9"/>
                </a:cxn>
                <a:cxn ang="0">
                  <a:pos x="T10" y="T11"/>
                </a:cxn>
                <a:cxn ang="0">
                  <a:pos x="T12" y="T13"/>
                </a:cxn>
              </a:cxnLst>
              <a:rect l="0" t="0" r="r" b="b"/>
              <a:pathLst>
                <a:path w="525" h="515">
                  <a:moveTo>
                    <a:pt x="26" y="405"/>
                  </a:moveTo>
                  <a:cubicBezTo>
                    <a:pt x="413" y="25"/>
                    <a:pt x="413" y="25"/>
                    <a:pt x="413" y="25"/>
                  </a:cubicBezTo>
                  <a:cubicBezTo>
                    <a:pt x="435" y="0"/>
                    <a:pt x="477" y="0"/>
                    <a:pt x="500" y="25"/>
                  </a:cubicBezTo>
                  <a:cubicBezTo>
                    <a:pt x="525" y="49"/>
                    <a:pt x="525" y="88"/>
                    <a:pt x="500" y="113"/>
                  </a:cubicBezTo>
                  <a:cubicBezTo>
                    <a:pt x="115" y="490"/>
                    <a:pt x="115" y="490"/>
                    <a:pt x="115" y="490"/>
                  </a:cubicBezTo>
                  <a:cubicBezTo>
                    <a:pt x="90" y="515"/>
                    <a:pt x="51" y="515"/>
                    <a:pt x="26" y="490"/>
                  </a:cubicBezTo>
                  <a:cubicBezTo>
                    <a:pt x="0" y="468"/>
                    <a:pt x="0" y="427"/>
                    <a:pt x="26" y="405"/>
                  </a:cubicBezTo>
                  <a:close/>
                </a:path>
              </a:pathLst>
            </a:custGeom>
            <a:solidFill>
              <a:srgbClr val="C6C7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45" name="Freeform 44">
              <a:extLst>
                <a:ext uri="{FF2B5EF4-FFF2-40B4-BE49-F238E27FC236}">
                  <a16:creationId xmlns:a16="http://schemas.microsoft.com/office/drawing/2014/main" id="{EF59FD7D-D000-3646-8B62-3831A29C6118}"/>
                </a:ext>
              </a:extLst>
            </p:cNvPr>
            <p:cNvSpPr>
              <a:spLocks/>
            </p:cNvSpPr>
            <p:nvPr/>
          </p:nvSpPr>
          <p:spPr bwMode="auto">
            <a:xfrm>
              <a:off x="3541713" y="1625600"/>
              <a:ext cx="339725" cy="334963"/>
            </a:xfrm>
            <a:custGeom>
              <a:avLst/>
              <a:gdLst>
                <a:gd name="T0" fmla="*/ 115 w 525"/>
                <a:gd name="T1" fmla="*/ 25 h 515"/>
                <a:gd name="T2" fmla="*/ 500 w 525"/>
                <a:gd name="T3" fmla="*/ 405 h 515"/>
                <a:gd name="T4" fmla="*/ 500 w 525"/>
                <a:gd name="T5" fmla="*/ 490 h 515"/>
                <a:gd name="T6" fmla="*/ 413 w 525"/>
                <a:gd name="T7" fmla="*/ 490 h 515"/>
                <a:gd name="T8" fmla="*/ 26 w 525"/>
                <a:gd name="T9" fmla="*/ 113 h 515"/>
                <a:gd name="T10" fmla="*/ 25 w 525"/>
                <a:gd name="T11" fmla="*/ 25 h 515"/>
                <a:gd name="T12" fmla="*/ 115 w 525"/>
                <a:gd name="T13" fmla="*/ 25 h 515"/>
              </a:gdLst>
              <a:ahLst/>
              <a:cxnLst>
                <a:cxn ang="0">
                  <a:pos x="T0" y="T1"/>
                </a:cxn>
                <a:cxn ang="0">
                  <a:pos x="T2" y="T3"/>
                </a:cxn>
                <a:cxn ang="0">
                  <a:pos x="T4" y="T5"/>
                </a:cxn>
                <a:cxn ang="0">
                  <a:pos x="T6" y="T7"/>
                </a:cxn>
                <a:cxn ang="0">
                  <a:pos x="T8" y="T9"/>
                </a:cxn>
                <a:cxn ang="0">
                  <a:pos x="T10" y="T11"/>
                </a:cxn>
                <a:cxn ang="0">
                  <a:pos x="T12" y="T13"/>
                </a:cxn>
              </a:cxnLst>
              <a:rect l="0" t="0" r="r" b="b"/>
              <a:pathLst>
                <a:path w="525" h="515">
                  <a:moveTo>
                    <a:pt x="115" y="25"/>
                  </a:moveTo>
                  <a:cubicBezTo>
                    <a:pt x="500" y="405"/>
                    <a:pt x="500" y="405"/>
                    <a:pt x="500" y="405"/>
                  </a:cubicBezTo>
                  <a:cubicBezTo>
                    <a:pt x="525" y="427"/>
                    <a:pt x="525" y="468"/>
                    <a:pt x="500" y="490"/>
                  </a:cubicBezTo>
                  <a:cubicBezTo>
                    <a:pt x="478" y="515"/>
                    <a:pt x="435" y="515"/>
                    <a:pt x="413" y="490"/>
                  </a:cubicBezTo>
                  <a:cubicBezTo>
                    <a:pt x="26" y="113"/>
                    <a:pt x="26" y="113"/>
                    <a:pt x="26" y="113"/>
                  </a:cubicBezTo>
                  <a:cubicBezTo>
                    <a:pt x="0" y="88"/>
                    <a:pt x="0" y="50"/>
                    <a:pt x="25" y="25"/>
                  </a:cubicBezTo>
                  <a:cubicBezTo>
                    <a:pt x="51" y="0"/>
                    <a:pt x="90" y="0"/>
                    <a:pt x="115" y="25"/>
                  </a:cubicBezTo>
                  <a:close/>
                </a:path>
              </a:pathLst>
            </a:custGeom>
            <a:solidFill>
              <a:srgbClr val="C6C7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46" name="Freeform 45">
              <a:extLst>
                <a:ext uri="{FF2B5EF4-FFF2-40B4-BE49-F238E27FC236}">
                  <a16:creationId xmlns:a16="http://schemas.microsoft.com/office/drawing/2014/main" id="{53A80D07-AD1A-C148-89AA-12ED8C50745E}"/>
                </a:ext>
              </a:extLst>
            </p:cNvPr>
            <p:cNvSpPr>
              <a:spLocks/>
            </p:cNvSpPr>
            <p:nvPr/>
          </p:nvSpPr>
          <p:spPr bwMode="auto">
            <a:xfrm>
              <a:off x="3582988" y="1658938"/>
              <a:ext cx="266700" cy="268288"/>
            </a:xfrm>
            <a:custGeom>
              <a:avLst/>
              <a:gdLst>
                <a:gd name="T0" fmla="*/ 207 w 412"/>
                <a:gd name="T1" fmla="*/ 0 h 412"/>
                <a:gd name="T2" fmla="*/ 0 w 412"/>
                <a:gd name="T3" fmla="*/ 208 h 412"/>
                <a:gd name="T4" fmla="*/ 207 w 412"/>
                <a:gd name="T5" fmla="*/ 412 h 412"/>
                <a:gd name="T6" fmla="*/ 412 w 412"/>
                <a:gd name="T7" fmla="*/ 208 h 412"/>
                <a:gd name="T8" fmla="*/ 207 w 412"/>
                <a:gd name="T9" fmla="*/ 0 h 412"/>
              </a:gdLst>
              <a:ahLst/>
              <a:cxnLst>
                <a:cxn ang="0">
                  <a:pos x="T0" y="T1"/>
                </a:cxn>
                <a:cxn ang="0">
                  <a:pos x="T2" y="T3"/>
                </a:cxn>
                <a:cxn ang="0">
                  <a:pos x="T4" y="T5"/>
                </a:cxn>
                <a:cxn ang="0">
                  <a:pos x="T6" y="T7"/>
                </a:cxn>
                <a:cxn ang="0">
                  <a:pos x="T8" y="T9"/>
                </a:cxn>
              </a:cxnLst>
              <a:rect l="0" t="0" r="r" b="b"/>
              <a:pathLst>
                <a:path w="412" h="412">
                  <a:moveTo>
                    <a:pt x="207" y="0"/>
                  </a:moveTo>
                  <a:cubicBezTo>
                    <a:pt x="92" y="0"/>
                    <a:pt x="0" y="93"/>
                    <a:pt x="0" y="208"/>
                  </a:cubicBezTo>
                  <a:cubicBezTo>
                    <a:pt x="0" y="320"/>
                    <a:pt x="93" y="412"/>
                    <a:pt x="207" y="412"/>
                  </a:cubicBezTo>
                  <a:cubicBezTo>
                    <a:pt x="319" y="412"/>
                    <a:pt x="412" y="320"/>
                    <a:pt x="412" y="208"/>
                  </a:cubicBezTo>
                  <a:cubicBezTo>
                    <a:pt x="412" y="93"/>
                    <a:pt x="319" y="0"/>
                    <a:pt x="207" y="0"/>
                  </a:cubicBezTo>
                  <a:close/>
                </a:path>
              </a:pathLst>
            </a:custGeom>
            <a:solidFill>
              <a:srgbClr val="9E9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47" name="Oval 46">
              <a:extLst>
                <a:ext uri="{FF2B5EF4-FFF2-40B4-BE49-F238E27FC236}">
                  <a16:creationId xmlns:a16="http://schemas.microsoft.com/office/drawing/2014/main" id="{2CC025EE-6F31-F54E-A0DD-74BC478D25A2}"/>
                </a:ext>
              </a:extLst>
            </p:cNvPr>
            <p:cNvSpPr>
              <a:spLocks noChangeArrowheads="1"/>
            </p:cNvSpPr>
            <p:nvPr/>
          </p:nvSpPr>
          <p:spPr bwMode="auto">
            <a:xfrm>
              <a:off x="3659188" y="1739900"/>
              <a:ext cx="112713" cy="109538"/>
            </a:xfrm>
            <a:prstGeom prst="ellipse">
              <a:avLst/>
            </a:prstGeom>
            <a:solidFill>
              <a:srgbClr val="1F4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grpSp>
      <p:grpSp>
        <p:nvGrpSpPr>
          <p:cNvPr id="49" name="Group 76">
            <a:extLst>
              <a:ext uri="{FF2B5EF4-FFF2-40B4-BE49-F238E27FC236}">
                <a16:creationId xmlns:a16="http://schemas.microsoft.com/office/drawing/2014/main" id="{E4AF5423-3C1F-2A43-B9CE-0A164BD05EAB}"/>
              </a:ext>
            </a:extLst>
          </p:cNvPr>
          <p:cNvGrpSpPr>
            <a:grpSpLocks noChangeAspect="1"/>
          </p:cNvGrpSpPr>
          <p:nvPr/>
        </p:nvGrpSpPr>
        <p:grpSpPr bwMode="auto">
          <a:xfrm>
            <a:off x="639683" y="2447320"/>
            <a:ext cx="850740" cy="727569"/>
            <a:chOff x="4124" y="666"/>
            <a:chExt cx="594" cy="508"/>
          </a:xfrm>
        </p:grpSpPr>
        <p:sp>
          <p:nvSpPr>
            <p:cNvPr id="50" name="AutoShape 75">
              <a:extLst>
                <a:ext uri="{FF2B5EF4-FFF2-40B4-BE49-F238E27FC236}">
                  <a16:creationId xmlns:a16="http://schemas.microsoft.com/office/drawing/2014/main" id="{AD35BB1D-4E22-CE4D-848F-F0E480D29E42}"/>
                </a:ext>
              </a:extLst>
            </p:cNvPr>
            <p:cNvSpPr>
              <a:spLocks noChangeAspect="1" noChangeArrowheads="1" noTextEdit="1"/>
            </p:cNvSpPr>
            <p:nvPr/>
          </p:nvSpPr>
          <p:spPr bwMode="auto">
            <a:xfrm>
              <a:off x="4124" y="666"/>
              <a:ext cx="594"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baseline="-25000">
                <a:latin typeface="+mj-lt"/>
              </a:endParaRPr>
            </a:p>
          </p:txBody>
        </p:sp>
        <p:sp>
          <p:nvSpPr>
            <p:cNvPr id="51" name="Freeform 77">
              <a:extLst>
                <a:ext uri="{FF2B5EF4-FFF2-40B4-BE49-F238E27FC236}">
                  <a16:creationId xmlns:a16="http://schemas.microsoft.com/office/drawing/2014/main" id="{E23D9AEC-4150-2549-8FD6-A3BBA8C493FC}"/>
                </a:ext>
              </a:extLst>
            </p:cNvPr>
            <p:cNvSpPr>
              <a:spLocks/>
            </p:cNvSpPr>
            <p:nvPr/>
          </p:nvSpPr>
          <p:spPr bwMode="auto">
            <a:xfrm>
              <a:off x="4241" y="921"/>
              <a:ext cx="360" cy="88"/>
            </a:xfrm>
            <a:custGeom>
              <a:avLst/>
              <a:gdLst>
                <a:gd name="T0" fmla="*/ 818 w 818"/>
                <a:gd name="T1" fmla="*/ 0 h 207"/>
                <a:gd name="T2" fmla="*/ 409 w 818"/>
                <a:gd name="T3" fmla="*/ 207 h 207"/>
                <a:gd name="T4" fmla="*/ 0 w 818"/>
                <a:gd name="T5" fmla="*/ 0 h 207"/>
                <a:gd name="T6" fmla="*/ 818 w 818"/>
                <a:gd name="T7" fmla="*/ 0 h 207"/>
              </a:gdLst>
              <a:ahLst/>
              <a:cxnLst>
                <a:cxn ang="0">
                  <a:pos x="T0" y="T1"/>
                </a:cxn>
                <a:cxn ang="0">
                  <a:pos x="T2" y="T3"/>
                </a:cxn>
                <a:cxn ang="0">
                  <a:pos x="T4" y="T5"/>
                </a:cxn>
                <a:cxn ang="0">
                  <a:pos x="T6" y="T7"/>
                </a:cxn>
              </a:cxnLst>
              <a:rect l="0" t="0" r="r" b="b"/>
              <a:pathLst>
                <a:path w="818" h="207">
                  <a:moveTo>
                    <a:pt x="818" y="0"/>
                  </a:moveTo>
                  <a:cubicBezTo>
                    <a:pt x="818" y="0"/>
                    <a:pt x="635" y="207"/>
                    <a:pt x="409" y="207"/>
                  </a:cubicBezTo>
                  <a:cubicBezTo>
                    <a:pt x="183" y="207"/>
                    <a:pt x="0" y="0"/>
                    <a:pt x="0" y="0"/>
                  </a:cubicBezTo>
                  <a:lnTo>
                    <a:pt x="81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baseline="-25000">
                <a:latin typeface="+mj-lt"/>
              </a:endParaRPr>
            </a:p>
          </p:txBody>
        </p:sp>
        <p:sp>
          <p:nvSpPr>
            <p:cNvPr id="52" name="Freeform 78">
              <a:extLst>
                <a:ext uri="{FF2B5EF4-FFF2-40B4-BE49-F238E27FC236}">
                  <a16:creationId xmlns:a16="http://schemas.microsoft.com/office/drawing/2014/main" id="{9BDC5394-CD2C-CB4A-BAF2-3F313BF03ECB}"/>
                </a:ext>
              </a:extLst>
            </p:cNvPr>
            <p:cNvSpPr>
              <a:spLocks/>
            </p:cNvSpPr>
            <p:nvPr/>
          </p:nvSpPr>
          <p:spPr bwMode="auto">
            <a:xfrm>
              <a:off x="4615" y="912"/>
              <a:ext cx="63" cy="18"/>
            </a:xfrm>
            <a:custGeom>
              <a:avLst/>
              <a:gdLst>
                <a:gd name="T0" fmla="*/ 123 w 143"/>
                <a:gd name="T1" fmla="*/ 40 h 40"/>
                <a:gd name="T2" fmla="*/ 20 w 143"/>
                <a:gd name="T3" fmla="*/ 40 h 40"/>
                <a:gd name="T4" fmla="*/ 0 w 143"/>
                <a:gd name="T5" fmla="*/ 20 h 40"/>
                <a:gd name="T6" fmla="*/ 20 w 143"/>
                <a:gd name="T7" fmla="*/ 0 h 40"/>
                <a:gd name="T8" fmla="*/ 123 w 143"/>
                <a:gd name="T9" fmla="*/ 0 h 40"/>
                <a:gd name="T10" fmla="*/ 143 w 143"/>
                <a:gd name="T11" fmla="*/ 20 h 40"/>
                <a:gd name="T12" fmla="*/ 123 w 14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43" h="40">
                  <a:moveTo>
                    <a:pt x="123" y="40"/>
                  </a:moveTo>
                  <a:cubicBezTo>
                    <a:pt x="20" y="40"/>
                    <a:pt x="20" y="40"/>
                    <a:pt x="20" y="40"/>
                  </a:cubicBezTo>
                  <a:cubicBezTo>
                    <a:pt x="9" y="40"/>
                    <a:pt x="0" y="31"/>
                    <a:pt x="0" y="20"/>
                  </a:cubicBezTo>
                  <a:cubicBezTo>
                    <a:pt x="0" y="9"/>
                    <a:pt x="9" y="0"/>
                    <a:pt x="20" y="0"/>
                  </a:cubicBezTo>
                  <a:cubicBezTo>
                    <a:pt x="123" y="0"/>
                    <a:pt x="123" y="0"/>
                    <a:pt x="123" y="0"/>
                  </a:cubicBezTo>
                  <a:cubicBezTo>
                    <a:pt x="134" y="0"/>
                    <a:pt x="143" y="9"/>
                    <a:pt x="143" y="20"/>
                  </a:cubicBezTo>
                  <a:cubicBezTo>
                    <a:pt x="143" y="31"/>
                    <a:pt x="134" y="40"/>
                    <a:pt x="123" y="40"/>
                  </a:cubicBezTo>
                  <a:close/>
                </a:path>
              </a:pathLst>
            </a:custGeom>
            <a:solidFill>
              <a:schemeClr val="accent3"/>
            </a:solidFill>
            <a:ln w="9525">
              <a:solidFill>
                <a:schemeClr val="accent3"/>
              </a:solidFill>
              <a:round/>
              <a:headEnd/>
              <a:tailEnd/>
            </a:ln>
          </p:spPr>
          <p:txBody>
            <a:bodyPr vert="horz" wrap="square" lIns="121920" tIns="60960" rIns="121920" bIns="60960" numCol="1" anchor="t" anchorCtr="0" compatLnSpc="1">
              <a:prstTxWarp prst="textNoShape">
                <a:avLst/>
              </a:prstTxWarp>
            </a:bodyPr>
            <a:lstStyle/>
            <a:p>
              <a:endParaRPr lang="en-US" baseline="-25000">
                <a:latin typeface="+mj-lt"/>
              </a:endParaRPr>
            </a:p>
          </p:txBody>
        </p:sp>
        <p:sp>
          <p:nvSpPr>
            <p:cNvPr id="53" name="Freeform 79">
              <a:extLst>
                <a:ext uri="{FF2B5EF4-FFF2-40B4-BE49-F238E27FC236}">
                  <a16:creationId xmlns:a16="http://schemas.microsoft.com/office/drawing/2014/main" id="{52E93001-3EE1-9248-9A94-D7239691E14B}"/>
                </a:ext>
              </a:extLst>
            </p:cNvPr>
            <p:cNvSpPr>
              <a:spLocks/>
            </p:cNvSpPr>
            <p:nvPr/>
          </p:nvSpPr>
          <p:spPr bwMode="auto">
            <a:xfrm>
              <a:off x="4472" y="1015"/>
              <a:ext cx="84" cy="123"/>
            </a:xfrm>
            <a:custGeom>
              <a:avLst/>
              <a:gdLst>
                <a:gd name="T0" fmla="*/ 167 w 190"/>
                <a:gd name="T1" fmla="*/ 288 h 288"/>
                <a:gd name="T2" fmla="*/ 150 w 190"/>
                <a:gd name="T3" fmla="*/ 278 h 288"/>
                <a:gd name="T4" fmla="*/ 6 w 190"/>
                <a:gd name="T5" fmla="*/ 33 h 288"/>
                <a:gd name="T6" fmla="*/ 13 w 190"/>
                <a:gd name="T7" fmla="*/ 5 h 288"/>
                <a:gd name="T8" fmla="*/ 40 w 190"/>
                <a:gd name="T9" fmla="*/ 12 h 288"/>
                <a:gd name="T10" fmla="*/ 184 w 190"/>
                <a:gd name="T11" fmla="*/ 258 h 288"/>
                <a:gd name="T12" fmla="*/ 177 w 190"/>
                <a:gd name="T13" fmla="*/ 285 h 288"/>
                <a:gd name="T14" fmla="*/ 167 w 190"/>
                <a:gd name="T15" fmla="*/ 288 h 2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288">
                  <a:moveTo>
                    <a:pt x="167" y="288"/>
                  </a:moveTo>
                  <a:cubicBezTo>
                    <a:pt x="160" y="288"/>
                    <a:pt x="154" y="285"/>
                    <a:pt x="150" y="278"/>
                  </a:cubicBezTo>
                  <a:cubicBezTo>
                    <a:pt x="6" y="33"/>
                    <a:pt x="6" y="33"/>
                    <a:pt x="6" y="33"/>
                  </a:cubicBezTo>
                  <a:cubicBezTo>
                    <a:pt x="0" y="23"/>
                    <a:pt x="4" y="11"/>
                    <a:pt x="13" y="5"/>
                  </a:cubicBezTo>
                  <a:cubicBezTo>
                    <a:pt x="22" y="0"/>
                    <a:pt x="35" y="3"/>
                    <a:pt x="40" y="12"/>
                  </a:cubicBezTo>
                  <a:cubicBezTo>
                    <a:pt x="184" y="258"/>
                    <a:pt x="184" y="258"/>
                    <a:pt x="184" y="258"/>
                  </a:cubicBezTo>
                  <a:cubicBezTo>
                    <a:pt x="190" y="268"/>
                    <a:pt x="187" y="280"/>
                    <a:pt x="177" y="285"/>
                  </a:cubicBezTo>
                  <a:cubicBezTo>
                    <a:pt x="174" y="287"/>
                    <a:pt x="171" y="288"/>
                    <a:pt x="167" y="288"/>
                  </a:cubicBezTo>
                  <a:close/>
                </a:path>
              </a:pathLst>
            </a:custGeom>
            <a:solidFill>
              <a:schemeClr val="accent3"/>
            </a:solidFill>
            <a:ln w="9525">
              <a:solidFill>
                <a:schemeClr val="accent3"/>
              </a:solidFill>
              <a:round/>
              <a:headEnd/>
              <a:tailEnd/>
            </a:ln>
          </p:spPr>
          <p:txBody>
            <a:bodyPr vert="horz" wrap="square" lIns="121920" tIns="60960" rIns="121920" bIns="60960" numCol="1" anchor="t" anchorCtr="0" compatLnSpc="1">
              <a:prstTxWarp prst="textNoShape">
                <a:avLst/>
              </a:prstTxWarp>
            </a:bodyPr>
            <a:lstStyle/>
            <a:p>
              <a:endParaRPr lang="en-US" baseline="-25000">
                <a:latin typeface="+mj-lt"/>
              </a:endParaRPr>
            </a:p>
          </p:txBody>
        </p:sp>
        <p:sp>
          <p:nvSpPr>
            <p:cNvPr id="54" name="Freeform 80">
              <a:extLst>
                <a:ext uri="{FF2B5EF4-FFF2-40B4-BE49-F238E27FC236}">
                  <a16:creationId xmlns:a16="http://schemas.microsoft.com/office/drawing/2014/main" id="{4FC8A62B-A484-2E43-B68E-66841E356F3E}"/>
                </a:ext>
              </a:extLst>
            </p:cNvPr>
            <p:cNvSpPr>
              <a:spLocks/>
            </p:cNvSpPr>
            <p:nvPr/>
          </p:nvSpPr>
          <p:spPr bwMode="auto">
            <a:xfrm>
              <a:off x="4285" y="1015"/>
              <a:ext cx="83" cy="123"/>
            </a:xfrm>
            <a:custGeom>
              <a:avLst/>
              <a:gdLst>
                <a:gd name="T0" fmla="*/ 22 w 189"/>
                <a:gd name="T1" fmla="*/ 288 h 288"/>
                <a:gd name="T2" fmla="*/ 12 w 189"/>
                <a:gd name="T3" fmla="*/ 285 h 288"/>
                <a:gd name="T4" fmla="*/ 5 w 189"/>
                <a:gd name="T5" fmla="*/ 258 h 288"/>
                <a:gd name="T6" fmla="*/ 149 w 189"/>
                <a:gd name="T7" fmla="*/ 12 h 288"/>
                <a:gd name="T8" fmla="*/ 176 w 189"/>
                <a:gd name="T9" fmla="*/ 5 h 288"/>
                <a:gd name="T10" fmla="*/ 183 w 189"/>
                <a:gd name="T11" fmla="*/ 33 h 288"/>
                <a:gd name="T12" fmla="*/ 39 w 189"/>
                <a:gd name="T13" fmla="*/ 278 h 288"/>
                <a:gd name="T14" fmla="*/ 22 w 189"/>
                <a:gd name="T15" fmla="*/ 288 h 2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288">
                  <a:moveTo>
                    <a:pt x="22" y="288"/>
                  </a:moveTo>
                  <a:cubicBezTo>
                    <a:pt x="19" y="288"/>
                    <a:pt x="15" y="287"/>
                    <a:pt x="12" y="285"/>
                  </a:cubicBezTo>
                  <a:cubicBezTo>
                    <a:pt x="3" y="280"/>
                    <a:pt x="0" y="268"/>
                    <a:pt x="5" y="258"/>
                  </a:cubicBezTo>
                  <a:cubicBezTo>
                    <a:pt x="149" y="12"/>
                    <a:pt x="149" y="12"/>
                    <a:pt x="149" y="12"/>
                  </a:cubicBezTo>
                  <a:cubicBezTo>
                    <a:pt x="155" y="3"/>
                    <a:pt x="167" y="0"/>
                    <a:pt x="176" y="5"/>
                  </a:cubicBezTo>
                  <a:cubicBezTo>
                    <a:pt x="186" y="11"/>
                    <a:pt x="189" y="23"/>
                    <a:pt x="183" y="33"/>
                  </a:cubicBezTo>
                  <a:cubicBezTo>
                    <a:pt x="39" y="278"/>
                    <a:pt x="39" y="278"/>
                    <a:pt x="39" y="278"/>
                  </a:cubicBezTo>
                  <a:cubicBezTo>
                    <a:pt x="36" y="285"/>
                    <a:pt x="29" y="288"/>
                    <a:pt x="22" y="288"/>
                  </a:cubicBezTo>
                  <a:close/>
                </a:path>
              </a:pathLst>
            </a:custGeom>
            <a:solidFill>
              <a:schemeClr val="accent3"/>
            </a:solidFill>
            <a:ln w="9525">
              <a:solidFill>
                <a:schemeClr val="accent3"/>
              </a:solidFill>
              <a:round/>
              <a:headEnd/>
              <a:tailEnd/>
            </a:ln>
          </p:spPr>
          <p:txBody>
            <a:bodyPr vert="horz" wrap="square" lIns="121920" tIns="60960" rIns="121920" bIns="60960" numCol="1" anchor="t" anchorCtr="0" compatLnSpc="1">
              <a:prstTxWarp prst="textNoShape">
                <a:avLst/>
              </a:prstTxWarp>
            </a:bodyPr>
            <a:lstStyle/>
            <a:p>
              <a:endParaRPr lang="en-US" baseline="-25000">
                <a:latin typeface="+mj-lt"/>
              </a:endParaRPr>
            </a:p>
          </p:txBody>
        </p:sp>
        <p:sp>
          <p:nvSpPr>
            <p:cNvPr id="55" name="Freeform 81">
              <a:extLst>
                <a:ext uri="{FF2B5EF4-FFF2-40B4-BE49-F238E27FC236}">
                  <a16:creationId xmlns:a16="http://schemas.microsoft.com/office/drawing/2014/main" id="{43733420-FDB9-1A42-905A-654FD4780C53}"/>
                </a:ext>
              </a:extLst>
            </p:cNvPr>
            <p:cNvSpPr>
              <a:spLocks/>
            </p:cNvSpPr>
            <p:nvPr/>
          </p:nvSpPr>
          <p:spPr bwMode="auto">
            <a:xfrm>
              <a:off x="4163" y="912"/>
              <a:ext cx="64" cy="18"/>
            </a:xfrm>
            <a:custGeom>
              <a:avLst/>
              <a:gdLst>
                <a:gd name="T0" fmla="*/ 126 w 146"/>
                <a:gd name="T1" fmla="*/ 40 h 40"/>
                <a:gd name="T2" fmla="*/ 20 w 146"/>
                <a:gd name="T3" fmla="*/ 40 h 40"/>
                <a:gd name="T4" fmla="*/ 0 w 146"/>
                <a:gd name="T5" fmla="*/ 20 h 40"/>
                <a:gd name="T6" fmla="*/ 20 w 146"/>
                <a:gd name="T7" fmla="*/ 0 h 40"/>
                <a:gd name="T8" fmla="*/ 126 w 146"/>
                <a:gd name="T9" fmla="*/ 0 h 40"/>
                <a:gd name="T10" fmla="*/ 146 w 146"/>
                <a:gd name="T11" fmla="*/ 20 h 40"/>
                <a:gd name="T12" fmla="*/ 126 w 146"/>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46" h="40">
                  <a:moveTo>
                    <a:pt x="126" y="40"/>
                  </a:moveTo>
                  <a:cubicBezTo>
                    <a:pt x="20" y="40"/>
                    <a:pt x="20" y="40"/>
                    <a:pt x="20" y="40"/>
                  </a:cubicBezTo>
                  <a:cubicBezTo>
                    <a:pt x="9" y="40"/>
                    <a:pt x="0" y="31"/>
                    <a:pt x="0" y="20"/>
                  </a:cubicBezTo>
                  <a:cubicBezTo>
                    <a:pt x="0" y="9"/>
                    <a:pt x="9" y="0"/>
                    <a:pt x="20" y="0"/>
                  </a:cubicBezTo>
                  <a:cubicBezTo>
                    <a:pt x="126" y="0"/>
                    <a:pt x="126" y="0"/>
                    <a:pt x="126" y="0"/>
                  </a:cubicBezTo>
                  <a:cubicBezTo>
                    <a:pt x="137" y="0"/>
                    <a:pt x="146" y="9"/>
                    <a:pt x="146" y="20"/>
                  </a:cubicBezTo>
                  <a:cubicBezTo>
                    <a:pt x="146" y="31"/>
                    <a:pt x="137" y="40"/>
                    <a:pt x="126" y="40"/>
                  </a:cubicBezTo>
                  <a:close/>
                </a:path>
              </a:pathLst>
            </a:custGeom>
            <a:solidFill>
              <a:schemeClr val="accent3"/>
            </a:solidFill>
            <a:ln w="9525">
              <a:solidFill>
                <a:schemeClr val="accent3"/>
              </a:solidFill>
              <a:round/>
              <a:headEnd/>
              <a:tailEnd/>
            </a:ln>
          </p:spPr>
          <p:txBody>
            <a:bodyPr vert="horz" wrap="square" lIns="121920" tIns="60960" rIns="121920" bIns="60960" numCol="1" anchor="t" anchorCtr="0" compatLnSpc="1">
              <a:prstTxWarp prst="textNoShape">
                <a:avLst/>
              </a:prstTxWarp>
            </a:bodyPr>
            <a:lstStyle/>
            <a:p>
              <a:endParaRPr lang="en-US" baseline="-25000">
                <a:latin typeface="+mj-lt"/>
              </a:endParaRPr>
            </a:p>
          </p:txBody>
        </p:sp>
        <p:sp>
          <p:nvSpPr>
            <p:cNvPr id="56" name="Freeform 82">
              <a:extLst>
                <a:ext uri="{FF2B5EF4-FFF2-40B4-BE49-F238E27FC236}">
                  <a16:creationId xmlns:a16="http://schemas.microsoft.com/office/drawing/2014/main" id="{F58C4FC2-0DC2-3B4F-A119-C8031799CF17}"/>
                </a:ext>
              </a:extLst>
            </p:cNvPr>
            <p:cNvSpPr>
              <a:spLocks/>
            </p:cNvSpPr>
            <p:nvPr/>
          </p:nvSpPr>
          <p:spPr bwMode="auto">
            <a:xfrm>
              <a:off x="4285" y="702"/>
              <a:ext cx="83" cy="124"/>
            </a:xfrm>
            <a:custGeom>
              <a:avLst/>
              <a:gdLst>
                <a:gd name="T0" fmla="*/ 166 w 189"/>
                <a:gd name="T1" fmla="*/ 288 h 288"/>
                <a:gd name="T2" fmla="*/ 149 w 189"/>
                <a:gd name="T3" fmla="*/ 278 h 288"/>
                <a:gd name="T4" fmla="*/ 5 w 189"/>
                <a:gd name="T5" fmla="*/ 32 h 288"/>
                <a:gd name="T6" fmla="*/ 12 w 189"/>
                <a:gd name="T7" fmla="*/ 5 h 288"/>
                <a:gd name="T8" fmla="*/ 39 w 189"/>
                <a:gd name="T9" fmla="*/ 12 h 288"/>
                <a:gd name="T10" fmla="*/ 183 w 189"/>
                <a:gd name="T11" fmla="*/ 258 h 288"/>
                <a:gd name="T12" fmla="*/ 176 w 189"/>
                <a:gd name="T13" fmla="*/ 286 h 288"/>
                <a:gd name="T14" fmla="*/ 166 w 189"/>
                <a:gd name="T15" fmla="*/ 288 h 2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288">
                  <a:moveTo>
                    <a:pt x="166" y="288"/>
                  </a:moveTo>
                  <a:cubicBezTo>
                    <a:pt x="159" y="288"/>
                    <a:pt x="153" y="285"/>
                    <a:pt x="149" y="278"/>
                  </a:cubicBezTo>
                  <a:cubicBezTo>
                    <a:pt x="5" y="32"/>
                    <a:pt x="5" y="32"/>
                    <a:pt x="5" y="32"/>
                  </a:cubicBezTo>
                  <a:cubicBezTo>
                    <a:pt x="0" y="23"/>
                    <a:pt x="3" y="11"/>
                    <a:pt x="12" y="5"/>
                  </a:cubicBezTo>
                  <a:cubicBezTo>
                    <a:pt x="22" y="0"/>
                    <a:pt x="34" y="3"/>
                    <a:pt x="39" y="12"/>
                  </a:cubicBezTo>
                  <a:cubicBezTo>
                    <a:pt x="183" y="258"/>
                    <a:pt x="183" y="258"/>
                    <a:pt x="183" y="258"/>
                  </a:cubicBezTo>
                  <a:cubicBezTo>
                    <a:pt x="189" y="268"/>
                    <a:pt x="186" y="280"/>
                    <a:pt x="176" y="286"/>
                  </a:cubicBezTo>
                  <a:cubicBezTo>
                    <a:pt x="173" y="287"/>
                    <a:pt x="170" y="288"/>
                    <a:pt x="166" y="288"/>
                  </a:cubicBezTo>
                  <a:close/>
                </a:path>
              </a:pathLst>
            </a:custGeom>
            <a:solidFill>
              <a:schemeClr val="accent3"/>
            </a:solidFill>
            <a:ln w="9525">
              <a:solidFill>
                <a:schemeClr val="accent3"/>
              </a:solidFill>
              <a:round/>
              <a:headEnd/>
              <a:tailEnd/>
            </a:ln>
          </p:spPr>
          <p:txBody>
            <a:bodyPr vert="horz" wrap="square" lIns="121920" tIns="60960" rIns="121920" bIns="60960" numCol="1" anchor="t" anchorCtr="0" compatLnSpc="1">
              <a:prstTxWarp prst="textNoShape">
                <a:avLst/>
              </a:prstTxWarp>
            </a:bodyPr>
            <a:lstStyle/>
            <a:p>
              <a:endParaRPr lang="en-US" baseline="-25000">
                <a:latin typeface="+mj-lt"/>
              </a:endParaRPr>
            </a:p>
          </p:txBody>
        </p:sp>
        <p:sp>
          <p:nvSpPr>
            <p:cNvPr id="57" name="Freeform 83">
              <a:extLst>
                <a:ext uri="{FF2B5EF4-FFF2-40B4-BE49-F238E27FC236}">
                  <a16:creationId xmlns:a16="http://schemas.microsoft.com/office/drawing/2014/main" id="{D80351CA-AD83-8D4A-9FC1-8FF46B00614C}"/>
                </a:ext>
              </a:extLst>
            </p:cNvPr>
            <p:cNvSpPr>
              <a:spLocks/>
            </p:cNvSpPr>
            <p:nvPr/>
          </p:nvSpPr>
          <p:spPr bwMode="auto">
            <a:xfrm>
              <a:off x="4473" y="702"/>
              <a:ext cx="83" cy="123"/>
            </a:xfrm>
            <a:custGeom>
              <a:avLst/>
              <a:gdLst>
                <a:gd name="T0" fmla="*/ 22 w 188"/>
                <a:gd name="T1" fmla="*/ 287 h 287"/>
                <a:gd name="T2" fmla="*/ 12 w 188"/>
                <a:gd name="T3" fmla="*/ 284 h 287"/>
                <a:gd name="T4" fmla="*/ 5 w 188"/>
                <a:gd name="T5" fmla="*/ 257 h 287"/>
                <a:gd name="T6" fmla="*/ 148 w 188"/>
                <a:gd name="T7" fmla="*/ 12 h 287"/>
                <a:gd name="T8" fmla="*/ 175 w 188"/>
                <a:gd name="T9" fmla="*/ 5 h 287"/>
                <a:gd name="T10" fmla="*/ 182 w 188"/>
                <a:gd name="T11" fmla="*/ 32 h 287"/>
                <a:gd name="T12" fmla="*/ 40 w 188"/>
                <a:gd name="T13" fmla="*/ 277 h 287"/>
                <a:gd name="T14" fmla="*/ 22 w 188"/>
                <a:gd name="T15" fmla="*/ 287 h 2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287">
                  <a:moveTo>
                    <a:pt x="22" y="287"/>
                  </a:moveTo>
                  <a:cubicBezTo>
                    <a:pt x="19" y="287"/>
                    <a:pt x="16" y="286"/>
                    <a:pt x="12" y="284"/>
                  </a:cubicBezTo>
                  <a:cubicBezTo>
                    <a:pt x="3" y="279"/>
                    <a:pt x="0" y="266"/>
                    <a:pt x="5" y="257"/>
                  </a:cubicBezTo>
                  <a:cubicBezTo>
                    <a:pt x="148" y="12"/>
                    <a:pt x="148" y="12"/>
                    <a:pt x="148" y="12"/>
                  </a:cubicBezTo>
                  <a:cubicBezTo>
                    <a:pt x="154" y="3"/>
                    <a:pt x="166" y="0"/>
                    <a:pt x="175" y="5"/>
                  </a:cubicBezTo>
                  <a:cubicBezTo>
                    <a:pt x="185" y="11"/>
                    <a:pt x="188" y="23"/>
                    <a:pt x="182" y="32"/>
                  </a:cubicBezTo>
                  <a:cubicBezTo>
                    <a:pt x="40" y="277"/>
                    <a:pt x="40" y="277"/>
                    <a:pt x="40" y="277"/>
                  </a:cubicBezTo>
                  <a:cubicBezTo>
                    <a:pt x="36" y="283"/>
                    <a:pt x="29" y="287"/>
                    <a:pt x="22" y="287"/>
                  </a:cubicBezTo>
                  <a:close/>
                </a:path>
              </a:pathLst>
            </a:custGeom>
            <a:solidFill>
              <a:schemeClr val="accent3"/>
            </a:solidFill>
            <a:ln w="9525">
              <a:solidFill>
                <a:schemeClr val="accent3"/>
              </a:solidFill>
              <a:round/>
              <a:headEnd/>
              <a:tailEnd/>
            </a:ln>
          </p:spPr>
          <p:txBody>
            <a:bodyPr vert="horz" wrap="square" lIns="121920" tIns="60960" rIns="121920" bIns="60960" numCol="1" anchor="t" anchorCtr="0" compatLnSpc="1">
              <a:prstTxWarp prst="textNoShape">
                <a:avLst/>
              </a:prstTxWarp>
            </a:bodyPr>
            <a:lstStyle/>
            <a:p>
              <a:endParaRPr lang="en-US" baseline="-25000">
                <a:latin typeface="+mj-lt"/>
              </a:endParaRPr>
            </a:p>
          </p:txBody>
        </p:sp>
        <p:sp>
          <p:nvSpPr>
            <p:cNvPr id="58" name="Oval 84">
              <a:extLst>
                <a:ext uri="{FF2B5EF4-FFF2-40B4-BE49-F238E27FC236}">
                  <a16:creationId xmlns:a16="http://schemas.microsoft.com/office/drawing/2014/main" id="{2E966DF0-6F6D-864A-A72C-2D8D34DEE856}"/>
                </a:ext>
              </a:extLst>
            </p:cNvPr>
            <p:cNvSpPr>
              <a:spLocks noChangeArrowheads="1"/>
            </p:cNvSpPr>
            <p:nvPr/>
          </p:nvSpPr>
          <p:spPr bwMode="auto">
            <a:xfrm>
              <a:off x="4656" y="889"/>
              <a:ext cx="62" cy="6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baseline="-25000">
                <a:latin typeface="+mj-lt"/>
              </a:endParaRPr>
            </a:p>
          </p:txBody>
        </p:sp>
        <p:sp>
          <p:nvSpPr>
            <p:cNvPr id="59" name="Oval 85">
              <a:extLst>
                <a:ext uri="{FF2B5EF4-FFF2-40B4-BE49-F238E27FC236}">
                  <a16:creationId xmlns:a16="http://schemas.microsoft.com/office/drawing/2014/main" id="{C2DE1C99-E3E7-C241-AD76-355E81372E28}"/>
                </a:ext>
              </a:extLst>
            </p:cNvPr>
            <p:cNvSpPr>
              <a:spLocks noChangeArrowheads="1"/>
            </p:cNvSpPr>
            <p:nvPr/>
          </p:nvSpPr>
          <p:spPr bwMode="auto">
            <a:xfrm>
              <a:off x="4524" y="1113"/>
              <a:ext cx="62" cy="6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baseline="-25000">
                <a:latin typeface="+mj-lt"/>
              </a:endParaRPr>
            </a:p>
          </p:txBody>
        </p:sp>
        <p:sp>
          <p:nvSpPr>
            <p:cNvPr id="60" name="Oval 86">
              <a:extLst>
                <a:ext uri="{FF2B5EF4-FFF2-40B4-BE49-F238E27FC236}">
                  <a16:creationId xmlns:a16="http://schemas.microsoft.com/office/drawing/2014/main" id="{04F69D9C-F9FD-6643-B41E-7A9524DAEA8C}"/>
                </a:ext>
              </a:extLst>
            </p:cNvPr>
            <p:cNvSpPr>
              <a:spLocks noChangeArrowheads="1"/>
            </p:cNvSpPr>
            <p:nvPr/>
          </p:nvSpPr>
          <p:spPr bwMode="auto">
            <a:xfrm>
              <a:off x="4256" y="1113"/>
              <a:ext cx="62" cy="6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baseline="-25000">
                <a:latin typeface="+mj-lt"/>
              </a:endParaRPr>
            </a:p>
          </p:txBody>
        </p:sp>
        <p:sp>
          <p:nvSpPr>
            <p:cNvPr id="61" name="Oval 87">
              <a:extLst>
                <a:ext uri="{FF2B5EF4-FFF2-40B4-BE49-F238E27FC236}">
                  <a16:creationId xmlns:a16="http://schemas.microsoft.com/office/drawing/2014/main" id="{5067C02B-CC6D-404B-BC1A-59164AAA98F1}"/>
                </a:ext>
              </a:extLst>
            </p:cNvPr>
            <p:cNvSpPr>
              <a:spLocks noChangeArrowheads="1"/>
            </p:cNvSpPr>
            <p:nvPr/>
          </p:nvSpPr>
          <p:spPr bwMode="auto">
            <a:xfrm>
              <a:off x="4124" y="889"/>
              <a:ext cx="63" cy="6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baseline="-25000">
                <a:latin typeface="+mj-lt"/>
              </a:endParaRPr>
            </a:p>
          </p:txBody>
        </p:sp>
        <p:sp>
          <p:nvSpPr>
            <p:cNvPr id="62" name="Oval 88">
              <a:extLst>
                <a:ext uri="{FF2B5EF4-FFF2-40B4-BE49-F238E27FC236}">
                  <a16:creationId xmlns:a16="http://schemas.microsoft.com/office/drawing/2014/main" id="{E5488844-09E2-434A-9369-BFBD3CA6E901}"/>
                </a:ext>
              </a:extLst>
            </p:cNvPr>
            <p:cNvSpPr>
              <a:spLocks noChangeArrowheads="1"/>
            </p:cNvSpPr>
            <p:nvPr/>
          </p:nvSpPr>
          <p:spPr bwMode="auto">
            <a:xfrm>
              <a:off x="4256" y="666"/>
              <a:ext cx="62" cy="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baseline="-25000">
                <a:latin typeface="+mj-lt"/>
              </a:endParaRPr>
            </a:p>
          </p:txBody>
        </p:sp>
        <p:sp>
          <p:nvSpPr>
            <p:cNvPr id="63" name="Oval 89">
              <a:extLst>
                <a:ext uri="{FF2B5EF4-FFF2-40B4-BE49-F238E27FC236}">
                  <a16:creationId xmlns:a16="http://schemas.microsoft.com/office/drawing/2014/main" id="{07CA45D2-706C-B54D-B39A-3347680DF59B}"/>
                </a:ext>
              </a:extLst>
            </p:cNvPr>
            <p:cNvSpPr>
              <a:spLocks noChangeArrowheads="1"/>
            </p:cNvSpPr>
            <p:nvPr/>
          </p:nvSpPr>
          <p:spPr bwMode="auto">
            <a:xfrm>
              <a:off x="4524" y="666"/>
              <a:ext cx="62" cy="6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baseline="-25000">
                <a:latin typeface="+mj-lt"/>
              </a:endParaRPr>
            </a:p>
          </p:txBody>
        </p:sp>
        <p:sp>
          <p:nvSpPr>
            <p:cNvPr id="64" name="Freeform 90">
              <a:extLst>
                <a:ext uri="{FF2B5EF4-FFF2-40B4-BE49-F238E27FC236}">
                  <a16:creationId xmlns:a16="http://schemas.microsoft.com/office/drawing/2014/main" id="{10464A59-3190-2249-8B11-58D8DC69C3CA}"/>
                </a:ext>
              </a:extLst>
            </p:cNvPr>
            <p:cNvSpPr>
              <a:spLocks/>
            </p:cNvSpPr>
            <p:nvPr/>
          </p:nvSpPr>
          <p:spPr bwMode="auto">
            <a:xfrm>
              <a:off x="4241" y="832"/>
              <a:ext cx="360" cy="89"/>
            </a:xfrm>
            <a:custGeom>
              <a:avLst/>
              <a:gdLst>
                <a:gd name="T0" fmla="*/ 818 w 818"/>
                <a:gd name="T1" fmla="*/ 207 h 207"/>
                <a:gd name="T2" fmla="*/ 0 w 818"/>
                <a:gd name="T3" fmla="*/ 207 h 207"/>
                <a:gd name="T4" fmla="*/ 409 w 818"/>
                <a:gd name="T5" fmla="*/ 0 h 207"/>
                <a:gd name="T6" fmla="*/ 818 w 818"/>
                <a:gd name="T7" fmla="*/ 207 h 207"/>
              </a:gdLst>
              <a:ahLst/>
              <a:cxnLst>
                <a:cxn ang="0">
                  <a:pos x="T0" y="T1"/>
                </a:cxn>
                <a:cxn ang="0">
                  <a:pos x="T2" y="T3"/>
                </a:cxn>
                <a:cxn ang="0">
                  <a:pos x="T4" y="T5"/>
                </a:cxn>
                <a:cxn ang="0">
                  <a:pos x="T6" y="T7"/>
                </a:cxn>
              </a:cxnLst>
              <a:rect l="0" t="0" r="r" b="b"/>
              <a:pathLst>
                <a:path w="818" h="207">
                  <a:moveTo>
                    <a:pt x="818" y="207"/>
                  </a:moveTo>
                  <a:cubicBezTo>
                    <a:pt x="0" y="207"/>
                    <a:pt x="0" y="207"/>
                    <a:pt x="0" y="207"/>
                  </a:cubicBezTo>
                  <a:cubicBezTo>
                    <a:pt x="0" y="207"/>
                    <a:pt x="183" y="0"/>
                    <a:pt x="409" y="0"/>
                  </a:cubicBezTo>
                  <a:cubicBezTo>
                    <a:pt x="635" y="0"/>
                    <a:pt x="818" y="207"/>
                    <a:pt x="818" y="20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baseline="-25000">
                <a:latin typeface="+mj-lt"/>
              </a:endParaRPr>
            </a:p>
          </p:txBody>
        </p:sp>
        <p:sp>
          <p:nvSpPr>
            <p:cNvPr id="65" name="Freeform 91">
              <a:extLst>
                <a:ext uri="{FF2B5EF4-FFF2-40B4-BE49-F238E27FC236}">
                  <a16:creationId xmlns:a16="http://schemas.microsoft.com/office/drawing/2014/main" id="{A1B094AE-5FF6-0743-9D27-01D801E810ED}"/>
                </a:ext>
              </a:extLst>
            </p:cNvPr>
            <p:cNvSpPr>
              <a:spLocks noEditPoints="1"/>
            </p:cNvSpPr>
            <p:nvPr/>
          </p:nvSpPr>
          <p:spPr bwMode="auto">
            <a:xfrm>
              <a:off x="4335" y="842"/>
              <a:ext cx="162" cy="157"/>
            </a:xfrm>
            <a:custGeom>
              <a:avLst/>
              <a:gdLst>
                <a:gd name="T0" fmla="*/ 184 w 367"/>
                <a:gd name="T1" fmla="*/ 32 h 367"/>
                <a:gd name="T2" fmla="*/ 335 w 367"/>
                <a:gd name="T3" fmla="*/ 183 h 367"/>
                <a:gd name="T4" fmla="*/ 184 w 367"/>
                <a:gd name="T5" fmla="*/ 335 h 367"/>
                <a:gd name="T6" fmla="*/ 32 w 367"/>
                <a:gd name="T7" fmla="*/ 183 h 367"/>
                <a:gd name="T8" fmla="*/ 184 w 367"/>
                <a:gd name="T9" fmla="*/ 32 h 367"/>
                <a:gd name="T10" fmla="*/ 184 w 367"/>
                <a:gd name="T11" fmla="*/ 0 h 367"/>
                <a:gd name="T12" fmla="*/ 0 w 367"/>
                <a:gd name="T13" fmla="*/ 183 h 367"/>
                <a:gd name="T14" fmla="*/ 184 w 367"/>
                <a:gd name="T15" fmla="*/ 367 h 367"/>
                <a:gd name="T16" fmla="*/ 367 w 367"/>
                <a:gd name="T17" fmla="*/ 183 h 367"/>
                <a:gd name="T18" fmla="*/ 184 w 367"/>
                <a:gd name="T19"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7">
                  <a:moveTo>
                    <a:pt x="184" y="32"/>
                  </a:moveTo>
                  <a:cubicBezTo>
                    <a:pt x="267" y="32"/>
                    <a:pt x="335" y="100"/>
                    <a:pt x="335" y="183"/>
                  </a:cubicBezTo>
                  <a:cubicBezTo>
                    <a:pt x="335" y="267"/>
                    <a:pt x="267" y="335"/>
                    <a:pt x="184" y="335"/>
                  </a:cubicBezTo>
                  <a:cubicBezTo>
                    <a:pt x="100" y="335"/>
                    <a:pt x="32" y="267"/>
                    <a:pt x="32" y="183"/>
                  </a:cubicBezTo>
                  <a:cubicBezTo>
                    <a:pt x="32" y="100"/>
                    <a:pt x="100" y="32"/>
                    <a:pt x="184" y="32"/>
                  </a:cubicBezTo>
                  <a:moveTo>
                    <a:pt x="184" y="0"/>
                  </a:moveTo>
                  <a:cubicBezTo>
                    <a:pt x="82" y="0"/>
                    <a:pt x="0" y="82"/>
                    <a:pt x="0" y="183"/>
                  </a:cubicBezTo>
                  <a:cubicBezTo>
                    <a:pt x="0" y="285"/>
                    <a:pt x="82" y="367"/>
                    <a:pt x="184" y="367"/>
                  </a:cubicBezTo>
                  <a:cubicBezTo>
                    <a:pt x="285" y="367"/>
                    <a:pt x="367" y="285"/>
                    <a:pt x="367" y="183"/>
                  </a:cubicBezTo>
                  <a:cubicBezTo>
                    <a:pt x="367" y="82"/>
                    <a:pt x="285" y="0"/>
                    <a:pt x="184"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baseline="-25000">
                <a:latin typeface="+mj-lt"/>
              </a:endParaRPr>
            </a:p>
          </p:txBody>
        </p:sp>
        <p:sp>
          <p:nvSpPr>
            <p:cNvPr id="66" name="Oval 92">
              <a:extLst>
                <a:ext uri="{FF2B5EF4-FFF2-40B4-BE49-F238E27FC236}">
                  <a16:creationId xmlns:a16="http://schemas.microsoft.com/office/drawing/2014/main" id="{6A6C69A1-4931-6A43-8F37-BA5356C05CD7}"/>
                </a:ext>
              </a:extLst>
            </p:cNvPr>
            <p:cNvSpPr>
              <a:spLocks noChangeArrowheads="1"/>
            </p:cNvSpPr>
            <p:nvPr/>
          </p:nvSpPr>
          <p:spPr bwMode="auto">
            <a:xfrm>
              <a:off x="4366" y="872"/>
              <a:ext cx="100" cy="98"/>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baseline="-25000">
                <a:latin typeface="+mj-lt"/>
              </a:endParaRPr>
            </a:p>
          </p:txBody>
        </p:sp>
      </p:grpSp>
      <p:grpSp>
        <p:nvGrpSpPr>
          <p:cNvPr id="78" name="Group 77">
            <a:extLst>
              <a:ext uri="{FF2B5EF4-FFF2-40B4-BE49-F238E27FC236}">
                <a16:creationId xmlns:a16="http://schemas.microsoft.com/office/drawing/2014/main" id="{37588693-EB7B-C04C-A4BC-3103B4AF5054}"/>
              </a:ext>
            </a:extLst>
          </p:cNvPr>
          <p:cNvGrpSpPr/>
          <p:nvPr/>
        </p:nvGrpSpPr>
        <p:grpSpPr>
          <a:xfrm>
            <a:off x="10666463" y="4965799"/>
            <a:ext cx="559228" cy="697853"/>
            <a:chOff x="5334000" y="1477963"/>
            <a:chExt cx="563563" cy="703263"/>
          </a:xfrm>
        </p:grpSpPr>
        <p:sp>
          <p:nvSpPr>
            <p:cNvPr id="79" name="Freeform 78">
              <a:extLst>
                <a:ext uri="{FF2B5EF4-FFF2-40B4-BE49-F238E27FC236}">
                  <a16:creationId xmlns:a16="http://schemas.microsoft.com/office/drawing/2014/main" id="{BFFF87A7-5154-7348-B7CA-E172F566C1E3}"/>
                </a:ext>
              </a:extLst>
            </p:cNvPr>
            <p:cNvSpPr>
              <a:spLocks/>
            </p:cNvSpPr>
            <p:nvPr/>
          </p:nvSpPr>
          <p:spPr bwMode="auto">
            <a:xfrm>
              <a:off x="5334000" y="1477963"/>
              <a:ext cx="530225" cy="660400"/>
            </a:xfrm>
            <a:custGeom>
              <a:avLst/>
              <a:gdLst>
                <a:gd name="T0" fmla="*/ 820 w 820"/>
                <a:gd name="T1" fmla="*/ 256 h 1017"/>
                <a:gd name="T2" fmla="*/ 820 w 820"/>
                <a:gd name="T3" fmla="*/ 946 h 1017"/>
                <a:gd name="T4" fmla="*/ 750 w 820"/>
                <a:gd name="T5" fmla="*/ 1017 h 1017"/>
                <a:gd name="T6" fmla="*/ 71 w 820"/>
                <a:gd name="T7" fmla="*/ 1017 h 1017"/>
                <a:gd name="T8" fmla="*/ 0 w 820"/>
                <a:gd name="T9" fmla="*/ 946 h 1017"/>
                <a:gd name="T10" fmla="*/ 0 w 820"/>
                <a:gd name="T11" fmla="*/ 71 h 1017"/>
                <a:gd name="T12" fmla="*/ 71 w 820"/>
                <a:gd name="T13" fmla="*/ 0 h 1017"/>
                <a:gd name="T14" fmla="*/ 569 w 820"/>
                <a:gd name="T15" fmla="*/ 0 h 10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0" h="1017">
                  <a:moveTo>
                    <a:pt x="820" y="256"/>
                  </a:moveTo>
                  <a:cubicBezTo>
                    <a:pt x="820" y="946"/>
                    <a:pt x="820" y="946"/>
                    <a:pt x="820" y="946"/>
                  </a:cubicBezTo>
                  <a:cubicBezTo>
                    <a:pt x="820" y="985"/>
                    <a:pt x="789" y="1017"/>
                    <a:pt x="750" y="1017"/>
                  </a:cubicBezTo>
                  <a:cubicBezTo>
                    <a:pt x="71" y="1017"/>
                    <a:pt x="71" y="1017"/>
                    <a:pt x="71" y="1017"/>
                  </a:cubicBezTo>
                  <a:cubicBezTo>
                    <a:pt x="32" y="1017"/>
                    <a:pt x="0" y="985"/>
                    <a:pt x="0" y="946"/>
                  </a:cubicBezTo>
                  <a:cubicBezTo>
                    <a:pt x="0" y="71"/>
                    <a:pt x="0" y="71"/>
                    <a:pt x="0" y="71"/>
                  </a:cubicBezTo>
                  <a:cubicBezTo>
                    <a:pt x="0" y="32"/>
                    <a:pt x="32" y="0"/>
                    <a:pt x="71" y="0"/>
                  </a:cubicBezTo>
                  <a:cubicBezTo>
                    <a:pt x="569" y="0"/>
                    <a:pt x="569" y="0"/>
                    <a:pt x="569" y="0"/>
                  </a:cubicBezTo>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80" name="Freeform 79">
              <a:extLst>
                <a:ext uri="{FF2B5EF4-FFF2-40B4-BE49-F238E27FC236}">
                  <a16:creationId xmlns:a16="http://schemas.microsoft.com/office/drawing/2014/main" id="{89E70C85-BAE5-4647-8BC4-C6569FBC15CF}"/>
                </a:ext>
              </a:extLst>
            </p:cNvPr>
            <p:cNvSpPr>
              <a:spLocks/>
            </p:cNvSpPr>
            <p:nvPr/>
          </p:nvSpPr>
          <p:spPr bwMode="auto">
            <a:xfrm>
              <a:off x="5702300" y="1477963"/>
              <a:ext cx="161925" cy="166688"/>
            </a:xfrm>
            <a:custGeom>
              <a:avLst/>
              <a:gdLst>
                <a:gd name="T0" fmla="*/ 251 w 251"/>
                <a:gd name="T1" fmla="*/ 256 h 256"/>
                <a:gd name="T2" fmla="*/ 68 w 251"/>
                <a:gd name="T3" fmla="*/ 256 h 256"/>
                <a:gd name="T4" fmla="*/ 0 w 251"/>
                <a:gd name="T5" fmla="*/ 187 h 256"/>
                <a:gd name="T6" fmla="*/ 0 w 251"/>
                <a:gd name="T7" fmla="*/ 0 h 256"/>
                <a:gd name="T8" fmla="*/ 251 w 251"/>
                <a:gd name="T9" fmla="*/ 256 h 256"/>
              </a:gdLst>
              <a:ahLst/>
              <a:cxnLst>
                <a:cxn ang="0">
                  <a:pos x="T0" y="T1"/>
                </a:cxn>
                <a:cxn ang="0">
                  <a:pos x="T2" y="T3"/>
                </a:cxn>
                <a:cxn ang="0">
                  <a:pos x="T4" y="T5"/>
                </a:cxn>
                <a:cxn ang="0">
                  <a:pos x="T6" y="T7"/>
                </a:cxn>
                <a:cxn ang="0">
                  <a:pos x="T8" y="T9"/>
                </a:cxn>
              </a:cxnLst>
              <a:rect l="0" t="0" r="r" b="b"/>
              <a:pathLst>
                <a:path w="251" h="256">
                  <a:moveTo>
                    <a:pt x="251" y="256"/>
                  </a:moveTo>
                  <a:cubicBezTo>
                    <a:pt x="68" y="256"/>
                    <a:pt x="68" y="256"/>
                    <a:pt x="68" y="256"/>
                  </a:cubicBezTo>
                  <a:cubicBezTo>
                    <a:pt x="31" y="256"/>
                    <a:pt x="0" y="225"/>
                    <a:pt x="0" y="187"/>
                  </a:cubicBezTo>
                  <a:cubicBezTo>
                    <a:pt x="0" y="0"/>
                    <a:pt x="0" y="0"/>
                    <a:pt x="0" y="0"/>
                  </a:cubicBezTo>
                  <a:lnTo>
                    <a:pt x="251" y="256"/>
                  </a:lnTo>
                  <a:close/>
                </a:path>
              </a:pathLst>
            </a:custGeom>
            <a:solidFill>
              <a:srgbClr val="FBAB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81" name="Freeform 80">
              <a:extLst>
                <a:ext uri="{FF2B5EF4-FFF2-40B4-BE49-F238E27FC236}">
                  <a16:creationId xmlns:a16="http://schemas.microsoft.com/office/drawing/2014/main" id="{8539C33F-4202-C54A-B3D9-09724C6A7B68}"/>
                </a:ext>
              </a:extLst>
            </p:cNvPr>
            <p:cNvSpPr>
              <a:spLocks noEditPoints="1"/>
            </p:cNvSpPr>
            <p:nvPr/>
          </p:nvSpPr>
          <p:spPr bwMode="auto">
            <a:xfrm>
              <a:off x="5408613" y="1601788"/>
              <a:ext cx="377825" cy="412750"/>
            </a:xfrm>
            <a:custGeom>
              <a:avLst/>
              <a:gdLst>
                <a:gd name="T0" fmla="*/ 38 w 583"/>
                <a:gd name="T1" fmla="*/ 76 h 636"/>
                <a:gd name="T2" fmla="*/ 326 w 583"/>
                <a:gd name="T3" fmla="*/ 76 h 636"/>
                <a:gd name="T4" fmla="*/ 364 w 583"/>
                <a:gd name="T5" fmla="*/ 38 h 636"/>
                <a:gd name="T6" fmla="*/ 326 w 583"/>
                <a:gd name="T7" fmla="*/ 0 h 636"/>
                <a:gd name="T8" fmla="*/ 38 w 583"/>
                <a:gd name="T9" fmla="*/ 0 h 636"/>
                <a:gd name="T10" fmla="*/ 0 w 583"/>
                <a:gd name="T11" fmla="*/ 38 h 636"/>
                <a:gd name="T12" fmla="*/ 38 w 583"/>
                <a:gd name="T13" fmla="*/ 76 h 636"/>
                <a:gd name="T14" fmla="*/ 326 w 583"/>
                <a:gd name="T15" fmla="*/ 560 h 636"/>
                <a:gd name="T16" fmla="*/ 38 w 583"/>
                <a:gd name="T17" fmla="*/ 560 h 636"/>
                <a:gd name="T18" fmla="*/ 0 w 583"/>
                <a:gd name="T19" fmla="*/ 598 h 636"/>
                <a:gd name="T20" fmla="*/ 38 w 583"/>
                <a:gd name="T21" fmla="*/ 636 h 636"/>
                <a:gd name="T22" fmla="*/ 326 w 583"/>
                <a:gd name="T23" fmla="*/ 636 h 636"/>
                <a:gd name="T24" fmla="*/ 364 w 583"/>
                <a:gd name="T25" fmla="*/ 598 h 636"/>
                <a:gd name="T26" fmla="*/ 326 w 583"/>
                <a:gd name="T27" fmla="*/ 560 h 636"/>
                <a:gd name="T28" fmla="*/ 545 w 583"/>
                <a:gd name="T29" fmla="*/ 187 h 636"/>
                <a:gd name="T30" fmla="*/ 38 w 583"/>
                <a:gd name="T31" fmla="*/ 187 h 636"/>
                <a:gd name="T32" fmla="*/ 0 w 583"/>
                <a:gd name="T33" fmla="*/ 225 h 636"/>
                <a:gd name="T34" fmla="*/ 38 w 583"/>
                <a:gd name="T35" fmla="*/ 263 h 636"/>
                <a:gd name="T36" fmla="*/ 545 w 583"/>
                <a:gd name="T37" fmla="*/ 263 h 636"/>
                <a:gd name="T38" fmla="*/ 583 w 583"/>
                <a:gd name="T39" fmla="*/ 225 h 636"/>
                <a:gd name="T40" fmla="*/ 545 w 583"/>
                <a:gd name="T41" fmla="*/ 187 h 636"/>
                <a:gd name="T42" fmla="*/ 545 w 583"/>
                <a:gd name="T43" fmla="*/ 373 h 636"/>
                <a:gd name="T44" fmla="*/ 38 w 583"/>
                <a:gd name="T45" fmla="*/ 373 h 636"/>
                <a:gd name="T46" fmla="*/ 0 w 583"/>
                <a:gd name="T47" fmla="*/ 411 h 636"/>
                <a:gd name="T48" fmla="*/ 38 w 583"/>
                <a:gd name="T49" fmla="*/ 449 h 636"/>
                <a:gd name="T50" fmla="*/ 545 w 583"/>
                <a:gd name="T51" fmla="*/ 449 h 636"/>
                <a:gd name="T52" fmla="*/ 583 w 583"/>
                <a:gd name="T53" fmla="*/ 411 h 636"/>
                <a:gd name="T54" fmla="*/ 545 w 583"/>
                <a:gd name="T55" fmla="*/ 373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3" h="636">
                  <a:moveTo>
                    <a:pt x="38" y="76"/>
                  </a:moveTo>
                  <a:cubicBezTo>
                    <a:pt x="326" y="76"/>
                    <a:pt x="326" y="76"/>
                    <a:pt x="326" y="76"/>
                  </a:cubicBezTo>
                  <a:cubicBezTo>
                    <a:pt x="347" y="76"/>
                    <a:pt x="364" y="59"/>
                    <a:pt x="364" y="38"/>
                  </a:cubicBezTo>
                  <a:cubicBezTo>
                    <a:pt x="364" y="17"/>
                    <a:pt x="347" y="0"/>
                    <a:pt x="326" y="0"/>
                  </a:cubicBezTo>
                  <a:cubicBezTo>
                    <a:pt x="38" y="0"/>
                    <a:pt x="38" y="0"/>
                    <a:pt x="38" y="0"/>
                  </a:cubicBezTo>
                  <a:cubicBezTo>
                    <a:pt x="17" y="0"/>
                    <a:pt x="0" y="17"/>
                    <a:pt x="0" y="38"/>
                  </a:cubicBezTo>
                  <a:cubicBezTo>
                    <a:pt x="0" y="59"/>
                    <a:pt x="17" y="76"/>
                    <a:pt x="38" y="76"/>
                  </a:cubicBezTo>
                  <a:close/>
                  <a:moveTo>
                    <a:pt x="326" y="560"/>
                  </a:moveTo>
                  <a:cubicBezTo>
                    <a:pt x="38" y="560"/>
                    <a:pt x="38" y="560"/>
                    <a:pt x="38" y="560"/>
                  </a:cubicBezTo>
                  <a:cubicBezTo>
                    <a:pt x="17" y="560"/>
                    <a:pt x="0" y="577"/>
                    <a:pt x="0" y="598"/>
                  </a:cubicBezTo>
                  <a:cubicBezTo>
                    <a:pt x="0" y="619"/>
                    <a:pt x="17" y="636"/>
                    <a:pt x="38" y="636"/>
                  </a:cubicBezTo>
                  <a:cubicBezTo>
                    <a:pt x="326" y="636"/>
                    <a:pt x="326" y="636"/>
                    <a:pt x="326" y="636"/>
                  </a:cubicBezTo>
                  <a:cubicBezTo>
                    <a:pt x="347" y="636"/>
                    <a:pt x="364" y="619"/>
                    <a:pt x="364" y="598"/>
                  </a:cubicBezTo>
                  <a:cubicBezTo>
                    <a:pt x="364" y="577"/>
                    <a:pt x="347" y="560"/>
                    <a:pt x="326" y="560"/>
                  </a:cubicBezTo>
                  <a:close/>
                  <a:moveTo>
                    <a:pt x="545" y="187"/>
                  </a:moveTo>
                  <a:cubicBezTo>
                    <a:pt x="38" y="187"/>
                    <a:pt x="38" y="187"/>
                    <a:pt x="38" y="187"/>
                  </a:cubicBezTo>
                  <a:cubicBezTo>
                    <a:pt x="17" y="187"/>
                    <a:pt x="0" y="204"/>
                    <a:pt x="0" y="225"/>
                  </a:cubicBezTo>
                  <a:cubicBezTo>
                    <a:pt x="0" y="246"/>
                    <a:pt x="17" y="263"/>
                    <a:pt x="38" y="263"/>
                  </a:cubicBezTo>
                  <a:cubicBezTo>
                    <a:pt x="545" y="263"/>
                    <a:pt x="545" y="263"/>
                    <a:pt x="545" y="263"/>
                  </a:cubicBezTo>
                  <a:cubicBezTo>
                    <a:pt x="566" y="263"/>
                    <a:pt x="583" y="246"/>
                    <a:pt x="583" y="225"/>
                  </a:cubicBezTo>
                  <a:cubicBezTo>
                    <a:pt x="583" y="204"/>
                    <a:pt x="566" y="187"/>
                    <a:pt x="545" y="187"/>
                  </a:cubicBezTo>
                  <a:close/>
                  <a:moveTo>
                    <a:pt x="545" y="373"/>
                  </a:moveTo>
                  <a:cubicBezTo>
                    <a:pt x="38" y="373"/>
                    <a:pt x="38" y="373"/>
                    <a:pt x="38" y="373"/>
                  </a:cubicBezTo>
                  <a:cubicBezTo>
                    <a:pt x="17" y="373"/>
                    <a:pt x="0" y="390"/>
                    <a:pt x="0" y="411"/>
                  </a:cubicBezTo>
                  <a:cubicBezTo>
                    <a:pt x="0" y="432"/>
                    <a:pt x="17" y="449"/>
                    <a:pt x="38" y="449"/>
                  </a:cubicBezTo>
                  <a:cubicBezTo>
                    <a:pt x="545" y="449"/>
                    <a:pt x="545" y="449"/>
                    <a:pt x="545" y="449"/>
                  </a:cubicBezTo>
                  <a:cubicBezTo>
                    <a:pt x="566" y="449"/>
                    <a:pt x="583" y="432"/>
                    <a:pt x="583" y="411"/>
                  </a:cubicBezTo>
                  <a:cubicBezTo>
                    <a:pt x="583" y="390"/>
                    <a:pt x="566" y="373"/>
                    <a:pt x="545" y="373"/>
                  </a:cubicBezTo>
                  <a:close/>
                </a:path>
              </a:pathLst>
            </a:custGeom>
            <a:solidFill>
              <a:srgbClr val="08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82" name="Oval 81">
              <a:extLst>
                <a:ext uri="{FF2B5EF4-FFF2-40B4-BE49-F238E27FC236}">
                  <a16:creationId xmlns:a16="http://schemas.microsoft.com/office/drawing/2014/main" id="{2448FDF7-EED6-CA44-A9B2-28937D4034A3}"/>
                </a:ext>
              </a:extLst>
            </p:cNvPr>
            <p:cNvSpPr>
              <a:spLocks noChangeArrowheads="1"/>
            </p:cNvSpPr>
            <p:nvPr/>
          </p:nvSpPr>
          <p:spPr bwMode="auto">
            <a:xfrm>
              <a:off x="5661025" y="1944688"/>
              <a:ext cx="236538" cy="23653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83" name="Freeform 82">
              <a:extLst>
                <a:ext uri="{FF2B5EF4-FFF2-40B4-BE49-F238E27FC236}">
                  <a16:creationId xmlns:a16="http://schemas.microsoft.com/office/drawing/2014/main" id="{32FE811B-D4F7-EC45-9CC1-D189DA376D63}"/>
                </a:ext>
              </a:extLst>
            </p:cNvPr>
            <p:cNvSpPr>
              <a:spLocks/>
            </p:cNvSpPr>
            <p:nvPr/>
          </p:nvSpPr>
          <p:spPr bwMode="auto">
            <a:xfrm>
              <a:off x="5699125" y="1984375"/>
              <a:ext cx="160338" cy="153988"/>
            </a:xfrm>
            <a:custGeom>
              <a:avLst/>
              <a:gdLst>
                <a:gd name="T0" fmla="*/ 228 w 248"/>
                <a:gd name="T1" fmla="*/ 11 h 238"/>
                <a:gd name="T2" fmla="*/ 228 w 248"/>
                <a:gd name="T3" fmla="*/ 11 h 238"/>
                <a:gd name="T4" fmla="*/ 181 w 248"/>
                <a:gd name="T5" fmla="*/ 20 h 238"/>
                <a:gd name="T6" fmla="*/ 100 w 248"/>
                <a:gd name="T7" fmla="*/ 142 h 238"/>
                <a:gd name="T8" fmla="*/ 68 w 248"/>
                <a:gd name="T9" fmla="*/ 93 h 238"/>
                <a:gd name="T10" fmla="*/ 20 w 248"/>
                <a:gd name="T11" fmla="*/ 84 h 238"/>
                <a:gd name="T12" fmla="*/ 11 w 248"/>
                <a:gd name="T13" fmla="*/ 131 h 238"/>
                <a:gd name="T14" fmla="*/ 71 w 248"/>
                <a:gd name="T15" fmla="*/ 222 h 238"/>
                <a:gd name="T16" fmla="*/ 85 w 248"/>
                <a:gd name="T17" fmla="*/ 234 h 238"/>
                <a:gd name="T18" fmla="*/ 98 w 248"/>
                <a:gd name="T19" fmla="*/ 237 h 238"/>
                <a:gd name="T20" fmla="*/ 98 w 248"/>
                <a:gd name="T21" fmla="*/ 237 h 238"/>
                <a:gd name="T22" fmla="*/ 99 w 248"/>
                <a:gd name="T23" fmla="*/ 237 h 238"/>
                <a:gd name="T24" fmla="*/ 100 w 248"/>
                <a:gd name="T25" fmla="*/ 238 h 238"/>
                <a:gd name="T26" fmla="*/ 100 w 248"/>
                <a:gd name="T27" fmla="*/ 237 h 238"/>
                <a:gd name="T28" fmla="*/ 102 w 248"/>
                <a:gd name="T29" fmla="*/ 237 h 238"/>
                <a:gd name="T30" fmla="*/ 102 w 248"/>
                <a:gd name="T31" fmla="*/ 237 h 238"/>
                <a:gd name="T32" fmla="*/ 114 w 248"/>
                <a:gd name="T33" fmla="*/ 234 h 238"/>
                <a:gd name="T34" fmla="*/ 128 w 248"/>
                <a:gd name="T35" fmla="*/ 222 h 238"/>
                <a:gd name="T36" fmla="*/ 238 w 248"/>
                <a:gd name="T37" fmla="*/ 58 h 238"/>
                <a:gd name="T38" fmla="*/ 228 w 248"/>
                <a:gd name="T39" fmla="*/ 1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8" h="238">
                  <a:moveTo>
                    <a:pt x="228" y="11"/>
                  </a:moveTo>
                  <a:cubicBezTo>
                    <a:pt x="228" y="11"/>
                    <a:pt x="228" y="11"/>
                    <a:pt x="228" y="11"/>
                  </a:cubicBezTo>
                  <a:cubicBezTo>
                    <a:pt x="213" y="0"/>
                    <a:pt x="191" y="5"/>
                    <a:pt x="181" y="20"/>
                  </a:cubicBezTo>
                  <a:cubicBezTo>
                    <a:pt x="100" y="142"/>
                    <a:pt x="100" y="142"/>
                    <a:pt x="100" y="142"/>
                  </a:cubicBezTo>
                  <a:cubicBezTo>
                    <a:pt x="68" y="93"/>
                    <a:pt x="68" y="93"/>
                    <a:pt x="68" y="93"/>
                  </a:cubicBezTo>
                  <a:cubicBezTo>
                    <a:pt x="57" y="78"/>
                    <a:pt x="36" y="73"/>
                    <a:pt x="20" y="84"/>
                  </a:cubicBezTo>
                  <a:cubicBezTo>
                    <a:pt x="5" y="94"/>
                    <a:pt x="0" y="115"/>
                    <a:pt x="11" y="131"/>
                  </a:cubicBezTo>
                  <a:cubicBezTo>
                    <a:pt x="71" y="222"/>
                    <a:pt x="71" y="222"/>
                    <a:pt x="71" y="222"/>
                  </a:cubicBezTo>
                  <a:cubicBezTo>
                    <a:pt x="75" y="228"/>
                    <a:pt x="80" y="232"/>
                    <a:pt x="85" y="234"/>
                  </a:cubicBezTo>
                  <a:cubicBezTo>
                    <a:pt x="89" y="236"/>
                    <a:pt x="94" y="237"/>
                    <a:pt x="98" y="237"/>
                  </a:cubicBezTo>
                  <a:cubicBezTo>
                    <a:pt x="98" y="237"/>
                    <a:pt x="98" y="237"/>
                    <a:pt x="98" y="237"/>
                  </a:cubicBezTo>
                  <a:cubicBezTo>
                    <a:pt x="98" y="237"/>
                    <a:pt x="99" y="237"/>
                    <a:pt x="99" y="237"/>
                  </a:cubicBezTo>
                  <a:cubicBezTo>
                    <a:pt x="100" y="238"/>
                    <a:pt x="100" y="238"/>
                    <a:pt x="100" y="238"/>
                  </a:cubicBezTo>
                  <a:cubicBezTo>
                    <a:pt x="100" y="237"/>
                    <a:pt x="100" y="237"/>
                    <a:pt x="100" y="237"/>
                  </a:cubicBezTo>
                  <a:cubicBezTo>
                    <a:pt x="101" y="237"/>
                    <a:pt x="101" y="237"/>
                    <a:pt x="102" y="237"/>
                  </a:cubicBezTo>
                  <a:cubicBezTo>
                    <a:pt x="102" y="237"/>
                    <a:pt x="102" y="237"/>
                    <a:pt x="102" y="237"/>
                  </a:cubicBezTo>
                  <a:cubicBezTo>
                    <a:pt x="106" y="237"/>
                    <a:pt x="110" y="236"/>
                    <a:pt x="114" y="234"/>
                  </a:cubicBezTo>
                  <a:cubicBezTo>
                    <a:pt x="120" y="232"/>
                    <a:pt x="125" y="228"/>
                    <a:pt x="128" y="222"/>
                  </a:cubicBezTo>
                  <a:cubicBezTo>
                    <a:pt x="238" y="58"/>
                    <a:pt x="238" y="58"/>
                    <a:pt x="238" y="58"/>
                  </a:cubicBezTo>
                  <a:cubicBezTo>
                    <a:pt x="248" y="42"/>
                    <a:pt x="244" y="21"/>
                    <a:pt x="228"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grpSp>
      <p:pic>
        <p:nvPicPr>
          <p:cNvPr id="3" name="Picture 2" descr="Icon&#10;&#10;Description automatically generated with low confidence">
            <a:extLst>
              <a:ext uri="{FF2B5EF4-FFF2-40B4-BE49-F238E27FC236}">
                <a16:creationId xmlns:a16="http://schemas.microsoft.com/office/drawing/2014/main" id="{AE882A5E-961C-92B7-9278-4858A0F67996}"/>
              </a:ext>
            </a:extLst>
          </p:cNvPr>
          <p:cNvPicPr>
            <a:picLocks noChangeAspect="1"/>
          </p:cNvPicPr>
          <p:nvPr/>
        </p:nvPicPr>
        <p:blipFill>
          <a:blip r:embed="rId2"/>
          <a:stretch>
            <a:fillRect/>
          </a:stretch>
        </p:blipFill>
        <p:spPr>
          <a:xfrm>
            <a:off x="9664065" y="127301"/>
            <a:ext cx="2375019" cy="975783"/>
          </a:xfrm>
          <a:prstGeom prst="rect">
            <a:avLst/>
          </a:prstGeom>
        </p:spPr>
      </p:pic>
    </p:spTree>
    <p:extLst>
      <p:ext uri="{BB962C8B-B14F-4D97-AF65-F5344CB8AC3E}">
        <p14:creationId xmlns:p14="http://schemas.microsoft.com/office/powerpoint/2010/main" val="3975130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E05BB2C-E2EF-9F44-9B1A-6CAAE0655DDD}"/>
              </a:ext>
            </a:extLst>
          </p:cNvPr>
          <p:cNvSpPr>
            <a:spLocks noGrp="1"/>
          </p:cNvSpPr>
          <p:nvPr>
            <p:ph type="body" sz="quarter" idx="10"/>
          </p:nvPr>
        </p:nvSpPr>
        <p:spPr>
          <a:xfrm>
            <a:off x="565267" y="1430870"/>
            <a:ext cx="11307420" cy="2701516"/>
          </a:xfrm>
        </p:spPr>
        <p:txBody>
          <a:bodyPr/>
          <a:lstStyle/>
          <a:p>
            <a:pPr marL="533385" indent="-457189">
              <a:buFont typeface="+mj-lt"/>
              <a:buAutoNum type="arabicPeriod"/>
            </a:pPr>
            <a:r>
              <a:rPr lang="en-GB" sz="2400" dirty="0">
                <a:latin typeface="+mj-lt"/>
              </a:rPr>
              <a:t>Contribution Video (camera to studio and in-studio mixing)</a:t>
            </a:r>
          </a:p>
          <a:p>
            <a:pPr marL="685778" lvl="1" indent="-457189">
              <a:spcBef>
                <a:spcPts val="0"/>
              </a:spcBef>
            </a:pPr>
            <a:r>
              <a:rPr lang="en-GB" sz="1800" dirty="0">
                <a:latin typeface="+mj-lt"/>
              </a:rPr>
              <a:t>Longer-term goal perhaps as cameras/switches/consoles are dedicated hardware platforms</a:t>
            </a:r>
          </a:p>
          <a:p>
            <a:pPr marL="533385" indent="-457189">
              <a:buFont typeface="+mj-lt"/>
              <a:buAutoNum type="arabicPeriod"/>
            </a:pPr>
            <a:r>
              <a:rPr lang="en-GB" sz="2400" dirty="0">
                <a:latin typeface="+mj-lt"/>
              </a:rPr>
              <a:t>Interconnection of cloud-based encoders</a:t>
            </a:r>
          </a:p>
          <a:p>
            <a:pPr marL="685778" lvl="1" indent="-457189">
              <a:spcBef>
                <a:spcPts val="0"/>
              </a:spcBef>
            </a:pPr>
            <a:r>
              <a:rPr lang="en-GB" sz="1800" dirty="0">
                <a:latin typeface="+mj-lt"/>
              </a:rPr>
              <a:t>Most likely an intra-cluster Kubernetes use-case</a:t>
            </a:r>
          </a:p>
          <a:p>
            <a:pPr marL="533385" indent="-457189">
              <a:buFont typeface="+mj-lt"/>
              <a:buAutoNum type="arabicPeriod"/>
            </a:pPr>
            <a:r>
              <a:rPr lang="en-GB" sz="2400" dirty="0">
                <a:latin typeface="+mj-lt"/>
              </a:rPr>
              <a:t>Distributing live streams from encoders to caches</a:t>
            </a:r>
          </a:p>
          <a:p>
            <a:pPr marL="685778" lvl="1" indent="-457189">
              <a:spcBef>
                <a:spcPts val="0"/>
              </a:spcBef>
            </a:pPr>
            <a:r>
              <a:rPr lang="en-GB" sz="1800" dirty="0">
                <a:latin typeface="+mj-lt"/>
              </a:rPr>
              <a:t>Fan out from encoders via MSM proxies</a:t>
            </a:r>
          </a:p>
          <a:p>
            <a:pPr marL="685778" lvl="1" indent="-457189">
              <a:spcBef>
                <a:spcPts val="0"/>
              </a:spcBef>
            </a:pPr>
            <a:r>
              <a:rPr lang="en-GB" sz="1800" dirty="0">
                <a:latin typeface="+mj-lt"/>
              </a:rPr>
              <a:t>Proxies can add FEC, send dual streams over diverse paths etc.</a:t>
            </a:r>
          </a:p>
          <a:p>
            <a:pPr marL="533385" indent="-457189">
              <a:buFont typeface="+mj-lt"/>
              <a:buAutoNum type="arabicPeriod"/>
            </a:pPr>
            <a:r>
              <a:rPr lang="en-GB" sz="2400" dirty="0">
                <a:latin typeface="+mj-lt"/>
              </a:rPr>
              <a:t>Streaming RTP to clients</a:t>
            </a:r>
          </a:p>
          <a:p>
            <a:pPr marL="685778" lvl="1" indent="-457189">
              <a:spcBef>
                <a:spcPts val="0"/>
              </a:spcBef>
            </a:pPr>
            <a:r>
              <a:rPr lang="en-GB" sz="1800" dirty="0">
                <a:latin typeface="+mj-lt"/>
              </a:rPr>
              <a:t>Potential RTP over QUIC use-case (browser-based model)</a:t>
            </a:r>
          </a:p>
        </p:txBody>
      </p:sp>
      <p:sp>
        <p:nvSpPr>
          <p:cNvPr id="3" name="Title 2">
            <a:extLst>
              <a:ext uri="{FF2B5EF4-FFF2-40B4-BE49-F238E27FC236}">
                <a16:creationId xmlns:a16="http://schemas.microsoft.com/office/drawing/2014/main" id="{03D80ABB-E540-2745-A21C-3F5349BA99E8}"/>
              </a:ext>
            </a:extLst>
          </p:cNvPr>
          <p:cNvSpPr>
            <a:spLocks noGrp="1"/>
          </p:cNvSpPr>
          <p:nvPr>
            <p:ph type="title"/>
          </p:nvPr>
        </p:nvSpPr>
        <p:spPr/>
        <p:txBody>
          <a:bodyPr/>
          <a:lstStyle/>
          <a:p>
            <a:r>
              <a:rPr lang="en-US" sz="3200" dirty="0"/>
              <a:t>Live Video Use-Cases for MSM</a:t>
            </a:r>
          </a:p>
        </p:txBody>
      </p:sp>
      <p:sp>
        <p:nvSpPr>
          <p:cNvPr id="29" name="TextBox 28">
            <a:extLst>
              <a:ext uri="{FF2B5EF4-FFF2-40B4-BE49-F238E27FC236}">
                <a16:creationId xmlns:a16="http://schemas.microsoft.com/office/drawing/2014/main" id="{24B652C7-5C07-E84F-80E6-391EADB8B3DF}"/>
              </a:ext>
            </a:extLst>
          </p:cNvPr>
          <p:cNvSpPr txBox="1"/>
          <p:nvPr/>
        </p:nvSpPr>
        <p:spPr>
          <a:xfrm>
            <a:off x="464978" y="4924323"/>
            <a:ext cx="1002197" cy="369332"/>
          </a:xfrm>
          <a:prstGeom prst="rect">
            <a:avLst/>
          </a:prstGeom>
          <a:noFill/>
        </p:spPr>
        <p:txBody>
          <a:bodyPr wrap="none" rtlCol="0">
            <a:spAutoFit/>
          </a:bodyPr>
          <a:lstStyle/>
          <a:p>
            <a:r>
              <a:rPr lang="en-US">
                <a:latin typeface="+mj-lt"/>
              </a:rPr>
              <a:t>Camera</a:t>
            </a:r>
          </a:p>
        </p:txBody>
      </p:sp>
      <p:sp>
        <p:nvSpPr>
          <p:cNvPr id="30" name="TextBox 29">
            <a:extLst>
              <a:ext uri="{FF2B5EF4-FFF2-40B4-BE49-F238E27FC236}">
                <a16:creationId xmlns:a16="http://schemas.microsoft.com/office/drawing/2014/main" id="{0ED702C7-9BD7-1E4A-9242-323F5999EA81}"/>
              </a:ext>
            </a:extLst>
          </p:cNvPr>
          <p:cNvSpPr txBox="1"/>
          <p:nvPr/>
        </p:nvSpPr>
        <p:spPr>
          <a:xfrm>
            <a:off x="4836738" y="4916744"/>
            <a:ext cx="1045479" cy="369332"/>
          </a:xfrm>
          <a:prstGeom prst="rect">
            <a:avLst/>
          </a:prstGeom>
          <a:noFill/>
        </p:spPr>
        <p:txBody>
          <a:bodyPr wrap="none" rtlCol="0">
            <a:spAutoFit/>
          </a:bodyPr>
          <a:lstStyle/>
          <a:p>
            <a:r>
              <a:rPr lang="en-US">
                <a:latin typeface="+mj-lt"/>
              </a:rPr>
              <a:t>Encoder</a:t>
            </a:r>
          </a:p>
        </p:txBody>
      </p:sp>
      <p:sp>
        <p:nvSpPr>
          <p:cNvPr id="31" name="TextBox 30">
            <a:extLst>
              <a:ext uri="{FF2B5EF4-FFF2-40B4-BE49-F238E27FC236}">
                <a16:creationId xmlns:a16="http://schemas.microsoft.com/office/drawing/2014/main" id="{953C78F6-2D47-5948-875F-4B1A57546706}"/>
              </a:ext>
            </a:extLst>
          </p:cNvPr>
          <p:cNvSpPr txBox="1"/>
          <p:nvPr/>
        </p:nvSpPr>
        <p:spPr>
          <a:xfrm>
            <a:off x="8057310" y="4237725"/>
            <a:ext cx="857927" cy="369332"/>
          </a:xfrm>
          <a:prstGeom prst="rect">
            <a:avLst/>
          </a:prstGeom>
          <a:noFill/>
        </p:spPr>
        <p:txBody>
          <a:bodyPr wrap="none" rtlCol="0">
            <a:spAutoFit/>
          </a:bodyPr>
          <a:lstStyle/>
          <a:p>
            <a:r>
              <a:rPr lang="en-US" dirty="0">
                <a:latin typeface="+mj-lt"/>
              </a:rPr>
              <a:t>Cache</a:t>
            </a:r>
          </a:p>
        </p:txBody>
      </p:sp>
      <p:sp>
        <p:nvSpPr>
          <p:cNvPr id="32" name="TextBox 31">
            <a:extLst>
              <a:ext uri="{FF2B5EF4-FFF2-40B4-BE49-F238E27FC236}">
                <a16:creationId xmlns:a16="http://schemas.microsoft.com/office/drawing/2014/main" id="{FA54608F-6796-A545-A64B-DBF165E9A865}"/>
              </a:ext>
            </a:extLst>
          </p:cNvPr>
          <p:cNvSpPr txBox="1"/>
          <p:nvPr/>
        </p:nvSpPr>
        <p:spPr>
          <a:xfrm>
            <a:off x="2795430" y="4924323"/>
            <a:ext cx="755335" cy="369332"/>
          </a:xfrm>
          <a:prstGeom prst="rect">
            <a:avLst/>
          </a:prstGeom>
          <a:noFill/>
        </p:spPr>
        <p:txBody>
          <a:bodyPr wrap="none" rtlCol="0">
            <a:spAutoFit/>
          </a:bodyPr>
          <a:lstStyle/>
          <a:p>
            <a:r>
              <a:rPr lang="en-US">
                <a:latin typeface="+mj-lt"/>
              </a:rPr>
              <a:t>Mixer</a:t>
            </a:r>
          </a:p>
        </p:txBody>
      </p:sp>
      <p:pic>
        <p:nvPicPr>
          <p:cNvPr id="33" name="Picture 32">
            <a:extLst>
              <a:ext uri="{FF2B5EF4-FFF2-40B4-BE49-F238E27FC236}">
                <a16:creationId xmlns:a16="http://schemas.microsoft.com/office/drawing/2014/main" id="{85CC8459-867A-2B4C-B29E-D10E97F93E82}"/>
              </a:ext>
            </a:extLst>
          </p:cNvPr>
          <p:cNvPicPr>
            <a:picLocks noChangeAspect="1"/>
          </p:cNvPicPr>
          <p:nvPr/>
        </p:nvPicPr>
        <p:blipFill>
          <a:blip r:embed="rId3"/>
          <a:stretch>
            <a:fillRect/>
          </a:stretch>
        </p:blipFill>
        <p:spPr>
          <a:xfrm>
            <a:off x="528921" y="5240868"/>
            <a:ext cx="912635" cy="912635"/>
          </a:xfrm>
          <a:prstGeom prst="rect">
            <a:avLst/>
          </a:prstGeom>
        </p:spPr>
      </p:pic>
      <p:pic>
        <p:nvPicPr>
          <p:cNvPr id="34" name="Picture 33">
            <a:extLst>
              <a:ext uri="{FF2B5EF4-FFF2-40B4-BE49-F238E27FC236}">
                <a16:creationId xmlns:a16="http://schemas.microsoft.com/office/drawing/2014/main" id="{D75A021E-A5CA-5E45-9831-885C2C753213}"/>
              </a:ext>
            </a:extLst>
          </p:cNvPr>
          <p:cNvPicPr>
            <a:picLocks noChangeAspect="1"/>
          </p:cNvPicPr>
          <p:nvPr/>
        </p:nvPicPr>
        <p:blipFill>
          <a:blip r:embed="rId4"/>
          <a:stretch>
            <a:fillRect/>
          </a:stretch>
        </p:blipFill>
        <p:spPr>
          <a:xfrm>
            <a:off x="8032029" y="4643255"/>
            <a:ext cx="908487" cy="908487"/>
          </a:xfrm>
          <a:prstGeom prst="rect">
            <a:avLst/>
          </a:prstGeom>
        </p:spPr>
      </p:pic>
      <p:pic>
        <p:nvPicPr>
          <p:cNvPr id="35" name="Picture 34">
            <a:extLst>
              <a:ext uri="{FF2B5EF4-FFF2-40B4-BE49-F238E27FC236}">
                <a16:creationId xmlns:a16="http://schemas.microsoft.com/office/drawing/2014/main" id="{C74533DD-E242-6946-932F-811D2EC44C7B}"/>
              </a:ext>
            </a:extLst>
          </p:cNvPr>
          <p:cNvPicPr>
            <a:picLocks noChangeAspect="1"/>
          </p:cNvPicPr>
          <p:nvPr/>
        </p:nvPicPr>
        <p:blipFill>
          <a:blip r:embed="rId5"/>
          <a:stretch>
            <a:fillRect/>
          </a:stretch>
        </p:blipFill>
        <p:spPr>
          <a:xfrm>
            <a:off x="2716950" y="5240869"/>
            <a:ext cx="910767" cy="910767"/>
          </a:xfrm>
          <a:prstGeom prst="rect">
            <a:avLst/>
          </a:prstGeom>
        </p:spPr>
      </p:pic>
      <p:pic>
        <p:nvPicPr>
          <p:cNvPr id="36" name="Picture 35">
            <a:extLst>
              <a:ext uri="{FF2B5EF4-FFF2-40B4-BE49-F238E27FC236}">
                <a16:creationId xmlns:a16="http://schemas.microsoft.com/office/drawing/2014/main" id="{C79998E9-4614-2149-BB54-C528382C615E}"/>
              </a:ext>
            </a:extLst>
          </p:cNvPr>
          <p:cNvPicPr>
            <a:picLocks noChangeAspect="1"/>
          </p:cNvPicPr>
          <p:nvPr/>
        </p:nvPicPr>
        <p:blipFill>
          <a:blip r:embed="rId6"/>
          <a:stretch>
            <a:fillRect/>
          </a:stretch>
        </p:blipFill>
        <p:spPr>
          <a:xfrm>
            <a:off x="4903109" y="5238899"/>
            <a:ext cx="912736" cy="912736"/>
          </a:xfrm>
          <a:prstGeom prst="rect">
            <a:avLst/>
          </a:prstGeom>
        </p:spPr>
      </p:pic>
      <p:pic>
        <p:nvPicPr>
          <p:cNvPr id="37" name="Picture 36">
            <a:extLst>
              <a:ext uri="{FF2B5EF4-FFF2-40B4-BE49-F238E27FC236}">
                <a16:creationId xmlns:a16="http://schemas.microsoft.com/office/drawing/2014/main" id="{C4D08B95-C2DB-2C4B-AAFD-5F2E068AB37A}"/>
              </a:ext>
            </a:extLst>
          </p:cNvPr>
          <p:cNvPicPr>
            <a:picLocks noChangeAspect="1"/>
          </p:cNvPicPr>
          <p:nvPr/>
        </p:nvPicPr>
        <p:blipFill>
          <a:blip r:embed="rId7"/>
          <a:stretch>
            <a:fillRect/>
          </a:stretch>
        </p:blipFill>
        <p:spPr>
          <a:xfrm>
            <a:off x="10262675" y="4363059"/>
            <a:ext cx="1007549" cy="1007549"/>
          </a:xfrm>
          <a:prstGeom prst="rect">
            <a:avLst/>
          </a:prstGeom>
        </p:spPr>
      </p:pic>
      <p:pic>
        <p:nvPicPr>
          <p:cNvPr id="38" name="Picture 37">
            <a:extLst>
              <a:ext uri="{FF2B5EF4-FFF2-40B4-BE49-F238E27FC236}">
                <a16:creationId xmlns:a16="http://schemas.microsoft.com/office/drawing/2014/main" id="{F2679AE2-8FD7-F943-A6F3-2EFF0BE6E612}"/>
              </a:ext>
            </a:extLst>
          </p:cNvPr>
          <p:cNvPicPr>
            <a:picLocks noChangeAspect="1"/>
          </p:cNvPicPr>
          <p:nvPr/>
        </p:nvPicPr>
        <p:blipFill>
          <a:blip r:embed="rId8"/>
          <a:stretch>
            <a:fillRect/>
          </a:stretch>
        </p:blipFill>
        <p:spPr>
          <a:xfrm>
            <a:off x="10263752" y="5563648"/>
            <a:ext cx="1006473" cy="1006473"/>
          </a:xfrm>
          <a:prstGeom prst="rect">
            <a:avLst/>
          </a:prstGeom>
        </p:spPr>
      </p:pic>
      <p:grpSp>
        <p:nvGrpSpPr>
          <p:cNvPr id="39" name="Group 38">
            <a:extLst>
              <a:ext uri="{FF2B5EF4-FFF2-40B4-BE49-F238E27FC236}">
                <a16:creationId xmlns:a16="http://schemas.microsoft.com/office/drawing/2014/main" id="{9785FFB3-4411-C044-8957-985D1064162F}"/>
              </a:ext>
            </a:extLst>
          </p:cNvPr>
          <p:cNvGrpSpPr>
            <a:grpSpLocks noChangeAspect="1"/>
          </p:cNvGrpSpPr>
          <p:nvPr/>
        </p:nvGrpSpPr>
        <p:grpSpPr>
          <a:xfrm>
            <a:off x="1441555" y="5354976"/>
            <a:ext cx="1273175" cy="678496"/>
            <a:chOff x="836085" y="1496592"/>
            <a:chExt cx="538984" cy="266991"/>
          </a:xfrm>
          <a:solidFill>
            <a:schemeClr val="tx1"/>
          </a:solidFill>
        </p:grpSpPr>
        <p:sp>
          <p:nvSpPr>
            <p:cNvPr id="40" name="Freeform 751">
              <a:extLst>
                <a:ext uri="{FF2B5EF4-FFF2-40B4-BE49-F238E27FC236}">
                  <a16:creationId xmlns:a16="http://schemas.microsoft.com/office/drawing/2014/main" id="{93610434-4672-264C-B6C6-75F7D5D051A5}"/>
                </a:ext>
              </a:extLst>
            </p:cNvPr>
            <p:cNvSpPr>
              <a:spLocks/>
            </p:cNvSpPr>
            <p:nvPr/>
          </p:nvSpPr>
          <p:spPr bwMode="auto">
            <a:xfrm>
              <a:off x="836085" y="1647587"/>
              <a:ext cx="538984" cy="115996"/>
            </a:xfrm>
            <a:custGeom>
              <a:avLst/>
              <a:gdLst>
                <a:gd name="T0" fmla="*/ 204 w 228"/>
                <a:gd name="T1" fmla="*/ 49 h 49"/>
                <a:gd name="T2" fmla="*/ 24 w 228"/>
                <a:gd name="T3" fmla="*/ 49 h 49"/>
                <a:gd name="T4" fmla="*/ 0 w 228"/>
                <a:gd name="T5" fmla="*/ 25 h 49"/>
                <a:gd name="T6" fmla="*/ 0 w 228"/>
                <a:gd name="T7" fmla="*/ 25 h 49"/>
                <a:gd name="T8" fmla="*/ 24 w 228"/>
                <a:gd name="T9" fmla="*/ 0 h 49"/>
                <a:gd name="T10" fmla="*/ 204 w 228"/>
                <a:gd name="T11" fmla="*/ 0 h 49"/>
                <a:gd name="T12" fmla="*/ 228 w 228"/>
                <a:gd name="T13" fmla="*/ 25 h 49"/>
                <a:gd name="T14" fmla="*/ 228 w 228"/>
                <a:gd name="T15" fmla="*/ 25 h 49"/>
                <a:gd name="T16" fmla="*/ 204 w 228"/>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49">
                  <a:moveTo>
                    <a:pt x="204" y="49"/>
                  </a:moveTo>
                  <a:cubicBezTo>
                    <a:pt x="24" y="49"/>
                    <a:pt x="24" y="49"/>
                    <a:pt x="24" y="49"/>
                  </a:cubicBezTo>
                  <a:cubicBezTo>
                    <a:pt x="11" y="49"/>
                    <a:pt x="0" y="38"/>
                    <a:pt x="0" y="25"/>
                  </a:cubicBezTo>
                  <a:cubicBezTo>
                    <a:pt x="0" y="25"/>
                    <a:pt x="0" y="25"/>
                    <a:pt x="0" y="25"/>
                  </a:cubicBezTo>
                  <a:cubicBezTo>
                    <a:pt x="0" y="11"/>
                    <a:pt x="11" y="0"/>
                    <a:pt x="24" y="0"/>
                  </a:cubicBezTo>
                  <a:cubicBezTo>
                    <a:pt x="204" y="0"/>
                    <a:pt x="204" y="0"/>
                    <a:pt x="204" y="0"/>
                  </a:cubicBezTo>
                  <a:cubicBezTo>
                    <a:pt x="217" y="0"/>
                    <a:pt x="228" y="11"/>
                    <a:pt x="228" y="25"/>
                  </a:cubicBezTo>
                  <a:cubicBezTo>
                    <a:pt x="228" y="25"/>
                    <a:pt x="228" y="25"/>
                    <a:pt x="228" y="25"/>
                  </a:cubicBezTo>
                  <a:cubicBezTo>
                    <a:pt x="228" y="38"/>
                    <a:pt x="217" y="49"/>
                    <a:pt x="204" y="49"/>
                  </a:cubicBezTo>
                  <a:close/>
                </a:path>
              </a:pathLst>
            </a:custGeom>
            <a:grpFill/>
            <a:ln>
              <a:noFill/>
            </a:ln>
          </p:spPr>
          <p:txBody>
            <a:bodyPr vert="horz" wrap="square" lIns="91440" tIns="45720" rIns="91440" bIns="45720" numCol="1" anchor="ctr" anchorCtr="0" compatLnSpc="1">
              <a:prstTxWarp prst="textNoShape">
                <a:avLst/>
              </a:prstTxWarp>
            </a:bodyPr>
            <a:lstStyle/>
            <a:p>
              <a:pPr algn="ctr"/>
              <a:endParaRPr lang="en-US">
                <a:latin typeface="+mj-lt"/>
              </a:endParaRPr>
            </a:p>
          </p:txBody>
        </p:sp>
        <p:sp>
          <p:nvSpPr>
            <p:cNvPr id="41" name="Freeform 752">
              <a:extLst>
                <a:ext uri="{FF2B5EF4-FFF2-40B4-BE49-F238E27FC236}">
                  <a16:creationId xmlns:a16="http://schemas.microsoft.com/office/drawing/2014/main" id="{87D9594B-8D33-CA4A-A024-A643451979D7}"/>
                </a:ext>
              </a:extLst>
            </p:cNvPr>
            <p:cNvSpPr>
              <a:spLocks/>
            </p:cNvSpPr>
            <p:nvPr/>
          </p:nvSpPr>
          <p:spPr bwMode="auto">
            <a:xfrm>
              <a:off x="955081" y="1571590"/>
              <a:ext cx="382988" cy="115996"/>
            </a:xfrm>
            <a:custGeom>
              <a:avLst/>
              <a:gdLst>
                <a:gd name="T0" fmla="*/ 137 w 162"/>
                <a:gd name="T1" fmla="*/ 49 h 49"/>
                <a:gd name="T2" fmla="*/ 24 w 162"/>
                <a:gd name="T3" fmla="*/ 49 h 49"/>
                <a:gd name="T4" fmla="*/ 0 w 162"/>
                <a:gd name="T5" fmla="*/ 25 h 49"/>
                <a:gd name="T6" fmla="*/ 0 w 162"/>
                <a:gd name="T7" fmla="*/ 25 h 49"/>
                <a:gd name="T8" fmla="*/ 24 w 162"/>
                <a:gd name="T9" fmla="*/ 0 h 49"/>
                <a:gd name="T10" fmla="*/ 137 w 162"/>
                <a:gd name="T11" fmla="*/ 0 h 49"/>
                <a:gd name="T12" fmla="*/ 162 w 162"/>
                <a:gd name="T13" fmla="*/ 25 h 49"/>
                <a:gd name="T14" fmla="*/ 162 w 162"/>
                <a:gd name="T15" fmla="*/ 25 h 49"/>
                <a:gd name="T16" fmla="*/ 137 w 162"/>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49">
                  <a:moveTo>
                    <a:pt x="137" y="49"/>
                  </a:moveTo>
                  <a:cubicBezTo>
                    <a:pt x="24" y="49"/>
                    <a:pt x="24" y="49"/>
                    <a:pt x="24" y="49"/>
                  </a:cubicBezTo>
                  <a:cubicBezTo>
                    <a:pt x="11" y="49"/>
                    <a:pt x="0" y="38"/>
                    <a:pt x="0" y="25"/>
                  </a:cubicBezTo>
                  <a:cubicBezTo>
                    <a:pt x="0" y="25"/>
                    <a:pt x="0" y="25"/>
                    <a:pt x="0" y="25"/>
                  </a:cubicBezTo>
                  <a:cubicBezTo>
                    <a:pt x="0" y="11"/>
                    <a:pt x="11" y="0"/>
                    <a:pt x="24" y="0"/>
                  </a:cubicBezTo>
                  <a:cubicBezTo>
                    <a:pt x="137" y="0"/>
                    <a:pt x="137" y="0"/>
                    <a:pt x="137" y="0"/>
                  </a:cubicBezTo>
                  <a:cubicBezTo>
                    <a:pt x="151" y="0"/>
                    <a:pt x="162" y="11"/>
                    <a:pt x="162" y="25"/>
                  </a:cubicBezTo>
                  <a:cubicBezTo>
                    <a:pt x="162" y="25"/>
                    <a:pt x="162" y="25"/>
                    <a:pt x="162" y="25"/>
                  </a:cubicBezTo>
                  <a:cubicBezTo>
                    <a:pt x="162" y="38"/>
                    <a:pt x="151" y="49"/>
                    <a:pt x="137"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42" name="Freeform 753">
              <a:extLst>
                <a:ext uri="{FF2B5EF4-FFF2-40B4-BE49-F238E27FC236}">
                  <a16:creationId xmlns:a16="http://schemas.microsoft.com/office/drawing/2014/main" id="{3A2162F0-127D-8C44-91E0-47360EBC4C81}"/>
                </a:ext>
              </a:extLst>
            </p:cNvPr>
            <p:cNvSpPr>
              <a:spLocks/>
            </p:cNvSpPr>
            <p:nvPr/>
          </p:nvSpPr>
          <p:spPr bwMode="auto">
            <a:xfrm>
              <a:off x="1106076" y="1496592"/>
              <a:ext cx="181994" cy="115996"/>
            </a:xfrm>
            <a:custGeom>
              <a:avLst/>
              <a:gdLst>
                <a:gd name="T0" fmla="*/ 52 w 77"/>
                <a:gd name="T1" fmla="*/ 49 h 49"/>
                <a:gd name="T2" fmla="*/ 24 w 77"/>
                <a:gd name="T3" fmla="*/ 49 h 49"/>
                <a:gd name="T4" fmla="*/ 0 w 77"/>
                <a:gd name="T5" fmla="*/ 24 h 49"/>
                <a:gd name="T6" fmla="*/ 0 w 77"/>
                <a:gd name="T7" fmla="*/ 24 h 49"/>
                <a:gd name="T8" fmla="*/ 24 w 77"/>
                <a:gd name="T9" fmla="*/ 0 h 49"/>
                <a:gd name="T10" fmla="*/ 52 w 77"/>
                <a:gd name="T11" fmla="*/ 0 h 49"/>
                <a:gd name="T12" fmla="*/ 77 w 77"/>
                <a:gd name="T13" fmla="*/ 24 h 49"/>
                <a:gd name="T14" fmla="*/ 77 w 77"/>
                <a:gd name="T15" fmla="*/ 24 h 49"/>
                <a:gd name="T16" fmla="*/ 52 w 77"/>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9">
                  <a:moveTo>
                    <a:pt x="52" y="49"/>
                  </a:moveTo>
                  <a:cubicBezTo>
                    <a:pt x="24" y="49"/>
                    <a:pt x="24" y="49"/>
                    <a:pt x="24" y="49"/>
                  </a:cubicBezTo>
                  <a:cubicBezTo>
                    <a:pt x="11" y="49"/>
                    <a:pt x="0" y="38"/>
                    <a:pt x="0" y="24"/>
                  </a:cubicBezTo>
                  <a:cubicBezTo>
                    <a:pt x="0" y="24"/>
                    <a:pt x="0" y="24"/>
                    <a:pt x="0" y="24"/>
                  </a:cubicBezTo>
                  <a:cubicBezTo>
                    <a:pt x="0" y="11"/>
                    <a:pt x="11" y="0"/>
                    <a:pt x="24" y="0"/>
                  </a:cubicBezTo>
                  <a:cubicBezTo>
                    <a:pt x="52" y="0"/>
                    <a:pt x="52" y="0"/>
                    <a:pt x="52" y="0"/>
                  </a:cubicBezTo>
                  <a:cubicBezTo>
                    <a:pt x="66" y="0"/>
                    <a:pt x="77" y="11"/>
                    <a:pt x="77" y="24"/>
                  </a:cubicBezTo>
                  <a:cubicBezTo>
                    <a:pt x="77" y="24"/>
                    <a:pt x="77" y="24"/>
                    <a:pt x="77" y="24"/>
                  </a:cubicBezTo>
                  <a:cubicBezTo>
                    <a:pt x="77" y="38"/>
                    <a:pt x="66" y="49"/>
                    <a:pt x="52"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43" name="TextBox 42">
            <a:extLst>
              <a:ext uri="{FF2B5EF4-FFF2-40B4-BE49-F238E27FC236}">
                <a16:creationId xmlns:a16="http://schemas.microsoft.com/office/drawing/2014/main" id="{342701A6-CC53-1A4A-82C2-27D17355B2D6}"/>
              </a:ext>
            </a:extLst>
          </p:cNvPr>
          <p:cNvSpPr txBox="1"/>
          <p:nvPr/>
        </p:nvSpPr>
        <p:spPr>
          <a:xfrm>
            <a:off x="1768563" y="5564615"/>
            <a:ext cx="721672" cy="369332"/>
          </a:xfrm>
          <a:prstGeom prst="rect">
            <a:avLst/>
          </a:prstGeom>
          <a:noFill/>
        </p:spPr>
        <p:txBody>
          <a:bodyPr wrap="none" rtlCol="0">
            <a:spAutoFit/>
          </a:bodyPr>
          <a:lstStyle/>
          <a:p>
            <a:r>
              <a:rPr lang="en-US">
                <a:solidFill>
                  <a:schemeClr val="bg1"/>
                </a:solidFill>
                <a:latin typeface="+mj-lt"/>
              </a:rPr>
              <a:t>WAN</a:t>
            </a:r>
          </a:p>
        </p:txBody>
      </p:sp>
      <p:grpSp>
        <p:nvGrpSpPr>
          <p:cNvPr id="44" name="Group 43">
            <a:extLst>
              <a:ext uri="{FF2B5EF4-FFF2-40B4-BE49-F238E27FC236}">
                <a16:creationId xmlns:a16="http://schemas.microsoft.com/office/drawing/2014/main" id="{041478A0-F624-BC45-A1C4-DD399E399B6B}"/>
              </a:ext>
            </a:extLst>
          </p:cNvPr>
          <p:cNvGrpSpPr>
            <a:grpSpLocks noChangeAspect="1"/>
          </p:cNvGrpSpPr>
          <p:nvPr/>
        </p:nvGrpSpPr>
        <p:grpSpPr>
          <a:xfrm>
            <a:off x="3627715" y="5354007"/>
            <a:ext cx="1275395" cy="678496"/>
            <a:chOff x="836085" y="1496592"/>
            <a:chExt cx="538984" cy="266991"/>
          </a:xfrm>
          <a:solidFill>
            <a:schemeClr val="tx1"/>
          </a:solidFill>
        </p:grpSpPr>
        <p:sp>
          <p:nvSpPr>
            <p:cNvPr id="45" name="Freeform 751">
              <a:extLst>
                <a:ext uri="{FF2B5EF4-FFF2-40B4-BE49-F238E27FC236}">
                  <a16:creationId xmlns:a16="http://schemas.microsoft.com/office/drawing/2014/main" id="{7C958E5A-ED97-DD42-82D2-85B7E3947EB3}"/>
                </a:ext>
              </a:extLst>
            </p:cNvPr>
            <p:cNvSpPr>
              <a:spLocks/>
            </p:cNvSpPr>
            <p:nvPr/>
          </p:nvSpPr>
          <p:spPr bwMode="auto">
            <a:xfrm>
              <a:off x="836085" y="1647587"/>
              <a:ext cx="538984" cy="115996"/>
            </a:xfrm>
            <a:custGeom>
              <a:avLst/>
              <a:gdLst>
                <a:gd name="T0" fmla="*/ 204 w 228"/>
                <a:gd name="T1" fmla="*/ 49 h 49"/>
                <a:gd name="T2" fmla="*/ 24 w 228"/>
                <a:gd name="T3" fmla="*/ 49 h 49"/>
                <a:gd name="T4" fmla="*/ 0 w 228"/>
                <a:gd name="T5" fmla="*/ 25 h 49"/>
                <a:gd name="T6" fmla="*/ 0 w 228"/>
                <a:gd name="T7" fmla="*/ 25 h 49"/>
                <a:gd name="T8" fmla="*/ 24 w 228"/>
                <a:gd name="T9" fmla="*/ 0 h 49"/>
                <a:gd name="T10" fmla="*/ 204 w 228"/>
                <a:gd name="T11" fmla="*/ 0 h 49"/>
                <a:gd name="T12" fmla="*/ 228 w 228"/>
                <a:gd name="T13" fmla="*/ 25 h 49"/>
                <a:gd name="T14" fmla="*/ 228 w 228"/>
                <a:gd name="T15" fmla="*/ 25 h 49"/>
                <a:gd name="T16" fmla="*/ 204 w 228"/>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49">
                  <a:moveTo>
                    <a:pt x="204" y="49"/>
                  </a:moveTo>
                  <a:cubicBezTo>
                    <a:pt x="24" y="49"/>
                    <a:pt x="24" y="49"/>
                    <a:pt x="24" y="49"/>
                  </a:cubicBezTo>
                  <a:cubicBezTo>
                    <a:pt x="11" y="49"/>
                    <a:pt x="0" y="38"/>
                    <a:pt x="0" y="25"/>
                  </a:cubicBezTo>
                  <a:cubicBezTo>
                    <a:pt x="0" y="25"/>
                    <a:pt x="0" y="25"/>
                    <a:pt x="0" y="25"/>
                  </a:cubicBezTo>
                  <a:cubicBezTo>
                    <a:pt x="0" y="11"/>
                    <a:pt x="11" y="0"/>
                    <a:pt x="24" y="0"/>
                  </a:cubicBezTo>
                  <a:cubicBezTo>
                    <a:pt x="204" y="0"/>
                    <a:pt x="204" y="0"/>
                    <a:pt x="204" y="0"/>
                  </a:cubicBezTo>
                  <a:cubicBezTo>
                    <a:pt x="217" y="0"/>
                    <a:pt x="228" y="11"/>
                    <a:pt x="228" y="25"/>
                  </a:cubicBezTo>
                  <a:cubicBezTo>
                    <a:pt x="228" y="25"/>
                    <a:pt x="228" y="25"/>
                    <a:pt x="228" y="25"/>
                  </a:cubicBezTo>
                  <a:cubicBezTo>
                    <a:pt x="228" y="38"/>
                    <a:pt x="217" y="49"/>
                    <a:pt x="204" y="49"/>
                  </a:cubicBezTo>
                  <a:close/>
                </a:path>
              </a:pathLst>
            </a:custGeom>
            <a:grpFill/>
            <a:ln>
              <a:noFill/>
            </a:ln>
          </p:spPr>
          <p:txBody>
            <a:bodyPr vert="horz" wrap="square" lIns="91440" tIns="45720" rIns="91440" bIns="45720" numCol="1" anchor="ctr" anchorCtr="0" compatLnSpc="1">
              <a:prstTxWarp prst="textNoShape">
                <a:avLst/>
              </a:prstTxWarp>
            </a:bodyPr>
            <a:lstStyle/>
            <a:p>
              <a:pPr algn="ctr"/>
              <a:endParaRPr lang="en-US">
                <a:latin typeface="+mj-lt"/>
              </a:endParaRPr>
            </a:p>
          </p:txBody>
        </p:sp>
        <p:sp>
          <p:nvSpPr>
            <p:cNvPr id="46" name="Freeform 752">
              <a:extLst>
                <a:ext uri="{FF2B5EF4-FFF2-40B4-BE49-F238E27FC236}">
                  <a16:creationId xmlns:a16="http://schemas.microsoft.com/office/drawing/2014/main" id="{90D3D12A-AC70-BF47-ABE8-9C52F1A7F3F1}"/>
                </a:ext>
              </a:extLst>
            </p:cNvPr>
            <p:cNvSpPr>
              <a:spLocks/>
            </p:cNvSpPr>
            <p:nvPr/>
          </p:nvSpPr>
          <p:spPr bwMode="auto">
            <a:xfrm>
              <a:off x="955081" y="1571590"/>
              <a:ext cx="382988" cy="115996"/>
            </a:xfrm>
            <a:custGeom>
              <a:avLst/>
              <a:gdLst>
                <a:gd name="T0" fmla="*/ 137 w 162"/>
                <a:gd name="T1" fmla="*/ 49 h 49"/>
                <a:gd name="T2" fmla="*/ 24 w 162"/>
                <a:gd name="T3" fmla="*/ 49 h 49"/>
                <a:gd name="T4" fmla="*/ 0 w 162"/>
                <a:gd name="T5" fmla="*/ 25 h 49"/>
                <a:gd name="T6" fmla="*/ 0 w 162"/>
                <a:gd name="T7" fmla="*/ 25 h 49"/>
                <a:gd name="T8" fmla="*/ 24 w 162"/>
                <a:gd name="T9" fmla="*/ 0 h 49"/>
                <a:gd name="T10" fmla="*/ 137 w 162"/>
                <a:gd name="T11" fmla="*/ 0 h 49"/>
                <a:gd name="T12" fmla="*/ 162 w 162"/>
                <a:gd name="T13" fmla="*/ 25 h 49"/>
                <a:gd name="T14" fmla="*/ 162 w 162"/>
                <a:gd name="T15" fmla="*/ 25 h 49"/>
                <a:gd name="T16" fmla="*/ 137 w 162"/>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49">
                  <a:moveTo>
                    <a:pt x="137" y="49"/>
                  </a:moveTo>
                  <a:cubicBezTo>
                    <a:pt x="24" y="49"/>
                    <a:pt x="24" y="49"/>
                    <a:pt x="24" y="49"/>
                  </a:cubicBezTo>
                  <a:cubicBezTo>
                    <a:pt x="11" y="49"/>
                    <a:pt x="0" y="38"/>
                    <a:pt x="0" y="25"/>
                  </a:cubicBezTo>
                  <a:cubicBezTo>
                    <a:pt x="0" y="25"/>
                    <a:pt x="0" y="25"/>
                    <a:pt x="0" y="25"/>
                  </a:cubicBezTo>
                  <a:cubicBezTo>
                    <a:pt x="0" y="11"/>
                    <a:pt x="11" y="0"/>
                    <a:pt x="24" y="0"/>
                  </a:cubicBezTo>
                  <a:cubicBezTo>
                    <a:pt x="137" y="0"/>
                    <a:pt x="137" y="0"/>
                    <a:pt x="137" y="0"/>
                  </a:cubicBezTo>
                  <a:cubicBezTo>
                    <a:pt x="151" y="0"/>
                    <a:pt x="162" y="11"/>
                    <a:pt x="162" y="25"/>
                  </a:cubicBezTo>
                  <a:cubicBezTo>
                    <a:pt x="162" y="25"/>
                    <a:pt x="162" y="25"/>
                    <a:pt x="162" y="25"/>
                  </a:cubicBezTo>
                  <a:cubicBezTo>
                    <a:pt x="162" y="38"/>
                    <a:pt x="151" y="49"/>
                    <a:pt x="137"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47" name="Freeform 753">
              <a:extLst>
                <a:ext uri="{FF2B5EF4-FFF2-40B4-BE49-F238E27FC236}">
                  <a16:creationId xmlns:a16="http://schemas.microsoft.com/office/drawing/2014/main" id="{C7626F5E-8976-1E4F-92F0-C195C81BA910}"/>
                </a:ext>
              </a:extLst>
            </p:cNvPr>
            <p:cNvSpPr>
              <a:spLocks/>
            </p:cNvSpPr>
            <p:nvPr/>
          </p:nvSpPr>
          <p:spPr bwMode="auto">
            <a:xfrm>
              <a:off x="1106076" y="1496592"/>
              <a:ext cx="181994" cy="115996"/>
            </a:xfrm>
            <a:custGeom>
              <a:avLst/>
              <a:gdLst>
                <a:gd name="T0" fmla="*/ 52 w 77"/>
                <a:gd name="T1" fmla="*/ 49 h 49"/>
                <a:gd name="T2" fmla="*/ 24 w 77"/>
                <a:gd name="T3" fmla="*/ 49 h 49"/>
                <a:gd name="T4" fmla="*/ 0 w 77"/>
                <a:gd name="T5" fmla="*/ 24 h 49"/>
                <a:gd name="T6" fmla="*/ 0 w 77"/>
                <a:gd name="T7" fmla="*/ 24 h 49"/>
                <a:gd name="T8" fmla="*/ 24 w 77"/>
                <a:gd name="T9" fmla="*/ 0 h 49"/>
                <a:gd name="T10" fmla="*/ 52 w 77"/>
                <a:gd name="T11" fmla="*/ 0 h 49"/>
                <a:gd name="T12" fmla="*/ 77 w 77"/>
                <a:gd name="T13" fmla="*/ 24 h 49"/>
                <a:gd name="T14" fmla="*/ 77 w 77"/>
                <a:gd name="T15" fmla="*/ 24 h 49"/>
                <a:gd name="T16" fmla="*/ 52 w 77"/>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9">
                  <a:moveTo>
                    <a:pt x="52" y="49"/>
                  </a:moveTo>
                  <a:cubicBezTo>
                    <a:pt x="24" y="49"/>
                    <a:pt x="24" y="49"/>
                    <a:pt x="24" y="49"/>
                  </a:cubicBezTo>
                  <a:cubicBezTo>
                    <a:pt x="11" y="49"/>
                    <a:pt x="0" y="38"/>
                    <a:pt x="0" y="24"/>
                  </a:cubicBezTo>
                  <a:cubicBezTo>
                    <a:pt x="0" y="24"/>
                    <a:pt x="0" y="24"/>
                    <a:pt x="0" y="24"/>
                  </a:cubicBezTo>
                  <a:cubicBezTo>
                    <a:pt x="0" y="11"/>
                    <a:pt x="11" y="0"/>
                    <a:pt x="24" y="0"/>
                  </a:cubicBezTo>
                  <a:cubicBezTo>
                    <a:pt x="52" y="0"/>
                    <a:pt x="52" y="0"/>
                    <a:pt x="52" y="0"/>
                  </a:cubicBezTo>
                  <a:cubicBezTo>
                    <a:pt x="66" y="0"/>
                    <a:pt x="77" y="11"/>
                    <a:pt x="77" y="24"/>
                  </a:cubicBezTo>
                  <a:cubicBezTo>
                    <a:pt x="77" y="24"/>
                    <a:pt x="77" y="24"/>
                    <a:pt x="77" y="24"/>
                  </a:cubicBezTo>
                  <a:cubicBezTo>
                    <a:pt x="77" y="38"/>
                    <a:pt x="66" y="49"/>
                    <a:pt x="52"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48" name="TextBox 47">
            <a:extLst>
              <a:ext uri="{FF2B5EF4-FFF2-40B4-BE49-F238E27FC236}">
                <a16:creationId xmlns:a16="http://schemas.microsoft.com/office/drawing/2014/main" id="{3DC237CC-6138-C048-B15B-1BA664812592}"/>
              </a:ext>
            </a:extLst>
          </p:cNvPr>
          <p:cNvSpPr txBox="1"/>
          <p:nvPr/>
        </p:nvSpPr>
        <p:spPr>
          <a:xfrm>
            <a:off x="3954723" y="5563647"/>
            <a:ext cx="721672" cy="369332"/>
          </a:xfrm>
          <a:prstGeom prst="rect">
            <a:avLst/>
          </a:prstGeom>
          <a:noFill/>
        </p:spPr>
        <p:txBody>
          <a:bodyPr wrap="none" rtlCol="0">
            <a:spAutoFit/>
          </a:bodyPr>
          <a:lstStyle/>
          <a:p>
            <a:r>
              <a:rPr lang="en-US">
                <a:solidFill>
                  <a:schemeClr val="bg1"/>
                </a:solidFill>
                <a:latin typeface="+mj-lt"/>
              </a:rPr>
              <a:t>WAN</a:t>
            </a:r>
          </a:p>
        </p:txBody>
      </p:sp>
      <p:grpSp>
        <p:nvGrpSpPr>
          <p:cNvPr id="49" name="Group 48">
            <a:extLst>
              <a:ext uri="{FF2B5EF4-FFF2-40B4-BE49-F238E27FC236}">
                <a16:creationId xmlns:a16="http://schemas.microsoft.com/office/drawing/2014/main" id="{62A258CF-515D-A143-96C3-F3C760E9811F}"/>
              </a:ext>
            </a:extLst>
          </p:cNvPr>
          <p:cNvGrpSpPr>
            <a:grpSpLocks noChangeAspect="1"/>
          </p:cNvGrpSpPr>
          <p:nvPr/>
        </p:nvGrpSpPr>
        <p:grpSpPr>
          <a:xfrm>
            <a:off x="5852649" y="4952725"/>
            <a:ext cx="2247319" cy="1113231"/>
            <a:chOff x="836085" y="1496592"/>
            <a:chExt cx="538984" cy="266991"/>
          </a:xfrm>
          <a:solidFill>
            <a:schemeClr val="tx1"/>
          </a:solidFill>
        </p:grpSpPr>
        <p:sp>
          <p:nvSpPr>
            <p:cNvPr id="50" name="Freeform 751">
              <a:extLst>
                <a:ext uri="{FF2B5EF4-FFF2-40B4-BE49-F238E27FC236}">
                  <a16:creationId xmlns:a16="http://schemas.microsoft.com/office/drawing/2014/main" id="{6FC9BEBC-3879-AD42-9806-D330602020B3}"/>
                </a:ext>
              </a:extLst>
            </p:cNvPr>
            <p:cNvSpPr>
              <a:spLocks/>
            </p:cNvSpPr>
            <p:nvPr/>
          </p:nvSpPr>
          <p:spPr bwMode="auto">
            <a:xfrm>
              <a:off x="836085" y="1647587"/>
              <a:ext cx="538984" cy="115996"/>
            </a:xfrm>
            <a:custGeom>
              <a:avLst/>
              <a:gdLst>
                <a:gd name="T0" fmla="*/ 204 w 228"/>
                <a:gd name="T1" fmla="*/ 49 h 49"/>
                <a:gd name="T2" fmla="*/ 24 w 228"/>
                <a:gd name="T3" fmla="*/ 49 h 49"/>
                <a:gd name="T4" fmla="*/ 0 w 228"/>
                <a:gd name="T5" fmla="*/ 25 h 49"/>
                <a:gd name="T6" fmla="*/ 0 w 228"/>
                <a:gd name="T7" fmla="*/ 25 h 49"/>
                <a:gd name="T8" fmla="*/ 24 w 228"/>
                <a:gd name="T9" fmla="*/ 0 h 49"/>
                <a:gd name="T10" fmla="*/ 204 w 228"/>
                <a:gd name="T11" fmla="*/ 0 h 49"/>
                <a:gd name="T12" fmla="*/ 228 w 228"/>
                <a:gd name="T13" fmla="*/ 25 h 49"/>
                <a:gd name="T14" fmla="*/ 228 w 228"/>
                <a:gd name="T15" fmla="*/ 25 h 49"/>
                <a:gd name="T16" fmla="*/ 204 w 228"/>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49">
                  <a:moveTo>
                    <a:pt x="204" y="49"/>
                  </a:moveTo>
                  <a:cubicBezTo>
                    <a:pt x="24" y="49"/>
                    <a:pt x="24" y="49"/>
                    <a:pt x="24" y="49"/>
                  </a:cubicBezTo>
                  <a:cubicBezTo>
                    <a:pt x="11" y="49"/>
                    <a:pt x="0" y="38"/>
                    <a:pt x="0" y="25"/>
                  </a:cubicBezTo>
                  <a:cubicBezTo>
                    <a:pt x="0" y="25"/>
                    <a:pt x="0" y="25"/>
                    <a:pt x="0" y="25"/>
                  </a:cubicBezTo>
                  <a:cubicBezTo>
                    <a:pt x="0" y="11"/>
                    <a:pt x="11" y="0"/>
                    <a:pt x="24" y="0"/>
                  </a:cubicBezTo>
                  <a:cubicBezTo>
                    <a:pt x="204" y="0"/>
                    <a:pt x="204" y="0"/>
                    <a:pt x="204" y="0"/>
                  </a:cubicBezTo>
                  <a:cubicBezTo>
                    <a:pt x="217" y="0"/>
                    <a:pt x="228" y="11"/>
                    <a:pt x="228" y="25"/>
                  </a:cubicBezTo>
                  <a:cubicBezTo>
                    <a:pt x="228" y="25"/>
                    <a:pt x="228" y="25"/>
                    <a:pt x="228" y="25"/>
                  </a:cubicBezTo>
                  <a:cubicBezTo>
                    <a:pt x="228" y="38"/>
                    <a:pt x="217" y="49"/>
                    <a:pt x="204" y="49"/>
                  </a:cubicBezTo>
                  <a:close/>
                </a:path>
              </a:pathLst>
            </a:custGeom>
            <a:grpFill/>
            <a:ln>
              <a:noFill/>
            </a:ln>
          </p:spPr>
          <p:txBody>
            <a:bodyPr vert="horz" wrap="square" lIns="91440" tIns="45720" rIns="91440" bIns="45720" numCol="1" anchor="ctr" anchorCtr="0" compatLnSpc="1">
              <a:prstTxWarp prst="textNoShape">
                <a:avLst/>
              </a:prstTxWarp>
            </a:bodyPr>
            <a:lstStyle/>
            <a:p>
              <a:pPr algn="ctr"/>
              <a:endParaRPr lang="en-US">
                <a:latin typeface="+mj-lt"/>
              </a:endParaRPr>
            </a:p>
          </p:txBody>
        </p:sp>
        <p:sp>
          <p:nvSpPr>
            <p:cNvPr id="51" name="Freeform 752">
              <a:extLst>
                <a:ext uri="{FF2B5EF4-FFF2-40B4-BE49-F238E27FC236}">
                  <a16:creationId xmlns:a16="http://schemas.microsoft.com/office/drawing/2014/main" id="{133BA08D-5BF0-ED46-91F4-631ADA46545E}"/>
                </a:ext>
              </a:extLst>
            </p:cNvPr>
            <p:cNvSpPr>
              <a:spLocks/>
            </p:cNvSpPr>
            <p:nvPr/>
          </p:nvSpPr>
          <p:spPr bwMode="auto">
            <a:xfrm>
              <a:off x="955081" y="1571590"/>
              <a:ext cx="382988" cy="115996"/>
            </a:xfrm>
            <a:custGeom>
              <a:avLst/>
              <a:gdLst>
                <a:gd name="T0" fmla="*/ 137 w 162"/>
                <a:gd name="T1" fmla="*/ 49 h 49"/>
                <a:gd name="T2" fmla="*/ 24 w 162"/>
                <a:gd name="T3" fmla="*/ 49 h 49"/>
                <a:gd name="T4" fmla="*/ 0 w 162"/>
                <a:gd name="T5" fmla="*/ 25 h 49"/>
                <a:gd name="T6" fmla="*/ 0 w 162"/>
                <a:gd name="T7" fmla="*/ 25 h 49"/>
                <a:gd name="T8" fmla="*/ 24 w 162"/>
                <a:gd name="T9" fmla="*/ 0 h 49"/>
                <a:gd name="T10" fmla="*/ 137 w 162"/>
                <a:gd name="T11" fmla="*/ 0 h 49"/>
                <a:gd name="T12" fmla="*/ 162 w 162"/>
                <a:gd name="T13" fmla="*/ 25 h 49"/>
                <a:gd name="T14" fmla="*/ 162 w 162"/>
                <a:gd name="T15" fmla="*/ 25 h 49"/>
                <a:gd name="T16" fmla="*/ 137 w 162"/>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49">
                  <a:moveTo>
                    <a:pt x="137" y="49"/>
                  </a:moveTo>
                  <a:cubicBezTo>
                    <a:pt x="24" y="49"/>
                    <a:pt x="24" y="49"/>
                    <a:pt x="24" y="49"/>
                  </a:cubicBezTo>
                  <a:cubicBezTo>
                    <a:pt x="11" y="49"/>
                    <a:pt x="0" y="38"/>
                    <a:pt x="0" y="25"/>
                  </a:cubicBezTo>
                  <a:cubicBezTo>
                    <a:pt x="0" y="25"/>
                    <a:pt x="0" y="25"/>
                    <a:pt x="0" y="25"/>
                  </a:cubicBezTo>
                  <a:cubicBezTo>
                    <a:pt x="0" y="11"/>
                    <a:pt x="11" y="0"/>
                    <a:pt x="24" y="0"/>
                  </a:cubicBezTo>
                  <a:cubicBezTo>
                    <a:pt x="137" y="0"/>
                    <a:pt x="137" y="0"/>
                    <a:pt x="137" y="0"/>
                  </a:cubicBezTo>
                  <a:cubicBezTo>
                    <a:pt x="151" y="0"/>
                    <a:pt x="162" y="11"/>
                    <a:pt x="162" y="25"/>
                  </a:cubicBezTo>
                  <a:cubicBezTo>
                    <a:pt x="162" y="25"/>
                    <a:pt x="162" y="25"/>
                    <a:pt x="162" y="25"/>
                  </a:cubicBezTo>
                  <a:cubicBezTo>
                    <a:pt x="162" y="38"/>
                    <a:pt x="151" y="49"/>
                    <a:pt x="137"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52" name="Freeform 753">
              <a:extLst>
                <a:ext uri="{FF2B5EF4-FFF2-40B4-BE49-F238E27FC236}">
                  <a16:creationId xmlns:a16="http://schemas.microsoft.com/office/drawing/2014/main" id="{F2CF699E-5FA7-8C4B-BA0F-00E763A3E36D}"/>
                </a:ext>
              </a:extLst>
            </p:cNvPr>
            <p:cNvSpPr>
              <a:spLocks/>
            </p:cNvSpPr>
            <p:nvPr/>
          </p:nvSpPr>
          <p:spPr bwMode="auto">
            <a:xfrm>
              <a:off x="1106076" y="1496592"/>
              <a:ext cx="181994" cy="115996"/>
            </a:xfrm>
            <a:custGeom>
              <a:avLst/>
              <a:gdLst>
                <a:gd name="T0" fmla="*/ 52 w 77"/>
                <a:gd name="T1" fmla="*/ 49 h 49"/>
                <a:gd name="T2" fmla="*/ 24 w 77"/>
                <a:gd name="T3" fmla="*/ 49 h 49"/>
                <a:gd name="T4" fmla="*/ 0 w 77"/>
                <a:gd name="T5" fmla="*/ 24 h 49"/>
                <a:gd name="T6" fmla="*/ 0 w 77"/>
                <a:gd name="T7" fmla="*/ 24 h 49"/>
                <a:gd name="T8" fmla="*/ 24 w 77"/>
                <a:gd name="T9" fmla="*/ 0 h 49"/>
                <a:gd name="T10" fmla="*/ 52 w 77"/>
                <a:gd name="T11" fmla="*/ 0 h 49"/>
                <a:gd name="T12" fmla="*/ 77 w 77"/>
                <a:gd name="T13" fmla="*/ 24 h 49"/>
                <a:gd name="T14" fmla="*/ 77 w 77"/>
                <a:gd name="T15" fmla="*/ 24 h 49"/>
                <a:gd name="T16" fmla="*/ 52 w 77"/>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9">
                  <a:moveTo>
                    <a:pt x="52" y="49"/>
                  </a:moveTo>
                  <a:cubicBezTo>
                    <a:pt x="24" y="49"/>
                    <a:pt x="24" y="49"/>
                    <a:pt x="24" y="49"/>
                  </a:cubicBezTo>
                  <a:cubicBezTo>
                    <a:pt x="11" y="49"/>
                    <a:pt x="0" y="38"/>
                    <a:pt x="0" y="24"/>
                  </a:cubicBezTo>
                  <a:cubicBezTo>
                    <a:pt x="0" y="24"/>
                    <a:pt x="0" y="24"/>
                    <a:pt x="0" y="24"/>
                  </a:cubicBezTo>
                  <a:cubicBezTo>
                    <a:pt x="0" y="11"/>
                    <a:pt x="11" y="0"/>
                    <a:pt x="24" y="0"/>
                  </a:cubicBezTo>
                  <a:cubicBezTo>
                    <a:pt x="52" y="0"/>
                    <a:pt x="52" y="0"/>
                    <a:pt x="52" y="0"/>
                  </a:cubicBezTo>
                  <a:cubicBezTo>
                    <a:pt x="66" y="0"/>
                    <a:pt x="77" y="11"/>
                    <a:pt x="77" y="24"/>
                  </a:cubicBezTo>
                  <a:cubicBezTo>
                    <a:pt x="77" y="24"/>
                    <a:pt x="77" y="24"/>
                    <a:pt x="77" y="24"/>
                  </a:cubicBezTo>
                  <a:cubicBezTo>
                    <a:pt x="77" y="38"/>
                    <a:pt x="66" y="49"/>
                    <a:pt x="52"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pic>
        <p:nvPicPr>
          <p:cNvPr id="53" name="Picture 52">
            <a:extLst>
              <a:ext uri="{FF2B5EF4-FFF2-40B4-BE49-F238E27FC236}">
                <a16:creationId xmlns:a16="http://schemas.microsoft.com/office/drawing/2014/main" id="{4DBD294D-BD9F-5D42-8EC4-5B6A08BCBC79}"/>
              </a:ext>
            </a:extLst>
          </p:cNvPr>
          <p:cNvPicPr>
            <a:picLocks noChangeAspect="1"/>
          </p:cNvPicPr>
          <p:nvPr/>
        </p:nvPicPr>
        <p:blipFill>
          <a:blip r:embed="rId4"/>
          <a:stretch>
            <a:fillRect/>
          </a:stretch>
        </p:blipFill>
        <p:spPr>
          <a:xfrm>
            <a:off x="8056536" y="5706120"/>
            <a:ext cx="909261" cy="909261"/>
          </a:xfrm>
          <a:prstGeom prst="rect">
            <a:avLst/>
          </a:prstGeom>
        </p:spPr>
      </p:pic>
      <p:grpSp>
        <p:nvGrpSpPr>
          <p:cNvPr id="54" name="Group 53">
            <a:extLst>
              <a:ext uri="{FF2B5EF4-FFF2-40B4-BE49-F238E27FC236}">
                <a16:creationId xmlns:a16="http://schemas.microsoft.com/office/drawing/2014/main" id="{6B5B87A2-B638-A941-B4D2-F41CD06140F9}"/>
              </a:ext>
            </a:extLst>
          </p:cNvPr>
          <p:cNvGrpSpPr>
            <a:grpSpLocks noChangeAspect="1"/>
          </p:cNvGrpSpPr>
          <p:nvPr/>
        </p:nvGrpSpPr>
        <p:grpSpPr>
          <a:xfrm>
            <a:off x="8940514" y="4541943"/>
            <a:ext cx="1344425" cy="678496"/>
            <a:chOff x="836085" y="1496592"/>
            <a:chExt cx="538984" cy="266991"/>
          </a:xfrm>
          <a:solidFill>
            <a:schemeClr val="tx1"/>
          </a:solidFill>
        </p:grpSpPr>
        <p:sp>
          <p:nvSpPr>
            <p:cNvPr id="55" name="Freeform 751">
              <a:extLst>
                <a:ext uri="{FF2B5EF4-FFF2-40B4-BE49-F238E27FC236}">
                  <a16:creationId xmlns:a16="http://schemas.microsoft.com/office/drawing/2014/main" id="{D4FF99E8-C707-3440-8EDD-67ECD8E6BE69}"/>
                </a:ext>
              </a:extLst>
            </p:cNvPr>
            <p:cNvSpPr>
              <a:spLocks/>
            </p:cNvSpPr>
            <p:nvPr/>
          </p:nvSpPr>
          <p:spPr bwMode="auto">
            <a:xfrm>
              <a:off x="836085" y="1647587"/>
              <a:ext cx="538984" cy="115996"/>
            </a:xfrm>
            <a:custGeom>
              <a:avLst/>
              <a:gdLst>
                <a:gd name="T0" fmla="*/ 204 w 228"/>
                <a:gd name="T1" fmla="*/ 49 h 49"/>
                <a:gd name="T2" fmla="*/ 24 w 228"/>
                <a:gd name="T3" fmla="*/ 49 h 49"/>
                <a:gd name="T4" fmla="*/ 0 w 228"/>
                <a:gd name="T5" fmla="*/ 25 h 49"/>
                <a:gd name="T6" fmla="*/ 0 w 228"/>
                <a:gd name="T7" fmla="*/ 25 h 49"/>
                <a:gd name="T8" fmla="*/ 24 w 228"/>
                <a:gd name="T9" fmla="*/ 0 h 49"/>
                <a:gd name="T10" fmla="*/ 204 w 228"/>
                <a:gd name="T11" fmla="*/ 0 h 49"/>
                <a:gd name="T12" fmla="*/ 228 w 228"/>
                <a:gd name="T13" fmla="*/ 25 h 49"/>
                <a:gd name="T14" fmla="*/ 228 w 228"/>
                <a:gd name="T15" fmla="*/ 25 h 49"/>
                <a:gd name="T16" fmla="*/ 204 w 228"/>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49">
                  <a:moveTo>
                    <a:pt x="204" y="49"/>
                  </a:moveTo>
                  <a:cubicBezTo>
                    <a:pt x="24" y="49"/>
                    <a:pt x="24" y="49"/>
                    <a:pt x="24" y="49"/>
                  </a:cubicBezTo>
                  <a:cubicBezTo>
                    <a:pt x="11" y="49"/>
                    <a:pt x="0" y="38"/>
                    <a:pt x="0" y="25"/>
                  </a:cubicBezTo>
                  <a:cubicBezTo>
                    <a:pt x="0" y="25"/>
                    <a:pt x="0" y="25"/>
                    <a:pt x="0" y="25"/>
                  </a:cubicBezTo>
                  <a:cubicBezTo>
                    <a:pt x="0" y="11"/>
                    <a:pt x="11" y="0"/>
                    <a:pt x="24" y="0"/>
                  </a:cubicBezTo>
                  <a:cubicBezTo>
                    <a:pt x="204" y="0"/>
                    <a:pt x="204" y="0"/>
                    <a:pt x="204" y="0"/>
                  </a:cubicBezTo>
                  <a:cubicBezTo>
                    <a:pt x="217" y="0"/>
                    <a:pt x="228" y="11"/>
                    <a:pt x="228" y="25"/>
                  </a:cubicBezTo>
                  <a:cubicBezTo>
                    <a:pt x="228" y="25"/>
                    <a:pt x="228" y="25"/>
                    <a:pt x="228" y="25"/>
                  </a:cubicBezTo>
                  <a:cubicBezTo>
                    <a:pt x="228" y="38"/>
                    <a:pt x="217" y="49"/>
                    <a:pt x="204" y="49"/>
                  </a:cubicBezTo>
                  <a:close/>
                </a:path>
              </a:pathLst>
            </a:custGeom>
            <a:grpFill/>
            <a:ln>
              <a:noFill/>
            </a:ln>
          </p:spPr>
          <p:txBody>
            <a:bodyPr vert="horz" wrap="square" lIns="91440" tIns="45720" rIns="91440" bIns="45720" numCol="1" anchor="ctr" anchorCtr="0" compatLnSpc="1">
              <a:prstTxWarp prst="textNoShape">
                <a:avLst/>
              </a:prstTxWarp>
            </a:bodyPr>
            <a:lstStyle/>
            <a:p>
              <a:pPr algn="ctr"/>
              <a:endParaRPr lang="en-US">
                <a:latin typeface="+mj-lt"/>
              </a:endParaRPr>
            </a:p>
          </p:txBody>
        </p:sp>
        <p:sp>
          <p:nvSpPr>
            <p:cNvPr id="56" name="Freeform 752">
              <a:extLst>
                <a:ext uri="{FF2B5EF4-FFF2-40B4-BE49-F238E27FC236}">
                  <a16:creationId xmlns:a16="http://schemas.microsoft.com/office/drawing/2014/main" id="{16F2D4B1-F1E9-6545-A6A3-3E89287155DC}"/>
                </a:ext>
              </a:extLst>
            </p:cNvPr>
            <p:cNvSpPr>
              <a:spLocks/>
            </p:cNvSpPr>
            <p:nvPr/>
          </p:nvSpPr>
          <p:spPr bwMode="auto">
            <a:xfrm>
              <a:off x="955081" y="1571590"/>
              <a:ext cx="382988" cy="115996"/>
            </a:xfrm>
            <a:custGeom>
              <a:avLst/>
              <a:gdLst>
                <a:gd name="T0" fmla="*/ 137 w 162"/>
                <a:gd name="T1" fmla="*/ 49 h 49"/>
                <a:gd name="T2" fmla="*/ 24 w 162"/>
                <a:gd name="T3" fmla="*/ 49 h 49"/>
                <a:gd name="T4" fmla="*/ 0 w 162"/>
                <a:gd name="T5" fmla="*/ 25 h 49"/>
                <a:gd name="T6" fmla="*/ 0 w 162"/>
                <a:gd name="T7" fmla="*/ 25 h 49"/>
                <a:gd name="T8" fmla="*/ 24 w 162"/>
                <a:gd name="T9" fmla="*/ 0 h 49"/>
                <a:gd name="T10" fmla="*/ 137 w 162"/>
                <a:gd name="T11" fmla="*/ 0 h 49"/>
                <a:gd name="T12" fmla="*/ 162 w 162"/>
                <a:gd name="T13" fmla="*/ 25 h 49"/>
                <a:gd name="T14" fmla="*/ 162 w 162"/>
                <a:gd name="T15" fmla="*/ 25 h 49"/>
                <a:gd name="T16" fmla="*/ 137 w 162"/>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49">
                  <a:moveTo>
                    <a:pt x="137" y="49"/>
                  </a:moveTo>
                  <a:cubicBezTo>
                    <a:pt x="24" y="49"/>
                    <a:pt x="24" y="49"/>
                    <a:pt x="24" y="49"/>
                  </a:cubicBezTo>
                  <a:cubicBezTo>
                    <a:pt x="11" y="49"/>
                    <a:pt x="0" y="38"/>
                    <a:pt x="0" y="25"/>
                  </a:cubicBezTo>
                  <a:cubicBezTo>
                    <a:pt x="0" y="25"/>
                    <a:pt x="0" y="25"/>
                    <a:pt x="0" y="25"/>
                  </a:cubicBezTo>
                  <a:cubicBezTo>
                    <a:pt x="0" y="11"/>
                    <a:pt x="11" y="0"/>
                    <a:pt x="24" y="0"/>
                  </a:cubicBezTo>
                  <a:cubicBezTo>
                    <a:pt x="137" y="0"/>
                    <a:pt x="137" y="0"/>
                    <a:pt x="137" y="0"/>
                  </a:cubicBezTo>
                  <a:cubicBezTo>
                    <a:pt x="151" y="0"/>
                    <a:pt x="162" y="11"/>
                    <a:pt x="162" y="25"/>
                  </a:cubicBezTo>
                  <a:cubicBezTo>
                    <a:pt x="162" y="25"/>
                    <a:pt x="162" y="25"/>
                    <a:pt x="162" y="25"/>
                  </a:cubicBezTo>
                  <a:cubicBezTo>
                    <a:pt x="162" y="38"/>
                    <a:pt x="151" y="49"/>
                    <a:pt x="137"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57" name="Freeform 753">
              <a:extLst>
                <a:ext uri="{FF2B5EF4-FFF2-40B4-BE49-F238E27FC236}">
                  <a16:creationId xmlns:a16="http://schemas.microsoft.com/office/drawing/2014/main" id="{73FD9D32-A6D2-274C-A42C-DB00BA4C996D}"/>
                </a:ext>
              </a:extLst>
            </p:cNvPr>
            <p:cNvSpPr>
              <a:spLocks/>
            </p:cNvSpPr>
            <p:nvPr/>
          </p:nvSpPr>
          <p:spPr bwMode="auto">
            <a:xfrm>
              <a:off x="1106076" y="1496592"/>
              <a:ext cx="181994" cy="115996"/>
            </a:xfrm>
            <a:custGeom>
              <a:avLst/>
              <a:gdLst>
                <a:gd name="T0" fmla="*/ 52 w 77"/>
                <a:gd name="T1" fmla="*/ 49 h 49"/>
                <a:gd name="T2" fmla="*/ 24 w 77"/>
                <a:gd name="T3" fmla="*/ 49 h 49"/>
                <a:gd name="T4" fmla="*/ 0 w 77"/>
                <a:gd name="T5" fmla="*/ 24 h 49"/>
                <a:gd name="T6" fmla="*/ 0 w 77"/>
                <a:gd name="T7" fmla="*/ 24 h 49"/>
                <a:gd name="T8" fmla="*/ 24 w 77"/>
                <a:gd name="T9" fmla="*/ 0 h 49"/>
                <a:gd name="T10" fmla="*/ 52 w 77"/>
                <a:gd name="T11" fmla="*/ 0 h 49"/>
                <a:gd name="T12" fmla="*/ 77 w 77"/>
                <a:gd name="T13" fmla="*/ 24 h 49"/>
                <a:gd name="T14" fmla="*/ 77 w 77"/>
                <a:gd name="T15" fmla="*/ 24 h 49"/>
                <a:gd name="T16" fmla="*/ 52 w 77"/>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9">
                  <a:moveTo>
                    <a:pt x="52" y="49"/>
                  </a:moveTo>
                  <a:cubicBezTo>
                    <a:pt x="24" y="49"/>
                    <a:pt x="24" y="49"/>
                    <a:pt x="24" y="49"/>
                  </a:cubicBezTo>
                  <a:cubicBezTo>
                    <a:pt x="11" y="49"/>
                    <a:pt x="0" y="38"/>
                    <a:pt x="0" y="24"/>
                  </a:cubicBezTo>
                  <a:cubicBezTo>
                    <a:pt x="0" y="24"/>
                    <a:pt x="0" y="24"/>
                    <a:pt x="0" y="24"/>
                  </a:cubicBezTo>
                  <a:cubicBezTo>
                    <a:pt x="0" y="11"/>
                    <a:pt x="11" y="0"/>
                    <a:pt x="24" y="0"/>
                  </a:cubicBezTo>
                  <a:cubicBezTo>
                    <a:pt x="52" y="0"/>
                    <a:pt x="52" y="0"/>
                    <a:pt x="52" y="0"/>
                  </a:cubicBezTo>
                  <a:cubicBezTo>
                    <a:pt x="66" y="0"/>
                    <a:pt x="77" y="11"/>
                    <a:pt x="77" y="24"/>
                  </a:cubicBezTo>
                  <a:cubicBezTo>
                    <a:pt x="77" y="24"/>
                    <a:pt x="77" y="24"/>
                    <a:pt x="77" y="24"/>
                  </a:cubicBezTo>
                  <a:cubicBezTo>
                    <a:pt x="77" y="38"/>
                    <a:pt x="66" y="49"/>
                    <a:pt x="52"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58" name="TextBox 57">
            <a:extLst>
              <a:ext uri="{FF2B5EF4-FFF2-40B4-BE49-F238E27FC236}">
                <a16:creationId xmlns:a16="http://schemas.microsoft.com/office/drawing/2014/main" id="{3E2559BC-189F-BD44-A372-8E86EA09D870}"/>
              </a:ext>
            </a:extLst>
          </p:cNvPr>
          <p:cNvSpPr txBox="1"/>
          <p:nvPr/>
        </p:nvSpPr>
        <p:spPr>
          <a:xfrm>
            <a:off x="9320065" y="4792507"/>
            <a:ext cx="667170" cy="369332"/>
          </a:xfrm>
          <a:prstGeom prst="rect">
            <a:avLst/>
          </a:prstGeom>
          <a:noFill/>
        </p:spPr>
        <p:txBody>
          <a:bodyPr wrap="none" rtlCol="0">
            <a:spAutoFit/>
          </a:bodyPr>
          <a:lstStyle/>
          <a:p>
            <a:r>
              <a:rPr lang="en-US">
                <a:solidFill>
                  <a:schemeClr val="bg1"/>
                </a:solidFill>
                <a:latin typeface="+mj-lt"/>
              </a:rPr>
              <a:t>ISP1</a:t>
            </a:r>
          </a:p>
        </p:txBody>
      </p:sp>
      <p:grpSp>
        <p:nvGrpSpPr>
          <p:cNvPr id="59" name="Group 58">
            <a:extLst>
              <a:ext uri="{FF2B5EF4-FFF2-40B4-BE49-F238E27FC236}">
                <a16:creationId xmlns:a16="http://schemas.microsoft.com/office/drawing/2014/main" id="{D457DCDD-B353-0A41-8486-55A29956B8F3}"/>
              </a:ext>
            </a:extLst>
          </p:cNvPr>
          <p:cNvGrpSpPr>
            <a:grpSpLocks noChangeAspect="1"/>
          </p:cNvGrpSpPr>
          <p:nvPr/>
        </p:nvGrpSpPr>
        <p:grpSpPr>
          <a:xfrm>
            <a:off x="8972762" y="5724419"/>
            <a:ext cx="1289913" cy="678496"/>
            <a:chOff x="836085" y="1496592"/>
            <a:chExt cx="538984" cy="266991"/>
          </a:xfrm>
          <a:solidFill>
            <a:schemeClr val="tx1"/>
          </a:solidFill>
        </p:grpSpPr>
        <p:sp>
          <p:nvSpPr>
            <p:cNvPr id="60" name="Freeform 751">
              <a:extLst>
                <a:ext uri="{FF2B5EF4-FFF2-40B4-BE49-F238E27FC236}">
                  <a16:creationId xmlns:a16="http://schemas.microsoft.com/office/drawing/2014/main" id="{BAEF50CE-32B2-7647-B436-2D8D5632CA89}"/>
                </a:ext>
              </a:extLst>
            </p:cNvPr>
            <p:cNvSpPr>
              <a:spLocks/>
            </p:cNvSpPr>
            <p:nvPr/>
          </p:nvSpPr>
          <p:spPr bwMode="auto">
            <a:xfrm>
              <a:off x="836085" y="1647587"/>
              <a:ext cx="538984" cy="115996"/>
            </a:xfrm>
            <a:custGeom>
              <a:avLst/>
              <a:gdLst>
                <a:gd name="T0" fmla="*/ 204 w 228"/>
                <a:gd name="T1" fmla="*/ 49 h 49"/>
                <a:gd name="T2" fmla="*/ 24 w 228"/>
                <a:gd name="T3" fmla="*/ 49 h 49"/>
                <a:gd name="T4" fmla="*/ 0 w 228"/>
                <a:gd name="T5" fmla="*/ 25 h 49"/>
                <a:gd name="T6" fmla="*/ 0 w 228"/>
                <a:gd name="T7" fmla="*/ 25 h 49"/>
                <a:gd name="T8" fmla="*/ 24 w 228"/>
                <a:gd name="T9" fmla="*/ 0 h 49"/>
                <a:gd name="T10" fmla="*/ 204 w 228"/>
                <a:gd name="T11" fmla="*/ 0 h 49"/>
                <a:gd name="T12" fmla="*/ 228 w 228"/>
                <a:gd name="T13" fmla="*/ 25 h 49"/>
                <a:gd name="T14" fmla="*/ 228 w 228"/>
                <a:gd name="T15" fmla="*/ 25 h 49"/>
                <a:gd name="T16" fmla="*/ 204 w 228"/>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49">
                  <a:moveTo>
                    <a:pt x="204" y="49"/>
                  </a:moveTo>
                  <a:cubicBezTo>
                    <a:pt x="24" y="49"/>
                    <a:pt x="24" y="49"/>
                    <a:pt x="24" y="49"/>
                  </a:cubicBezTo>
                  <a:cubicBezTo>
                    <a:pt x="11" y="49"/>
                    <a:pt x="0" y="38"/>
                    <a:pt x="0" y="25"/>
                  </a:cubicBezTo>
                  <a:cubicBezTo>
                    <a:pt x="0" y="25"/>
                    <a:pt x="0" y="25"/>
                    <a:pt x="0" y="25"/>
                  </a:cubicBezTo>
                  <a:cubicBezTo>
                    <a:pt x="0" y="11"/>
                    <a:pt x="11" y="0"/>
                    <a:pt x="24" y="0"/>
                  </a:cubicBezTo>
                  <a:cubicBezTo>
                    <a:pt x="204" y="0"/>
                    <a:pt x="204" y="0"/>
                    <a:pt x="204" y="0"/>
                  </a:cubicBezTo>
                  <a:cubicBezTo>
                    <a:pt x="217" y="0"/>
                    <a:pt x="228" y="11"/>
                    <a:pt x="228" y="25"/>
                  </a:cubicBezTo>
                  <a:cubicBezTo>
                    <a:pt x="228" y="25"/>
                    <a:pt x="228" y="25"/>
                    <a:pt x="228" y="25"/>
                  </a:cubicBezTo>
                  <a:cubicBezTo>
                    <a:pt x="228" y="38"/>
                    <a:pt x="217" y="49"/>
                    <a:pt x="204" y="49"/>
                  </a:cubicBezTo>
                  <a:close/>
                </a:path>
              </a:pathLst>
            </a:custGeom>
            <a:grpFill/>
            <a:ln>
              <a:noFill/>
            </a:ln>
          </p:spPr>
          <p:txBody>
            <a:bodyPr vert="horz" wrap="square" lIns="91440" tIns="45720" rIns="91440" bIns="45720" numCol="1" anchor="ctr" anchorCtr="0" compatLnSpc="1">
              <a:prstTxWarp prst="textNoShape">
                <a:avLst/>
              </a:prstTxWarp>
            </a:bodyPr>
            <a:lstStyle/>
            <a:p>
              <a:pPr algn="ctr"/>
              <a:endParaRPr lang="en-US">
                <a:latin typeface="+mj-lt"/>
              </a:endParaRPr>
            </a:p>
          </p:txBody>
        </p:sp>
        <p:sp>
          <p:nvSpPr>
            <p:cNvPr id="61" name="Freeform 752">
              <a:extLst>
                <a:ext uri="{FF2B5EF4-FFF2-40B4-BE49-F238E27FC236}">
                  <a16:creationId xmlns:a16="http://schemas.microsoft.com/office/drawing/2014/main" id="{B19C3657-D7FC-934A-A104-7C09AE6F4D4E}"/>
                </a:ext>
              </a:extLst>
            </p:cNvPr>
            <p:cNvSpPr>
              <a:spLocks/>
            </p:cNvSpPr>
            <p:nvPr/>
          </p:nvSpPr>
          <p:spPr bwMode="auto">
            <a:xfrm>
              <a:off x="955081" y="1571590"/>
              <a:ext cx="382988" cy="115996"/>
            </a:xfrm>
            <a:custGeom>
              <a:avLst/>
              <a:gdLst>
                <a:gd name="T0" fmla="*/ 137 w 162"/>
                <a:gd name="T1" fmla="*/ 49 h 49"/>
                <a:gd name="T2" fmla="*/ 24 w 162"/>
                <a:gd name="T3" fmla="*/ 49 h 49"/>
                <a:gd name="T4" fmla="*/ 0 w 162"/>
                <a:gd name="T5" fmla="*/ 25 h 49"/>
                <a:gd name="T6" fmla="*/ 0 w 162"/>
                <a:gd name="T7" fmla="*/ 25 h 49"/>
                <a:gd name="T8" fmla="*/ 24 w 162"/>
                <a:gd name="T9" fmla="*/ 0 h 49"/>
                <a:gd name="T10" fmla="*/ 137 w 162"/>
                <a:gd name="T11" fmla="*/ 0 h 49"/>
                <a:gd name="T12" fmla="*/ 162 w 162"/>
                <a:gd name="T13" fmla="*/ 25 h 49"/>
                <a:gd name="T14" fmla="*/ 162 w 162"/>
                <a:gd name="T15" fmla="*/ 25 h 49"/>
                <a:gd name="T16" fmla="*/ 137 w 162"/>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49">
                  <a:moveTo>
                    <a:pt x="137" y="49"/>
                  </a:moveTo>
                  <a:cubicBezTo>
                    <a:pt x="24" y="49"/>
                    <a:pt x="24" y="49"/>
                    <a:pt x="24" y="49"/>
                  </a:cubicBezTo>
                  <a:cubicBezTo>
                    <a:pt x="11" y="49"/>
                    <a:pt x="0" y="38"/>
                    <a:pt x="0" y="25"/>
                  </a:cubicBezTo>
                  <a:cubicBezTo>
                    <a:pt x="0" y="25"/>
                    <a:pt x="0" y="25"/>
                    <a:pt x="0" y="25"/>
                  </a:cubicBezTo>
                  <a:cubicBezTo>
                    <a:pt x="0" y="11"/>
                    <a:pt x="11" y="0"/>
                    <a:pt x="24" y="0"/>
                  </a:cubicBezTo>
                  <a:cubicBezTo>
                    <a:pt x="137" y="0"/>
                    <a:pt x="137" y="0"/>
                    <a:pt x="137" y="0"/>
                  </a:cubicBezTo>
                  <a:cubicBezTo>
                    <a:pt x="151" y="0"/>
                    <a:pt x="162" y="11"/>
                    <a:pt x="162" y="25"/>
                  </a:cubicBezTo>
                  <a:cubicBezTo>
                    <a:pt x="162" y="25"/>
                    <a:pt x="162" y="25"/>
                    <a:pt x="162" y="25"/>
                  </a:cubicBezTo>
                  <a:cubicBezTo>
                    <a:pt x="162" y="38"/>
                    <a:pt x="151" y="49"/>
                    <a:pt x="137"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bg1"/>
                </a:solidFill>
                <a:latin typeface="+mj-lt"/>
              </a:endParaRPr>
            </a:p>
          </p:txBody>
        </p:sp>
        <p:sp>
          <p:nvSpPr>
            <p:cNvPr id="62" name="Freeform 753">
              <a:extLst>
                <a:ext uri="{FF2B5EF4-FFF2-40B4-BE49-F238E27FC236}">
                  <a16:creationId xmlns:a16="http://schemas.microsoft.com/office/drawing/2014/main" id="{00BF2F39-7E24-2C45-9A72-468D2F42E155}"/>
                </a:ext>
              </a:extLst>
            </p:cNvPr>
            <p:cNvSpPr>
              <a:spLocks/>
            </p:cNvSpPr>
            <p:nvPr/>
          </p:nvSpPr>
          <p:spPr bwMode="auto">
            <a:xfrm>
              <a:off x="1106076" y="1496592"/>
              <a:ext cx="181994" cy="115996"/>
            </a:xfrm>
            <a:custGeom>
              <a:avLst/>
              <a:gdLst>
                <a:gd name="T0" fmla="*/ 52 w 77"/>
                <a:gd name="T1" fmla="*/ 49 h 49"/>
                <a:gd name="T2" fmla="*/ 24 w 77"/>
                <a:gd name="T3" fmla="*/ 49 h 49"/>
                <a:gd name="T4" fmla="*/ 0 w 77"/>
                <a:gd name="T5" fmla="*/ 24 h 49"/>
                <a:gd name="T6" fmla="*/ 0 w 77"/>
                <a:gd name="T7" fmla="*/ 24 h 49"/>
                <a:gd name="T8" fmla="*/ 24 w 77"/>
                <a:gd name="T9" fmla="*/ 0 h 49"/>
                <a:gd name="T10" fmla="*/ 52 w 77"/>
                <a:gd name="T11" fmla="*/ 0 h 49"/>
                <a:gd name="T12" fmla="*/ 77 w 77"/>
                <a:gd name="T13" fmla="*/ 24 h 49"/>
                <a:gd name="T14" fmla="*/ 77 w 77"/>
                <a:gd name="T15" fmla="*/ 24 h 49"/>
                <a:gd name="T16" fmla="*/ 52 w 77"/>
                <a:gd name="T17"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9">
                  <a:moveTo>
                    <a:pt x="52" y="49"/>
                  </a:moveTo>
                  <a:cubicBezTo>
                    <a:pt x="24" y="49"/>
                    <a:pt x="24" y="49"/>
                    <a:pt x="24" y="49"/>
                  </a:cubicBezTo>
                  <a:cubicBezTo>
                    <a:pt x="11" y="49"/>
                    <a:pt x="0" y="38"/>
                    <a:pt x="0" y="24"/>
                  </a:cubicBezTo>
                  <a:cubicBezTo>
                    <a:pt x="0" y="24"/>
                    <a:pt x="0" y="24"/>
                    <a:pt x="0" y="24"/>
                  </a:cubicBezTo>
                  <a:cubicBezTo>
                    <a:pt x="0" y="11"/>
                    <a:pt x="11" y="0"/>
                    <a:pt x="24" y="0"/>
                  </a:cubicBezTo>
                  <a:cubicBezTo>
                    <a:pt x="52" y="0"/>
                    <a:pt x="52" y="0"/>
                    <a:pt x="52" y="0"/>
                  </a:cubicBezTo>
                  <a:cubicBezTo>
                    <a:pt x="66" y="0"/>
                    <a:pt x="77" y="11"/>
                    <a:pt x="77" y="24"/>
                  </a:cubicBezTo>
                  <a:cubicBezTo>
                    <a:pt x="77" y="24"/>
                    <a:pt x="77" y="24"/>
                    <a:pt x="77" y="24"/>
                  </a:cubicBezTo>
                  <a:cubicBezTo>
                    <a:pt x="77" y="38"/>
                    <a:pt x="66" y="49"/>
                    <a:pt x="52" y="4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63" name="TextBox 62">
            <a:extLst>
              <a:ext uri="{FF2B5EF4-FFF2-40B4-BE49-F238E27FC236}">
                <a16:creationId xmlns:a16="http://schemas.microsoft.com/office/drawing/2014/main" id="{D4FA0972-193A-2449-B4E5-B84906961655}"/>
              </a:ext>
            </a:extLst>
          </p:cNvPr>
          <p:cNvSpPr txBox="1"/>
          <p:nvPr/>
        </p:nvSpPr>
        <p:spPr>
          <a:xfrm>
            <a:off x="9349516" y="5966968"/>
            <a:ext cx="667170" cy="369332"/>
          </a:xfrm>
          <a:prstGeom prst="rect">
            <a:avLst/>
          </a:prstGeom>
          <a:noFill/>
        </p:spPr>
        <p:txBody>
          <a:bodyPr wrap="none" rtlCol="0">
            <a:spAutoFit/>
          </a:bodyPr>
          <a:lstStyle/>
          <a:p>
            <a:r>
              <a:rPr lang="en-US">
                <a:solidFill>
                  <a:schemeClr val="bg1"/>
                </a:solidFill>
                <a:latin typeface="+mj-lt"/>
              </a:rPr>
              <a:t>ISP2</a:t>
            </a:r>
          </a:p>
        </p:txBody>
      </p:sp>
      <p:sp>
        <p:nvSpPr>
          <p:cNvPr id="64" name="TextBox 63">
            <a:extLst>
              <a:ext uri="{FF2B5EF4-FFF2-40B4-BE49-F238E27FC236}">
                <a16:creationId xmlns:a16="http://schemas.microsoft.com/office/drawing/2014/main" id="{8ACF5882-2159-0748-AF4F-93A5282B07FC}"/>
              </a:ext>
            </a:extLst>
          </p:cNvPr>
          <p:cNvSpPr txBox="1"/>
          <p:nvPr/>
        </p:nvSpPr>
        <p:spPr>
          <a:xfrm>
            <a:off x="6509025" y="5464119"/>
            <a:ext cx="971741" cy="369332"/>
          </a:xfrm>
          <a:prstGeom prst="rect">
            <a:avLst/>
          </a:prstGeom>
          <a:noFill/>
        </p:spPr>
        <p:txBody>
          <a:bodyPr wrap="none" rtlCol="0">
            <a:spAutoFit/>
          </a:bodyPr>
          <a:lstStyle/>
          <a:p>
            <a:r>
              <a:rPr lang="en-US">
                <a:solidFill>
                  <a:schemeClr val="bg1"/>
                </a:solidFill>
                <a:latin typeface="+mj-lt"/>
              </a:rPr>
              <a:t>Internet</a:t>
            </a:r>
          </a:p>
        </p:txBody>
      </p:sp>
      <p:pic>
        <p:nvPicPr>
          <p:cNvPr id="5" name="Picture 4" descr="Icon&#10;&#10;Description automatically generated with low confidence">
            <a:extLst>
              <a:ext uri="{FF2B5EF4-FFF2-40B4-BE49-F238E27FC236}">
                <a16:creationId xmlns:a16="http://schemas.microsoft.com/office/drawing/2014/main" id="{E9E696D1-BB11-B8E9-1653-52E6D4B2285C}"/>
              </a:ext>
            </a:extLst>
          </p:cNvPr>
          <p:cNvPicPr>
            <a:picLocks noChangeAspect="1"/>
          </p:cNvPicPr>
          <p:nvPr/>
        </p:nvPicPr>
        <p:blipFill>
          <a:blip r:embed="rId9"/>
          <a:stretch>
            <a:fillRect/>
          </a:stretch>
        </p:blipFill>
        <p:spPr>
          <a:xfrm>
            <a:off x="9664065" y="127301"/>
            <a:ext cx="2375019" cy="975783"/>
          </a:xfrm>
          <a:prstGeom prst="rect">
            <a:avLst/>
          </a:prstGeom>
        </p:spPr>
      </p:pic>
    </p:spTree>
    <p:extLst>
      <p:ext uri="{BB962C8B-B14F-4D97-AF65-F5344CB8AC3E}">
        <p14:creationId xmlns:p14="http://schemas.microsoft.com/office/powerpoint/2010/main" val="49887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Cloud 19">
            <a:extLst>
              <a:ext uri="{FF2B5EF4-FFF2-40B4-BE49-F238E27FC236}">
                <a16:creationId xmlns:a16="http://schemas.microsoft.com/office/drawing/2014/main" id="{E43640EB-7790-E943-9AD3-776C15F13261}"/>
              </a:ext>
            </a:extLst>
          </p:cNvPr>
          <p:cNvSpPr/>
          <p:nvPr/>
        </p:nvSpPr>
        <p:spPr>
          <a:xfrm>
            <a:off x="4452256" y="4180115"/>
            <a:ext cx="3551721" cy="2419276"/>
          </a:xfrm>
          <a:prstGeom prst="cloud">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2000">
              <a:latin typeface="+mj-lt"/>
            </a:endParaRPr>
          </a:p>
        </p:txBody>
      </p:sp>
      <p:sp>
        <p:nvSpPr>
          <p:cNvPr id="4" name="Text Placeholder 3">
            <a:extLst>
              <a:ext uri="{FF2B5EF4-FFF2-40B4-BE49-F238E27FC236}">
                <a16:creationId xmlns:a16="http://schemas.microsoft.com/office/drawing/2014/main" id="{7E05BB2C-E2EF-9F44-9B1A-6CAAE0655DDD}"/>
              </a:ext>
            </a:extLst>
          </p:cNvPr>
          <p:cNvSpPr>
            <a:spLocks noGrp="1"/>
          </p:cNvSpPr>
          <p:nvPr>
            <p:ph type="body" sz="quarter" idx="10"/>
          </p:nvPr>
        </p:nvSpPr>
        <p:spPr>
          <a:xfrm>
            <a:off x="565267" y="1430868"/>
            <a:ext cx="11307420" cy="3402389"/>
          </a:xfrm>
        </p:spPr>
        <p:txBody>
          <a:bodyPr/>
          <a:lstStyle/>
          <a:p>
            <a:r>
              <a:rPr lang="en-GB" sz="2000">
                <a:latin typeface="+mj-lt"/>
              </a:rPr>
              <a:t>Large number of cameras</a:t>
            </a:r>
          </a:p>
          <a:p>
            <a:pPr lvl="1"/>
            <a:r>
              <a:rPr lang="en-GB" sz="1800">
                <a:latin typeface="+mj-lt"/>
              </a:rPr>
              <a:t>few per site in many small sites (e.g. retail)</a:t>
            </a:r>
          </a:p>
          <a:p>
            <a:pPr lvl="1"/>
            <a:r>
              <a:rPr lang="en-GB" sz="1800">
                <a:latin typeface="+mj-lt"/>
              </a:rPr>
              <a:t>large numbers in a few big sites (airports, factories etc.)</a:t>
            </a:r>
          </a:p>
          <a:p>
            <a:pPr>
              <a:spcBef>
                <a:spcPts val="1200"/>
              </a:spcBef>
            </a:pPr>
            <a:r>
              <a:rPr lang="en-GB" sz="2000">
                <a:latin typeface="+mj-lt"/>
              </a:rPr>
              <a:t>Multiple viewers – probably remote from the camera locations</a:t>
            </a:r>
          </a:p>
          <a:p>
            <a:pPr>
              <a:spcBef>
                <a:spcPts val="1200"/>
              </a:spcBef>
            </a:pPr>
            <a:r>
              <a:rPr lang="en-GB" sz="2000">
                <a:latin typeface="+mj-lt"/>
              </a:rPr>
              <a:t>One or more proxies per camera site and a proxy at each viewer site </a:t>
            </a:r>
          </a:p>
          <a:p>
            <a:pPr lvl="1"/>
            <a:r>
              <a:rPr lang="en-GB" sz="1800"/>
              <a:t>Today’s approach is typically RTP over UDP multicast</a:t>
            </a:r>
          </a:p>
          <a:p>
            <a:pPr lvl="1"/>
            <a:endParaRPr lang="en-GB" sz="1533">
              <a:latin typeface="+mj-lt"/>
            </a:endParaRPr>
          </a:p>
        </p:txBody>
      </p:sp>
      <p:sp>
        <p:nvSpPr>
          <p:cNvPr id="3" name="Title 2">
            <a:extLst>
              <a:ext uri="{FF2B5EF4-FFF2-40B4-BE49-F238E27FC236}">
                <a16:creationId xmlns:a16="http://schemas.microsoft.com/office/drawing/2014/main" id="{03D80ABB-E540-2745-A21C-3F5349BA99E8}"/>
              </a:ext>
            </a:extLst>
          </p:cNvPr>
          <p:cNvSpPr>
            <a:spLocks noGrp="1"/>
          </p:cNvSpPr>
          <p:nvPr>
            <p:ph type="title"/>
          </p:nvPr>
        </p:nvSpPr>
        <p:spPr/>
        <p:txBody>
          <a:bodyPr/>
          <a:lstStyle/>
          <a:p>
            <a:r>
              <a:rPr lang="en-US" sz="3200" dirty="0"/>
              <a:t>Video Surveillance Use-Cases for MSM</a:t>
            </a:r>
          </a:p>
        </p:txBody>
      </p:sp>
      <p:sp>
        <p:nvSpPr>
          <p:cNvPr id="37" name="Rounded Rectangle 36">
            <a:extLst>
              <a:ext uri="{FF2B5EF4-FFF2-40B4-BE49-F238E27FC236}">
                <a16:creationId xmlns:a16="http://schemas.microsoft.com/office/drawing/2014/main" id="{2698263D-05AF-9849-A529-28EAF2054AAB}"/>
              </a:ext>
            </a:extLst>
          </p:cNvPr>
          <p:cNvSpPr/>
          <p:nvPr/>
        </p:nvSpPr>
        <p:spPr>
          <a:xfrm>
            <a:off x="2821166" y="5659511"/>
            <a:ext cx="1507959" cy="429484"/>
          </a:xfrm>
          <a:prstGeom prst="round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67">
                <a:latin typeface="+mj-lt"/>
              </a:rPr>
              <a:t>MSM Proxy</a:t>
            </a:r>
          </a:p>
        </p:txBody>
      </p:sp>
      <p:sp>
        <p:nvSpPr>
          <p:cNvPr id="41" name="Rounded Rectangle 40">
            <a:extLst>
              <a:ext uri="{FF2B5EF4-FFF2-40B4-BE49-F238E27FC236}">
                <a16:creationId xmlns:a16="http://schemas.microsoft.com/office/drawing/2014/main" id="{4AE0AA3D-0E8D-AE40-A402-BB22730528D9}"/>
              </a:ext>
            </a:extLst>
          </p:cNvPr>
          <p:cNvSpPr/>
          <p:nvPr/>
        </p:nvSpPr>
        <p:spPr>
          <a:xfrm>
            <a:off x="2649319" y="5531352"/>
            <a:ext cx="1824505" cy="685801"/>
          </a:xfrm>
          <a:prstGeom prst="roundRect">
            <a:avLst/>
          </a:prstGeom>
          <a:noFill/>
          <a:ln>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43" name="Straight Arrow Connector 42">
            <a:extLst>
              <a:ext uri="{FF2B5EF4-FFF2-40B4-BE49-F238E27FC236}">
                <a16:creationId xmlns:a16="http://schemas.microsoft.com/office/drawing/2014/main" id="{3921B6D8-4FCD-9041-A02C-924B00B916A0}"/>
              </a:ext>
            </a:extLst>
          </p:cNvPr>
          <p:cNvCxnSpPr>
            <a:cxnSpLocks/>
            <a:endCxn id="37" idx="1"/>
          </p:cNvCxnSpPr>
          <p:nvPr/>
        </p:nvCxnSpPr>
        <p:spPr>
          <a:xfrm>
            <a:off x="1280331" y="5874251"/>
            <a:ext cx="151906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8A1C018-6701-2B49-85BD-CE59B39F8067}"/>
              </a:ext>
            </a:extLst>
          </p:cNvPr>
          <p:cNvCxnSpPr>
            <a:cxnSpLocks/>
            <a:stCxn id="39" idx="3"/>
            <a:endCxn id="46" idx="1"/>
          </p:cNvCxnSpPr>
          <p:nvPr/>
        </p:nvCxnSpPr>
        <p:spPr>
          <a:xfrm>
            <a:off x="4318240" y="4829225"/>
            <a:ext cx="3860786" cy="15806"/>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75FD31B-B6B9-4E4E-B9AC-E8325DDDC8DB}"/>
              </a:ext>
            </a:extLst>
          </p:cNvPr>
          <p:cNvCxnSpPr>
            <a:cxnSpLocks/>
            <a:stCxn id="37" idx="3"/>
            <a:endCxn id="46" idx="1"/>
          </p:cNvCxnSpPr>
          <p:nvPr/>
        </p:nvCxnSpPr>
        <p:spPr>
          <a:xfrm flipV="1">
            <a:off x="4329125" y="4845031"/>
            <a:ext cx="3849901" cy="10292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5EA5454-DC88-224E-9E55-E868F61FEB05}"/>
              </a:ext>
            </a:extLst>
          </p:cNvPr>
          <p:cNvCxnSpPr>
            <a:cxnSpLocks/>
            <a:stCxn id="37" idx="3"/>
            <a:endCxn id="48" idx="1"/>
          </p:cNvCxnSpPr>
          <p:nvPr/>
        </p:nvCxnSpPr>
        <p:spPr>
          <a:xfrm flipV="1">
            <a:off x="4329125" y="5874252"/>
            <a:ext cx="3839462"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D6FDFC3-3AF3-9749-B338-65C3F80BBC20}"/>
              </a:ext>
            </a:extLst>
          </p:cNvPr>
          <p:cNvSpPr txBox="1"/>
          <p:nvPr/>
        </p:nvSpPr>
        <p:spPr>
          <a:xfrm>
            <a:off x="7027150" y="3943143"/>
            <a:ext cx="184731" cy="369332"/>
          </a:xfrm>
          <a:prstGeom prst="rect">
            <a:avLst/>
          </a:prstGeom>
          <a:noFill/>
        </p:spPr>
        <p:txBody>
          <a:bodyPr wrap="none" rtlCol="0">
            <a:spAutoFit/>
          </a:bodyPr>
          <a:lstStyle/>
          <a:p>
            <a:endParaRPr lang="en-US">
              <a:latin typeface="+mj-lt"/>
            </a:endParaRPr>
          </a:p>
        </p:txBody>
      </p:sp>
      <p:sp>
        <p:nvSpPr>
          <p:cNvPr id="2" name="TextBox 1">
            <a:extLst>
              <a:ext uri="{FF2B5EF4-FFF2-40B4-BE49-F238E27FC236}">
                <a16:creationId xmlns:a16="http://schemas.microsoft.com/office/drawing/2014/main" id="{07FD890B-57DC-9E41-891F-81F2AE409EB8}"/>
              </a:ext>
            </a:extLst>
          </p:cNvPr>
          <p:cNvSpPr txBox="1"/>
          <p:nvPr/>
        </p:nvSpPr>
        <p:spPr>
          <a:xfrm>
            <a:off x="6352535" y="4407722"/>
            <a:ext cx="662361" cy="338554"/>
          </a:xfrm>
          <a:prstGeom prst="rect">
            <a:avLst/>
          </a:prstGeom>
          <a:noFill/>
        </p:spPr>
        <p:txBody>
          <a:bodyPr wrap="none" rtlCol="0">
            <a:spAutoFit/>
          </a:bodyPr>
          <a:lstStyle/>
          <a:p>
            <a:r>
              <a:rPr lang="en-US" sz="1600" b="1">
                <a:solidFill>
                  <a:schemeClr val="bg2"/>
                </a:solidFill>
                <a:latin typeface="+mj-lt"/>
              </a:rPr>
              <a:t>WAN</a:t>
            </a:r>
          </a:p>
        </p:txBody>
      </p:sp>
      <p:grpSp>
        <p:nvGrpSpPr>
          <p:cNvPr id="22" name="Group 221">
            <a:extLst>
              <a:ext uri="{FF2B5EF4-FFF2-40B4-BE49-F238E27FC236}">
                <a16:creationId xmlns:a16="http://schemas.microsoft.com/office/drawing/2014/main" id="{EB535E16-7878-C047-AA68-324CB9CE183B}"/>
              </a:ext>
            </a:extLst>
          </p:cNvPr>
          <p:cNvGrpSpPr>
            <a:grpSpLocks noChangeAspect="1"/>
          </p:cNvGrpSpPr>
          <p:nvPr/>
        </p:nvGrpSpPr>
        <p:grpSpPr bwMode="auto">
          <a:xfrm>
            <a:off x="11029599" y="4097109"/>
            <a:ext cx="945715" cy="542195"/>
            <a:chOff x="2049" y="1143"/>
            <a:chExt cx="1664" cy="954"/>
          </a:xfrm>
        </p:grpSpPr>
        <p:sp>
          <p:nvSpPr>
            <p:cNvPr id="25" name="Freeform 222">
              <a:extLst>
                <a:ext uri="{FF2B5EF4-FFF2-40B4-BE49-F238E27FC236}">
                  <a16:creationId xmlns:a16="http://schemas.microsoft.com/office/drawing/2014/main" id="{19F31A95-A06D-EA49-A136-11B28EC24602}"/>
                </a:ext>
              </a:extLst>
            </p:cNvPr>
            <p:cNvSpPr>
              <a:spLocks/>
            </p:cNvSpPr>
            <p:nvPr/>
          </p:nvSpPr>
          <p:spPr bwMode="auto">
            <a:xfrm>
              <a:off x="2049" y="2028"/>
              <a:ext cx="1664" cy="69"/>
            </a:xfrm>
            <a:custGeom>
              <a:avLst/>
              <a:gdLst>
                <a:gd name="T0" fmla="*/ 687 w 701"/>
                <a:gd name="T1" fmla="*/ 29 h 29"/>
                <a:gd name="T2" fmla="*/ 15 w 701"/>
                <a:gd name="T3" fmla="*/ 29 h 29"/>
                <a:gd name="T4" fmla="*/ 0 w 701"/>
                <a:gd name="T5" fmla="*/ 15 h 29"/>
                <a:gd name="T6" fmla="*/ 0 w 701"/>
                <a:gd name="T7" fmla="*/ 15 h 29"/>
                <a:gd name="T8" fmla="*/ 15 w 701"/>
                <a:gd name="T9" fmla="*/ 0 h 29"/>
                <a:gd name="T10" fmla="*/ 687 w 701"/>
                <a:gd name="T11" fmla="*/ 0 h 29"/>
                <a:gd name="T12" fmla="*/ 701 w 701"/>
                <a:gd name="T13" fmla="*/ 15 h 29"/>
                <a:gd name="T14" fmla="*/ 701 w 701"/>
                <a:gd name="T15" fmla="*/ 15 h 29"/>
                <a:gd name="T16" fmla="*/ 687 w 70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1" h="29">
                  <a:moveTo>
                    <a:pt x="687" y="29"/>
                  </a:moveTo>
                  <a:cubicBezTo>
                    <a:pt x="15" y="29"/>
                    <a:pt x="15" y="29"/>
                    <a:pt x="15" y="29"/>
                  </a:cubicBezTo>
                  <a:cubicBezTo>
                    <a:pt x="7" y="29"/>
                    <a:pt x="0" y="23"/>
                    <a:pt x="0" y="15"/>
                  </a:cubicBezTo>
                  <a:cubicBezTo>
                    <a:pt x="0" y="15"/>
                    <a:pt x="0" y="15"/>
                    <a:pt x="0" y="15"/>
                  </a:cubicBezTo>
                  <a:cubicBezTo>
                    <a:pt x="0" y="7"/>
                    <a:pt x="7" y="0"/>
                    <a:pt x="15" y="0"/>
                  </a:cubicBezTo>
                  <a:cubicBezTo>
                    <a:pt x="687" y="0"/>
                    <a:pt x="687" y="0"/>
                    <a:pt x="687" y="0"/>
                  </a:cubicBezTo>
                  <a:cubicBezTo>
                    <a:pt x="695" y="0"/>
                    <a:pt x="701" y="7"/>
                    <a:pt x="701" y="15"/>
                  </a:cubicBezTo>
                  <a:cubicBezTo>
                    <a:pt x="701" y="15"/>
                    <a:pt x="701" y="15"/>
                    <a:pt x="701" y="15"/>
                  </a:cubicBezTo>
                  <a:cubicBezTo>
                    <a:pt x="701" y="23"/>
                    <a:pt x="695" y="29"/>
                    <a:pt x="687" y="2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26" name="Freeform 223">
              <a:extLst>
                <a:ext uri="{FF2B5EF4-FFF2-40B4-BE49-F238E27FC236}">
                  <a16:creationId xmlns:a16="http://schemas.microsoft.com/office/drawing/2014/main" id="{673A1605-E78A-D948-8B7D-069BA326EF38}"/>
                </a:ext>
              </a:extLst>
            </p:cNvPr>
            <p:cNvSpPr>
              <a:spLocks/>
            </p:cNvSpPr>
            <p:nvPr/>
          </p:nvSpPr>
          <p:spPr bwMode="auto">
            <a:xfrm>
              <a:off x="2189" y="1143"/>
              <a:ext cx="1386" cy="835"/>
            </a:xfrm>
            <a:custGeom>
              <a:avLst/>
              <a:gdLst>
                <a:gd name="T0" fmla="*/ 555 w 584"/>
                <a:gd name="T1" fmla="*/ 351 h 351"/>
                <a:gd name="T2" fmla="*/ 29 w 584"/>
                <a:gd name="T3" fmla="*/ 351 h 351"/>
                <a:gd name="T4" fmla="*/ 0 w 584"/>
                <a:gd name="T5" fmla="*/ 322 h 351"/>
                <a:gd name="T6" fmla="*/ 0 w 584"/>
                <a:gd name="T7" fmla="*/ 30 h 351"/>
                <a:gd name="T8" fmla="*/ 29 w 584"/>
                <a:gd name="T9" fmla="*/ 0 h 351"/>
                <a:gd name="T10" fmla="*/ 555 w 584"/>
                <a:gd name="T11" fmla="*/ 0 h 351"/>
                <a:gd name="T12" fmla="*/ 584 w 584"/>
                <a:gd name="T13" fmla="*/ 30 h 351"/>
                <a:gd name="T14" fmla="*/ 584 w 584"/>
                <a:gd name="T15" fmla="*/ 322 h 351"/>
                <a:gd name="T16" fmla="*/ 555 w 584"/>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4" h="351">
                  <a:moveTo>
                    <a:pt x="555" y="351"/>
                  </a:moveTo>
                  <a:cubicBezTo>
                    <a:pt x="29" y="351"/>
                    <a:pt x="29" y="351"/>
                    <a:pt x="29" y="351"/>
                  </a:cubicBezTo>
                  <a:cubicBezTo>
                    <a:pt x="13" y="351"/>
                    <a:pt x="0" y="338"/>
                    <a:pt x="0" y="322"/>
                  </a:cubicBezTo>
                  <a:cubicBezTo>
                    <a:pt x="0" y="30"/>
                    <a:pt x="0" y="30"/>
                    <a:pt x="0" y="30"/>
                  </a:cubicBezTo>
                  <a:cubicBezTo>
                    <a:pt x="0" y="14"/>
                    <a:pt x="13" y="0"/>
                    <a:pt x="29" y="0"/>
                  </a:cubicBezTo>
                  <a:cubicBezTo>
                    <a:pt x="555" y="0"/>
                    <a:pt x="555" y="0"/>
                    <a:pt x="555" y="0"/>
                  </a:cubicBezTo>
                  <a:cubicBezTo>
                    <a:pt x="571" y="0"/>
                    <a:pt x="584" y="14"/>
                    <a:pt x="584" y="30"/>
                  </a:cubicBezTo>
                  <a:cubicBezTo>
                    <a:pt x="584" y="322"/>
                    <a:pt x="584" y="322"/>
                    <a:pt x="584" y="322"/>
                  </a:cubicBezTo>
                  <a:cubicBezTo>
                    <a:pt x="584" y="338"/>
                    <a:pt x="571" y="351"/>
                    <a:pt x="555" y="351"/>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27" name="Freeform 224">
              <a:extLst>
                <a:ext uri="{FF2B5EF4-FFF2-40B4-BE49-F238E27FC236}">
                  <a16:creationId xmlns:a16="http://schemas.microsoft.com/office/drawing/2014/main" id="{04F1E7CF-9C47-8B4B-B867-FC29B1665DF0}"/>
                </a:ext>
              </a:extLst>
            </p:cNvPr>
            <p:cNvSpPr>
              <a:spLocks noEditPoints="1"/>
            </p:cNvSpPr>
            <p:nvPr/>
          </p:nvSpPr>
          <p:spPr bwMode="auto">
            <a:xfrm>
              <a:off x="2189" y="1143"/>
              <a:ext cx="1386" cy="835"/>
            </a:xfrm>
            <a:custGeom>
              <a:avLst/>
              <a:gdLst>
                <a:gd name="T0" fmla="*/ 552 w 584"/>
                <a:gd name="T1" fmla="*/ 32 h 351"/>
                <a:gd name="T2" fmla="*/ 552 w 584"/>
                <a:gd name="T3" fmla="*/ 319 h 351"/>
                <a:gd name="T4" fmla="*/ 32 w 584"/>
                <a:gd name="T5" fmla="*/ 319 h 351"/>
                <a:gd name="T6" fmla="*/ 32 w 584"/>
                <a:gd name="T7" fmla="*/ 32 h 351"/>
                <a:gd name="T8" fmla="*/ 552 w 584"/>
                <a:gd name="T9" fmla="*/ 32 h 351"/>
                <a:gd name="T10" fmla="*/ 555 w 584"/>
                <a:gd name="T11" fmla="*/ 0 h 351"/>
                <a:gd name="T12" fmla="*/ 29 w 584"/>
                <a:gd name="T13" fmla="*/ 0 h 351"/>
                <a:gd name="T14" fmla="*/ 0 w 584"/>
                <a:gd name="T15" fmla="*/ 30 h 351"/>
                <a:gd name="T16" fmla="*/ 0 w 584"/>
                <a:gd name="T17" fmla="*/ 322 h 351"/>
                <a:gd name="T18" fmla="*/ 29 w 584"/>
                <a:gd name="T19" fmla="*/ 351 h 351"/>
                <a:gd name="T20" fmla="*/ 555 w 584"/>
                <a:gd name="T21" fmla="*/ 351 h 351"/>
                <a:gd name="T22" fmla="*/ 584 w 584"/>
                <a:gd name="T23" fmla="*/ 322 h 351"/>
                <a:gd name="T24" fmla="*/ 584 w 584"/>
                <a:gd name="T25" fmla="*/ 30 h 351"/>
                <a:gd name="T26" fmla="*/ 555 w 584"/>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4" h="351">
                  <a:moveTo>
                    <a:pt x="552" y="32"/>
                  </a:moveTo>
                  <a:cubicBezTo>
                    <a:pt x="552" y="319"/>
                    <a:pt x="552" y="319"/>
                    <a:pt x="552" y="319"/>
                  </a:cubicBezTo>
                  <a:cubicBezTo>
                    <a:pt x="32" y="319"/>
                    <a:pt x="32" y="319"/>
                    <a:pt x="32" y="319"/>
                  </a:cubicBezTo>
                  <a:cubicBezTo>
                    <a:pt x="32" y="32"/>
                    <a:pt x="32" y="32"/>
                    <a:pt x="32" y="32"/>
                  </a:cubicBezTo>
                  <a:cubicBezTo>
                    <a:pt x="552" y="32"/>
                    <a:pt x="552" y="32"/>
                    <a:pt x="552" y="32"/>
                  </a:cubicBezTo>
                  <a:moveTo>
                    <a:pt x="555" y="0"/>
                  </a:moveTo>
                  <a:cubicBezTo>
                    <a:pt x="29" y="0"/>
                    <a:pt x="29" y="0"/>
                    <a:pt x="29" y="0"/>
                  </a:cubicBezTo>
                  <a:cubicBezTo>
                    <a:pt x="13" y="0"/>
                    <a:pt x="0" y="14"/>
                    <a:pt x="0" y="30"/>
                  </a:cubicBezTo>
                  <a:cubicBezTo>
                    <a:pt x="0" y="322"/>
                    <a:pt x="0" y="322"/>
                    <a:pt x="0" y="322"/>
                  </a:cubicBezTo>
                  <a:cubicBezTo>
                    <a:pt x="0" y="338"/>
                    <a:pt x="13" y="351"/>
                    <a:pt x="29" y="351"/>
                  </a:cubicBezTo>
                  <a:cubicBezTo>
                    <a:pt x="555" y="351"/>
                    <a:pt x="555" y="351"/>
                    <a:pt x="555" y="351"/>
                  </a:cubicBezTo>
                  <a:cubicBezTo>
                    <a:pt x="571" y="351"/>
                    <a:pt x="584" y="338"/>
                    <a:pt x="584" y="322"/>
                  </a:cubicBezTo>
                  <a:cubicBezTo>
                    <a:pt x="584" y="30"/>
                    <a:pt x="584" y="30"/>
                    <a:pt x="584" y="30"/>
                  </a:cubicBezTo>
                  <a:cubicBezTo>
                    <a:pt x="584" y="14"/>
                    <a:pt x="571" y="0"/>
                    <a:pt x="555" y="0"/>
                  </a:cubicBezTo>
                  <a:close/>
                </a:path>
              </a:pathLst>
            </a:custGeom>
            <a:solidFill>
              <a:schemeClr val="accent1"/>
            </a:solidFill>
            <a:ln w="9525">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a:latin typeface="+mj-lt"/>
              </a:endParaRPr>
            </a:p>
          </p:txBody>
        </p:sp>
      </p:grpSp>
      <p:grpSp>
        <p:nvGrpSpPr>
          <p:cNvPr id="28" name="Group 221">
            <a:extLst>
              <a:ext uri="{FF2B5EF4-FFF2-40B4-BE49-F238E27FC236}">
                <a16:creationId xmlns:a16="http://schemas.microsoft.com/office/drawing/2014/main" id="{212FD0B3-3FD6-AE4A-AB2D-3547680B1F44}"/>
              </a:ext>
            </a:extLst>
          </p:cNvPr>
          <p:cNvGrpSpPr>
            <a:grpSpLocks noChangeAspect="1"/>
          </p:cNvGrpSpPr>
          <p:nvPr/>
        </p:nvGrpSpPr>
        <p:grpSpPr bwMode="auto">
          <a:xfrm>
            <a:off x="11031204" y="5068997"/>
            <a:ext cx="945715" cy="542195"/>
            <a:chOff x="2049" y="1143"/>
            <a:chExt cx="1664" cy="954"/>
          </a:xfrm>
        </p:grpSpPr>
        <p:sp>
          <p:nvSpPr>
            <p:cNvPr id="29" name="Freeform 222">
              <a:extLst>
                <a:ext uri="{FF2B5EF4-FFF2-40B4-BE49-F238E27FC236}">
                  <a16:creationId xmlns:a16="http://schemas.microsoft.com/office/drawing/2014/main" id="{43FEB2BF-ADBE-A647-A072-D77D5F1520AF}"/>
                </a:ext>
              </a:extLst>
            </p:cNvPr>
            <p:cNvSpPr>
              <a:spLocks/>
            </p:cNvSpPr>
            <p:nvPr/>
          </p:nvSpPr>
          <p:spPr bwMode="auto">
            <a:xfrm>
              <a:off x="2049" y="2028"/>
              <a:ext cx="1664" cy="69"/>
            </a:xfrm>
            <a:custGeom>
              <a:avLst/>
              <a:gdLst>
                <a:gd name="T0" fmla="*/ 687 w 701"/>
                <a:gd name="T1" fmla="*/ 29 h 29"/>
                <a:gd name="T2" fmla="*/ 15 w 701"/>
                <a:gd name="T3" fmla="*/ 29 h 29"/>
                <a:gd name="T4" fmla="*/ 0 w 701"/>
                <a:gd name="T5" fmla="*/ 15 h 29"/>
                <a:gd name="T6" fmla="*/ 0 w 701"/>
                <a:gd name="T7" fmla="*/ 15 h 29"/>
                <a:gd name="T8" fmla="*/ 15 w 701"/>
                <a:gd name="T9" fmla="*/ 0 h 29"/>
                <a:gd name="T10" fmla="*/ 687 w 701"/>
                <a:gd name="T11" fmla="*/ 0 h 29"/>
                <a:gd name="T12" fmla="*/ 701 w 701"/>
                <a:gd name="T13" fmla="*/ 15 h 29"/>
                <a:gd name="T14" fmla="*/ 701 w 701"/>
                <a:gd name="T15" fmla="*/ 15 h 29"/>
                <a:gd name="T16" fmla="*/ 687 w 70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1" h="29">
                  <a:moveTo>
                    <a:pt x="687" y="29"/>
                  </a:moveTo>
                  <a:cubicBezTo>
                    <a:pt x="15" y="29"/>
                    <a:pt x="15" y="29"/>
                    <a:pt x="15" y="29"/>
                  </a:cubicBezTo>
                  <a:cubicBezTo>
                    <a:pt x="7" y="29"/>
                    <a:pt x="0" y="23"/>
                    <a:pt x="0" y="15"/>
                  </a:cubicBezTo>
                  <a:cubicBezTo>
                    <a:pt x="0" y="15"/>
                    <a:pt x="0" y="15"/>
                    <a:pt x="0" y="15"/>
                  </a:cubicBezTo>
                  <a:cubicBezTo>
                    <a:pt x="0" y="7"/>
                    <a:pt x="7" y="0"/>
                    <a:pt x="15" y="0"/>
                  </a:cubicBezTo>
                  <a:cubicBezTo>
                    <a:pt x="687" y="0"/>
                    <a:pt x="687" y="0"/>
                    <a:pt x="687" y="0"/>
                  </a:cubicBezTo>
                  <a:cubicBezTo>
                    <a:pt x="695" y="0"/>
                    <a:pt x="701" y="7"/>
                    <a:pt x="701" y="15"/>
                  </a:cubicBezTo>
                  <a:cubicBezTo>
                    <a:pt x="701" y="15"/>
                    <a:pt x="701" y="15"/>
                    <a:pt x="701" y="15"/>
                  </a:cubicBezTo>
                  <a:cubicBezTo>
                    <a:pt x="701" y="23"/>
                    <a:pt x="695" y="29"/>
                    <a:pt x="687" y="2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30" name="Freeform 223">
              <a:extLst>
                <a:ext uri="{FF2B5EF4-FFF2-40B4-BE49-F238E27FC236}">
                  <a16:creationId xmlns:a16="http://schemas.microsoft.com/office/drawing/2014/main" id="{4948BCD4-D40A-7144-8D85-4E8542094221}"/>
                </a:ext>
              </a:extLst>
            </p:cNvPr>
            <p:cNvSpPr>
              <a:spLocks/>
            </p:cNvSpPr>
            <p:nvPr/>
          </p:nvSpPr>
          <p:spPr bwMode="auto">
            <a:xfrm>
              <a:off x="2189" y="1143"/>
              <a:ext cx="1386" cy="835"/>
            </a:xfrm>
            <a:custGeom>
              <a:avLst/>
              <a:gdLst>
                <a:gd name="T0" fmla="*/ 555 w 584"/>
                <a:gd name="T1" fmla="*/ 351 h 351"/>
                <a:gd name="T2" fmla="*/ 29 w 584"/>
                <a:gd name="T3" fmla="*/ 351 h 351"/>
                <a:gd name="T4" fmla="*/ 0 w 584"/>
                <a:gd name="T5" fmla="*/ 322 h 351"/>
                <a:gd name="T6" fmla="*/ 0 w 584"/>
                <a:gd name="T7" fmla="*/ 30 h 351"/>
                <a:gd name="T8" fmla="*/ 29 w 584"/>
                <a:gd name="T9" fmla="*/ 0 h 351"/>
                <a:gd name="T10" fmla="*/ 555 w 584"/>
                <a:gd name="T11" fmla="*/ 0 h 351"/>
                <a:gd name="T12" fmla="*/ 584 w 584"/>
                <a:gd name="T13" fmla="*/ 30 h 351"/>
                <a:gd name="T14" fmla="*/ 584 w 584"/>
                <a:gd name="T15" fmla="*/ 322 h 351"/>
                <a:gd name="T16" fmla="*/ 555 w 584"/>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4" h="351">
                  <a:moveTo>
                    <a:pt x="555" y="351"/>
                  </a:moveTo>
                  <a:cubicBezTo>
                    <a:pt x="29" y="351"/>
                    <a:pt x="29" y="351"/>
                    <a:pt x="29" y="351"/>
                  </a:cubicBezTo>
                  <a:cubicBezTo>
                    <a:pt x="13" y="351"/>
                    <a:pt x="0" y="338"/>
                    <a:pt x="0" y="322"/>
                  </a:cubicBezTo>
                  <a:cubicBezTo>
                    <a:pt x="0" y="30"/>
                    <a:pt x="0" y="30"/>
                    <a:pt x="0" y="30"/>
                  </a:cubicBezTo>
                  <a:cubicBezTo>
                    <a:pt x="0" y="14"/>
                    <a:pt x="13" y="0"/>
                    <a:pt x="29" y="0"/>
                  </a:cubicBezTo>
                  <a:cubicBezTo>
                    <a:pt x="555" y="0"/>
                    <a:pt x="555" y="0"/>
                    <a:pt x="555" y="0"/>
                  </a:cubicBezTo>
                  <a:cubicBezTo>
                    <a:pt x="571" y="0"/>
                    <a:pt x="584" y="14"/>
                    <a:pt x="584" y="30"/>
                  </a:cubicBezTo>
                  <a:cubicBezTo>
                    <a:pt x="584" y="322"/>
                    <a:pt x="584" y="322"/>
                    <a:pt x="584" y="322"/>
                  </a:cubicBezTo>
                  <a:cubicBezTo>
                    <a:pt x="584" y="338"/>
                    <a:pt x="571" y="351"/>
                    <a:pt x="555" y="351"/>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31" name="Freeform 224">
              <a:extLst>
                <a:ext uri="{FF2B5EF4-FFF2-40B4-BE49-F238E27FC236}">
                  <a16:creationId xmlns:a16="http://schemas.microsoft.com/office/drawing/2014/main" id="{2480D2B4-4D7A-E34D-B097-00A70B76FD2D}"/>
                </a:ext>
              </a:extLst>
            </p:cNvPr>
            <p:cNvSpPr>
              <a:spLocks noEditPoints="1"/>
            </p:cNvSpPr>
            <p:nvPr/>
          </p:nvSpPr>
          <p:spPr bwMode="auto">
            <a:xfrm>
              <a:off x="2189" y="1143"/>
              <a:ext cx="1386" cy="835"/>
            </a:xfrm>
            <a:custGeom>
              <a:avLst/>
              <a:gdLst>
                <a:gd name="T0" fmla="*/ 552 w 584"/>
                <a:gd name="T1" fmla="*/ 32 h 351"/>
                <a:gd name="T2" fmla="*/ 552 w 584"/>
                <a:gd name="T3" fmla="*/ 319 h 351"/>
                <a:gd name="T4" fmla="*/ 32 w 584"/>
                <a:gd name="T5" fmla="*/ 319 h 351"/>
                <a:gd name="T6" fmla="*/ 32 w 584"/>
                <a:gd name="T7" fmla="*/ 32 h 351"/>
                <a:gd name="T8" fmla="*/ 552 w 584"/>
                <a:gd name="T9" fmla="*/ 32 h 351"/>
                <a:gd name="T10" fmla="*/ 555 w 584"/>
                <a:gd name="T11" fmla="*/ 0 h 351"/>
                <a:gd name="T12" fmla="*/ 29 w 584"/>
                <a:gd name="T13" fmla="*/ 0 h 351"/>
                <a:gd name="T14" fmla="*/ 0 w 584"/>
                <a:gd name="T15" fmla="*/ 30 h 351"/>
                <a:gd name="T16" fmla="*/ 0 w 584"/>
                <a:gd name="T17" fmla="*/ 322 h 351"/>
                <a:gd name="T18" fmla="*/ 29 w 584"/>
                <a:gd name="T19" fmla="*/ 351 h 351"/>
                <a:gd name="T20" fmla="*/ 555 w 584"/>
                <a:gd name="T21" fmla="*/ 351 h 351"/>
                <a:gd name="T22" fmla="*/ 584 w 584"/>
                <a:gd name="T23" fmla="*/ 322 h 351"/>
                <a:gd name="T24" fmla="*/ 584 w 584"/>
                <a:gd name="T25" fmla="*/ 30 h 351"/>
                <a:gd name="T26" fmla="*/ 555 w 584"/>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4" h="351">
                  <a:moveTo>
                    <a:pt x="552" y="32"/>
                  </a:moveTo>
                  <a:cubicBezTo>
                    <a:pt x="552" y="319"/>
                    <a:pt x="552" y="319"/>
                    <a:pt x="552" y="319"/>
                  </a:cubicBezTo>
                  <a:cubicBezTo>
                    <a:pt x="32" y="319"/>
                    <a:pt x="32" y="319"/>
                    <a:pt x="32" y="319"/>
                  </a:cubicBezTo>
                  <a:cubicBezTo>
                    <a:pt x="32" y="32"/>
                    <a:pt x="32" y="32"/>
                    <a:pt x="32" y="32"/>
                  </a:cubicBezTo>
                  <a:cubicBezTo>
                    <a:pt x="552" y="32"/>
                    <a:pt x="552" y="32"/>
                    <a:pt x="552" y="32"/>
                  </a:cubicBezTo>
                  <a:moveTo>
                    <a:pt x="555" y="0"/>
                  </a:moveTo>
                  <a:cubicBezTo>
                    <a:pt x="29" y="0"/>
                    <a:pt x="29" y="0"/>
                    <a:pt x="29" y="0"/>
                  </a:cubicBezTo>
                  <a:cubicBezTo>
                    <a:pt x="13" y="0"/>
                    <a:pt x="0" y="14"/>
                    <a:pt x="0" y="30"/>
                  </a:cubicBezTo>
                  <a:cubicBezTo>
                    <a:pt x="0" y="322"/>
                    <a:pt x="0" y="322"/>
                    <a:pt x="0" y="322"/>
                  </a:cubicBezTo>
                  <a:cubicBezTo>
                    <a:pt x="0" y="338"/>
                    <a:pt x="13" y="351"/>
                    <a:pt x="29" y="351"/>
                  </a:cubicBezTo>
                  <a:cubicBezTo>
                    <a:pt x="555" y="351"/>
                    <a:pt x="555" y="351"/>
                    <a:pt x="555" y="351"/>
                  </a:cubicBezTo>
                  <a:cubicBezTo>
                    <a:pt x="571" y="351"/>
                    <a:pt x="584" y="338"/>
                    <a:pt x="584" y="322"/>
                  </a:cubicBezTo>
                  <a:cubicBezTo>
                    <a:pt x="584" y="30"/>
                    <a:pt x="584" y="30"/>
                    <a:pt x="584" y="30"/>
                  </a:cubicBezTo>
                  <a:cubicBezTo>
                    <a:pt x="584" y="14"/>
                    <a:pt x="571" y="0"/>
                    <a:pt x="555" y="0"/>
                  </a:cubicBezTo>
                  <a:close/>
                </a:path>
              </a:pathLst>
            </a:custGeom>
            <a:solidFill>
              <a:schemeClr val="accent1"/>
            </a:solidFill>
            <a:ln w="9525">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a:latin typeface="+mj-lt"/>
              </a:endParaRPr>
            </a:p>
          </p:txBody>
        </p:sp>
      </p:grpSp>
      <p:grpSp>
        <p:nvGrpSpPr>
          <p:cNvPr id="32" name="Group 221">
            <a:extLst>
              <a:ext uri="{FF2B5EF4-FFF2-40B4-BE49-F238E27FC236}">
                <a16:creationId xmlns:a16="http://schemas.microsoft.com/office/drawing/2014/main" id="{A6D63824-7836-B242-929A-8483FBCD4DF3}"/>
              </a:ext>
            </a:extLst>
          </p:cNvPr>
          <p:cNvGrpSpPr>
            <a:grpSpLocks noChangeAspect="1"/>
          </p:cNvGrpSpPr>
          <p:nvPr/>
        </p:nvGrpSpPr>
        <p:grpSpPr bwMode="auto">
          <a:xfrm>
            <a:off x="11029597" y="6027753"/>
            <a:ext cx="945715" cy="542195"/>
            <a:chOff x="2049" y="1143"/>
            <a:chExt cx="1664" cy="954"/>
          </a:xfrm>
        </p:grpSpPr>
        <p:sp>
          <p:nvSpPr>
            <p:cNvPr id="33" name="Freeform 222">
              <a:extLst>
                <a:ext uri="{FF2B5EF4-FFF2-40B4-BE49-F238E27FC236}">
                  <a16:creationId xmlns:a16="http://schemas.microsoft.com/office/drawing/2014/main" id="{8B385A4B-9009-0F4F-860A-EF199E323EB1}"/>
                </a:ext>
              </a:extLst>
            </p:cNvPr>
            <p:cNvSpPr>
              <a:spLocks/>
            </p:cNvSpPr>
            <p:nvPr/>
          </p:nvSpPr>
          <p:spPr bwMode="auto">
            <a:xfrm>
              <a:off x="2049" y="2028"/>
              <a:ext cx="1664" cy="69"/>
            </a:xfrm>
            <a:custGeom>
              <a:avLst/>
              <a:gdLst>
                <a:gd name="T0" fmla="*/ 687 w 701"/>
                <a:gd name="T1" fmla="*/ 29 h 29"/>
                <a:gd name="T2" fmla="*/ 15 w 701"/>
                <a:gd name="T3" fmla="*/ 29 h 29"/>
                <a:gd name="T4" fmla="*/ 0 w 701"/>
                <a:gd name="T5" fmla="*/ 15 h 29"/>
                <a:gd name="T6" fmla="*/ 0 w 701"/>
                <a:gd name="T7" fmla="*/ 15 h 29"/>
                <a:gd name="T8" fmla="*/ 15 w 701"/>
                <a:gd name="T9" fmla="*/ 0 h 29"/>
                <a:gd name="T10" fmla="*/ 687 w 701"/>
                <a:gd name="T11" fmla="*/ 0 h 29"/>
                <a:gd name="T12" fmla="*/ 701 w 701"/>
                <a:gd name="T13" fmla="*/ 15 h 29"/>
                <a:gd name="T14" fmla="*/ 701 w 701"/>
                <a:gd name="T15" fmla="*/ 15 h 29"/>
                <a:gd name="T16" fmla="*/ 687 w 70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1" h="29">
                  <a:moveTo>
                    <a:pt x="687" y="29"/>
                  </a:moveTo>
                  <a:cubicBezTo>
                    <a:pt x="15" y="29"/>
                    <a:pt x="15" y="29"/>
                    <a:pt x="15" y="29"/>
                  </a:cubicBezTo>
                  <a:cubicBezTo>
                    <a:pt x="7" y="29"/>
                    <a:pt x="0" y="23"/>
                    <a:pt x="0" y="15"/>
                  </a:cubicBezTo>
                  <a:cubicBezTo>
                    <a:pt x="0" y="15"/>
                    <a:pt x="0" y="15"/>
                    <a:pt x="0" y="15"/>
                  </a:cubicBezTo>
                  <a:cubicBezTo>
                    <a:pt x="0" y="7"/>
                    <a:pt x="7" y="0"/>
                    <a:pt x="15" y="0"/>
                  </a:cubicBezTo>
                  <a:cubicBezTo>
                    <a:pt x="687" y="0"/>
                    <a:pt x="687" y="0"/>
                    <a:pt x="687" y="0"/>
                  </a:cubicBezTo>
                  <a:cubicBezTo>
                    <a:pt x="695" y="0"/>
                    <a:pt x="701" y="7"/>
                    <a:pt x="701" y="15"/>
                  </a:cubicBezTo>
                  <a:cubicBezTo>
                    <a:pt x="701" y="15"/>
                    <a:pt x="701" y="15"/>
                    <a:pt x="701" y="15"/>
                  </a:cubicBezTo>
                  <a:cubicBezTo>
                    <a:pt x="701" y="23"/>
                    <a:pt x="695" y="29"/>
                    <a:pt x="687" y="2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34" name="Freeform 223">
              <a:extLst>
                <a:ext uri="{FF2B5EF4-FFF2-40B4-BE49-F238E27FC236}">
                  <a16:creationId xmlns:a16="http://schemas.microsoft.com/office/drawing/2014/main" id="{DC0F5216-C792-5945-8BDB-39D8A0DB30D6}"/>
                </a:ext>
              </a:extLst>
            </p:cNvPr>
            <p:cNvSpPr>
              <a:spLocks/>
            </p:cNvSpPr>
            <p:nvPr/>
          </p:nvSpPr>
          <p:spPr bwMode="auto">
            <a:xfrm>
              <a:off x="2189" y="1143"/>
              <a:ext cx="1386" cy="835"/>
            </a:xfrm>
            <a:custGeom>
              <a:avLst/>
              <a:gdLst>
                <a:gd name="T0" fmla="*/ 555 w 584"/>
                <a:gd name="T1" fmla="*/ 351 h 351"/>
                <a:gd name="T2" fmla="*/ 29 w 584"/>
                <a:gd name="T3" fmla="*/ 351 h 351"/>
                <a:gd name="T4" fmla="*/ 0 w 584"/>
                <a:gd name="T5" fmla="*/ 322 h 351"/>
                <a:gd name="T6" fmla="*/ 0 w 584"/>
                <a:gd name="T7" fmla="*/ 30 h 351"/>
                <a:gd name="T8" fmla="*/ 29 w 584"/>
                <a:gd name="T9" fmla="*/ 0 h 351"/>
                <a:gd name="T10" fmla="*/ 555 w 584"/>
                <a:gd name="T11" fmla="*/ 0 h 351"/>
                <a:gd name="T12" fmla="*/ 584 w 584"/>
                <a:gd name="T13" fmla="*/ 30 h 351"/>
                <a:gd name="T14" fmla="*/ 584 w 584"/>
                <a:gd name="T15" fmla="*/ 322 h 351"/>
                <a:gd name="T16" fmla="*/ 555 w 584"/>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4" h="351">
                  <a:moveTo>
                    <a:pt x="555" y="351"/>
                  </a:moveTo>
                  <a:cubicBezTo>
                    <a:pt x="29" y="351"/>
                    <a:pt x="29" y="351"/>
                    <a:pt x="29" y="351"/>
                  </a:cubicBezTo>
                  <a:cubicBezTo>
                    <a:pt x="13" y="351"/>
                    <a:pt x="0" y="338"/>
                    <a:pt x="0" y="322"/>
                  </a:cubicBezTo>
                  <a:cubicBezTo>
                    <a:pt x="0" y="30"/>
                    <a:pt x="0" y="30"/>
                    <a:pt x="0" y="30"/>
                  </a:cubicBezTo>
                  <a:cubicBezTo>
                    <a:pt x="0" y="14"/>
                    <a:pt x="13" y="0"/>
                    <a:pt x="29" y="0"/>
                  </a:cubicBezTo>
                  <a:cubicBezTo>
                    <a:pt x="555" y="0"/>
                    <a:pt x="555" y="0"/>
                    <a:pt x="555" y="0"/>
                  </a:cubicBezTo>
                  <a:cubicBezTo>
                    <a:pt x="571" y="0"/>
                    <a:pt x="584" y="14"/>
                    <a:pt x="584" y="30"/>
                  </a:cubicBezTo>
                  <a:cubicBezTo>
                    <a:pt x="584" y="322"/>
                    <a:pt x="584" y="322"/>
                    <a:pt x="584" y="322"/>
                  </a:cubicBezTo>
                  <a:cubicBezTo>
                    <a:pt x="584" y="338"/>
                    <a:pt x="571" y="351"/>
                    <a:pt x="555" y="351"/>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a:latin typeface="+mj-lt"/>
              </a:endParaRPr>
            </a:p>
          </p:txBody>
        </p:sp>
        <p:sp>
          <p:nvSpPr>
            <p:cNvPr id="35" name="Freeform 224">
              <a:extLst>
                <a:ext uri="{FF2B5EF4-FFF2-40B4-BE49-F238E27FC236}">
                  <a16:creationId xmlns:a16="http://schemas.microsoft.com/office/drawing/2014/main" id="{87C71BC5-4795-4840-96AD-D0BE19766004}"/>
                </a:ext>
              </a:extLst>
            </p:cNvPr>
            <p:cNvSpPr>
              <a:spLocks noEditPoints="1"/>
            </p:cNvSpPr>
            <p:nvPr/>
          </p:nvSpPr>
          <p:spPr bwMode="auto">
            <a:xfrm>
              <a:off x="2189" y="1143"/>
              <a:ext cx="1386" cy="835"/>
            </a:xfrm>
            <a:custGeom>
              <a:avLst/>
              <a:gdLst>
                <a:gd name="T0" fmla="*/ 552 w 584"/>
                <a:gd name="T1" fmla="*/ 32 h 351"/>
                <a:gd name="T2" fmla="*/ 552 w 584"/>
                <a:gd name="T3" fmla="*/ 319 h 351"/>
                <a:gd name="T4" fmla="*/ 32 w 584"/>
                <a:gd name="T5" fmla="*/ 319 h 351"/>
                <a:gd name="T6" fmla="*/ 32 w 584"/>
                <a:gd name="T7" fmla="*/ 32 h 351"/>
                <a:gd name="T8" fmla="*/ 552 w 584"/>
                <a:gd name="T9" fmla="*/ 32 h 351"/>
                <a:gd name="T10" fmla="*/ 555 w 584"/>
                <a:gd name="T11" fmla="*/ 0 h 351"/>
                <a:gd name="T12" fmla="*/ 29 w 584"/>
                <a:gd name="T13" fmla="*/ 0 h 351"/>
                <a:gd name="T14" fmla="*/ 0 w 584"/>
                <a:gd name="T15" fmla="*/ 30 h 351"/>
                <a:gd name="T16" fmla="*/ 0 w 584"/>
                <a:gd name="T17" fmla="*/ 322 h 351"/>
                <a:gd name="T18" fmla="*/ 29 w 584"/>
                <a:gd name="T19" fmla="*/ 351 h 351"/>
                <a:gd name="T20" fmla="*/ 555 w 584"/>
                <a:gd name="T21" fmla="*/ 351 h 351"/>
                <a:gd name="T22" fmla="*/ 584 w 584"/>
                <a:gd name="T23" fmla="*/ 322 h 351"/>
                <a:gd name="T24" fmla="*/ 584 w 584"/>
                <a:gd name="T25" fmla="*/ 30 h 351"/>
                <a:gd name="T26" fmla="*/ 555 w 584"/>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4" h="351">
                  <a:moveTo>
                    <a:pt x="552" y="32"/>
                  </a:moveTo>
                  <a:cubicBezTo>
                    <a:pt x="552" y="319"/>
                    <a:pt x="552" y="319"/>
                    <a:pt x="552" y="319"/>
                  </a:cubicBezTo>
                  <a:cubicBezTo>
                    <a:pt x="32" y="319"/>
                    <a:pt x="32" y="319"/>
                    <a:pt x="32" y="319"/>
                  </a:cubicBezTo>
                  <a:cubicBezTo>
                    <a:pt x="32" y="32"/>
                    <a:pt x="32" y="32"/>
                    <a:pt x="32" y="32"/>
                  </a:cubicBezTo>
                  <a:cubicBezTo>
                    <a:pt x="552" y="32"/>
                    <a:pt x="552" y="32"/>
                    <a:pt x="552" y="32"/>
                  </a:cubicBezTo>
                  <a:moveTo>
                    <a:pt x="555" y="0"/>
                  </a:moveTo>
                  <a:cubicBezTo>
                    <a:pt x="29" y="0"/>
                    <a:pt x="29" y="0"/>
                    <a:pt x="29" y="0"/>
                  </a:cubicBezTo>
                  <a:cubicBezTo>
                    <a:pt x="13" y="0"/>
                    <a:pt x="0" y="14"/>
                    <a:pt x="0" y="30"/>
                  </a:cubicBezTo>
                  <a:cubicBezTo>
                    <a:pt x="0" y="322"/>
                    <a:pt x="0" y="322"/>
                    <a:pt x="0" y="322"/>
                  </a:cubicBezTo>
                  <a:cubicBezTo>
                    <a:pt x="0" y="338"/>
                    <a:pt x="13" y="351"/>
                    <a:pt x="29" y="351"/>
                  </a:cubicBezTo>
                  <a:cubicBezTo>
                    <a:pt x="555" y="351"/>
                    <a:pt x="555" y="351"/>
                    <a:pt x="555" y="351"/>
                  </a:cubicBezTo>
                  <a:cubicBezTo>
                    <a:pt x="571" y="351"/>
                    <a:pt x="584" y="338"/>
                    <a:pt x="584" y="322"/>
                  </a:cubicBezTo>
                  <a:cubicBezTo>
                    <a:pt x="584" y="30"/>
                    <a:pt x="584" y="30"/>
                    <a:pt x="584" y="30"/>
                  </a:cubicBezTo>
                  <a:cubicBezTo>
                    <a:pt x="584" y="14"/>
                    <a:pt x="571" y="0"/>
                    <a:pt x="555" y="0"/>
                  </a:cubicBezTo>
                  <a:close/>
                </a:path>
              </a:pathLst>
            </a:custGeom>
            <a:solidFill>
              <a:schemeClr val="accent1"/>
            </a:solidFill>
            <a:ln w="9525">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a:latin typeface="+mj-lt"/>
              </a:endParaRPr>
            </a:p>
          </p:txBody>
        </p:sp>
      </p:grpSp>
      <p:pic>
        <p:nvPicPr>
          <p:cNvPr id="38" name="Picture 37">
            <a:extLst>
              <a:ext uri="{FF2B5EF4-FFF2-40B4-BE49-F238E27FC236}">
                <a16:creationId xmlns:a16="http://schemas.microsoft.com/office/drawing/2014/main" id="{28EEDF2C-5690-0D4E-8773-0CD4249FD42D}"/>
              </a:ext>
            </a:extLst>
          </p:cNvPr>
          <p:cNvPicPr>
            <a:picLocks noChangeAspect="1"/>
          </p:cNvPicPr>
          <p:nvPr/>
        </p:nvPicPr>
        <p:blipFill>
          <a:blip r:embed="rId3"/>
          <a:stretch>
            <a:fillRect/>
          </a:stretch>
        </p:blipFill>
        <p:spPr>
          <a:xfrm>
            <a:off x="866379" y="5370305"/>
            <a:ext cx="912635" cy="912635"/>
          </a:xfrm>
          <a:prstGeom prst="rect">
            <a:avLst/>
          </a:prstGeom>
        </p:spPr>
      </p:pic>
      <p:sp>
        <p:nvSpPr>
          <p:cNvPr id="39" name="Rounded Rectangle 38">
            <a:extLst>
              <a:ext uri="{FF2B5EF4-FFF2-40B4-BE49-F238E27FC236}">
                <a16:creationId xmlns:a16="http://schemas.microsoft.com/office/drawing/2014/main" id="{95C3792B-9185-5146-8D4D-01AA5B7DC583}"/>
              </a:ext>
            </a:extLst>
          </p:cNvPr>
          <p:cNvSpPr/>
          <p:nvPr/>
        </p:nvSpPr>
        <p:spPr>
          <a:xfrm>
            <a:off x="2810281" y="4614483"/>
            <a:ext cx="1507959" cy="429484"/>
          </a:xfrm>
          <a:prstGeom prst="round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67">
                <a:latin typeface="+mj-lt"/>
              </a:rPr>
              <a:t>MSM Proxy</a:t>
            </a:r>
          </a:p>
        </p:txBody>
      </p:sp>
      <p:sp>
        <p:nvSpPr>
          <p:cNvPr id="40" name="Rounded Rectangle 39">
            <a:extLst>
              <a:ext uri="{FF2B5EF4-FFF2-40B4-BE49-F238E27FC236}">
                <a16:creationId xmlns:a16="http://schemas.microsoft.com/office/drawing/2014/main" id="{81EF04A4-E5CB-8747-B436-74C1146A647D}"/>
              </a:ext>
            </a:extLst>
          </p:cNvPr>
          <p:cNvSpPr/>
          <p:nvPr/>
        </p:nvSpPr>
        <p:spPr>
          <a:xfrm>
            <a:off x="2638432" y="4486324"/>
            <a:ext cx="1824505" cy="685801"/>
          </a:xfrm>
          <a:prstGeom prst="roundRect">
            <a:avLst/>
          </a:prstGeom>
          <a:noFill/>
          <a:ln>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44" name="Straight Arrow Connector 43">
            <a:extLst>
              <a:ext uri="{FF2B5EF4-FFF2-40B4-BE49-F238E27FC236}">
                <a16:creationId xmlns:a16="http://schemas.microsoft.com/office/drawing/2014/main" id="{D4ABC960-0DB4-7443-ACC7-0048C498935E}"/>
              </a:ext>
            </a:extLst>
          </p:cNvPr>
          <p:cNvCxnSpPr>
            <a:cxnSpLocks/>
            <a:endCxn id="39" idx="1"/>
          </p:cNvCxnSpPr>
          <p:nvPr/>
        </p:nvCxnSpPr>
        <p:spPr>
          <a:xfrm>
            <a:off x="1269444" y="4829223"/>
            <a:ext cx="1519065" cy="0"/>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E88B0259-380E-8640-BF6D-99B976045B92}"/>
              </a:ext>
            </a:extLst>
          </p:cNvPr>
          <p:cNvPicPr>
            <a:picLocks noChangeAspect="1"/>
          </p:cNvPicPr>
          <p:nvPr/>
        </p:nvPicPr>
        <p:blipFill>
          <a:blip r:embed="rId3"/>
          <a:stretch>
            <a:fillRect/>
          </a:stretch>
        </p:blipFill>
        <p:spPr>
          <a:xfrm>
            <a:off x="855492" y="4325277"/>
            <a:ext cx="912635" cy="912635"/>
          </a:xfrm>
          <a:prstGeom prst="rect">
            <a:avLst/>
          </a:prstGeom>
        </p:spPr>
      </p:pic>
      <p:sp>
        <p:nvSpPr>
          <p:cNvPr id="46" name="Rounded Rectangle 45">
            <a:extLst>
              <a:ext uri="{FF2B5EF4-FFF2-40B4-BE49-F238E27FC236}">
                <a16:creationId xmlns:a16="http://schemas.microsoft.com/office/drawing/2014/main" id="{28D5C560-F339-CB42-B1FF-B2CC7B59A604}"/>
              </a:ext>
            </a:extLst>
          </p:cNvPr>
          <p:cNvSpPr/>
          <p:nvPr/>
        </p:nvSpPr>
        <p:spPr>
          <a:xfrm>
            <a:off x="8179026" y="4630289"/>
            <a:ext cx="1507959" cy="429484"/>
          </a:xfrm>
          <a:prstGeom prst="round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67">
                <a:latin typeface="+mj-lt"/>
              </a:rPr>
              <a:t>MSM Proxy</a:t>
            </a:r>
          </a:p>
        </p:txBody>
      </p:sp>
      <p:sp>
        <p:nvSpPr>
          <p:cNvPr id="47" name="Rounded Rectangle 46">
            <a:extLst>
              <a:ext uri="{FF2B5EF4-FFF2-40B4-BE49-F238E27FC236}">
                <a16:creationId xmlns:a16="http://schemas.microsoft.com/office/drawing/2014/main" id="{13764225-3715-7C4D-8F33-15E70024D2EE}"/>
              </a:ext>
            </a:extLst>
          </p:cNvPr>
          <p:cNvSpPr/>
          <p:nvPr/>
        </p:nvSpPr>
        <p:spPr>
          <a:xfrm>
            <a:off x="8007177" y="4502129"/>
            <a:ext cx="1824505" cy="685801"/>
          </a:xfrm>
          <a:prstGeom prst="roundRect">
            <a:avLst/>
          </a:prstGeom>
          <a:noFill/>
          <a:ln>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Rounded Rectangle 47">
            <a:extLst>
              <a:ext uri="{FF2B5EF4-FFF2-40B4-BE49-F238E27FC236}">
                <a16:creationId xmlns:a16="http://schemas.microsoft.com/office/drawing/2014/main" id="{A4494652-19E3-6F4C-9251-C5F37FA795B6}"/>
              </a:ext>
            </a:extLst>
          </p:cNvPr>
          <p:cNvSpPr/>
          <p:nvPr/>
        </p:nvSpPr>
        <p:spPr>
          <a:xfrm>
            <a:off x="8168587" y="5659510"/>
            <a:ext cx="1507959" cy="429484"/>
          </a:xfrm>
          <a:prstGeom prst="round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67">
                <a:latin typeface="+mj-lt"/>
              </a:rPr>
              <a:t>MSM Proxy</a:t>
            </a:r>
          </a:p>
        </p:txBody>
      </p:sp>
      <p:sp>
        <p:nvSpPr>
          <p:cNvPr id="49" name="Rounded Rectangle 48">
            <a:extLst>
              <a:ext uri="{FF2B5EF4-FFF2-40B4-BE49-F238E27FC236}">
                <a16:creationId xmlns:a16="http://schemas.microsoft.com/office/drawing/2014/main" id="{0B557BD2-4431-E043-AD07-E6EE7F67EAC5}"/>
              </a:ext>
            </a:extLst>
          </p:cNvPr>
          <p:cNvSpPr/>
          <p:nvPr/>
        </p:nvSpPr>
        <p:spPr>
          <a:xfrm>
            <a:off x="7971688" y="5543876"/>
            <a:ext cx="1824505" cy="685801"/>
          </a:xfrm>
          <a:prstGeom prst="roundRect">
            <a:avLst/>
          </a:prstGeom>
          <a:noFill/>
          <a:ln>
            <a:solidFill>
              <a:schemeClr val="tx1"/>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50" name="Straight Arrow Connector 49">
            <a:extLst>
              <a:ext uri="{FF2B5EF4-FFF2-40B4-BE49-F238E27FC236}">
                <a16:creationId xmlns:a16="http://schemas.microsoft.com/office/drawing/2014/main" id="{6D988A6A-CAF1-B440-A548-932CADDEAA52}"/>
              </a:ext>
            </a:extLst>
          </p:cNvPr>
          <p:cNvCxnSpPr>
            <a:cxnSpLocks/>
            <a:stCxn id="48" idx="3"/>
          </p:cNvCxnSpPr>
          <p:nvPr/>
        </p:nvCxnSpPr>
        <p:spPr>
          <a:xfrm>
            <a:off x="9676545" y="5874253"/>
            <a:ext cx="1371411" cy="401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35C3EF6-EF20-3E41-98CB-4E897803280B}"/>
              </a:ext>
            </a:extLst>
          </p:cNvPr>
          <p:cNvCxnSpPr>
            <a:cxnSpLocks/>
            <a:stCxn id="46" idx="3"/>
          </p:cNvCxnSpPr>
          <p:nvPr/>
        </p:nvCxnSpPr>
        <p:spPr>
          <a:xfrm flipV="1">
            <a:off x="9686984" y="4334007"/>
            <a:ext cx="1373499" cy="511024"/>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820CF73-DE3E-9844-A6BE-365B4BA651E3}"/>
              </a:ext>
            </a:extLst>
          </p:cNvPr>
          <p:cNvCxnSpPr>
            <a:cxnSpLocks/>
          </p:cNvCxnSpPr>
          <p:nvPr/>
        </p:nvCxnSpPr>
        <p:spPr>
          <a:xfrm flipV="1">
            <a:off x="9674458" y="4183694"/>
            <a:ext cx="1360973" cy="53607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F16BDF6-8537-C643-8623-1624BCABACA6}"/>
              </a:ext>
            </a:extLst>
          </p:cNvPr>
          <p:cNvCxnSpPr>
            <a:cxnSpLocks/>
          </p:cNvCxnSpPr>
          <p:nvPr/>
        </p:nvCxnSpPr>
        <p:spPr>
          <a:xfrm>
            <a:off x="9682620" y="4960309"/>
            <a:ext cx="1352811" cy="37578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53" name="Picture 52">
            <a:extLst>
              <a:ext uri="{FF2B5EF4-FFF2-40B4-BE49-F238E27FC236}">
                <a16:creationId xmlns:a16="http://schemas.microsoft.com/office/drawing/2014/main" id="{026A8467-A514-D226-FCE3-EEA4E63F1B80}"/>
              </a:ext>
            </a:extLst>
          </p:cNvPr>
          <p:cNvPicPr>
            <a:picLocks noChangeAspect="1"/>
          </p:cNvPicPr>
          <p:nvPr/>
        </p:nvPicPr>
        <p:blipFill>
          <a:blip r:embed="rId4"/>
          <a:stretch>
            <a:fillRect/>
          </a:stretch>
        </p:blipFill>
        <p:spPr>
          <a:xfrm>
            <a:off x="5040816" y="3870936"/>
            <a:ext cx="435293" cy="435293"/>
          </a:xfrm>
          <a:prstGeom prst="rect">
            <a:avLst/>
          </a:prstGeom>
        </p:spPr>
      </p:pic>
      <p:cxnSp>
        <p:nvCxnSpPr>
          <p:cNvPr id="54" name="Straight Arrow Connector 53">
            <a:extLst>
              <a:ext uri="{FF2B5EF4-FFF2-40B4-BE49-F238E27FC236}">
                <a16:creationId xmlns:a16="http://schemas.microsoft.com/office/drawing/2014/main" id="{53AF5CD1-401E-BA05-BC65-478B44F5CA42}"/>
              </a:ext>
            </a:extLst>
          </p:cNvPr>
          <p:cNvCxnSpPr>
            <a:cxnSpLocks/>
            <a:stCxn id="39" idx="3"/>
            <a:endCxn id="53" idx="1"/>
          </p:cNvCxnSpPr>
          <p:nvPr/>
        </p:nvCxnSpPr>
        <p:spPr>
          <a:xfrm flipV="1">
            <a:off x="4318240" y="4088583"/>
            <a:ext cx="722576" cy="740642"/>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descr="Icon&#10;&#10;Description automatically generated with low confidence">
            <a:extLst>
              <a:ext uri="{FF2B5EF4-FFF2-40B4-BE49-F238E27FC236}">
                <a16:creationId xmlns:a16="http://schemas.microsoft.com/office/drawing/2014/main" id="{92CADF00-4FC3-40CF-33E0-8851773565D0}"/>
              </a:ext>
            </a:extLst>
          </p:cNvPr>
          <p:cNvPicPr>
            <a:picLocks noChangeAspect="1"/>
          </p:cNvPicPr>
          <p:nvPr/>
        </p:nvPicPr>
        <p:blipFill>
          <a:blip r:embed="rId5"/>
          <a:stretch>
            <a:fillRect/>
          </a:stretch>
        </p:blipFill>
        <p:spPr>
          <a:xfrm>
            <a:off x="9664065" y="127301"/>
            <a:ext cx="2375019" cy="975783"/>
          </a:xfrm>
          <a:prstGeom prst="rect">
            <a:avLst/>
          </a:prstGeom>
        </p:spPr>
      </p:pic>
    </p:spTree>
    <p:extLst>
      <p:ext uri="{BB962C8B-B14F-4D97-AF65-F5344CB8AC3E}">
        <p14:creationId xmlns:p14="http://schemas.microsoft.com/office/powerpoint/2010/main" val="1257172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wipe(left)">
                                      <p:cBhvr>
                                        <p:cTn id="16" dur="500"/>
                                        <p:tgtEl>
                                          <p:spTgt spid="9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left)">
                                      <p:cBhvr>
                                        <p:cTn id="20" dur="500"/>
                                        <p:tgtEl>
                                          <p:spTgt spid="5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left)">
                                      <p:cBhvr>
                                        <p:cTn id="25" dur="500"/>
                                        <p:tgtEl>
                                          <p:spTgt spid="4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left)">
                                      <p:cBhvr>
                                        <p:cTn id="29" dur="500"/>
                                        <p:tgtEl>
                                          <p:spTgt spid="70"/>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wipe(left)">
                                      <p:cBhvr>
                                        <p:cTn id="33" dur="500"/>
                                        <p:tgtEl>
                                          <p:spTgt spid="5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8"/>
                                        </p:tgtEl>
                                        <p:attrNameLst>
                                          <p:attrName>style.visibility</p:attrName>
                                        </p:attrNameLst>
                                      </p:cBhvr>
                                      <p:to>
                                        <p:strVal val="visible"/>
                                      </p:to>
                                    </p:set>
                                    <p:animEffect transition="in" filter="wipe(left)">
                                      <p:cBhvr>
                                        <p:cTn id="38" dur="500"/>
                                        <p:tgtEl>
                                          <p:spTgt spid="98"/>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wipe(left)">
                                      <p:cBhvr>
                                        <p:cTn id="42" dur="500"/>
                                        <p:tgtEl>
                                          <p:spTgt spid="5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wipe(left)">
                                      <p:cBhvr>
                                        <p:cTn id="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Rounded Rectangle 20">
            <a:extLst>
              <a:ext uri="{FF2B5EF4-FFF2-40B4-BE49-F238E27FC236}">
                <a16:creationId xmlns:a16="http://schemas.microsoft.com/office/drawing/2014/main" id="{BEE05793-FCAD-DA4B-B04A-042330F449F8}"/>
              </a:ext>
            </a:extLst>
          </p:cNvPr>
          <p:cNvSpPr/>
          <p:nvPr/>
        </p:nvSpPr>
        <p:spPr>
          <a:xfrm>
            <a:off x="1729048" y="2011680"/>
            <a:ext cx="9060872" cy="4139738"/>
          </a:xfrm>
          <a:prstGeom prst="roundRect">
            <a:avLst/>
          </a:prstGeom>
          <a:solidFill>
            <a:schemeClr val="tx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867" dirty="0">
              <a:solidFill>
                <a:schemeClr val="tx1"/>
              </a:solidFill>
              <a:latin typeface="+mj-lt"/>
              <a:cs typeface="CiscoSansTT" panose="020B0503020201020303" pitchFamily="34" charset="0"/>
            </a:endParaRPr>
          </a:p>
        </p:txBody>
      </p:sp>
      <p:sp>
        <p:nvSpPr>
          <p:cNvPr id="47" name="Rounded Rectangle 46">
            <a:extLst>
              <a:ext uri="{FF2B5EF4-FFF2-40B4-BE49-F238E27FC236}">
                <a16:creationId xmlns:a16="http://schemas.microsoft.com/office/drawing/2014/main" id="{DE566B8D-5C0E-5996-4545-DCAE58E1BCD2}"/>
              </a:ext>
            </a:extLst>
          </p:cNvPr>
          <p:cNvSpPr/>
          <p:nvPr/>
        </p:nvSpPr>
        <p:spPr>
          <a:xfrm>
            <a:off x="4724401" y="2546465"/>
            <a:ext cx="5772150" cy="3062310"/>
          </a:xfrm>
          <a:prstGeom prst="roundRect">
            <a:avLst/>
          </a:prstGeom>
          <a:solidFill>
            <a:schemeClr val="bg1">
              <a:lumMod val="75000"/>
              <a:lumOff val="25000"/>
            </a:schemeClr>
          </a:solidFill>
          <a:ln>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CiscoSansTT" panose="020B0503020201020303" pitchFamily="34" charset="0"/>
            </a:endParaRPr>
          </a:p>
        </p:txBody>
      </p:sp>
      <p:sp>
        <p:nvSpPr>
          <p:cNvPr id="22" name="Rounded Rectangle 21">
            <a:extLst>
              <a:ext uri="{FF2B5EF4-FFF2-40B4-BE49-F238E27FC236}">
                <a16:creationId xmlns:a16="http://schemas.microsoft.com/office/drawing/2014/main" id="{D645B853-E4E5-274F-A51C-F14825A9B0E6}"/>
              </a:ext>
            </a:extLst>
          </p:cNvPr>
          <p:cNvSpPr/>
          <p:nvPr/>
        </p:nvSpPr>
        <p:spPr>
          <a:xfrm>
            <a:off x="4522124" y="2676698"/>
            <a:ext cx="5772150" cy="3062310"/>
          </a:xfrm>
          <a:prstGeom prst="roundRect">
            <a:avLst/>
          </a:prstGeom>
          <a:solidFill>
            <a:schemeClr val="bg1">
              <a:lumMod val="75000"/>
              <a:lumOff val="25000"/>
            </a:schemeClr>
          </a:solidFill>
          <a:ln>
            <a:solidFill>
              <a:schemeClr val="tx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CiscoSansTT" panose="020B0503020201020303" pitchFamily="34" charset="0"/>
            </a:endParaRPr>
          </a:p>
        </p:txBody>
      </p:sp>
      <p:sp>
        <p:nvSpPr>
          <p:cNvPr id="42" name="Rounded Rectangle 41">
            <a:extLst>
              <a:ext uri="{FF2B5EF4-FFF2-40B4-BE49-F238E27FC236}">
                <a16:creationId xmlns:a16="http://schemas.microsoft.com/office/drawing/2014/main" id="{C78156B2-B379-523F-000B-418EDAD35E37}"/>
              </a:ext>
            </a:extLst>
          </p:cNvPr>
          <p:cNvSpPr/>
          <p:nvPr/>
        </p:nvSpPr>
        <p:spPr>
          <a:xfrm>
            <a:off x="7447590" y="3407265"/>
            <a:ext cx="2554515" cy="1828801"/>
          </a:xfrm>
          <a:prstGeom prst="roundRect">
            <a:avLst/>
          </a:prstGeom>
          <a:solidFill>
            <a:schemeClr val="tx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cs typeface="CiscoSansTT" panose="020B0503020201020303" pitchFamily="34" charset="0"/>
            </a:endParaRPr>
          </a:p>
        </p:txBody>
      </p:sp>
      <p:sp>
        <p:nvSpPr>
          <p:cNvPr id="41" name="Rounded Rectangle 40">
            <a:extLst>
              <a:ext uri="{FF2B5EF4-FFF2-40B4-BE49-F238E27FC236}">
                <a16:creationId xmlns:a16="http://schemas.microsoft.com/office/drawing/2014/main" id="{A3128922-EB87-7BCE-A983-E69F1CE06CD0}"/>
              </a:ext>
            </a:extLst>
          </p:cNvPr>
          <p:cNvSpPr/>
          <p:nvPr/>
        </p:nvSpPr>
        <p:spPr>
          <a:xfrm>
            <a:off x="7345066" y="3533601"/>
            <a:ext cx="2554515" cy="1828801"/>
          </a:xfrm>
          <a:prstGeom prst="roundRect">
            <a:avLst/>
          </a:prstGeom>
          <a:solidFill>
            <a:schemeClr val="tx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cs typeface="CiscoSansTT" panose="020B0503020201020303" pitchFamily="34" charset="0"/>
            </a:endParaRPr>
          </a:p>
        </p:txBody>
      </p:sp>
      <p:sp>
        <p:nvSpPr>
          <p:cNvPr id="31" name="Rounded Rectangle 30">
            <a:extLst>
              <a:ext uri="{FF2B5EF4-FFF2-40B4-BE49-F238E27FC236}">
                <a16:creationId xmlns:a16="http://schemas.microsoft.com/office/drawing/2014/main" id="{C6483F59-9A9F-894C-BB42-2736E753E1B6}"/>
              </a:ext>
            </a:extLst>
          </p:cNvPr>
          <p:cNvSpPr/>
          <p:nvPr/>
        </p:nvSpPr>
        <p:spPr>
          <a:xfrm>
            <a:off x="2061557" y="4555374"/>
            <a:ext cx="2148133" cy="964276"/>
          </a:xfrm>
          <a:prstGeom prst="roundRect">
            <a:avLst/>
          </a:prstGeom>
          <a:solidFill>
            <a:schemeClr val="tx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a:latin typeface="+mj-lt"/>
              <a:cs typeface="CiscoSansTT" panose="020B0503020201020303" pitchFamily="34" charset="0"/>
            </a:endParaRPr>
          </a:p>
        </p:txBody>
      </p:sp>
      <p:sp>
        <p:nvSpPr>
          <p:cNvPr id="6" name="Title 1">
            <a:extLst>
              <a:ext uri="{FF2B5EF4-FFF2-40B4-BE49-F238E27FC236}">
                <a16:creationId xmlns:a16="http://schemas.microsoft.com/office/drawing/2014/main" id="{0A526542-1B8F-4F36-AB15-28EF7A996BCC}"/>
              </a:ext>
            </a:extLst>
          </p:cNvPr>
          <p:cNvSpPr>
            <a:spLocks noGrp="1"/>
          </p:cNvSpPr>
          <p:nvPr>
            <p:ph type="title"/>
          </p:nvPr>
        </p:nvSpPr>
        <p:spPr/>
        <p:txBody>
          <a:bodyPr/>
          <a:lstStyle/>
          <a:p>
            <a:r>
              <a:rPr lang="en-US" dirty="0">
                <a:cs typeface="CiscoSansTT" panose="020B0503020201020303" pitchFamily="34" charset="0"/>
              </a:rPr>
              <a:t>MSM Software Architecture </a:t>
            </a:r>
          </a:p>
        </p:txBody>
      </p:sp>
      <p:sp>
        <p:nvSpPr>
          <p:cNvPr id="25" name="TextBox 24">
            <a:extLst>
              <a:ext uri="{FF2B5EF4-FFF2-40B4-BE49-F238E27FC236}">
                <a16:creationId xmlns:a16="http://schemas.microsoft.com/office/drawing/2014/main" id="{F16E6881-EBEB-3C43-910D-D5AF7630F38D}"/>
              </a:ext>
            </a:extLst>
          </p:cNvPr>
          <p:cNvSpPr txBox="1"/>
          <p:nvPr/>
        </p:nvSpPr>
        <p:spPr>
          <a:xfrm>
            <a:off x="6632309" y="2143349"/>
            <a:ext cx="1854995" cy="400110"/>
          </a:xfrm>
          <a:prstGeom prst="rect">
            <a:avLst/>
          </a:prstGeom>
          <a:noFill/>
        </p:spPr>
        <p:txBody>
          <a:bodyPr wrap="none" rtlCol="0">
            <a:spAutoFit/>
          </a:bodyPr>
          <a:lstStyle/>
          <a:p>
            <a:r>
              <a:rPr lang="en-US" sz="2000">
                <a:latin typeface="+mj-lt"/>
                <a:cs typeface="CiscoSansTT" panose="020B0503020201020303" pitchFamily="34" charset="0"/>
              </a:rPr>
              <a:t>Worker Nodes</a:t>
            </a:r>
          </a:p>
        </p:txBody>
      </p:sp>
      <p:sp>
        <p:nvSpPr>
          <p:cNvPr id="24" name="Rounded Rectangle 23">
            <a:extLst>
              <a:ext uri="{FF2B5EF4-FFF2-40B4-BE49-F238E27FC236}">
                <a16:creationId xmlns:a16="http://schemas.microsoft.com/office/drawing/2014/main" id="{D4A5A84E-C9F3-8B4A-831E-C2AA30A2458F}"/>
              </a:ext>
            </a:extLst>
          </p:cNvPr>
          <p:cNvSpPr/>
          <p:nvPr/>
        </p:nvSpPr>
        <p:spPr>
          <a:xfrm>
            <a:off x="7264104" y="3666951"/>
            <a:ext cx="2554515" cy="1828801"/>
          </a:xfrm>
          <a:prstGeom prst="roundRect">
            <a:avLst/>
          </a:prstGeom>
          <a:solidFill>
            <a:schemeClr val="tx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cs typeface="CiscoSansTT" panose="020B0503020201020303" pitchFamily="34" charset="0"/>
            </a:endParaRPr>
          </a:p>
        </p:txBody>
      </p:sp>
      <p:sp>
        <p:nvSpPr>
          <p:cNvPr id="28" name="Rounded Rectangle 27">
            <a:extLst>
              <a:ext uri="{FF2B5EF4-FFF2-40B4-BE49-F238E27FC236}">
                <a16:creationId xmlns:a16="http://schemas.microsoft.com/office/drawing/2014/main" id="{81B54E1E-20BD-9546-9584-FA3E2625DA77}"/>
              </a:ext>
            </a:extLst>
          </p:cNvPr>
          <p:cNvSpPr/>
          <p:nvPr/>
        </p:nvSpPr>
        <p:spPr>
          <a:xfrm>
            <a:off x="8149476" y="3890197"/>
            <a:ext cx="1380379" cy="667872"/>
          </a:xfrm>
          <a:prstGeom prst="roundRect">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j-lt"/>
                <a:cs typeface="CiscoSansTT" panose="020B0503020201020303" pitchFamily="34" charset="0"/>
              </a:rPr>
              <a:t>MSM Stub</a:t>
            </a:r>
          </a:p>
        </p:txBody>
      </p:sp>
      <p:sp>
        <p:nvSpPr>
          <p:cNvPr id="29" name="Rounded Rectangle 28">
            <a:extLst>
              <a:ext uri="{FF2B5EF4-FFF2-40B4-BE49-F238E27FC236}">
                <a16:creationId xmlns:a16="http://schemas.microsoft.com/office/drawing/2014/main" id="{0FC2116E-AB2C-0341-96FF-E354D4371CC4}"/>
              </a:ext>
            </a:extLst>
          </p:cNvPr>
          <p:cNvSpPr/>
          <p:nvPr/>
        </p:nvSpPr>
        <p:spPr>
          <a:xfrm>
            <a:off x="8149476" y="4709825"/>
            <a:ext cx="1371659" cy="606612"/>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cs typeface="CiscoSansTT" panose="020B0503020201020303" pitchFamily="34" charset="0"/>
              </a:rPr>
              <a:t>App</a:t>
            </a:r>
          </a:p>
        </p:txBody>
      </p:sp>
      <p:sp>
        <p:nvSpPr>
          <p:cNvPr id="35" name="Rounded Rectangle 34">
            <a:extLst>
              <a:ext uri="{FF2B5EF4-FFF2-40B4-BE49-F238E27FC236}">
                <a16:creationId xmlns:a16="http://schemas.microsoft.com/office/drawing/2014/main" id="{CADB0E09-C21E-A64D-B767-364E9DE2A076}"/>
              </a:ext>
            </a:extLst>
          </p:cNvPr>
          <p:cNvSpPr/>
          <p:nvPr/>
        </p:nvSpPr>
        <p:spPr>
          <a:xfrm>
            <a:off x="4746533" y="4024140"/>
            <a:ext cx="1958296" cy="1479530"/>
          </a:xfrm>
          <a:prstGeom prst="roundRect">
            <a:avLst/>
          </a:prstGeom>
          <a:solidFill>
            <a:schemeClr val="tx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cs typeface="CiscoSansTT" panose="020B0503020201020303" pitchFamily="34" charset="0"/>
            </a:endParaRPr>
          </a:p>
        </p:txBody>
      </p:sp>
      <p:sp>
        <p:nvSpPr>
          <p:cNvPr id="37" name="Rounded Rectangle 36">
            <a:extLst>
              <a:ext uri="{FF2B5EF4-FFF2-40B4-BE49-F238E27FC236}">
                <a16:creationId xmlns:a16="http://schemas.microsoft.com/office/drawing/2014/main" id="{6C97D0A8-5D0A-DD4A-A32E-A13F89BC24F1}"/>
              </a:ext>
            </a:extLst>
          </p:cNvPr>
          <p:cNvSpPr/>
          <p:nvPr/>
        </p:nvSpPr>
        <p:spPr>
          <a:xfrm>
            <a:off x="5114233" y="4785699"/>
            <a:ext cx="1222899" cy="578593"/>
          </a:xfrm>
          <a:prstGeom prst="round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j-lt"/>
                <a:cs typeface="CiscoSansTT" panose="020B0503020201020303" pitchFamily="34" charset="0"/>
              </a:rPr>
              <a:t>RTP Proxy</a:t>
            </a:r>
          </a:p>
        </p:txBody>
      </p:sp>
      <p:sp>
        <p:nvSpPr>
          <p:cNvPr id="20" name="Rounded Rectangle 19">
            <a:extLst>
              <a:ext uri="{FF2B5EF4-FFF2-40B4-BE49-F238E27FC236}">
                <a16:creationId xmlns:a16="http://schemas.microsoft.com/office/drawing/2014/main" id="{23272255-A595-3745-BBE3-4A9EFC38C4B9}"/>
              </a:ext>
            </a:extLst>
          </p:cNvPr>
          <p:cNvSpPr/>
          <p:nvPr/>
        </p:nvSpPr>
        <p:spPr>
          <a:xfrm>
            <a:off x="2344191" y="4746149"/>
            <a:ext cx="1629293" cy="578593"/>
          </a:xfrm>
          <a:prstGeom prst="round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j-lt"/>
                <a:cs typeface="CiscoSansTT" panose="020B0503020201020303" pitchFamily="34" charset="0"/>
              </a:rPr>
              <a:t>Control Plane</a:t>
            </a:r>
          </a:p>
        </p:txBody>
      </p:sp>
      <p:sp>
        <p:nvSpPr>
          <p:cNvPr id="23" name="Rounded Rectangle 22">
            <a:extLst>
              <a:ext uri="{FF2B5EF4-FFF2-40B4-BE49-F238E27FC236}">
                <a16:creationId xmlns:a16="http://schemas.microsoft.com/office/drawing/2014/main" id="{0305B54B-B780-9E44-8B62-B57F95C78F6E}"/>
              </a:ext>
            </a:extLst>
          </p:cNvPr>
          <p:cNvSpPr/>
          <p:nvPr/>
        </p:nvSpPr>
        <p:spPr>
          <a:xfrm>
            <a:off x="4738950" y="3138315"/>
            <a:ext cx="1954874" cy="784715"/>
          </a:xfrm>
          <a:prstGeom prst="roundRect">
            <a:avLst/>
          </a:prstGeom>
          <a:solidFill>
            <a:schemeClr val="tx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a:latin typeface="+mj-lt"/>
              <a:cs typeface="CiscoSansTT" panose="020B0503020201020303" pitchFamily="34" charset="0"/>
            </a:endParaRPr>
          </a:p>
        </p:txBody>
      </p:sp>
      <p:sp>
        <p:nvSpPr>
          <p:cNvPr id="26" name="Rounded Rectangle 25">
            <a:extLst>
              <a:ext uri="{FF2B5EF4-FFF2-40B4-BE49-F238E27FC236}">
                <a16:creationId xmlns:a16="http://schemas.microsoft.com/office/drawing/2014/main" id="{C76CEFBA-C2AC-E54E-B619-166813B4D360}"/>
              </a:ext>
            </a:extLst>
          </p:cNvPr>
          <p:cNvSpPr/>
          <p:nvPr/>
        </p:nvSpPr>
        <p:spPr>
          <a:xfrm>
            <a:off x="5125016" y="3301799"/>
            <a:ext cx="1141094" cy="501709"/>
          </a:xfrm>
          <a:prstGeom prst="round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mj-lt"/>
                <a:cs typeface="CiscoSansTT" panose="020B0503020201020303" pitchFamily="34" charset="0"/>
              </a:rPr>
              <a:t>MSM CNI Plugin</a:t>
            </a:r>
          </a:p>
        </p:txBody>
      </p:sp>
      <p:sp>
        <p:nvSpPr>
          <p:cNvPr id="32" name="Rounded Rectangle 31">
            <a:extLst>
              <a:ext uri="{FF2B5EF4-FFF2-40B4-BE49-F238E27FC236}">
                <a16:creationId xmlns:a16="http://schemas.microsoft.com/office/drawing/2014/main" id="{4D10A37D-DA1C-E448-BE5F-C55C2FB24539}"/>
              </a:ext>
            </a:extLst>
          </p:cNvPr>
          <p:cNvSpPr/>
          <p:nvPr/>
        </p:nvSpPr>
        <p:spPr>
          <a:xfrm>
            <a:off x="2061557" y="3225338"/>
            <a:ext cx="2148134" cy="1209949"/>
          </a:xfrm>
          <a:prstGeom prst="roundRect">
            <a:avLst/>
          </a:prstGeom>
          <a:solidFill>
            <a:schemeClr val="tx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a:latin typeface="+mj-lt"/>
              <a:cs typeface="CiscoSansTT" panose="020B0503020201020303" pitchFamily="34" charset="0"/>
            </a:endParaRPr>
          </a:p>
        </p:txBody>
      </p:sp>
      <p:sp>
        <p:nvSpPr>
          <p:cNvPr id="33" name="Rounded Rectangle 32">
            <a:extLst>
              <a:ext uri="{FF2B5EF4-FFF2-40B4-BE49-F238E27FC236}">
                <a16:creationId xmlns:a16="http://schemas.microsoft.com/office/drawing/2014/main" id="{97360741-8E07-7142-9F01-7DF13B40E714}"/>
              </a:ext>
            </a:extLst>
          </p:cNvPr>
          <p:cNvSpPr/>
          <p:nvPr/>
        </p:nvSpPr>
        <p:spPr>
          <a:xfrm>
            <a:off x="2344190" y="3408219"/>
            <a:ext cx="1629295" cy="906204"/>
          </a:xfrm>
          <a:prstGeom prst="round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j-lt"/>
                <a:cs typeface="CiscoSansTT" panose="020B0503020201020303" pitchFamily="34" charset="0"/>
              </a:rPr>
              <a:t>MSM</a:t>
            </a:r>
          </a:p>
          <a:p>
            <a:pPr algn="ctr"/>
            <a:r>
              <a:rPr lang="en-US" sz="1600">
                <a:solidFill>
                  <a:schemeClr val="tx1"/>
                </a:solidFill>
                <a:latin typeface="+mj-lt"/>
                <a:cs typeface="CiscoSansTT" panose="020B0503020201020303" pitchFamily="34" charset="0"/>
              </a:rPr>
              <a:t>Admission Webhook</a:t>
            </a:r>
          </a:p>
        </p:txBody>
      </p:sp>
      <p:sp>
        <p:nvSpPr>
          <p:cNvPr id="36" name="Rounded Rectangle 35">
            <a:extLst>
              <a:ext uri="{FF2B5EF4-FFF2-40B4-BE49-F238E27FC236}">
                <a16:creationId xmlns:a16="http://schemas.microsoft.com/office/drawing/2014/main" id="{64D5C418-9ADD-CE42-971A-2DDFF5E73A85}"/>
              </a:ext>
            </a:extLst>
          </p:cNvPr>
          <p:cNvSpPr/>
          <p:nvPr/>
        </p:nvSpPr>
        <p:spPr>
          <a:xfrm>
            <a:off x="5114233" y="4130123"/>
            <a:ext cx="1222900" cy="578595"/>
          </a:xfrm>
          <a:prstGeom prst="roundRect">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j-lt"/>
                <a:cs typeface="CiscoSansTT" panose="020B0503020201020303" pitchFamily="34" charset="0"/>
              </a:rPr>
              <a:t>MSM Stub</a:t>
            </a:r>
          </a:p>
        </p:txBody>
      </p:sp>
      <p:sp>
        <p:nvSpPr>
          <p:cNvPr id="38" name="Rounded Rectangle 37">
            <a:extLst>
              <a:ext uri="{FF2B5EF4-FFF2-40B4-BE49-F238E27FC236}">
                <a16:creationId xmlns:a16="http://schemas.microsoft.com/office/drawing/2014/main" id="{F9BFF92D-8394-8E44-DA6F-FD86BB2E108F}"/>
              </a:ext>
            </a:extLst>
          </p:cNvPr>
          <p:cNvSpPr/>
          <p:nvPr/>
        </p:nvSpPr>
        <p:spPr>
          <a:xfrm>
            <a:off x="7525939" y="3912454"/>
            <a:ext cx="525198" cy="1397561"/>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err="1">
                <a:solidFill>
                  <a:schemeClr val="tx1"/>
                </a:solidFill>
                <a:latin typeface="+mj-lt"/>
                <a:cs typeface="CiscoSansTT" panose="020B0503020201020303" pitchFamily="34" charset="0"/>
              </a:rPr>
              <a:t>eBPF</a:t>
            </a:r>
            <a:r>
              <a:rPr lang="en-US" sz="1400">
                <a:solidFill>
                  <a:schemeClr val="tx1"/>
                </a:solidFill>
                <a:latin typeface="+mj-lt"/>
                <a:cs typeface="CiscoSansTT" panose="020B0503020201020303" pitchFamily="34" charset="0"/>
              </a:rPr>
              <a:t>/iptables</a:t>
            </a:r>
            <a:br>
              <a:rPr lang="en-US" sz="1400">
                <a:solidFill>
                  <a:schemeClr val="tx1"/>
                </a:solidFill>
                <a:latin typeface="+mj-lt"/>
                <a:cs typeface="CiscoSansTT" panose="020B0503020201020303" pitchFamily="34" charset="0"/>
              </a:rPr>
            </a:br>
            <a:r>
              <a:rPr lang="en-US" sz="1400">
                <a:solidFill>
                  <a:schemeClr val="tx1"/>
                </a:solidFill>
                <a:latin typeface="+mj-lt"/>
                <a:cs typeface="CiscoSansTT" panose="020B0503020201020303" pitchFamily="34" charset="0"/>
              </a:rPr>
              <a:t>Rules</a:t>
            </a:r>
          </a:p>
        </p:txBody>
      </p:sp>
      <p:sp>
        <p:nvSpPr>
          <p:cNvPr id="44" name="TextBox 43">
            <a:extLst>
              <a:ext uri="{FF2B5EF4-FFF2-40B4-BE49-F238E27FC236}">
                <a16:creationId xmlns:a16="http://schemas.microsoft.com/office/drawing/2014/main" id="{54A5EF06-4ECA-2F23-5934-DDF04BCDAA30}"/>
              </a:ext>
            </a:extLst>
          </p:cNvPr>
          <p:cNvSpPr txBox="1"/>
          <p:nvPr/>
        </p:nvSpPr>
        <p:spPr>
          <a:xfrm>
            <a:off x="4946557" y="2771132"/>
            <a:ext cx="1518364" cy="369332"/>
          </a:xfrm>
          <a:prstGeom prst="rect">
            <a:avLst/>
          </a:prstGeom>
          <a:noFill/>
        </p:spPr>
        <p:txBody>
          <a:bodyPr wrap="none" rtlCol="0">
            <a:spAutoFit/>
          </a:bodyPr>
          <a:lstStyle/>
          <a:p>
            <a:r>
              <a:rPr lang="en-US" err="1">
                <a:latin typeface="+mj-lt"/>
                <a:cs typeface="CiscoSansTT" panose="020B0503020201020303" pitchFamily="34" charset="0"/>
              </a:rPr>
              <a:t>DaemonSets</a:t>
            </a:r>
            <a:endParaRPr lang="en-US">
              <a:latin typeface="+mj-lt"/>
              <a:cs typeface="CiscoSansTT" panose="020B0503020201020303" pitchFamily="34" charset="0"/>
            </a:endParaRPr>
          </a:p>
        </p:txBody>
      </p:sp>
      <p:sp>
        <p:nvSpPr>
          <p:cNvPr id="45" name="TextBox 44">
            <a:extLst>
              <a:ext uri="{FF2B5EF4-FFF2-40B4-BE49-F238E27FC236}">
                <a16:creationId xmlns:a16="http://schemas.microsoft.com/office/drawing/2014/main" id="{C0F6CEA7-F493-B707-5EF6-18257850B337}"/>
              </a:ext>
            </a:extLst>
          </p:cNvPr>
          <p:cNvSpPr txBox="1"/>
          <p:nvPr/>
        </p:nvSpPr>
        <p:spPr>
          <a:xfrm>
            <a:off x="8294681" y="3006919"/>
            <a:ext cx="712054" cy="369332"/>
          </a:xfrm>
          <a:prstGeom prst="rect">
            <a:avLst/>
          </a:prstGeom>
          <a:noFill/>
        </p:spPr>
        <p:txBody>
          <a:bodyPr wrap="none" rtlCol="0">
            <a:spAutoFit/>
          </a:bodyPr>
          <a:lstStyle/>
          <a:p>
            <a:r>
              <a:rPr lang="en-US" dirty="0">
                <a:latin typeface="+mj-lt"/>
                <a:cs typeface="CiscoSansTT" panose="020B0503020201020303" pitchFamily="34" charset="0"/>
              </a:rPr>
              <a:t>Pods</a:t>
            </a:r>
          </a:p>
        </p:txBody>
      </p:sp>
      <p:sp>
        <p:nvSpPr>
          <p:cNvPr id="46" name="TextBox 45">
            <a:extLst>
              <a:ext uri="{FF2B5EF4-FFF2-40B4-BE49-F238E27FC236}">
                <a16:creationId xmlns:a16="http://schemas.microsoft.com/office/drawing/2014/main" id="{043B0E67-93D0-93B5-9B1E-826D0423E903}"/>
              </a:ext>
            </a:extLst>
          </p:cNvPr>
          <p:cNvSpPr txBox="1"/>
          <p:nvPr/>
        </p:nvSpPr>
        <p:spPr>
          <a:xfrm>
            <a:off x="2505388" y="2823780"/>
            <a:ext cx="1176925" cy="400110"/>
          </a:xfrm>
          <a:prstGeom prst="rect">
            <a:avLst/>
          </a:prstGeom>
          <a:noFill/>
        </p:spPr>
        <p:txBody>
          <a:bodyPr wrap="none" rtlCol="0">
            <a:spAutoFit/>
          </a:bodyPr>
          <a:lstStyle/>
          <a:p>
            <a:r>
              <a:rPr lang="en-US" sz="2000">
                <a:latin typeface="+mj-lt"/>
                <a:cs typeface="CiscoSansTT" panose="020B0503020201020303" pitchFamily="34" charset="0"/>
              </a:rPr>
              <a:t>Services</a:t>
            </a:r>
          </a:p>
        </p:txBody>
      </p:sp>
      <p:sp>
        <p:nvSpPr>
          <p:cNvPr id="48" name="TextBox 47">
            <a:extLst>
              <a:ext uri="{FF2B5EF4-FFF2-40B4-BE49-F238E27FC236}">
                <a16:creationId xmlns:a16="http://schemas.microsoft.com/office/drawing/2014/main" id="{ACB3BEC2-5C51-3D74-C689-1118F961269D}"/>
              </a:ext>
            </a:extLst>
          </p:cNvPr>
          <p:cNvSpPr txBox="1"/>
          <p:nvPr/>
        </p:nvSpPr>
        <p:spPr>
          <a:xfrm>
            <a:off x="5172040" y="1597481"/>
            <a:ext cx="2393604" cy="400110"/>
          </a:xfrm>
          <a:prstGeom prst="rect">
            <a:avLst/>
          </a:prstGeom>
          <a:noFill/>
        </p:spPr>
        <p:txBody>
          <a:bodyPr wrap="none" rtlCol="0">
            <a:spAutoFit/>
          </a:bodyPr>
          <a:lstStyle/>
          <a:p>
            <a:r>
              <a:rPr lang="en-US" sz="2000">
                <a:latin typeface="+mj-lt"/>
                <a:cs typeface="CiscoSansTT" panose="020B0503020201020303" pitchFamily="34" charset="0"/>
              </a:rPr>
              <a:t>Kubernetes Cluster</a:t>
            </a:r>
          </a:p>
        </p:txBody>
      </p:sp>
      <p:pic>
        <p:nvPicPr>
          <p:cNvPr id="3" name="Picture 2" descr="Icon&#10;&#10;Description automatically generated with low confidence">
            <a:extLst>
              <a:ext uri="{FF2B5EF4-FFF2-40B4-BE49-F238E27FC236}">
                <a16:creationId xmlns:a16="http://schemas.microsoft.com/office/drawing/2014/main" id="{29B51170-D894-9DDC-1C66-5DDDB9964D11}"/>
              </a:ext>
            </a:extLst>
          </p:cNvPr>
          <p:cNvPicPr>
            <a:picLocks noChangeAspect="1"/>
          </p:cNvPicPr>
          <p:nvPr/>
        </p:nvPicPr>
        <p:blipFill>
          <a:blip r:embed="rId3"/>
          <a:stretch>
            <a:fillRect/>
          </a:stretch>
        </p:blipFill>
        <p:spPr>
          <a:xfrm>
            <a:off x="9664065" y="127301"/>
            <a:ext cx="2375019" cy="975783"/>
          </a:xfrm>
          <a:prstGeom prst="rect">
            <a:avLst/>
          </a:prstGeom>
        </p:spPr>
      </p:pic>
    </p:spTree>
    <p:extLst>
      <p:ext uri="{BB962C8B-B14F-4D97-AF65-F5344CB8AC3E}">
        <p14:creationId xmlns:p14="http://schemas.microsoft.com/office/powerpoint/2010/main" val="448021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A26AEDB-C59F-874D-A410-F6529F8191D1}"/>
              </a:ext>
            </a:extLst>
          </p:cNvPr>
          <p:cNvSpPr/>
          <p:nvPr/>
        </p:nvSpPr>
        <p:spPr>
          <a:xfrm>
            <a:off x="310540" y="1401097"/>
            <a:ext cx="6371896" cy="5191432"/>
          </a:xfrm>
          <a:prstGeom prst="roundRect">
            <a:avLst/>
          </a:prstGeom>
          <a:solidFill>
            <a:schemeClr val="tx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en-US" sz="1867">
              <a:solidFill>
                <a:schemeClr val="tx1"/>
              </a:solidFill>
              <a:latin typeface="+mj-lt"/>
            </a:endParaRPr>
          </a:p>
        </p:txBody>
      </p:sp>
      <p:sp>
        <p:nvSpPr>
          <p:cNvPr id="40" name="Rounded Rectangle 39">
            <a:extLst>
              <a:ext uri="{FF2B5EF4-FFF2-40B4-BE49-F238E27FC236}">
                <a16:creationId xmlns:a16="http://schemas.microsoft.com/office/drawing/2014/main" id="{601197EF-D975-D6BE-97F7-D7A1338E2DD8}"/>
              </a:ext>
            </a:extLst>
          </p:cNvPr>
          <p:cNvSpPr/>
          <p:nvPr/>
        </p:nvSpPr>
        <p:spPr>
          <a:xfrm>
            <a:off x="3795010" y="3571336"/>
            <a:ext cx="2554515" cy="2385002"/>
          </a:xfrm>
          <a:prstGeom prst="roundRect">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endParaRPr>
          </a:p>
        </p:txBody>
      </p:sp>
      <p:sp>
        <p:nvSpPr>
          <p:cNvPr id="27" name="Rounded Rectangle 26">
            <a:extLst>
              <a:ext uri="{FF2B5EF4-FFF2-40B4-BE49-F238E27FC236}">
                <a16:creationId xmlns:a16="http://schemas.microsoft.com/office/drawing/2014/main" id="{B166679B-C7DD-164F-AC3D-929426F573AD}"/>
              </a:ext>
            </a:extLst>
          </p:cNvPr>
          <p:cNvSpPr/>
          <p:nvPr/>
        </p:nvSpPr>
        <p:spPr>
          <a:xfrm>
            <a:off x="3609359" y="3700731"/>
            <a:ext cx="2554515" cy="2385837"/>
          </a:xfrm>
          <a:prstGeom prst="roundRect">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endParaRPr>
          </a:p>
        </p:txBody>
      </p:sp>
      <p:sp>
        <p:nvSpPr>
          <p:cNvPr id="24" name="Rounded Rectangle 23">
            <a:extLst>
              <a:ext uri="{FF2B5EF4-FFF2-40B4-BE49-F238E27FC236}">
                <a16:creationId xmlns:a16="http://schemas.microsoft.com/office/drawing/2014/main" id="{4BC4B313-8DE6-2442-8B21-B2389B42421E}"/>
              </a:ext>
            </a:extLst>
          </p:cNvPr>
          <p:cNvSpPr/>
          <p:nvPr/>
        </p:nvSpPr>
        <p:spPr>
          <a:xfrm>
            <a:off x="640505" y="4975141"/>
            <a:ext cx="2125091" cy="1195368"/>
          </a:xfrm>
          <a:prstGeom prst="roundRect">
            <a:avLst/>
          </a:prstGeom>
          <a:solidFill>
            <a:schemeClr val="bg1">
              <a:lumMod val="75000"/>
              <a:lumOff val="2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endParaRPr>
          </a:p>
        </p:txBody>
      </p:sp>
      <p:sp>
        <p:nvSpPr>
          <p:cNvPr id="25" name="Rounded Rectangle 24">
            <a:extLst>
              <a:ext uri="{FF2B5EF4-FFF2-40B4-BE49-F238E27FC236}">
                <a16:creationId xmlns:a16="http://schemas.microsoft.com/office/drawing/2014/main" id="{3DE2978C-C1CC-5C47-B739-C9EBCE5E0310}"/>
              </a:ext>
            </a:extLst>
          </p:cNvPr>
          <p:cNvSpPr/>
          <p:nvPr/>
        </p:nvSpPr>
        <p:spPr>
          <a:xfrm>
            <a:off x="1008204" y="5452538"/>
            <a:ext cx="1327059" cy="578593"/>
          </a:xfrm>
          <a:prstGeom prst="round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j-lt"/>
              </a:rPr>
              <a:t>RTP Proxy</a:t>
            </a:r>
          </a:p>
        </p:txBody>
      </p:sp>
      <p:sp>
        <p:nvSpPr>
          <p:cNvPr id="6" name="Title 1">
            <a:extLst>
              <a:ext uri="{FF2B5EF4-FFF2-40B4-BE49-F238E27FC236}">
                <a16:creationId xmlns:a16="http://schemas.microsoft.com/office/drawing/2014/main" id="{0A526542-1B8F-4F36-AB15-28EF7A996BCC}"/>
              </a:ext>
            </a:extLst>
          </p:cNvPr>
          <p:cNvSpPr>
            <a:spLocks noGrp="1"/>
          </p:cNvSpPr>
          <p:nvPr>
            <p:ph type="title"/>
          </p:nvPr>
        </p:nvSpPr>
        <p:spPr/>
        <p:txBody>
          <a:bodyPr/>
          <a:lstStyle/>
          <a:p>
            <a:r>
              <a:rPr lang="en-US"/>
              <a:t>Per-Cluster Control Plane</a:t>
            </a:r>
          </a:p>
        </p:txBody>
      </p:sp>
      <p:sp>
        <p:nvSpPr>
          <p:cNvPr id="5" name="Rounded Rectangle 4">
            <a:extLst>
              <a:ext uri="{FF2B5EF4-FFF2-40B4-BE49-F238E27FC236}">
                <a16:creationId xmlns:a16="http://schemas.microsoft.com/office/drawing/2014/main" id="{1573CD57-E28C-1545-B5F3-C4EB420B7BA1}"/>
              </a:ext>
            </a:extLst>
          </p:cNvPr>
          <p:cNvSpPr/>
          <p:nvPr/>
        </p:nvSpPr>
        <p:spPr>
          <a:xfrm>
            <a:off x="3433520" y="3856007"/>
            <a:ext cx="2554515" cy="2353163"/>
          </a:xfrm>
          <a:prstGeom prst="roundRect">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endParaRPr>
          </a:p>
        </p:txBody>
      </p:sp>
      <p:sp>
        <p:nvSpPr>
          <p:cNvPr id="7" name="Rounded Rectangle 6">
            <a:extLst>
              <a:ext uri="{FF2B5EF4-FFF2-40B4-BE49-F238E27FC236}">
                <a16:creationId xmlns:a16="http://schemas.microsoft.com/office/drawing/2014/main" id="{606A842B-D5BC-CE43-989C-DD35291947A7}"/>
              </a:ext>
            </a:extLst>
          </p:cNvPr>
          <p:cNvSpPr/>
          <p:nvPr/>
        </p:nvSpPr>
        <p:spPr>
          <a:xfrm>
            <a:off x="3779125" y="4164633"/>
            <a:ext cx="1920147" cy="774700"/>
          </a:xfrm>
          <a:prstGeom prst="roundRect">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j-lt"/>
              </a:rPr>
              <a:t>MSM Stub</a:t>
            </a:r>
          </a:p>
        </p:txBody>
      </p:sp>
      <p:sp>
        <p:nvSpPr>
          <p:cNvPr id="8" name="Rounded Rectangle 7">
            <a:extLst>
              <a:ext uri="{FF2B5EF4-FFF2-40B4-BE49-F238E27FC236}">
                <a16:creationId xmlns:a16="http://schemas.microsoft.com/office/drawing/2014/main" id="{5756D686-4440-FF44-B90B-C91DFBFD01C8}"/>
              </a:ext>
            </a:extLst>
          </p:cNvPr>
          <p:cNvSpPr/>
          <p:nvPr/>
        </p:nvSpPr>
        <p:spPr>
          <a:xfrm>
            <a:off x="3790341" y="5315454"/>
            <a:ext cx="1900211" cy="606612"/>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App</a:t>
            </a:r>
          </a:p>
        </p:txBody>
      </p:sp>
      <p:sp>
        <p:nvSpPr>
          <p:cNvPr id="10" name="Rounded Rectangle 9">
            <a:extLst>
              <a:ext uri="{FF2B5EF4-FFF2-40B4-BE49-F238E27FC236}">
                <a16:creationId xmlns:a16="http://schemas.microsoft.com/office/drawing/2014/main" id="{FFED15CD-AF21-A746-BFEF-1ED516411ADC}"/>
              </a:ext>
            </a:extLst>
          </p:cNvPr>
          <p:cNvSpPr/>
          <p:nvPr/>
        </p:nvSpPr>
        <p:spPr>
          <a:xfrm>
            <a:off x="877849" y="4837731"/>
            <a:ext cx="2125091" cy="1195368"/>
          </a:xfrm>
          <a:prstGeom prst="roundRect">
            <a:avLst/>
          </a:prstGeom>
          <a:solidFill>
            <a:schemeClr val="bg1">
              <a:lumMod val="75000"/>
              <a:lumOff val="2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endParaRPr>
          </a:p>
        </p:txBody>
      </p:sp>
      <p:sp>
        <p:nvSpPr>
          <p:cNvPr id="11" name="Rounded Rectangle 10">
            <a:extLst>
              <a:ext uri="{FF2B5EF4-FFF2-40B4-BE49-F238E27FC236}">
                <a16:creationId xmlns:a16="http://schemas.microsoft.com/office/drawing/2014/main" id="{3011AD98-02B8-924A-A5ED-0E6AE1F34EFC}"/>
              </a:ext>
            </a:extLst>
          </p:cNvPr>
          <p:cNvSpPr/>
          <p:nvPr/>
        </p:nvSpPr>
        <p:spPr>
          <a:xfrm>
            <a:off x="1245548" y="5315129"/>
            <a:ext cx="1327059" cy="578593"/>
          </a:xfrm>
          <a:prstGeom prst="round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j-lt"/>
              </a:rPr>
              <a:t>RTP Proxy</a:t>
            </a:r>
          </a:p>
        </p:txBody>
      </p:sp>
      <p:sp>
        <p:nvSpPr>
          <p:cNvPr id="12" name="Rounded Rectangle 11">
            <a:extLst>
              <a:ext uri="{FF2B5EF4-FFF2-40B4-BE49-F238E27FC236}">
                <a16:creationId xmlns:a16="http://schemas.microsoft.com/office/drawing/2014/main" id="{77242754-69E2-534C-8B0A-1335C80D596C}"/>
              </a:ext>
            </a:extLst>
          </p:cNvPr>
          <p:cNvSpPr/>
          <p:nvPr/>
        </p:nvSpPr>
        <p:spPr>
          <a:xfrm>
            <a:off x="863893" y="3052916"/>
            <a:ext cx="2095019" cy="1114629"/>
          </a:xfrm>
          <a:prstGeom prst="roundRect">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endParaRPr>
          </a:p>
        </p:txBody>
      </p:sp>
      <p:sp>
        <p:nvSpPr>
          <p:cNvPr id="13" name="Rounded Rectangle 12">
            <a:extLst>
              <a:ext uri="{FF2B5EF4-FFF2-40B4-BE49-F238E27FC236}">
                <a16:creationId xmlns:a16="http://schemas.microsoft.com/office/drawing/2014/main" id="{29919F7E-2194-B248-8F15-BA9AD9F0B33E}"/>
              </a:ext>
            </a:extLst>
          </p:cNvPr>
          <p:cNvSpPr/>
          <p:nvPr/>
        </p:nvSpPr>
        <p:spPr>
          <a:xfrm>
            <a:off x="1130060" y="3234906"/>
            <a:ext cx="1578633" cy="776377"/>
          </a:xfrm>
          <a:prstGeom prst="round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mj-lt"/>
              </a:rPr>
              <a:t>Control Plane</a:t>
            </a:r>
          </a:p>
        </p:txBody>
      </p:sp>
      <p:cxnSp>
        <p:nvCxnSpPr>
          <p:cNvPr id="14" name="Straight Arrow Connector 13">
            <a:extLst>
              <a:ext uri="{FF2B5EF4-FFF2-40B4-BE49-F238E27FC236}">
                <a16:creationId xmlns:a16="http://schemas.microsoft.com/office/drawing/2014/main" id="{BDB238B5-5E9D-FA44-B934-818C5F6841D8}"/>
              </a:ext>
            </a:extLst>
          </p:cNvPr>
          <p:cNvCxnSpPr>
            <a:cxnSpLocks/>
            <a:stCxn id="13" idx="3"/>
            <a:endCxn id="7" idx="1"/>
          </p:cNvCxnSpPr>
          <p:nvPr/>
        </p:nvCxnSpPr>
        <p:spPr>
          <a:xfrm>
            <a:off x="2708693" y="3623095"/>
            <a:ext cx="1070432" cy="928888"/>
          </a:xfrm>
          <a:prstGeom prst="straightConnector1">
            <a:avLst/>
          </a:prstGeom>
          <a:ln>
            <a:solidFill>
              <a:schemeClr val="bg2"/>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F5A88B7-3A85-2740-9700-25FEBD070FD2}"/>
              </a:ext>
            </a:extLst>
          </p:cNvPr>
          <p:cNvCxnSpPr>
            <a:cxnSpLocks/>
            <a:stCxn id="11" idx="3"/>
            <a:endCxn id="8" idx="1"/>
          </p:cNvCxnSpPr>
          <p:nvPr/>
        </p:nvCxnSpPr>
        <p:spPr>
          <a:xfrm>
            <a:off x="2572607" y="5604426"/>
            <a:ext cx="1217735" cy="14335"/>
          </a:xfrm>
          <a:prstGeom prst="straightConnector1">
            <a:avLst/>
          </a:prstGeom>
          <a:ln w="19050">
            <a:solidFill>
              <a:schemeClr val="bg2"/>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66F76DF-61CF-5E41-8AC8-5CCC03DBA3EA}"/>
              </a:ext>
            </a:extLst>
          </p:cNvPr>
          <p:cNvCxnSpPr>
            <a:cxnSpLocks/>
            <a:stCxn id="7" idx="2"/>
            <a:endCxn id="8" idx="0"/>
          </p:cNvCxnSpPr>
          <p:nvPr/>
        </p:nvCxnSpPr>
        <p:spPr>
          <a:xfrm>
            <a:off x="4739199" y="4939333"/>
            <a:ext cx="1248" cy="376121"/>
          </a:xfrm>
          <a:prstGeom prst="straightConnector1">
            <a:avLst/>
          </a:prstGeom>
          <a:ln>
            <a:solidFill>
              <a:schemeClr val="bg2"/>
            </a:solidFill>
            <a:headEnd type="triangle"/>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673DD659-3189-E44A-B1F2-9002CA0DD663}"/>
              </a:ext>
            </a:extLst>
          </p:cNvPr>
          <p:cNvSpPr txBox="1"/>
          <p:nvPr/>
        </p:nvSpPr>
        <p:spPr>
          <a:xfrm>
            <a:off x="4752901" y="4971000"/>
            <a:ext cx="460382" cy="338554"/>
          </a:xfrm>
          <a:prstGeom prst="rect">
            <a:avLst/>
          </a:prstGeom>
          <a:noFill/>
        </p:spPr>
        <p:txBody>
          <a:bodyPr wrap="none" rtlCol="0">
            <a:spAutoFit/>
          </a:bodyPr>
          <a:lstStyle/>
          <a:p>
            <a:r>
              <a:rPr lang="en-US" sz="1600">
                <a:solidFill>
                  <a:schemeClr val="bg1"/>
                </a:solidFill>
                <a:latin typeface="+mj-lt"/>
              </a:rPr>
              <a:t>CP</a:t>
            </a:r>
          </a:p>
        </p:txBody>
      </p:sp>
      <p:sp>
        <p:nvSpPr>
          <p:cNvPr id="18" name="TextBox 17">
            <a:extLst>
              <a:ext uri="{FF2B5EF4-FFF2-40B4-BE49-F238E27FC236}">
                <a16:creationId xmlns:a16="http://schemas.microsoft.com/office/drawing/2014/main" id="{38B9D9BA-2DE9-004E-8C3D-ACEC461D1535}"/>
              </a:ext>
            </a:extLst>
          </p:cNvPr>
          <p:cNvSpPr txBox="1"/>
          <p:nvPr/>
        </p:nvSpPr>
        <p:spPr>
          <a:xfrm>
            <a:off x="2743992" y="4173374"/>
            <a:ext cx="708848" cy="338554"/>
          </a:xfrm>
          <a:prstGeom prst="rect">
            <a:avLst/>
          </a:prstGeom>
          <a:noFill/>
        </p:spPr>
        <p:txBody>
          <a:bodyPr wrap="none" rtlCol="0">
            <a:spAutoFit/>
          </a:bodyPr>
          <a:lstStyle/>
          <a:p>
            <a:r>
              <a:rPr lang="en-US" sz="1600">
                <a:solidFill>
                  <a:schemeClr val="bg1"/>
                </a:solidFill>
                <a:latin typeface="+mj-lt"/>
              </a:rPr>
              <a:t>gRPC</a:t>
            </a:r>
          </a:p>
        </p:txBody>
      </p:sp>
      <p:sp>
        <p:nvSpPr>
          <p:cNvPr id="19" name="TextBox 18">
            <a:extLst>
              <a:ext uri="{FF2B5EF4-FFF2-40B4-BE49-F238E27FC236}">
                <a16:creationId xmlns:a16="http://schemas.microsoft.com/office/drawing/2014/main" id="{5F5E15CE-D9F6-914C-8E12-B6E59F09E9DB}"/>
              </a:ext>
            </a:extLst>
          </p:cNvPr>
          <p:cNvSpPr txBox="1"/>
          <p:nvPr/>
        </p:nvSpPr>
        <p:spPr>
          <a:xfrm>
            <a:off x="2993374" y="5277779"/>
            <a:ext cx="453970" cy="338554"/>
          </a:xfrm>
          <a:prstGeom prst="rect">
            <a:avLst/>
          </a:prstGeom>
          <a:noFill/>
        </p:spPr>
        <p:txBody>
          <a:bodyPr wrap="none" rtlCol="0">
            <a:spAutoFit/>
          </a:bodyPr>
          <a:lstStyle/>
          <a:p>
            <a:r>
              <a:rPr lang="en-US" sz="1600">
                <a:solidFill>
                  <a:schemeClr val="bg1"/>
                </a:solidFill>
                <a:latin typeface="+mj-lt"/>
              </a:rPr>
              <a:t>DP</a:t>
            </a:r>
          </a:p>
        </p:txBody>
      </p:sp>
      <p:sp>
        <p:nvSpPr>
          <p:cNvPr id="23" name="TextBox 22">
            <a:extLst>
              <a:ext uri="{FF2B5EF4-FFF2-40B4-BE49-F238E27FC236}">
                <a16:creationId xmlns:a16="http://schemas.microsoft.com/office/drawing/2014/main" id="{D266097D-E3F4-6844-80D0-A194282D1794}"/>
              </a:ext>
            </a:extLst>
          </p:cNvPr>
          <p:cNvSpPr txBox="1"/>
          <p:nvPr/>
        </p:nvSpPr>
        <p:spPr>
          <a:xfrm>
            <a:off x="7332883" y="1209828"/>
            <a:ext cx="4808702" cy="5755422"/>
          </a:xfrm>
          <a:prstGeom prst="rect">
            <a:avLst/>
          </a:prstGeom>
        </p:spPr>
        <p:txBody>
          <a:bodyPr wrap="square" rtlCol="0">
            <a:spAutoFit/>
          </a:bodyPr>
          <a:lstStyle/>
          <a:p>
            <a:r>
              <a:rPr lang="en-US" dirty="0">
                <a:latin typeface="+mj-lt"/>
              </a:rPr>
              <a:t>Deploys as a Kubernetes Service</a:t>
            </a:r>
          </a:p>
          <a:p>
            <a:pPr marL="342891" indent="-342891">
              <a:buFont typeface="Arial" panose="020B0604020202020204" pitchFamily="34" charset="0"/>
              <a:buChar char="•"/>
            </a:pPr>
            <a:r>
              <a:rPr lang="en-US" sz="1600" dirty="0">
                <a:latin typeface="+mj-lt"/>
              </a:rPr>
              <a:t>Likely 3 replicas with RAFT etc.</a:t>
            </a:r>
          </a:p>
          <a:p>
            <a:pPr marL="342891" indent="-342891">
              <a:buFont typeface="Arial" panose="020B0604020202020204" pitchFamily="34" charset="0"/>
              <a:buChar char="•"/>
            </a:pPr>
            <a:endParaRPr lang="en-US" dirty="0">
              <a:latin typeface="+mj-lt"/>
            </a:endParaRPr>
          </a:p>
          <a:p>
            <a:r>
              <a:rPr lang="en-US" dirty="0">
                <a:latin typeface="+mj-lt"/>
              </a:rPr>
              <a:t>Uses </a:t>
            </a:r>
            <a:r>
              <a:rPr lang="en-US" dirty="0" err="1">
                <a:latin typeface="+mj-lt"/>
              </a:rPr>
              <a:t>gRPC</a:t>
            </a:r>
            <a:r>
              <a:rPr lang="en-US" dirty="0">
                <a:latin typeface="+mj-lt"/>
              </a:rPr>
              <a:t> Southbound:</a:t>
            </a:r>
          </a:p>
          <a:p>
            <a:pPr marL="285744" indent="-285744">
              <a:buFont typeface="Arial" panose="020B0604020202020204" pitchFamily="34" charset="0"/>
              <a:buChar char="•"/>
            </a:pPr>
            <a:r>
              <a:rPr lang="en-US" sz="1600" dirty="0">
                <a:latin typeface="+mj-lt"/>
              </a:rPr>
              <a:t>To send/receive commands to/from the MSM Stubs</a:t>
            </a:r>
          </a:p>
          <a:p>
            <a:pPr marL="285744" indent="-285744">
              <a:buFont typeface="Arial" panose="020B0604020202020204" pitchFamily="34" charset="0"/>
              <a:buChar char="•"/>
            </a:pPr>
            <a:r>
              <a:rPr lang="en-US" sz="1600" dirty="0">
                <a:latin typeface="+mj-lt"/>
              </a:rPr>
              <a:t>To program the RTP Proxies (and potentially punt/inject, stats etc.)</a:t>
            </a:r>
          </a:p>
          <a:p>
            <a:pPr marL="457189" indent="-457189">
              <a:buFont typeface="+mj-lt"/>
              <a:buAutoNum type="arabicPeriod"/>
            </a:pPr>
            <a:endParaRPr lang="en-US" dirty="0">
              <a:latin typeface="+mj-lt"/>
            </a:endParaRPr>
          </a:p>
          <a:p>
            <a:r>
              <a:rPr lang="en-US" dirty="0">
                <a:latin typeface="+mj-lt"/>
              </a:rPr>
              <a:t>Uses K8s API and DNS Northbound</a:t>
            </a:r>
          </a:p>
          <a:p>
            <a:pPr marL="285750" indent="-285750">
              <a:buFont typeface="Arial" panose="020B0604020202020204" pitchFamily="34" charset="0"/>
              <a:buChar char="•"/>
            </a:pPr>
            <a:r>
              <a:rPr lang="en-US" sz="1600" dirty="0">
                <a:latin typeface="+mj-lt"/>
              </a:rPr>
              <a:t>In future use </a:t>
            </a:r>
            <a:r>
              <a:rPr lang="en-US" sz="1600" dirty="0" err="1">
                <a:latin typeface="+mj-lt"/>
              </a:rPr>
              <a:t>xDS</a:t>
            </a:r>
            <a:r>
              <a:rPr lang="en-US" sz="1600" dirty="0">
                <a:latin typeface="+mj-lt"/>
              </a:rPr>
              <a:t> interface here</a:t>
            </a:r>
          </a:p>
          <a:p>
            <a:endParaRPr lang="en-US" dirty="0">
              <a:latin typeface="+mj-lt"/>
            </a:endParaRPr>
          </a:p>
          <a:p>
            <a:r>
              <a:rPr lang="en-US" dirty="0">
                <a:latin typeface="+mj-lt"/>
              </a:rPr>
              <a:t>Written in Golang</a:t>
            </a:r>
          </a:p>
          <a:p>
            <a:pPr marL="342891" indent="-342891">
              <a:buFont typeface="Arial" panose="020B0604020202020204" pitchFamily="34" charset="0"/>
              <a:buChar char="•"/>
            </a:pPr>
            <a:r>
              <a:rPr lang="en-US" sz="1600" dirty="0">
                <a:latin typeface="+mj-lt"/>
              </a:rPr>
              <a:t>Leverage existing libraries (e.g. </a:t>
            </a:r>
            <a:r>
              <a:rPr lang="en-US" sz="1600" dirty="0" err="1">
                <a:latin typeface="+mj-lt"/>
              </a:rPr>
              <a:t>gortsplib</a:t>
            </a:r>
            <a:r>
              <a:rPr lang="en-US" sz="1600" dirty="0">
                <a:latin typeface="+mj-lt"/>
              </a:rPr>
              <a:t>)</a:t>
            </a:r>
          </a:p>
          <a:p>
            <a:pPr marL="342891" indent="-342891">
              <a:buFont typeface="Arial" panose="020B0604020202020204" pitchFamily="34" charset="0"/>
              <a:buChar char="•"/>
            </a:pPr>
            <a:endParaRPr lang="en-US" dirty="0">
              <a:latin typeface="+mj-lt"/>
            </a:endParaRPr>
          </a:p>
          <a:p>
            <a:r>
              <a:rPr lang="en-US" dirty="0">
                <a:latin typeface="+mj-lt"/>
              </a:rPr>
              <a:t>L7 protocols implemented as plug-ins:</a:t>
            </a:r>
          </a:p>
          <a:p>
            <a:pPr marL="342891" indent="-342891">
              <a:buFont typeface="Arial" panose="020B0604020202020204" pitchFamily="34" charset="0"/>
              <a:buChar char="•"/>
            </a:pPr>
            <a:r>
              <a:rPr lang="en-US" sz="1600" dirty="0">
                <a:latin typeface="+mj-lt"/>
              </a:rPr>
              <a:t>RTSP</a:t>
            </a:r>
          </a:p>
          <a:p>
            <a:pPr marL="342891" indent="-342891">
              <a:buFont typeface="Arial" panose="020B0604020202020204" pitchFamily="34" charset="0"/>
              <a:buChar char="•"/>
            </a:pPr>
            <a:r>
              <a:rPr lang="en-US" sz="1600" dirty="0">
                <a:latin typeface="+mj-lt"/>
              </a:rPr>
              <a:t>WebRTC</a:t>
            </a:r>
          </a:p>
          <a:p>
            <a:pPr marL="342891" indent="-342891">
              <a:buFont typeface="Arial" panose="020B0604020202020204" pitchFamily="34" charset="0"/>
              <a:buChar char="•"/>
            </a:pPr>
            <a:r>
              <a:rPr lang="en-US" sz="1600" dirty="0">
                <a:latin typeface="+mj-lt"/>
              </a:rPr>
              <a:t>RIST</a:t>
            </a:r>
          </a:p>
          <a:p>
            <a:pPr marL="342891" indent="-342891">
              <a:buFont typeface="Arial" panose="020B0604020202020204" pitchFamily="34" charset="0"/>
              <a:buChar char="•"/>
            </a:pPr>
            <a:r>
              <a:rPr lang="en-US" sz="1600" dirty="0">
                <a:latin typeface="+mj-lt"/>
              </a:rPr>
              <a:t>SIP</a:t>
            </a:r>
          </a:p>
          <a:p>
            <a:pPr marL="342891" indent="-342891">
              <a:buFont typeface="Arial" panose="020B0604020202020204" pitchFamily="34" charset="0"/>
              <a:buChar char="•"/>
            </a:pPr>
            <a:r>
              <a:rPr lang="en-US" sz="1600" dirty="0">
                <a:latin typeface="+mj-lt"/>
              </a:rPr>
              <a:t>Others?</a:t>
            </a:r>
          </a:p>
        </p:txBody>
      </p:sp>
      <p:cxnSp>
        <p:nvCxnSpPr>
          <p:cNvPr id="28" name="Straight Arrow Connector 27">
            <a:extLst>
              <a:ext uri="{FF2B5EF4-FFF2-40B4-BE49-F238E27FC236}">
                <a16:creationId xmlns:a16="http://schemas.microsoft.com/office/drawing/2014/main" id="{49488572-917F-824C-B5A2-2BB0A0F44BFB}"/>
              </a:ext>
            </a:extLst>
          </p:cNvPr>
          <p:cNvCxnSpPr>
            <a:cxnSpLocks/>
            <a:stCxn id="13" idx="2"/>
            <a:endCxn id="11" idx="0"/>
          </p:cNvCxnSpPr>
          <p:nvPr/>
        </p:nvCxnSpPr>
        <p:spPr>
          <a:xfrm flipH="1">
            <a:off x="1909078" y="4011283"/>
            <a:ext cx="10299" cy="1303846"/>
          </a:xfrm>
          <a:prstGeom prst="straightConnector1">
            <a:avLst/>
          </a:prstGeom>
          <a:ln>
            <a:solidFill>
              <a:schemeClr val="bg2"/>
            </a:solidFill>
            <a:headEnd type="none"/>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FB8509F2-03AC-5646-9A17-6125C3DDA870}"/>
              </a:ext>
            </a:extLst>
          </p:cNvPr>
          <p:cNvSpPr txBox="1"/>
          <p:nvPr/>
        </p:nvSpPr>
        <p:spPr>
          <a:xfrm>
            <a:off x="1187513" y="4295794"/>
            <a:ext cx="708848" cy="338554"/>
          </a:xfrm>
          <a:prstGeom prst="rect">
            <a:avLst/>
          </a:prstGeom>
          <a:noFill/>
        </p:spPr>
        <p:txBody>
          <a:bodyPr wrap="none" rtlCol="0">
            <a:spAutoFit/>
          </a:bodyPr>
          <a:lstStyle/>
          <a:p>
            <a:r>
              <a:rPr lang="en-US" sz="1600">
                <a:solidFill>
                  <a:schemeClr val="bg1"/>
                </a:solidFill>
                <a:latin typeface="+mj-lt"/>
              </a:rPr>
              <a:t>gRPC</a:t>
            </a:r>
          </a:p>
        </p:txBody>
      </p:sp>
      <p:sp>
        <p:nvSpPr>
          <p:cNvPr id="35" name="TextBox 34">
            <a:extLst>
              <a:ext uri="{FF2B5EF4-FFF2-40B4-BE49-F238E27FC236}">
                <a16:creationId xmlns:a16="http://schemas.microsoft.com/office/drawing/2014/main" id="{77E58BFA-FA59-514F-9FFC-01F062A12755}"/>
              </a:ext>
            </a:extLst>
          </p:cNvPr>
          <p:cNvSpPr txBox="1"/>
          <p:nvPr/>
        </p:nvSpPr>
        <p:spPr>
          <a:xfrm>
            <a:off x="1406746" y="6243638"/>
            <a:ext cx="850679" cy="338554"/>
          </a:xfrm>
          <a:prstGeom prst="rect">
            <a:avLst/>
          </a:prstGeom>
          <a:noFill/>
        </p:spPr>
        <p:txBody>
          <a:bodyPr wrap="square" rtlCol="0">
            <a:spAutoFit/>
          </a:bodyPr>
          <a:lstStyle/>
          <a:p>
            <a:r>
              <a:rPr lang="en-US" sz="1600">
                <a:latin typeface="+mj-lt"/>
              </a:rPr>
              <a:t>Nodes</a:t>
            </a:r>
          </a:p>
        </p:txBody>
      </p:sp>
      <p:sp>
        <p:nvSpPr>
          <p:cNvPr id="36" name="TextBox 35">
            <a:extLst>
              <a:ext uri="{FF2B5EF4-FFF2-40B4-BE49-F238E27FC236}">
                <a16:creationId xmlns:a16="http://schemas.microsoft.com/office/drawing/2014/main" id="{AD443A24-4AFF-B744-B592-20D8471B36E1}"/>
              </a:ext>
            </a:extLst>
          </p:cNvPr>
          <p:cNvSpPr txBox="1"/>
          <p:nvPr/>
        </p:nvSpPr>
        <p:spPr>
          <a:xfrm>
            <a:off x="4397907" y="6202044"/>
            <a:ext cx="651140" cy="338554"/>
          </a:xfrm>
          <a:prstGeom prst="rect">
            <a:avLst/>
          </a:prstGeom>
          <a:noFill/>
        </p:spPr>
        <p:txBody>
          <a:bodyPr wrap="none" rtlCol="0">
            <a:spAutoFit/>
          </a:bodyPr>
          <a:lstStyle/>
          <a:p>
            <a:r>
              <a:rPr lang="en-US" sz="1600">
                <a:latin typeface="+mj-lt"/>
              </a:rPr>
              <a:t>Pods</a:t>
            </a:r>
          </a:p>
        </p:txBody>
      </p:sp>
      <p:cxnSp>
        <p:nvCxnSpPr>
          <p:cNvPr id="9" name="Straight Arrow Connector 8">
            <a:extLst>
              <a:ext uri="{FF2B5EF4-FFF2-40B4-BE49-F238E27FC236}">
                <a16:creationId xmlns:a16="http://schemas.microsoft.com/office/drawing/2014/main" id="{487C7636-6F70-26D5-738B-5F08116C9CBF}"/>
              </a:ext>
            </a:extLst>
          </p:cNvPr>
          <p:cNvCxnSpPr>
            <a:cxnSpLocks/>
            <a:stCxn id="13" idx="0"/>
            <a:endCxn id="31" idx="1"/>
          </p:cNvCxnSpPr>
          <p:nvPr/>
        </p:nvCxnSpPr>
        <p:spPr>
          <a:xfrm flipV="1">
            <a:off x="1919377" y="2244655"/>
            <a:ext cx="2429941" cy="990251"/>
          </a:xfrm>
          <a:prstGeom prst="straightConnector1">
            <a:avLst/>
          </a:prstGeom>
          <a:ln>
            <a:solidFill>
              <a:schemeClr val="bg1"/>
            </a:solidFill>
            <a:prstDash val="solid"/>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FFF4AED5-CA2E-3E91-9B23-2B3AE67B4681}"/>
              </a:ext>
            </a:extLst>
          </p:cNvPr>
          <p:cNvCxnSpPr>
            <a:cxnSpLocks/>
            <a:stCxn id="41" idx="2"/>
            <a:endCxn id="13" idx="0"/>
          </p:cNvCxnSpPr>
          <p:nvPr/>
        </p:nvCxnSpPr>
        <p:spPr>
          <a:xfrm>
            <a:off x="1919377" y="2614863"/>
            <a:ext cx="0" cy="620043"/>
          </a:xfrm>
          <a:prstGeom prst="straightConnector1">
            <a:avLst/>
          </a:prstGeom>
          <a:ln>
            <a:solidFill>
              <a:schemeClr val="bg1"/>
            </a:solidFill>
            <a:prstDash val="solid"/>
            <a:headEnd type="triangle"/>
            <a:tailEnd type="triangle"/>
          </a:ln>
        </p:spPr>
        <p:style>
          <a:lnRef idx="1">
            <a:schemeClr val="dk1"/>
          </a:lnRef>
          <a:fillRef idx="0">
            <a:schemeClr val="dk1"/>
          </a:fillRef>
          <a:effectRef idx="0">
            <a:schemeClr val="dk1"/>
          </a:effectRef>
          <a:fontRef idx="minor">
            <a:schemeClr val="tx1"/>
          </a:fontRef>
        </p:style>
      </p:cxnSp>
      <p:pic>
        <p:nvPicPr>
          <p:cNvPr id="31" name="Picture 30" descr="Logo, company name&#10;&#10;Description automatically generated with medium confidence">
            <a:extLst>
              <a:ext uri="{FF2B5EF4-FFF2-40B4-BE49-F238E27FC236}">
                <a16:creationId xmlns:a16="http://schemas.microsoft.com/office/drawing/2014/main" id="{3973F4DA-1704-9357-B754-F81E312C9121}"/>
              </a:ext>
            </a:extLst>
          </p:cNvPr>
          <p:cNvPicPr>
            <a:picLocks noChangeAspect="1"/>
          </p:cNvPicPr>
          <p:nvPr/>
        </p:nvPicPr>
        <p:blipFill>
          <a:blip r:embed="rId3"/>
          <a:stretch>
            <a:fillRect/>
          </a:stretch>
        </p:blipFill>
        <p:spPr>
          <a:xfrm>
            <a:off x="4349318" y="1856724"/>
            <a:ext cx="904480" cy="775861"/>
          </a:xfrm>
          <a:prstGeom prst="rect">
            <a:avLst/>
          </a:prstGeom>
        </p:spPr>
      </p:pic>
      <p:pic>
        <p:nvPicPr>
          <p:cNvPr id="41" name="Picture 40" descr="Logo, company name&#10;&#10;Description automatically generated">
            <a:extLst>
              <a:ext uri="{FF2B5EF4-FFF2-40B4-BE49-F238E27FC236}">
                <a16:creationId xmlns:a16="http://schemas.microsoft.com/office/drawing/2014/main" id="{87FF44AB-A933-CA5C-2CE3-17FCE2F18ABC}"/>
              </a:ext>
            </a:extLst>
          </p:cNvPr>
          <p:cNvPicPr>
            <a:picLocks noChangeAspect="1"/>
          </p:cNvPicPr>
          <p:nvPr/>
        </p:nvPicPr>
        <p:blipFill>
          <a:blip r:embed="rId4"/>
          <a:stretch>
            <a:fillRect/>
          </a:stretch>
        </p:blipFill>
        <p:spPr>
          <a:xfrm>
            <a:off x="1212488" y="1863431"/>
            <a:ext cx="1413777" cy="751432"/>
          </a:xfrm>
          <a:prstGeom prst="rect">
            <a:avLst/>
          </a:prstGeom>
        </p:spPr>
      </p:pic>
      <p:pic>
        <p:nvPicPr>
          <p:cNvPr id="3" name="Picture 2" descr="Icon&#10;&#10;Description automatically generated with low confidence">
            <a:extLst>
              <a:ext uri="{FF2B5EF4-FFF2-40B4-BE49-F238E27FC236}">
                <a16:creationId xmlns:a16="http://schemas.microsoft.com/office/drawing/2014/main" id="{1585332D-E61F-851F-CD62-2E66B2FD8227}"/>
              </a:ext>
            </a:extLst>
          </p:cNvPr>
          <p:cNvPicPr>
            <a:picLocks noChangeAspect="1"/>
          </p:cNvPicPr>
          <p:nvPr/>
        </p:nvPicPr>
        <p:blipFill>
          <a:blip r:embed="rId5"/>
          <a:stretch>
            <a:fillRect/>
          </a:stretch>
        </p:blipFill>
        <p:spPr>
          <a:xfrm>
            <a:off x="9664065" y="127301"/>
            <a:ext cx="2375019" cy="975783"/>
          </a:xfrm>
          <a:prstGeom prst="rect">
            <a:avLst/>
          </a:prstGeom>
        </p:spPr>
      </p:pic>
    </p:spTree>
    <p:extLst>
      <p:ext uri="{BB962C8B-B14F-4D97-AF65-F5344CB8AC3E}">
        <p14:creationId xmlns:p14="http://schemas.microsoft.com/office/powerpoint/2010/main" val="1948139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AF5D6A35-7C08-0C49-9370-88CFDE4E74C8}"/>
              </a:ext>
            </a:extLst>
          </p:cNvPr>
          <p:cNvSpPr/>
          <p:nvPr/>
        </p:nvSpPr>
        <p:spPr>
          <a:xfrm>
            <a:off x="422179" y="1717288"/>
            <a:ext cx="6371896" cy="4895338"/>
          </a:xfrm>
          <a:prstGeom prst="roundRect">
            <a:avLst/>
          </a:prstGeom>
          <a:solidFill>
            <a:schemeClr val="tx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endParaRPr lang="en-US" sz="1867">
              <a:solidFill>
                <a:schemeClr val="tx1"/>
              </a:solidFill>
              <a:latin typeface="+mj-lt"/>
            </a:endParaRPr>
          </a:p>
        </p:txBody>
      </p:sp>
      <p:sp>
        <p:nvSpPr>
          <p:cNvPr id="20" name="Rounded Rectangle 19">
            <a:extLst>
              <a:ext uri="{FF2B5EF4-FFF2-40B4-BE49-F238E27FC236}">
                <a16:creationId xmlns:a16="http://schemas.microsoft.com/office/drawing/2014/main" id="{1B2DB1A8-2C1A-C148-9FC7-68DE8BD50B69}"/>
              </a:ext>
            </a:extLst>
          </p:cNvPr>
          <p:cNvSpPr/>
          <p:nvPr/>
        </p:nvSpPr>
        <p:spPr>
          <a:xfrm>
            <a:off x="1070517" y="3345366"/>
            <a:ext cx="5229921" cy="3010829"/>
          </a:xfrm>
          <a:prstGeom prst="roundRect">
            <a:avLst/>
          </a:prstGeom>
          <a:solidFill>
            <a:schemeClr val="bg1">
              <a:lumMod val="50000"/>
              <a:lumOff val="50000"/>
            </a:scheme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endParaRPr>
          </a:p>
        </p:txBody>
      </p:sp>
      <p:sp>
        <p:nvSpPr>
          <p:cNvPr id="23" name="Rounded Rectangle 22">
            <a:extLst>
              <a:ext uri="{FF2B5EF4-FFF2-40B4-BE49-F238E27FC236}">
                <a16:creationId xmlns:a16="http://schemas.microsoft.com/office/drawing/2014/main" id="{3EA60A76-AAD3-E042-893D-A35406DC1EDE}"/>
              </a:ext>
            </a:extLst>
          </p:cNvPr>
          <p:cNvSpPr/>
          <p:nvPr/>
        </p:nvSpPr>
        <p:spPr>
          <a:xfrm>
            <a:off x="970157" y="2152185"/>
            <a:ext cx="1616927" cy="903248"/>
          </a:xfrm>
          <a:prstGeom prst="roundRect">
            <a:avLst/>
          </a:prstGeom>
          <a:solidFill>
            <a:schemeClr val="tx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endParaRPr>
          </a:p>
        </p:txBody>
      </p:sp>
      <p:sp>
        <p:nvSpPr>
          <p:cNvPr id="15" name="Rounded Rectangle 14">
            <a:extLst>
              <a:ext uri="{FF2B5EF4-FFF2-40B4-BE49-F238E27FC236}">
                <a16:creationId xmlns:a16="http://schemas.microsoft.com/office/drawing/2014/main" id="{261FEDCD-2CCF-7147-A8B5-C971B2842AE1}"/>
              </a:ext>
            </a:extLst>
          </p:cNvPr>
          <p:cNvSpPr/>
          <p:nvPr/>
        </p:nvSpPr>
        <p:spPr>
          <a:xfrm>
            <a:off x="3545157" y="3802565"/>
            <a:ext cx="2554515" cy="2418174"/>
          </a:xfrm>
          <a:prstGeom prst="roundRect">
            <a:avLst/>
          </a:prstGeom>
          <a:solidFill>
            <a:schemeClr val="tx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867">
              <a:latin typeface="+mj-lt"/>
            </a:endParaRPr>
          </a:p>
        </p:txBody>
      </p:sp>
      <p:sp>
        <p:nvSpPr>
          <p:cNvPr id="6" name="Title 1">
            <a:extLst>
              <a:ext uri="{FF2B5EF4-FFF2-40B4-BE49-F238E27FC236}">
                <a16:creationId xmlns:a16="http://schemas.microsoft.com/office/drawing/2014/main" id="{0A526542-1B8F-4F36-AB15-28EF7A996BCC}"/>
              </a:ext>
            </a:extLst>
          </p:cNvPr>
          <p:cNvSpPr>
            <a:spLocks noGrp="1"/>
          </p:cNvSpPr>
          <p:nvPr>
            <p:ph type="title"/>
          </p:nvPr>
        </p:nvSpPr>
        <p:spPr/>
        <p:txBody>
          <a:bodyPr/>
          <a:lstStyle/>
          <a:p>
            <a:r>
              <a:rPr lang="en-US"/>
              <a:t>The MSM Stub</a:t>
            </a:r>
          </a:p>
        </p:txBody>
      </p:sp>
      <p:sp>
        <p:nvSpPr>
          <p:cNvPr id="98" name="Text Placeholder 3">
            <a:extLst>
              <a:ext uri="{FF2B5EF4-FFF2-40B4-BE49-F238E27FC236}">
                <a16:creationId xmlns:a16="http://schemas.microsoft.com/office/drawing/2014/main" id="{FE82640B-6DC3-3D4C-8EE9-13583B858D28}"/>
              </a:ext>
            </a:extLst>
          </p:cNvPr>
          <p:cNvSpPr txBox="1">
            <a:spLocks/>
          </p:cNvSpPr>
          <p:nvPr/>
        </p:nvSpPr>
        <p:spPr>
          <a:xfrm>
            <a:off x="565267" y="1430869"/>
            <a:ext cx="11307420" cy="5100561"/>
          </a:xfrm>
          <a:prstGeom prst="rect">
            <a:avLst/>
          </a:prstGeom>
        </p:spPr>
        <p:txBody>
          <a:bodyPr/>
          <a:lst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endParaRPr lang="en-GB" sz="2267">
              <a:latin typeface="+mj-lt"/>
            </a:endParaRPr>
          </a:p>
        </p:txBody>
      </p:sp>
      <p:sp>
        <p:nvSpPr>
          <p:cNvPr id="17" name="Rounded Rectangle 16">
            <a:extLst>
              <a:ext uri="{FF2B5EF4-FFF2-40B4-BE49-F238E27FC236}">
                <a16:creationId xmlns:a16="http://schemas.microsoft.com/office/drawing/2014/main" id="{7E21FCA7-2A48-5745-AAB0-0290B5157D67}"/>
              </a:ext>
            </a:extLst>
          </p:cNvPr>
          <p:cNvSpPr/>
          <p:nvPr/>
        </p:nvSpPr>
        <p:spPr>
          <a:xfrm>
            <a:off x="3947532" y="4176201"/>
            <a:ext cx="1806497" cy="774700"/>
          </a:xfrm>
          <a:prstGeom prst="roundRect">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j-lt"/>
              </a:rPr>
              <a:t>MSM Stub</a:t>
            </a:r>
          </a:p>
        </p:txBody>
      </p:sp>
      <p:sp>
        <p:nvSpPr>
          <p:cNvPr id="18" name="Rounded Rectangle 17">
            <a:extLst>
              <a:ext uri="{FF2B5EF4-FFF2-40B4-BE49-F238E27FC236}">
                <a16:creationId xmlns:a16="http://schemas.microsoft.com/office/drawing/2014/main" id="{0632AAF1-8E74-034E-8E34-6B078BA38BCD}"/>
              </a:ext>
            </a:extLst>
          </p:cNvPr>
          <p:cNvSpPr/>
          <p:nvPr/>
        </p:nvSpPr>
        <p:spPr>
          <a:xfrm>
            <a:off x="3994331" y="5327023"/>
            <a:ext cx="1807859" cy="606612"/>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App</a:t>
            </a:r>
          </a:p>
        </p:txBody>
      </p:sp>
      <p:sp>
        <p:nvSpPr>
          <p:cNvPr id="21" name="Rounded Rectangle 20">
            <a:extLst>
              <a:ext uri="{FF2B5EF4-FFF2-40B4-BE49-F238E27FC236}">
                <a16:creationId xmlns:a16="http://schemas.microsoft.com/office/drawing/2014/main" id="{88CBD22B-1139-EB4C-AAF3-A61570FA5129}"/>
              </a:ext>
            </a:extLst>
          </p:cNvPr>
          <p:cNvSpPr/>
          <p:nvPr/>
        </p:nvSpPr>
        <p:spPr>
          <a:xfrm>
            <a:off x="1357185" y="5341033"/>
            <a:ext cx="1327059" cy="578593"/>
          </a:xfrm>
          <a:prstGeom prst="round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j-lt"/>
              </a:rPr>
              <a:t>RTP Proxy</a:t>
            </a:r>
          </a:p>
        </p:txBody>
      </p:sp>
      <p:sp>
        <p:nvSpPr>
          <p:cNvPr id="24" name="Rounded Rectangle 23">
            <a:extLst>
              <a:ext uri="{FF2B5EF4-FFF2-40B4-BE49-F238E27FC236}">
                <a16:creationId xmlns:a16="http://schemas.microsoft.com/office/drawing/2014/main" id="{2CE64CBB-C5EF-BC4C-8AB7-191DE578ABB3}"/>
              </a:ext>
            </a:extLst>
          </p:cNvPr>
          <p:cNvSpPr/>
          <p:nvPr/>
        </p:nvSpPr>
        <p:spPr>
          <a:xfrm>
            <a:off x="1159422" y="2303869"/>
            <a:ext cx="1222899" cy="578593"/>
          </a:xfrm>
          <a:prstGeom prst="round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j-lt"/>
              </a:rPr>
              <a:t>Control Plane</a:t>
            </a:r>
          </a:p>
        </p:txBody>
      </p:sp>
      <p:cxnSp>
        <p:nvCxnSpPr>
          <p:cNvPr id="30" name="Straight Arrow Connector 29">
            <a:extLst>
              <a:ext uri="{FF2B5EF4-FFF2-40B4-BE49-F238E27FC236}">
                <a16:creationId xmlns:a16="http://schemas.microsoft.com/office/drawing/2014/main" id="{1FB97AE8-FDCB-AA48-A016-A7069AA65610}"/>
              </a:ext>
            </a:extLst>
          </p:cNvPr>
          <p:cNvCxnSpPr>
            <a:cxnSpLocks/>
            <a:stCxn id="24" idx="3"/>
            <a:endCxn id="17" idx="1"/>
          </p:cNvCxnSpPr>
          <p:nvPr/>
        </p:nvCxnSpPr>
        <p:spPr>
          <a:xfrm>
            <a:off x="2382321" y="2593166"/>
            <a:ext cx="1565211" cy="1970385"/>
          </a:xfrm>
          <a:prstGeom prst="straightConnector1">
            <a:avLst/>
          </a:prstGeom>
          <a:ln>
            <a:solidFill>
              <a:schemeClr val="bg1"/>
            </a:solidFill>
            <a:prstDash val="dashDot"/>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5164869D-10C2-5D4F-9F24-0DFF4F7BB7B9}"/>
              </a:ext>
            </a:extLst>
          </p:cNvPr>
          <p:cNvCxnSpPr>
            <a:cxnSpLocks/>
            <a:stCxn id="21" idx="3"/>
          </p:cNvCxnSpPr>
          <p:nvPr/>
        </p:nvCxnSpPr>
        <p:spPr>
          <a:xfrm>
            <a:off x="2684244" y="5630330"/>
            <a:ext cx="1307893" cy="0"/>
          </a:xfrm>
          <a:prstGeom prst="straightConnector1">
            <a:avLst/>
          </a:prstGeom>
          <a:ln w="31750">
            <a:solidFill>
              <a:schemeClr val="accent6"/>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A545547-F863-6946-819F-042FDA7B51CE}"/>
              </a:ext>
            </a:extLst>
          </p:cNvPr>
          <p:cNvCxnSpPr>
            <a:cxnSpLocks/>
            <a:stCxn id="17" idx="2"/>
          </p:cNvCxnSpPr>
          <p:nvPr/>
        </p:nvCxnSpPr>
        <p:spPr>
          <a:xfrm>
            <a:off x="4850781" y="4950901"/>
            <a:ext cx="55" cy="377585"/>
          </a:xfrm>
          <a:prstGeom prst="straightConnector1">
            <a:avLst/>
          </a:prstGeom>
          <a:ln>
            <a:solidFill>
              <a:schemeClr val="bg2"/>
            </a:solidFill>
            <a:headEnd type="triangle"/>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974A07B5-F9F8-9A46-9849-0999413996FB}"/>
              </a:ext>
            </a:extLst>
          </p:cNvPr>
          <p:cNvSpPr txBox="1"/>
          <p:nvPr/>
        </p:nvSpPr>
        <p:spPr>
          <a:xfrm>
            <a:off x="4850780" y="4960267"/>
            <a:ext cx="535260" cy="338554"/>
          </a:xfrm>
          <a:prstGeom prst="rect">
            <a:avLst/>
          </a:prstGeom>
          <a:noFill/>
        </p:spPr>
        <p:txBody>
          <a:bodyPr wrap="square" rtlCol="0">
            <a:spAutoFit/>
          </a:bodyPr>
          <a:lstStyle/>
          <a:p>
            <a:r>
              <a:rPr lang="en-US" sz="1600">
                <a:solidFill>
                  <a:schemeClr val="bg1"/>
                </a:solidFill>
                <a:latin typeface="+mj-lt"/>
              </a:rPr>
              <a:t>CP</a:t>
            </a:r>
          </a:p>
        </p:txBody>
      </p:sp>
      <p:sp>
        <p:nvSpPr>
          <p:cNvPr id="44" name="TextBox 43">
            <a:extLst>
              <a:ext uri="{FF2B5EF4-FFF2-40B4-BE49-F238E27FC236}">
                <a16:creationId xmlns:a16="http://schemas.microsoft.com/office/drawing/2014/main" id="{853D1DA9-449C-494B-A11D-5A3451F1FEFF}"/>
              </a:ext>
            </a:extLst>
          </p:cNvPr>
          <p:cNvSpPr txBox="1"/>
          <p:nvPr/>
        </p:nvSpPr>
        <p:spPr>
          <a:xfrm>
            <a:off x="2420732" y="3482417"/>
            <a:ext cx="708848" cy="338554"/>
          </a:xfrm>
          <a:prstGeom prst="rect">
            <a:avLst/>
          </a:prstGeom>
          <a:noFill/>
        </p:spPr>
        <p:txBody>
          <a:bodyPr wrap="none" rtlCol="0">
            <a:spAutoFit/>
          </a:bodyPr>
          <a:lstStyle/>
          <a:p>
            <a:r>
              <a:rPr lang="en-US" sz="1600" err="1">
                <a:solidFill>
                  <a:schemeClr val="bg1"/>
                </a:solidFill>
                <a:latin typeface="+mj-lt"/>
              </a:rPr>
              <a:t>gRPC</a:t>
            </a:r>
            <a:endParaRPr lang="en-US" sz="1600">
              <a:solidFill>
                <a:schemeClr val="bg1"/>
              </a:solidFill>
              <a:latin typeface="+mj-lt"/>
            </a:endParaRPr>
          </a:p>
        </p:txBody>
      </p:sp>
      <p:sp>
        <p:nvSpPr>
          <p:cNvPr id="45" name="TextBox 44">
            <a:extLst>
              <a:ext uri="{FF2B5EF4-FFF2-40B4-BE49-F238E27FC236}">
                <a16:creationId xmlns:a16="http://schemas.microsoft.com/office/drawing/2014/main" id="{F874A33E-D2BF-F440-85F6-F8FCF2199099}"/>
              </a:ext>
            </a:extLst>
          </p:cNvPr>
          <p:cNvSpPr txBox="1"/>
          <p:nvPr/>
        </p:nvSpPr>
        <p:spPr>
          <a:xfrm>
            <a:off x="3105011" y="5289348"/>
            <a:ext cx="453970" cy="338554"/>
          </a:xfrm>
          <a:prstGeom prst="rect">
            <a:avLst/>
          </a:prstGeom>
          <a:noFill/>
        </p:spPr>
        <p:txBody>
          <a:bodyPr wrap="none" rtlCol="0">
            <a:spAutoFit/>
          </a:bodyPr>
          <a:lstStyle/>
          <a:p>
            <a:r>
              <a:rPr lang="en-US" sz="1600">
                <a:solidFill>
                  <a:schemeClr val="bg1"/>
                </a:solidFill>
                <a:latin typeface="+mj-lt"/>
              </a:rPr>
              <a:t>DP</a:t>
            </a:r>
          </a:p>
        </p:txBody>
      </p:sp>
      <p:sp>
        <p:nvSpPr>
          <p:cNvPr id="46" name="Rounded Rectangle 45">
            <a:extLst>
              <a:ext uri="{FF2B5EF4-FFF2-40B4-BE49-F238E27FC236}">
                <a16:creationId xmlns:a16="http://schemas.microsoft.com/office/drawing/2014/main" id="{99A16551-00FF-C445-9E1C-FBDE09A987B9}"/>
              </a:ext>
            </a:extLst>
          </p:cNvPr>
          <p:cNvSpPr/>
          <p:nvPr/>
        </p:nvSpPr>
        <p:spPr>
          <a:xfrm>
            <a:off x="3947532" y="4534419"/>
            <a:ext cx="488261" cy="1464937"/>
          </a:xfrm>
          <a:prstGeom prst="roundRect">
            <a:avLst>
              <a:gd name="adj" fmla="val 50000"/>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mj-lt"/>
            </a:endParaRPr>
          </a:p>
        </p:txBody>
      </p:sp>
      <p:sp>
        <p:nvSpPr>
          <p:cNvPr id="51" name="TextBox 50">
            <a:extLst>
              <a:ext uri="{FF2B5EF4-FFF2-40B4-BE49-F238E27FC236}">
                <a16:creationId xmlns:a16="http://schemas.microsoft.com/office/drawing/2014/main" id="{6D5BDC63-43B7-4B4D-9E75-894748EF735E}"/>
              </a:ext>
            </a:extLst>
          </p:cNvPr>
          <p:cNvSpPr txBox="1"/>
          <p:nvPr/>
        </p:nvSpPr>
        <p:spPr>
          <a:xfrm>
            <a:off x="7299324" y="942976"/>
            <a:ext cx="4800231" cy="5786199"/>
          </a:xfrm>
          <a:prstGeom prst="rect">
            <a:avLst/>
          </a:prstGeom>
        </p:spPr>
        <p:txBody>
          <a:bodyPr wrap="square" rtlCol="0">
            <a:spAutoFit/>
          </a:bodyPr>
          <a:lstStyle/>
          <a:p>
            <a:r>
              <a:rPr lang="en-US" dirty="0">
                <a:latin typeface="+mj-lt"/>
              </a:rPr>
              <a:t>Deployed:</a:t>
            </a:r>
          </a:p>
          <a:p>
            <a:pPr marL="457189" indent="-457189">
              <a:buFont typeface="+mj-lt"/>
              <a:buAutoNum type="arabicPeriod"/>
            </a:pPr>
            <a:r>
              <a:rPr lang="en-US" sz="1600" dirty="0">
                <a:latin typeface="+mj-lt"/>
              </a:rPr>
              <a:t>In each pod that uses MSM</a:t>
            </a:r>
          </a:p>
          <a:p>
            <a:pPr marL="457189" indent="-457189">
              <a:buFont typeface="+mj-lt"/>
              <a:buAutoNum type="arabicPeriod"/>
            </a:pPr>
            <a:r>
              <a:rPr lang="en-US" sz="1600" dirty="0">
                <a:latin typeface="+mj-lt"/>
              </a:rPr>
              <a:t>With RTP Proxy as “gateway”</a:t>
            </a:r>
          </a:p>
          <a:p>
            <a:pPr marL="457189" indent="-457189">
              <a:buFont typeface="+mj-lt"/>
              <a:buAutoNum type="arabicPeriod"/>
            </a:pPr>
            <a:endParaRPr lang="en-US" dirty="0">
              <a:latin typeface="+mj-lt"/>
            </a:endParaRPr>
          </a:p>
          <a:p>
            <a:r>
              <a:rPr lang="en-US" dirty="0">
                <a:latin typeface="+mj-lt"/>
              </a:rPr>
              <a:t>Terminates Control Plane</a:t>
            </a:r>
          </a:p>
          <a:p>
            <a:pPr marL="342891" indent="-342891">
              <a:buFont typeface="Arial" panose="020B0604020202020204" pitchFamily="34" charset="0"/>
              <a:buChar char="•"/>
            </a:pPr>
            <a:r>
              <a:rPr lang="en-US" sz="1600" dirty="0">
                <a:latin typeface="+mj-lt"/>
              </a:rPr>
              <a:t>Punts to per-cluster CP over </a:t>
            </a:r>
            <a:r>
              <a:rPr lang="en-US" sz="1600" dirty="0" err="1">
                <a:latin typeface="+mj-lt"/>
              </a:rPr>
              <a:t>gRPC</a:t>
            </a:r>
            <a:endParaRPr lang="en-US" sz="1600" dirty="0">
              <a:latin typeface="+mj-lt"/>
            </a:endParaRPr>
          </a:p>
          <a:p>
            <a:endParaRPr lang="en-US" dirty="0">
              <a:latin typeface="+mj-lt"/>
            </a:endParaRPr>
          </a:p>
          <a:p>
            <a:r>
              <a:rPr lang="en-US" dirty="0">
                <a:latin typeface="+mj-lt"/>
              </a:rPr>
              <a:t>May intercept the Data Plane</a:t>
            </a:r>
          </a:p>
          <a:p>
            <a:pPr marL="342891" indent="-342891">
              <a:buFont typeface="Arial" panose="020B0604020202020204" pitchFamily="34" charset="0"/>
              <a:buChar char="•"/>
            </a:pPr>
            <a:r>
              <a:rPr lang="en-US" sz="1600" dirty="0">
                <a:latin typeface="+mj-lt"/>
              </a:rPr>
              <a:t>RTSP interleaved data case</a:t>
            </a:r>
          </a:p>
          <a:p>
            <a:pPr marL="342891" indent="-342891">
              <a:buFont typeface="Arial" panose="020B0604020202020204" pitchFamily="34" charset="0"/>
              <a:buChar char="•"/>
            </a:pPr>
            <a:r>
              <a:rPr lang="en-US" sz="1600" dirty="0" err="1">
                <a:latin typeface="+mj-lt"/>
              </a:rPr>
              <a:t>Memif</a:t>
            </a:r>
            <a:r>
              <a:rPr lang="en-US" sz="1600" dirty="0">
                <a:latin typeface="+mj-lt"/>
              </a:rPr>
              <a:t> towards VPP-based proxy</a:t>
            </a:r>
          </a:p>
          <a:p>
            <a:pPr marL="342891" indent="-342891">
              <a:buFont typeface="Arial" panose="020B0604020202020204" pitchFamily="34" charset="0"/>
              <a:buChar char="•"/>
            </a:pPr>
            <a:r>
              <a:rPr lang="en-US" sz="1600" dirty="0">
                <a:latin typeface="+mj-lt"/>
              </a:rPr>
              <a:t>Monitoring at pod</a:t>
            </a:r>
          </a:p>
          <a:p>
            <a:pPr marL="342891" indent="-342891">
              <a:buFont typeface="Arial" panose="020B0604020202020204" pitchFamily="34" charset="0"/>
              <a:buChar char="•"/>
            </a:pPr>
            <a:r>
              <a:rPr lang="en-US" sz="1600" dirty="0">
                <a:latin typeface="+mj-lt"/>
              </a:rPr>
              <a:t>“Live-Live” replication/de-duplication</a:t>
            </a:r>
          </a:p>
          <a:p>
            <a:pPr marL="342891" indent="-342891">
              <a:buFont typeface="Arial" panose="020B0604020202020204" pitchFamily="34" charset="0"/>
              <a:buChar char="•"/>
            </a:pPr>
            <a:endParaRPr lang="en-US" dirty="0">
              <a:latin typeface="+mj-lt"/>
            </a:endParaRPr>
          </a:p>
          <a:p>
            <a:r>
              <a:rPr lang="en-US" dirty="0">
                <a:latin typeface="+mj-lt"/>
              </a:rPr>
              <a:t>Potentially uses SPIFFE/SPIRE</a:t>
            </a:r>
          </a:p>
          <a:p>
            <a:pPr marL="285744" indent="-285744">
              <a:buFont typeface="Arial" panose="020B0604020202020204" pitchFamily="34" charset="0"/>
              <a:buChar char="•"/>
            </a:pPr>
            <a:r>
              <a:rPr lang="en-US" sz="1600" dirty="0">
                <a:latin typeface="+mj-lt"/>
              </a:rPr>
              <a:t>RTP Proxy does RTP/SRTP, will need end-to-end authentication</a:t>
            </a:r>
          </a:p>
          <a:p>
            <a:endParaRPr lang="en-US" dirty="0">
              <a:latin typeface="+mj-lt"/>
            </a:endParaRPr>
          </a:p>
          <a:p>
            <a:r>
              <a:rPr lang="en-US" dirty="0">
                <a:latin typeface="+mj-lt"/>
              </a:rPr>
              <a:t>“Stub” because footprint is minimal</a:t>
            </a:r>
          </a:p>
          <a:p>
            <a:pPr marL="342891" indent="-342891">
              <a:buFont typeface="Arial" panose="020B0604020202020204" pitchFamily="34" charset="0"/>
              <a:buChar char="•"/>
            </a:pPr>
            <a:r>
              <a:rPr lang="en-US" sz="1600" dirty="0">
                <a:latin typeface="+mj-lt"/>
              </a:rPr>
              <a:t>Complexity is in the CP and the RTP Proxy</a:t>
            </a:r>
          </a:p>
          <a:p>
            <a:pPr marL="342891" indent="-342891">
              <a:buFont typeface="Arial" panose="020B0604020202020204" pitchFamily="34" charset="0"/>
              <a:buChar char="•"/>
            </a:pPr>
            <a:r>
              <a:rPr lang="en-US" sz="1600" dirty="0">
                <a:latin typeface="+mj-lt"/>
              </a:rPr>
              <a:t>Written in async Rust to keep memory footprint low, and to avoid data-plane latency spikes due to garbage collection</a:t>
            </a:r>
          </a:p>
        </p:txBody>
      </p:sp>
      <p:sp>
        <p:nvSpPr>
          <p:cNvPr id="47" name="Rounded Rectangle 46">
            <a:extLst>
              <a:ext uri="{FF2B5EF4-FFF2-40B4-BE49-F238E27FC236}">
                <a16:creationId xmlns:a16="http://schemas.microsoft.com/office/drawing/2014/main" id="{8C0C84D5-F9E4-D445-9DF2-18AF7DED42CF}"/>
              </a:ext>
            </a:extLst>
          </p:cNvPr>
          <p:cNvSpPr/>
          <p:nvPr/>
        </p:nvSpPr>
        <p:spPr>
          <a:xfrm>
            <a:off x="4728848" y="5313892"/>
            <a:ext cx="1083235" cy="606612"/>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  App</a:t>
            </a:r>
          </a:p>
        </p:txBody>
      </p:sp>
      <p:cxnSp>
        <p:nvCxnSpPr>
          <p:cNvPr id="48" name="Straight Arrow Connector 47">
            <a:extLst>
              <a:ext uri="{FF2B5EF4-FFF2-40B4-BE49-F238E27FC236}">
                <a16:creationId xmlns:a16="http://schemas.microsoft.com/office/drawing/2014/main" id="{2D7ECC3A-4746-1E47-B755-F1186DE5600A}"/>
              </a:ext>
            </a:extLst>
          </p:cNvPr>
          <p:cNvCxnSpPr>
            <a:cxnSpLocks/>
          </p:cNvCxnSpPr>
          <p:nvPr/>
        </p:nvCxnSpPr>
        <p:spPr>
          <a:xfrm>
            <a:off x="4422978" y="5639500"/>
            <a:ext cx="339323" cy="0"/>
          </a:xfrm>
          <a:prstGeom prst="straightConnector1">
            <a:avLst/>
          </a:prstGeom>
          <a:ln w="31750">
            <a:solidFill>
              <a:schemeClr val="accent6"/>
            </a:solidFill>
            <a:headEnd type="triangle"/>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581D2DD3-37EC-1E66-D7E4-70CBC12A34C7}"/>
              </a:ext>
            </a:extLst>
          </p:cNvPr>
          <p:cNvSpPr txBox="1"/>
          <p:nvPr/>
        </p:nvSpPr>
        <p:spPr>
          <a:xfrm>
            <a:off x="1323358" y="1831321"/>
            <a:ext cx="878767" cy="338554"/>
          </a:xfrm>
          <a:prstGeom prst="rect">
            <a:avLst/>
          </a:prstGeom>
          <a:noFill/>
        </p:spPr>
        <p:txBody>
          <a:bodyPr wrap="none" rtlCol="0">
            <a:spAutoFit/>
          </a:bodyPr>
          <a:lstStyle/>
          <a:p>
            <a:r>
              <a:rPr lang="en-US" sz="1600">
                <a:latin typeface="+mj-lt"/>
                <a:cs typeface="CiscoSansTT" panose="020B0503020201020303" pitchFamily="34" charset="0"/>
              </a:rPr>
              <a:t>Service</a:t>
            </a:r>
          </a:p>
        </p:txBody>
      </p:sp>
      <p:sp>
        <p:nvSpPr>
          <p:cNvPr id="29" name="TextBox 28">
            <a:extLst>
              <a:ext uri="{FF2B5EF4-FFF2-40B4-BE49-F238E27FC236}">
                <a16:creationId xmlns:a16="http://schemas.microsoft.com/office/drawing/2014/main" id="{C53E3BC7-A450-BCDC-EC2E-F0A133373FDD}"/>
              </a:ext>
            </a:extLst>
          </p:cNvPr>
          <p:cNvSpPr txBox="1"/>
          <p:nvPr/>
        </p:nvSpPr>
        <p:spPr>
          <a:xfrm>
            <a:off x="2072002" y="1329852"/>
            <a:ext cx="2393604" cy="400110"/>
          </a:xfrm>
          <a:prstGeom prst="rect">
            <a:avLst/>
          </a:prstGeom>
          <a:noFill/>
        </p:spPr>
        <p:txBody>
          <a:bodyPr wrap="none" rtlCol="0">
            <a:spAutoFit/>
          </a:bodyPr>
          <a:lstStyle/>
          <a:p>
            <a:r>
              <a:rPr lang="en-US" sz="2000">
                <a:latin typeface="+mj-lt"/>
                <a:cs typeface="CiscoSansTT" panose="020B0503020201020303" pitchFamily="34" charset="0"/>
              </a:rPr>
              <a:t>Kubernetes Cluster</a:t>
            </a:r>
          </a:p>
        </p:txBody>
      </p:sp>
      <p:sp>
        <p:nvSpPr>
          <p:cNvPr id="31" name="TextBox 30">
            <a:extLst>
              <a:ext uri="{FF2B5EF4-FFF2-40B4-BE49-F238E27FC236}">
                <a16:creationId xmlns:a16="http://schemas.microsoft.com/office/drawing/2014/main" id="{FA4CF55F-E61E-BD2A-1F0B-1BC7515D31E5}"/>
              </a:ext>
            </a:extLst>
          </p:cNvPr>
          <p:cNvSpPr txBox="1"/>
          <p:nvPr/>
        </p:nvSpPr>
        <p:spPr>
          <a:xfrm>
            <a:off x="4642705" y="3455682"/>
            <a:ext cx="548548" cy="338554"/>
          </a:xfrm>
          <a:prstGeom prst="rect">
            <a:avLst/>
          </a:prstGeom>
          <a:noFill/>
        </p:spPr>
        <p:txBody>
          <a:bodyPr wrap="none" rtlCol="0">
            <a:spAutoFit/>
          </a:bodyPr>
          <a:lstStyle/>
          <a:p>
            <a:r>
              <a:rPr lang="en-US" sz="1600">
                <a:latin typeface="+mj-lt"/>
                <a:cs typeface="CiscoSansTT" panose="020B0503020201020303" pitchFamily="34" charset="0"/>
              </a:rPr>
              <a:t>Pod</a:t>
            </a:r>
          </a:p>
        </p:txBody>
      </p:sp>
      <p:sp>
        <p:nvSpPr>
          <p:cNvPr id="32" name="TextBox 31">
            <a:extLst>
              <a:ext uri="{FF2B5EF4-FFF2-40B4-BE49-F238E27FC236}">
                <a16:creationId xmlns:a16="http://schemas.microsoft.com/office/drawing/2014/main" id="{530B7AD4-E901-3301-7B17-7C402D378519}"/>
              </a:ext>
            </a:extLst>
          </p:cNvPr>
          <p:cNvSpPr txBox="1"/>
          <p:nvPr/>
        </p:nvSpPr>
        <p:spPr>
          <a:xfrm>
            <a:off x="3356598" y="3050521"/>
            <a:ext cx="683200" cy="338554"/>
          </a:xfrm>
          <a:prstGeom prst="rect">
            <a:avLst/>
          </a:prstGeom>
          <a:noFill/>
        </p:spPr>
        <p:txBody>
          <a:bodyPr wrap="none" rtlCol="0">
            <a:spAutoFit/>
          </a:bodyPr>
          <a:lstStyle/>
          <a:p>
            <a:r>
              <a:rPr lang="en-US" sz="1600" dirty="0">
                <a:latin typeface="+mj-lt"/>
                <a:cs typeface="CiscoSansTT" panose="020B0503020201020303" pitchFamily="34" charset="0"/>
              </a:rPr>
              <a:t>Node</a:t>
            </a:r>
          </a:p>
        </p:txBody>
      </p:sp>
      <p:pic>
        <p:nvPicPr>
          <p:cNvPr id="3" name="Picture 2" descr="Icon&#10;&#10;Description automatically generated with low confidence">
            <a:extLst>
              <a:ext uri="{FF2B5EF4-FFF2-40B4-BE49-F238E27FC236}">
                <a16:creationId xmlns:a16="http://schemas.microsoft.com/office/drawing/2014/main" id="{288CF655-E35C-120C-87C2-70367298B711}"/>
              </a:ext>
            </a:extLst>
          </p:cNvPr>
          <p:cNvPicPr>
            <a:picLocks noChangeAspect="1"/>
          </p:cNvPicPr>
          <p:nvPr/>
        </p:nvPicPr>
        <p:blipFill>
          <a:blip r:embed="rId3"/>
          <a:stretch>
            <a:fillRect/>
          </a:stretch>
        </p:blipFill>
        <p:spPr>
          <a:xfrm>
            <a:off x="9664065" y="127301"/>
            <a:ext cx="2375019" cy="975783"/>
          </a:xfrm>
          <a:prstGeom prst="rect">
            <a:avLst/>
          </a:prstGeom>
        </p:spPr>
      </p:pic>
    </p:spTree>
    <p:extLst>
      <p:ext uri="{BB962C8B-B14F-4D97-AF65-F5344CB8AC3E}">
        <p14:creationId xmlns:p14="http://schemas.microsoft.com/office/powerpoint/2010/main" val="2722441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6" grpId="0" animBg="1"/>
      <p:bldP spid="47" grpId="0" animBg="1"/>
    </p:bldLst>
  </p:timing>
</p:sld>
</file>

<file path=ppt/theme/theme1.xml><?xml version="1.0" encoding="utf-8"?>
<a:theme xmlns:a="http://schemas.openxmlformats.org/drawingml/2006/main" name="Cisco_Dark_2021">
  <a:themeElements>
    <a:clrScheme name="Custom 113">
      <a:dk1>
        <a:srgbClr val="FFFFFF"/>
      </a:dk1>
      <a:lt1>
        <a:srgbClr val="0D274D"/>
      </a:lt1>
      <a:dk2>
        <a:srgbClr val="00BCEB"/>
      </a:dk2>
      <a:lt2>
        <a:srgbClr val="0D274D"/>
      </a:lt2>
      <a:accent1>
        <a:srgbClr val="00BCEB"/>
      </a:accent1>
      <a:accent2>
        <a:srgbClr val="74BF4B"/>
      </a:accent2>
      <a:accent3>
        <a:srgbClr val="B4E2F6"/>
      </a:accent3>
      <a:accent4>
        <a:srgbClr val="9E9EA2"/>
      </a:accent4>
      <a:accent5>
        <a:srgbClr val="FBAB2C"/>
      </a:accent5>
      <a:accent6>
        <a:srgbClr val="E3241B"/>
      </a:accent6>
      <a:hlink>
        <a:srgbClr val="00BCEB"/>
      </a:hlink>
      <a:folHlink>
        <a:srgbClr val="008CB0"/>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_Dark_2021" id="{1F3D92BB-CAD4-8646-8C37-7BC872C6F2B9}" vid="{650BD86B-5883-3C49-9D22-8716D1CA53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36A9E255C114428F0D8D577B103FD5" ma:contentTypeVersion="9" ma:contentTypeDescription="Create a new document." ma:contentTypeScope="" ma:versionID="c4a202cdc5c7ea0173a65da0190b96f1">
  <xsd:schema xmlns:xsd="http://www.w3.org/2001/XMLSchema" xmlns:xs="http://www.w3.org/2001/XMLSchema" xmlns:p="http://schemas.microsoft.com/office/2006/metadata/properties" xmlns:ns2="b691a1f4-bf07-40e8-906a-487ea961ca22" xmlns:ns3="598140c5-6f61-41a6-bd94-67ea97d13d32" targetNamespace="http://schemas.microsoft.com/office/2006/metadata/properties" ma:root="true" ma:fieldsID="4958ee01df69425a648da69ca20566f1" ns2:_="" ns3:_="">
    <xsd:import namespace="b691a1f4-bf07-40e8-906a-487ea961ca22"/>
    <xsd:import namespace="598140c5-6f61-41a6-bd94-67ea97d13d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MediaServiceAutoKeyPoints" minOccurs="0"/>
                <xsd:element ref="ns3:MediaServiceKeyPoints"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91a1f4-bf07-40e8-906a-487ea961ca2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98140c5-6f61-41a6-bd94-67ea97d13d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47726E-98DE-414F-86FC-46F94230EC9F}">
  <ds:schemaRefs>
    <ds:schemaRef ds:uri="http://schemas.microsoft.com/office/2006/metadata/properties"/>
    <ds:schemaRef ds:uri="http://purl.org/dc/dcmitype/"/>
    <ds:schemaRef ds:uri="598140c5-6f61-41a6-bd94-67ea97d13d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b691a1f4-bf07-40e8-906a-487ea961ca22"/>
    <ds:schemaRef ds:uri="http://www.w3.org/XML/1998/namespace"/>
    <ds:schemaRef ds:uri="http://purl.org/dc/terms/"/>
  </ds:schemaRefs>
</ds:datastoreItem>
</file>

<file path=customXml/itemProps2.xml><?xml version="1.0" encoding="utf-8"?>
<ds:datastoreItem xmlns:ds="http://schemas.openxmlformats.org/officeDocument/2006/customXml" ds:itemID="{13958FFB-FAA0-45E4-9C0A-13EA3ADFA688}">
  <ds:schemaRefs>
    <ds:schemaRef ds:uri="598140c5-6f61-41a6-bd94-67ea97d13d32"/>
    <ds:schemaRef ds:uri="b691a1f4-bf07-40e8-906a-487ea961ca2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342916F-7ACE-4E59-9D85-DED46D5641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Cisco_Dark_2021</Template>
  <TotalTime>6794</TotalTime>
  <Words>1696</Words>
  <Application>Microsoft Macintosh PowerPoint</Application>
  <PresentationFormat>Widescreen</PresentationFormat>
  <Paragraphs>280</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CiscoSansTT ExtraLight</vt:lpstr>
      <vt:lpstr>Cisco_Dark_2021</vt:lpstr>
      <vt:lpstr>Media Streaming Mesh</vt:lpstr>
      <vt:lpstr>A (Fuzzy) Application Taxonomy</vt:lpstr>
      <vt:lpstr>Kubernetes Media Connectivity Options</vt:lpstr>
      <vt:lpstr>Benefits of Media Streaming Mesh</vt:lpstr>
      <vt:lpstr>Live Video Use-Cases for MSM</vt:lpstr>
      <vt:lpstr>Video Surveillance Use-Cases for MSM</vt:lpstr>
      <vt:lpstr>MSM Software Architecture </vt:lpstr>
      <vt:lpstr>Per-Cluster Control Plane</vt:lpstr>
      <vt:lpstr>The MSM Stub</vt:lpstr>
      <vt:lpstr>Envoy Proxy hosting MSM Stub as a WASM filter</vt:lpstr>
      <vt:lpstr>The RTP Proxy</vt:lpstr>
      <vt:lpstr>RTP Proxy – Internal Architecture</vt:lpstr>
      <vt:lpstr>MSM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Streaming Mesh</dc:title>
  <dc:creator>Nikos Bregiannis (nbregian)</dc:creator>
  <cp:lastModifiedBy>Giles Heron (giheron)</cp:lastModifiedBy>
  <cp:revision>3</cp:revision>
  <cp:lastPrinted>2022-02-10T18:42:10Z</cp:lastPrinted>
  <dcterms:created xsi:type="dcterms:W3CDTF">2021-10-18T21:55:39Z</dcterms:created>
  <dcterms:modified xsi:type="dcterms:W3CDTF">2022-10-24T13:41:31Z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0x0101000436A9E255C114428F0D8D577B103FD5</vt:lpwstr>
  </property>
</Properties>
</file>