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6" r:id="rId5"/>
    <p:sldId id="259" r:id="rId6"/>
    <p:sldId id="260" r:id="rId7"/>
    <p:sldId id="261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4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52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46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70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0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16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81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5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95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641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02B15-C61A-C040-82F1-B1749DBDC6B0}" type="datetimeFigureOut">
              <a:rPr lang="en-US" smtClean="0"/>
              <a:t>8/30/17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304FF-4676-CB4C-ADF6-1716277621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70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voltron-team@cisco.com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Voltron planning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Client and MM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Low Latency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latency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Probes to measure different paths are deployed and active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latency measurements are available and associated to paths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{Client, MM, probes}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745207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Suggested work items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981397"/>
              </p:ext>
            </p:extLst>
          </p:nvPr>
        </p:nvGraphicFramePr>
        <p:xfrm>
          <a:off x="1856902" y="2606832"/>
          <a:ext cx="8128000" cy="3560504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4064000"/>
                <a:gridCol w="4064000"/>
              </a:tblGrid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base infrastructure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-diagram building (what does the thing we’re building look like)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-manual deployment (proving it out by hand)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-validation/service checks for basics (how do we know we have a stable foundation)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deployment (how can other people do it)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-automation of validation (how can other people know that the thing they built is working)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(how do we track changes)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-packaging (how do people get it – similar to deployment but combines versioning, too)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framework 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initial use cases and information flow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-definition of framework templates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-tooling to build/package/deploy service from definition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of framework and service tooling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-versioning of templates and tools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-incorporation into base architecture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  <a:tr h="1780252"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tooling and support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-identification/packaging of clients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-testbed creation and automation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-test harness for services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-CI/CD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4) services (multiple)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-articulation of business value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-service definition (data needs, </a:t>
                      </a:r>
                      <a:r>
                        <a:rPr lang="en-US" sz="1000" b="0" i="0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api</a:t>
                      </a:r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etc.)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-information flow mapping onto architecture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--gap identification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-algorithm development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-validation/testing</a:t>
                      </a:r>
                    </a:p>
                    <a:p>
                      <a:r>
                        <a:rPr lang="en-US" sz="1000" b="0" i="0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-validation automation</a:t>
                      </a:r>
                    </a:p>
                    <a:p>
                      <a:endParaRPr lang="en-US" sz="1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4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73218"/>
          </a:xfrm>
        </p:spPr>
        <p:txBody>
          <a:bodyPr/>
          <a:lstStyle/>
          <a:p>
            <a:r>
              <a:rPr lang="en-US" smtClean="0"/>
              <a:t>1</a:t>
            </a:r>
            <a:r>
              <a:rPr lang="en-US" baseline="30000" smtClean="0"/>
              <a:t>st</a:t>
            </a:r>
            <a:r>
              <a:rPr lang="en-US" smtClean="0"/>
              <a:t> Milestone: Present </a:t>
            </a:r>
            <a:r>
              <a:rPr lang="en-US" dirty="0" smtClean="0"/>
              <a:t>DC fabric BAF balancing and uplifted IBC Video demo at NAG/</a:t>
            </a:r>
            <a:r>
              <a:rPr lang="en-US" dirty="0" err="1" smtClean="0"/>
              <a:t>obiWAN</a:t>
            </a:r>
            <a:r>
              <a:rPr lang="en-US" dirty="0" smtClean="0"/>
              <a:t> in October</a:t>
            </a:r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001949" y="5350214"/>
            <a:ext cx="10361579" cy="97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V="1">
            <a:off x="1001949" y="5126478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15652" y="5680955"/>
            <a:ext cx="572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Today</a:t>
            </a:r>
          </a:p>
          <a:p>
            <a:r>
              <a:rPr lang="en-US" sz="1200" dirty="0" smtClean="0"/>
              <a:t>(7/24)</a:t>
            </a:r>
            <a:endParaRPr lang="en-US" sz="1200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1952541" y="512647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707785" y="5675696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Start</a:t>
            </a:r>
          </a:p>
          <a:p>
            <a:r>
              <a:rPr lang="en-US" sz="1200" dirty="0" smtClean="0"/>
              <a:t>(8/2)</a:t>
            </a:r>
            <a:endParaRPr lang="en-US" sz="1200" dirty="0"/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8719753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384816" y="5669646"/>
            <a:ext cx="700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 smtClean="0"/>
              <a:t>obiWAN</a:t>
            </a:r>
            <a:endParaRPr lang="en-US" sz="1200" dirty="0" smtClean="0"/>
          </a:p>
          <a:p>
            <a:r>
              <a:rPr lang="en-US" sz="1200" dirty="0" smtClean="0"/>
              <a:t>(10/25)</a:t>
            </a:r>
            <a:endParaRPr lang="en-US" sz="1200" dirty="0"/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510077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100998" y="568095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(8/18)</a:t>
            </a:r>
            <a:endParaRPr lang="en-US" sz="1200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5738871" y="5131736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348489" y="5680955"/>
            <a:ext cx="800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IBC Demo</a:t>
            </a:r>
          </a:p>
          <a:p>
            <a:pPr algn="ctr"/>
            <a:r>
              <a:rPr lang="en-US" sz="1200" dirty="0" smtClean="0"/>
              <a:t>(9/15)</a:t>
            </a:r>
            <a:endParaRPr lang="en-US" sz="1200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7240486" y="5120427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834701" y="5683315"/>
            <a:ext cx="8115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Milestone</a:t>
            </a:r>
          </a:p>
          <a:p>
            <a:pPr algn="ctr"/>
            <a:r>
              <a:rPr lang="en-US" sz="1200" dirty="0" smtClean="0"/>
              <a:t>(10/6)</a:t>
            </a:r>
            <a:endParaRPr lang="en-US" sz="1200" dirty="0"/>
          </a:p>
        </p:txBody>
      </p:sp>
      <p:sp>
        <p:nvSpPr>
          <p:cNvPr id="19" name="Rectangle 18"/>
          <p:cNvSpPr/>
          <p:nvPr/>
        </p:nvSpPr>
        <p:spPr>
          <a:xfrm>
            <a:off x="3591103" y="4876975"/>
            <a:ext cx="666155" cy="35834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GSX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1677" y="4015201"/>
            <a:ext cx="910488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Define Architecture</a:t>
            </a:r>
          </a:p>
          <a:p>
            <a:r>
              <a:rPr lang="en-US" sz="1000" dirty="0" smtClean="0"/>
              <a:t>- Create Behavioral Spec</a:t>
            </a:r>
            <a:endParaRPr lang="en-US" sz="1000" dirty="0"/>
          </a:p>
        </p:txBody>
      </p:sp>
      <p:sp>
        <p:nvSpPr>
          <p:cNvPr id="21" name="TextBox 20"/>
          <p:cNvSpPr txBox="1"/>
          <p:nvPr/>
        </p:nvSpPr>
        <p:spPr>
          <a:xfrm>
            <a:off x="7279397" y="4034595"/>
            <a:ext cx="14074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45720" rIns="0" rtlCol="0">
            <a:spAutoFit/>
          </a:bodyPr>
          <a:lstStyle/>
          <a:p>
            <a:r>
              <a:rPr lang="en-US" sz="1000" dirty="0" smtClean="0"/>
              <a:t>- Build Demo Testbed</a:t>
            </a:r>
          </a:p>
          <a:p>
            <a:r>
              <a:rPr lang="en-US" sz="1000" dirty="0" smtClean="0"/>
              <a:t>- Practice Demo</a:t>
            </a:r>
            <a:endParaRPr lang="en-US" sz="1000" dirty="0"/>
          </a:p>
        </p:txBody>
      </p:sp>
      <p:cxnSp>
        <p:nvCxnSpPr>
          <p:cNvPr id="22" name="Straight Connector 21"/>
          <p:cNvCxnSpPr/>
          <p:nvPr/>
        </p:nvCxnSpPr>
        <p:spPr>
          <a:xfrm flipV="1">
            <a:off x="6129118" y="5136205"/>
            <a:ext cx="0" cy="4474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729339" y="4584755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SR Summit</a:t>
            </a:r>
          </a:p>
          <a:p>
            <a:pPr algn="ctr"/>
            <a:r>
              <a:rPr lang="en-US" sz="1200" dirty="0" smtClean="0"/>
              <a:t>(9/20-21)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77509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996675"/>
              </p:ext>
            </p:extLst>
          </p:nvPr>
        </p:nvGraphicFramePr>
        <p:xfrm>
          <a:off x="838200" y="1001950"/>
          <a:ext cx="10515600" cy="545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Jeff’s</a:t>
                      </a:r>
                      <a:r>
                        <a:rPr lang="en-US" sz="1400" baseline="0" dirty="0" smtClean="0"/>
                        <a:t> 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AWS vs. GCP vs. on-</a:t>
                      </a:r>
                      <a:r>
                        <a:rPr lang="en-US" sz="1400" dirty="0" err="1" smtClean="0"/>
                        <a:t>prem</a:t>
                      </a:r>
                      <a:r>
                        <a:rPr lang="en-US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Hybrid model essential from the start; AWS for easier billing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k8s +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OpenShift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but support for anything vanilla,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running on AWS</a:t>
                      </a:r>
                      <a:endParaRPr lang="en-US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Separate</a:t>
                      </a:r>
                      <a:r>
                        <a:rPr lang="en-US" sz="1400" baseline="0" dirty="0" smtClean="0"/>
                        <a:t> analytics stack as part of project?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bindings to support 3</a:t>
                      </a:r>
                      <a:r>
                        <a:rPr lang="en-US" sz="1400" baseline="30000" dirty="0" smtClean="0"/>
                        <a:t>rd</a:t>
                      </a:r>
                      <a:r>
                        <a:rPr lang="en-US" sz="1400" dirty="0" smtClean="0"/>
                        <a:t>-party data</a:t>
                      </a:r>
                      <a:r>
                        <a:rPr lang="en-US" sz="1400" baseline="0" dirty="0" smtClean="0"/>
                        <a:t> sources in the future, but keep analytics in-house for first phase (plus, Voltron services shouldn’t care where data are coming from)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Which 2 use cases to target first?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DC BAF balancer and at least part of the IBC</a:t>
                      </a:r>
                      <a:r>
                        <a:rPr lang="en-US" sz="1400" baseline="0" dirty="0" smtClean="0"/>
                        <a:t> Demo (high BW path)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Espresso-style EPE: “French Press”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Specifications for timing</a:t>
                      </a:r>
                      <a:r>
                        <a:rPr lang="en-US" sz="1400" baseline="0" dirty="0" smtClean="0"/>
                        <a:t> between data source and computations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Encode constraints as part of service spec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 How many devices in network?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100 routers, 300 SIDs, 300 hosts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100 routers, 300 SIDs, 300 hosts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Scaling:</a:t>
                      </a:r>
                      <a:r>
                        <a:rPr lang="en-US" sz="1400" baseline="0" dirty="0" smtClean="0"/>
                        <a:t> How many API requests/s?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TBD, probably scalable without extra thought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Performance: Latency bounds</a:t>
                      </a:r>
                      <a:r>
                        <a:rPr lang="en-US" sz="1400" baseline="0" dirty="0" smtClean="0"/>
                        <a:t> on API calls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All API calls make round trip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to cloud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Footprint</a:t>
                      </a:r>
                      <a:r>
                        <a:rPr lang="en-US" sz="1400" baseline="0" dirty="0" smtClean="0"/>
                        <a:t> constraints?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Target an AIO instance for</a:t>
                      </a:r>
                      <a:r>
                        <a:rPr lang="en-US" sz="1400" baseline="0" dirty="0" smtClean="0"/>
                        <a:t> 16 cores and however much memory makes sense based on VM sizing on chosen platform.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Small/medium machines for servicing API requests, larger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VMs for backend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 organization: how many people?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TBD based on architecture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(Staffing</a:t>
                      </a:r>
                      <a:r>
                        <a:rPr lang="en-US" sz="1400" baseline="0" dirty="0" smtClean="0"/>
                        <a:t> in different doc)</a:t>
                      </a:r>
                      <a:endParaRPr 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Project</a:t>
                      </a:r>
                      <a:r>
                        <a:rPr lang="en-US" sz="1400" baseline="0" dirty="0" smtClean="0"/>
                        <a:t> organization: sprint durations?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 weeks because</a:t>
                      </a:r>
                      <a:r>
                        <a:rPr lang="en-US" sz="1400" baseline="0" dirty="0" smtClean="0"/>
                        <a:t> summertime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2 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weeks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755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682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 Questions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8786600"/>
              </p:ext>
            </p:extLst>
          </p:nvPr>
        </p:nvGraphicFramePr>
        <p:xfrm>
          <a:off x="838200" y="1001950"/>
          <a:ext cx="10515600" cy="57917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/>
                <a:gridCol w="3505200"/>
                <a:gridCol w="3505200"/>
              </a:tblGrid>
              <a:tr h="3659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Question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Omar’s/Bruce’s/Rachael’s </a:t>
                      </a:r>
                      <a:r>
                        <a:rPr lang="en-US" sz="1400" baseline="0" dirty="0" smtClean="0"/>
                        <a:t>take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Direction</a:t>
                      </a:r>
                      <a:endParaRPr lang="en-US" sz="1400" dirty="0"/>
                    </a:p>
                  </a:txBody>
                  <a:tcPr/>
                </a:tc>
              </a:tr>
              <a:tr h="1353446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Host stack: </a:t>
                      </a:r>
                      <a:r>
                        <a:rPr lang="en-US" sz="1400" dirty="0" err="1" smtClean="0"/>
                        <a:t>Contiv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VPP, bare metal, etc.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2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parts: generic logic to interact with Voltron, custom programmer for destination environment (k8s vs. VPP vs. Linux) </a:t>
                      </a:r>
                      <a:r>
                        <a:rPr lang="mr-IN" sz="14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reuse </a:t>
                      </a:r>
                      <a:r>
                        <a:rPr lang="en-US" sz="1400" baseline="0" dirty="0" err="1" smtClean="0">
                          <a:solidFill>
                            <a:schemeClr val="accent6"/>
                          </a:solidFill>
                        </a:rPr>
                        <a:t>Contiv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plugin for now, Jeff/Bruce to investigate for more “real” solution moving forward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9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Data bus: Kafka?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Kafka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Kafka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11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Where is metric/telemetry</a:t>
                      </a:r>
                      <a:r>
                        <a:rPr lang="en-US" sz="1400" baseline="0" dirty="0" smtClean="0"/>
                        <a:t> data stored?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Neo4j as a graph DB, but need input</a:t>
                      </a:r>
                      <a:r>
                        <a:rPr lang="en-US" sz="1400" baseline="0" dirty="0" smtClean="0"/>
                        <a:t> from SW </a:t>
                      </a:r>
                      <a:r>
                        <a:rPr lang="en-US" sz="1400" baseline="0" dirty="0" err="1" smtClean="0"/>
                        <a:t>devs</a:t>
                      </a:r>
                      <a:r>
                        <a:rPr lang="en-US" sz="1400" baseline="0" dirty="0" smtClean="0"/>
                        <a:t> (Matt/Steve/Adam/Daniel)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ArangoDB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as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en-US" sz="1400" baseline="0" dirty="0" err="1" smtClean="0">
                          <a:solidFill>
                            <a:schemeClr val="accent6"/>
                          </a:solidFill>
                        </a:rPr>
                        <a:t>graphDB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, TSDB TBD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11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Navigation of political landmines related to other products and kingdoms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Let Brook keep</a:t>
                      </a:r>
                      <a:r>
                        <a:rPr lang="en-US" sz="1400" baseline="0" dirty="0" smtClean="0"/>
                        <a:t> being Brook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, but limit external communication until later time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36593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Yet another visualization engine?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Leverage what we have with, say, </a:t>
                      </a:r>
                      <a:r>
                        <a:rPr lang="en-US" sz="1400" dirty="0" err="1" smtClean="0"/>
                        <a:t>pNDA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HeapsterDB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for monitoring k8s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511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Testing environment and developer visibility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What we build for ourselves is also meant for consumers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  <a:sym typeface="Wingdings"/>
                        </a:rPr>
                        <a:t></a:t>
                      </a:r>
                      <a:endParaRPr lang="en-US" sz="1400" dirty="0"/>
                    </a:p>
                  </a:txBody>
                  <a:tcPr/>
                </a:tc>
              </a:tr>
              <a:tr h="511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Software</a:t>
                      </a:r>
                      <a:r>
                        <a:rPr lang="en-US" sz="1400" baseline="0" dirty="0" smtClean="0"/>
                        <a:t> frameworks and languages to adopt?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Don’t chase the shiny new if not needed, but make sure we get Matt’s feedback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Mostly Go.</a:t>
                      </a:r>
                      <a:r>
                        <a:rPr lang="en-US" sz="1400" baseline="0" dirty="0" smtClean="0"/>
                        <a:t>  See </a:t>
                      </a:r>
                      <a:r>
                        <a:rPr lang="en-US" sz="1400" baseline="0" dirty="0" err="1" smtClean="0"/>
                        <a:t>github</a:t>
                      </a:r>
                      <a:r>
                        <a:rPr lang="en-US" sz="1400" baseline="0" dirty="0" smtClean="0"/>
                        <a:t> repo for docs.</a:t>
                      </a:r>
                      <a:endParaRPr lang="en-US" sz="1400" dirty="0"/>
                    </a:p>
                  </a:txBody>
                  <a:tcPr/>
                </a:tc>
              </a:tr>
              <a:tr h="511302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IPv4 vs. IPv6?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Build v6 first, v4 as the odd man out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v6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for signaling, v4 in </a:t>
                      </a:r>
                      <a:r>
                        <a:rPr lang="en-US" sz="1400" baseline="0" dirty="0" err="1" smtClean="0">
                          <a:solidFill>
                            <a:schemeClr val="accent6"/>
                          </a:solidFill>
                        </a:rPr>
                        <a:t>dataplane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mr-IN" sz="1400" baseline="0" dirty="0" smtClean="0">
                          <a:solidFill>
                            <a:schemeClr val="accent6"/>
                          </a:solidFill>
                        </a:rPr>
                        <a:t>–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requires IBC uplift potentially</a:t>
                      </a:r>
                      <a:endParaRPr lang="en-US" sz="1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  <a:tr h="721838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Team communication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Use </a:t>
                      </a:r>
                      <a:r>
                        <a:rPr lang="en-US" sz="1400" dirty="0" err="1" smtClean="0"/>
                        <a:t>wwwin-github.cisco.com</a:t>
                      </a:r>
                      <a:r>
                        <a:rPr lang="en-US" sz="1400" dirty="0" smtClean="0"/>
                        <a:t>/spa-</a:t>
                      </a:r>
                      <a:r>
                        <a:rPr lang="en-US" sz="1400" dirty="0" err="1" smtClean="0"/>
                        <a:t>ie</a:t>
                      </a:r>
                      <a:r>
                        <a:rPr lang="en-US" sz="1400" dirty="0" smtClean="0"/>
                        <a:t> for big things, Paul’s </a:t>
                      </a:r>
                      <a:r>
                        <a:rPr lang="en-US" sz="1400" dirty="0" err="1" smtClean="0"/>
                        <a:t>docwiki</a:t>
                      </a:r>
                      <a:r>
                        <a:rPr lang="en-US" sz="1400" dirty="0" smtClean="0"/>
                        <a:t> for documentation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Use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wwwin-github.cisco.com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/spa-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ie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for big things, Paul’s </a:t>
                      </a:r>
                      <a:r>
                        <a:rPr lang="en-US" sz="1400" dirty="0" err="1" smtClean="0">
                          <a:solidFill>
                            <a:schemeClr val="accent6"/>
                          </a:solidFill>
                        </a:rPr>
                        <a:t>docwiki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 for 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</a:rPr>
                        <a:t>documentation, </a:t>
                      </a:r>
                      <a:r>
                        <a:rPr lang="en-US" sz="1400" dirty="0" smtClean="0">
                          <a:solidFill>
                            <a:schemeClr val="accent6"/>
                          </a:solidFill>
                          <a:hlinkClick r:id="rId2"/>
                        </a:rPr>
                        <a:t>voltron-team@cisco.com</a:t>
                      </a:r>
                      <a:r>
                        <a:rPr lang="en-US" sz="1400" baseline="0" dirty="0" smtClean="0">
                          <a:solidFill>
                            <a:schemeClr val="accent6"/>
                          </a:solidFill>
                        </a:rPr>
                        <a:t> for mailer</a:t>
                      </a:r>
                      <a:endParaRPr lang="en-US" sz="1400" dirty="0" smtClean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2019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Endpoint DB replicator container (</a:t>
            </a:r>
            <a:r>
              <a:rPr lang="en-US" dirty="0" err="1" smtClean="0"/>
              <a:t>Contiv</a:t>
            </a:r>
            <a:r>
              <a:rPr lang="en-US" dirty="0" smtClean="0"/>
              <a:t>) requests label stack to use for DB replication going from destination A to B in same DC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BAF balancer service looks at most recent utilization across the 4 fabric planes and determines least used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Container initialized so that all traffic has label appended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68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BAF balancing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endpoint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BAF balancer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Necessary links are distinguished as planes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 (and therefore planes)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99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466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MPE requests label stack to use for video stream going from MPE to CDN destination A with minimum available bandwidth of 3Gbps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Bandwidth Broker service looks at topology and latest telemetry to determine end-to-end path with sufficient capacity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613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Pre-conditions: IBC High BW Video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33541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API exists for MPE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BW Broker service has been loaded on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successfully published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The service has a live responder for API queries in that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how to call the API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whom to ask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knows the keys of the query (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dst</a:t>
            </a:r>
            <a:r>
              <a:rPr lang="en-US" dirty="0" smtClean="0"/>
              <a:t> IP, label vs. segment, max </a:t>
            </a:r>
            <a:r>
              <a:rPr lang="en-US" dirty="0" err="1" smtClean="0"/>
              <a:t>bw</a:t>
            </a:r>
            <a:r>
              <a:rPr lang="en-US" dirty="0" smtClean="0"/>
              <a:t> parameter)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It understands the reply (label or segment ID)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The endpoint knows which API to call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Lowest-utilized-plane vs. latency vs. security, etc.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Parameters to the API (max </a:t>
            </a:r>
            <a:r>
              <a:rPr lang="en-US" dirty="0" err="1" smtClean="0"/>
              <a:t>bw</a:t>
            </a:r>
            <a:r>
              <a:rPr lang="en-US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service knows how to get the answer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Topology information is available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Recent* bandwidth utilization is available and associated to links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Connectivity exists between endpoint and Voltron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MTU set high enough to allow for full label stack</a:t>
            </a:r>
          </a:p>
        </p:txBody>
      </p:sp>
    </p:spTree>
    <p:extLst>
      <p:ext uri="{BB962C8B-B14F-4D97-AF65-F5344CB8AC3E}">
        <p14:creationId xmlns:p14="http://schemas.microsoft.com/office/powerpoint/2010/main" val="1488808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Runtime Flow: IBC Low </a:t>
            </a:r>
            <a:r>
              <a:rPr lang="en-US" dirty="0"/>
              <a:t>L</a:t>
            </a:r>
            <a:r>
              <a:rPr lang="en-US" dirty="0" smtClean="0"/>
              <a:t>atency 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108247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send manifest request for internal cloud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Client caches result for next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receives manifest request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requests label stack to use for manifest going from MM to client destination A with max latency 100ms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Low Latency service looks at topology and latest telemetry to determine end-to-end path to meet constraints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Voltron responds with label stack associated with selected path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MM caches result for subsequent requests (channel changes)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IPVS applies label stack when responding with manifest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traffic go with that label stack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256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4602</TotalTime>
  <Words>1393</Words>
  <Application>Microsoft Macintosh PowerPoint</Application>
  <PresentationFormat>Widescreen</PresentationFormat>
  <Paragraphs>190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Calibri Light</vt:lpstr>
      <vt:lpstr>Mangal</vt:lpstr>
      <vt:lpstr>Wingdings</vt:lpstr>
      <vt:lpstr>Arial</vt:lpstr>
      <vt:lpstr>Office Theme</vt:lpstr>
      <vt:lpstr>Voltron planning</vt:lpstr>
      <vt:lpstr>Timeline</vt:lpstr>
      <vt:lpstr>Open Questions</vt:lpstr>
      <vt:lpstr>Open Questions</vt:lpstr>
      <vt:lpstr>Runtime Flow: BAF balancing</vt:lpstr>
      <vt:lpstr>Pre-conditions: BAF balancing</vt:lpstr>
      <vt:lpstr>Runtime Flow: IBC High BW Video Demo</vt:lpstr>
      <vt:lpstr>Pre-conditions: IBC High BW Video Demo</vt:lpstr>
      <vt:lpstr>Runtime Flow: IBC Low Latency Demo</vt:lpstr>
      <vt:lpstr>Pre-conditions: IBC Low Latency Demo</vt:lpstr>
      <vt:lpstr>Suggested work items</vt:lpstr>
    </vt:vector>
  </TitlesOfParts>
  <Company/>
  <LinksUpToDate>false</LinksUpToDate>
  <SharedDoc>false</SharedDoc>
  <HyperlinksChanged>false</HyperlinksChanged>
  <AppVersion>15.0026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Voltron planning</dc:title>
  <dc:creator>jeff.byzek@gmail.com</dc:creator>
  <cp:lastModifiedBy>jeff.byzek@gmail.com</cp:lastModifiedBy>
  <cp:revision>94</cp:revision>
  <dcterms:created xsi:type="dcterms:W3CDTF">2017-07-20T17:15:11Z</dcterms:created>
  <dcterms:modified xsi:type="dcterms:W3CDTF">2017-08-30T17:40:13Z</dcterms:modified>
</cp:coreProperties>
</file>