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6"/>
    <p:restoredTop sz="94651"/>
  </p:normalViewPr>
  <p:slideViewPr>
    <p:cSldViewPr snapToGrid="0" snapToObjects="1" showGuides="1">
      <p:cViewPr varScale="1">
        <p:scale>
          <a:sx n="100" d="100"/>
          <a:sy n="100" d="100"/>
        </p:scale>
        <p:origin x="160" y="1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DF73F-5D6E-2449-B240-76FE5542F7D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834C-6317-2B4F-A913-700457A3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3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DDD4-14D6-454D-905E-2738A266E0A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48B9-8C5A-D240-96A2-7E3BCCC2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42551" y="1986444"/>
            <a:ext cx="11331145" cy="830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9875"/>
            <a:ext cx="10515600" cy="1325563"/>
          </a:xfrm>
        </p:spPr>
        <p:txBody>
          <a:bodyPr/>
          <a:lstStyle/>
          <a:p>
            <a:r>
              <a:rPr lang="en-US" b="1" smtClean="0"/>
              <a:t>Voltron - Goals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088469" y="277566"/>
            <a:ext cx="682821" cy="769301"/>
            <a:chOff x="2614572" y="1987019"/>
            <a:chExt cx="2402800" cy="2707115"/>
          </a:xfrm>
          <a:solidFill>
            <a:schemeClr val="tx1"/>
          </a:solidFill>
        </p:grpSpPr>
        <p:sp>
          <p:nvSpPr>
            <p:cNvPr id="6" name="Oval 5"/>
            <p:cNvSpPr/>
            <p:nvPr/>
          </p:nvSpPr>
          <p:spPr>
            <a:xfrm>
              <a:off x="2614572" y="360488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7" name="Oval 6"/>
            <p:cNvSpPr/>
            <p:nvPr/>
          </p:nvSpPr>
          <p:spPr>
            <a:xfrm>
              <a:off x="2879025" y="202955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8" name="Oval 7"/>
            <p:cNvSpPr/>
            <p:nvPr/>
          </p:nvSpPr>
          <p:spPr>
            <a:xfrm>
              <a:off x="4671875" y="3822660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9" name="Oval 434"/>
            <p:cNvSpPr/>
            <p:nvPr/>
          </p:nvSpPr>
          <p:spPr>
            <a:xfrm>
              <a:off x="3669740" y="4152544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0" name="Oval 436"/>
            <p:cNvSpPr/>
            <p:nvPr/>
          </p:nvSpPr>
          <p:spPr>
            <a:xfrm>
              <a:off x="3293264" y="2962477"/>
              <a:ext cx="737276" cy="737276"/>
            </a:xfrm>
            <a:custGeom>
              <a:avLst/>
              <a:gdLst/>
              <a:ahLst/>
              <a:cxnLst/>
              <a:rect l="l" t="t" r="r" b="b"/>
              <a:pathLst>
                <a:path w="737276" h="737276">
                  <a:moveTo>
                    <a:pt x="368638" y="146586"/>
                  </a:moveTo>
                  <a:cubicBezTo>
                    <a:pt x="246002" y="146586"/>
                    <a:pt x="146586" y="246002"/>
                    <a:pt x="146586" y="368638"/>
                  </a:cubicBezTo>
                  <a:cubicBezTo>
                    <a:pt x="146586" y="491274"/>
                    <a:pt x="246002" y="590690"/>
                    <a:pt x="368638" y="590690"/>
                  </a:cubicBezTo>
                  <a:cubicBezTo>
                    <a:pt x="491274" y="590690"/>
                    <a:pt x="590690" y="491274"/>
                    <a:pt x="590690" y="368638"/>
                  </a:cubicBezTo>
                  <a:cubicBezTo>
                    <a:pt x="590690" y="246002"/>
                    <a:pt x="491274" y="146586"/>
                    <a:pt x="368638" y="146586"/>
                  </a:cubicBezTo>
                  <a:close/>
                  <a:moveTo>
                    <a:pt x="368638" y="0"/>
                  </a:moveTo>
                  <a:cubicBezTo>
                    <a:pt x="572231" y="0"/>
                    <a:pt x="737276" y="165045"/>
                    <a:pt x="737276" y="368638"/>
                  </a:cubicBezTo>
                  <a:cubicBezTo>
                    <a:pt x="737276" y="572231"/>
                    <a:pt x="572231" y="737276"/>
                    <a:pt x="368638" y="737276"/>
                  </a:cubicBezTo>
                  <a:cubicBezTo>
                    <a:pt x="165045" y="737276"/>
                    <a:pt x="0" y="572231"/>
                    <a:pt x="0" y="368638"/>
                  </a:cubicBezTo>
                  <a:cubicBezTo>
                    <a:pt x="0" y="165045"/>
                    <a:pt x="165045" y="0"/>
                    <a:pt x="368638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1" name="Oval 434"/>
            <p:cNvSpPr/>
            <p:nvPr/>
          </p:nvSpPr>
          <p:spPr>
            <a:xfrm>
              <a:off x="4396771" y="1987019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 rot="2634435">
              <a:off x="4100829" y="2251865"/>
              <a:ext cx="164886" cy="105470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3" name="Rounded Rectangle 12"/>
            <p:cNvSpPr/>
            <p:nvPr/>
          </p:nvSpPr>
          <p:spPr>
            <a:xfrm rot="19825110">
              <a:off x="3160933" y="2381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4" name="Rounded Rectangle 13"/>
            <p:cNvSpPr/>
            <p:nvPr/>
          </p:nvSpPr>
          <p:spPr>
            <a:xfrm rot="19825110">
              <a:off x="3329741" y="270087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5" name="Rounded Rectangle 14"/>
            <p:cNvSpPr/>
            <p:nvPr/>
          </p:nvSpPr>
          <p:spPr>
            <a:xfrm rot="3615911">
              <a:off x="3098857" y="3473280"/>
              <a:ext cx="11709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6" name="Rounded Rectangle 15"/>
            <p:cNvSpPr/>
            <p:nvPr/>
          </p:nvSpPr>
          <p:spPr>
            <a:xfrm rot="18142532">
              <a:off x="4074685" y="347533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7" name="Rounded Rectangle 16"/>
            <p:cNvSpPr/>
            <p:nvPr/>
          </p:nvSpPr>
          <p:spPr>
            <a:xfrm rot="18142532">
              <a:off x="4414140" y="3667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 rot="20851492">
              <a:off x="3735999" y="3563448"/>
              <a:ext cx="155599" cy="70552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42551" y="2917489"/>
            <a:ext cx="11331145" cy="8302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7957" y="3832818"/>
            <a:ext cx="11331145" cy="8302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2551" y="4758548"/>
            <a:ext cx="11331145" cy="830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635" y="1925700"/>
            <a:ext cx="9195642" cy="919971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value linked to SP end customer application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098131" y="2854449"/>
            <a:ext cx="9195642" cy="976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abstractions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can realize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100409" y="3775322"/>
            <a:ext cx="9195642" cy="986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100% SP serviceable parts, flexible to meet business transitions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106672" y="4668557"/>
            <a:ext cx="9195642" cy="85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delineated roles for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“friction-less”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services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942595" y="3037827"/>
            <a:ext cx="469941" cy="557148"/>
          </a:xfrm>
          <a:custGeom>
            <a:avLst/>
            <a:gdLst>
              <a:gd name="connsiteX0" fmla="*/ 949779 w 2659118"/>
              <a:gd name="connsiteY0" fmla="*/ 4491277 h 4744915"/>
              <a:gd name="connsiteX1" fmla="*/ 1709342 w 2659118"/>
              <a:gd name="connsiteY1" fmla="*/ 4491277 h 4744915"/>
              <a:gd name="connsiteX2" fmla="*/ 1708598 w 2659118"/>
              <a:gd name="connsiteY2" fmla="*/ 4493672 h 4744915"/>
              <a:gd name="connsiteX3" fmla="*/ 1329560 w 2659118"/>
              <a:gd name="connsiteY3" fmla="*/ 4744915 h 4744915"/>
              <a:gd name="connsiteX4" fmla="*/ 950522 w 2659118"/>
              <a:gd name="connsiteY4" fmla="*/ 4493672 h 4744915"/>
              <a:gd name="connsiteX5" fmla="*/ 840517 w 2659118"/>
              <a:gd name="connsiteY5" fmla="*/ 4209286 h 4744915"/>
              <a:gd name="connsiteX6" fmla="*/ 1818601 w 2659118"/>
              <a:gd name="connsiteY6" fmla="*/ 4209286 h 4744915"/>
              <a:gd name="connsiteX7" fmla="*/ 1875570 w 2659118"/>
              <a:gd name="connsiteY7" fmla="*/ 4266255 h 4744915"/>
              <a:gd name="connsiteX8" fmla="*/ 1875570 w 2659118"/>
              <a:gd name="connsiteY8" fmla="*/ 4330993 h 4744915"/>
              <a:gd name="connsiteX9" fmla="*/ 1818601 w 2659118"/>
              <a:gd name="connsiteY9" fmla="*/ 4387962 h 4744915"/>
              <a:gd name="connsiteX10" fmla="*/ 840517 w 2659118"/>
              <a:gd name="connsiteY10" fmla="*/ 4387962 h 4744915"/>
              <a:gd name="connsiteX11" fmla="*/ 783548 w 2659118"/>
              <a:gd name="connsiteY11" fmla="*/ 4330993 h 4744915"/>
              <a:gd name="connsiteX12" fmla="*/ 783548 w 2659118"/>
              <a:gd name="connsiteY12" fmla="*/ 4266255 h 4744915"/>
              <a:gd name="connsiteX13" fmla="*/ 840517 w 2659118"/>
              <a:gd name="connsiteY13" fmla="*/ 4209286 h 4744915"/>
              <a:gd name="connsiteX14" fmla="*/ 840517 w 2659118"/>
              <a:gd name="connsiteY14" fmla="*/ 3927294 h 4744915"/>
              <a:gd name="connsiteX15" fmla="*/ 1818601 w 2659118"/>
              <a:gd name="connsiteY15" fmla="*/ 3927294 h 4744915"/>
              <a:gd name="connsiteX16" fmla="*/ 1875570 w 2659118"/>
              <a:gd name="connsiteY16" fmla="*/ 3984263 h 4744915"/>
              <a:gd name="connsiteX17" fmla="*/ 1875570 w 2659118"/>
              <a:gd name="connsiteY17" fmla="*/ 4049001 h 4744915"/>
              <a:gd name="connsiteX18" fmla="*/ 1818601 w 2659118"/>
              <a:gd name="connsiteY18" fmla="*/ 4105970 h 4744915"/>
              <a:gd name="connsiteX19" fmla="*/ 840517 w 2659118"/>
              <a:gd name="connsiteY19" fmla="*/ 4105970 h 4744915"/>
              <a:gd name="connsiteX20" fmla="*/ 783548 w 2659118"/>
              <a:gd name="connsiteY20" fmla="*/ 4049001 h 4744915"/>
              <a:gd name="connsiteX21" fmla="*/ 783548 w 2659118"/>
              <a:gd name="connsiteY21" fmla="*/ 3984263 h 4744915"/>
              <a:gd name="connsiteX22" fmla="*/ 840517 w 2659118"/>
              <a:gd name="connsiteY22" fmla="*/ 3927294 h 4744915"/>
              <a:gd name="connsiteX23" fmla="*/ 840517 w 2659118"/>
              <a:gd name="connsiteY23" fmla="*/ 3645302 h 4744915"/>
              <a:gd name="connsiteX24" fmla="*/ 1818601 w 2659118"/>
              <a:gd name="connsiteY24" fmla="*/ 3645302 h 4744915"/>
              <a:gd name="connsiteX25" fmla="*/ 1875570 w 2659118"/>
              <a:gd name="connsiteY25" fmla="*/ 3702271 h 4744915"/>
              <a:gd name="connsiteX26" fmla="*/ 1875570 w 2659118"/>
              <a:gd name="connsiteY26" fmla="*/ 3767009 h 4744915"/>
              <a:gd name="connsiteX27" fmla="*/ 1818601 w 2659118"/>
              <a:gd name="connsiteY27" fmla="*/ 3823978 h 4744915"/>
              <a:gd name="connsiteX28" fmla="*/ 840517 w 2659118"/>
              <a:gd name="connsiteY28" fmla="*/ 3823978 h 4744915"/>
              <a:gd name="connsiteX29" fmla="*/ 783548 w 2659118"/>
              <a:gd name="connsiteY29" fmla="*/ 3767009 h 4744915"/>
              <a:gd name="connsiteX30" fmla="*/ 783548 w 2659118"/>
              <a:gd name="connsiteY30" fmla="*/ 3702271 h 4744915"/>
              <a:gd name="connsiteX31" fmla="*/ 840517 w 2659118"/>
              <a:gd name="connsiteY31" fmla="*/ 3645302 h 4744915"/>
              <a:gd name="connsiteX32" fmla="*/ 1887832 w 2659118"/>
              <a:gd name="connsiteY32" fmla="*/ 367147 h 4744915"/>
              <a:gd name="connsiteX33" fmla="*/ 2399331 w 2659118"/>
              <a:gd name="connsiteY33" fmla="*/ 1570503 h 4744915"/>
              <a:gd name="connsiteX34" fmla="*/ 1887832 w 2659118"/>
              <a:gd name="connsiteY34" fmla="*/ 367147 h 4744915"/>
              <a:gd name="connsiteX35" fmla="*/ 1329559 w 2659118"/>
              <a:gd name="connsiteY35" fmla="*/ 0 h 4744915"/>
              <a:gd name="connsiteX36" fmla="*/ 2659118 w 2659118"/>
              <a:gd name="connsiteY36" fmla="*/ 1329559 h 4744915"/>
              <a:gd name="connsiteX37" fmla="*/ 2432050 w 2659118"/>
              <a:gd name="connsiteY37" fmla="*/ 2072928 h 4744915"/>
              <a:gd name="connsiteX38" fmla="*/ 2397105 w 2659118"/>
              <a:gd name="connsiteY38" fmla="*/ 2119660 h 4744915"/>
              <a:gd name="connsiteX39" fmla="*/ 2351882 w 2659118"/>
              <a:gd name="connsiteY39" fmla="*/ 2196370 h 4744915"/>
              <a:gd name="connsiteX40" fmla="*/ 1965435 w 2659118"/>
              <a:gd name="connsiteY40" fmla="*/ 3389582 h 4744915"/>
              <a:gd name="connsiteX41" fmla="*/ 1813032 w 2659118"/>
              <a:gd name="connsiteY41" fmla="*/ 3541985 h 4744915"/>
              <a:gd name="connsiteX42" fmla="*/ 846087 w 2659118"/>
              <a:gd name="connsiteY42" fmla="*/ 3541985 h 4744915"/>
              <a:gd name="connsiteX43" fmla="*/ 693684 w 2659118"/>
              <a:gd name="connsiteY43" fmla="*/ 3389582 h 4744915"/>
              <a:gd name="connsiteX44" fmla="*/ 317441 w 2659118"/>
              <a:gd name="connsiteY44" fmla="*/ 2222553 h 4744915"/>
              <a:gd name="connsiteX45" fmla="*/ 239538 w 2659118"/>
              <a:gd name="connsiteY45" fmla="*/ 2089605 h 4744915"/>
              <a:gd name="connsiteX46" fmla="*/ 227068 w 2659118"/>
              <a:gd name="connsiteY46" fmla="*/ 2072928 h 4744915"/>
              <a:gd name="connsiteX47" fmla="*/ 0 w 2659118"/>
              <a:gd name="connsiteY47" fmla="*/ 1329559 h 4744915"/>
              <a:gd name="connsiteX48" fmla="*/ 1329559 w 2659118"/>
              <a:gd name="connsiteY48" fmla="*/ 0 h 474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59118" h="4744915">
                <a:moveTo>
                  <a:pt x="949779" y="4491277"/>
                </a:moveTo>
                <a:lnTo>
                  <a:pt x="1709342" y="4491277"/>
                </a:lnTo>
                <a:lnTo>
                  <a:pt x="1708598" y="4493672"/>
                </a:lnTo>
                <a:cubicBezTo>
                  <a:pt x="1646150" y="4641317"/>
                  <a:pt x="1499953" y="4744915"/>
                  <a:pt x="1329560" y="4744915"/>
                </a:cubicBezTo>
                <a:cubicBezTo>
                  <a:pt x="1159167" y="4744915"/>
                  <a:pt x="1012971" y="4641317"/>
                  <a:pt x="950522" y="4493672"/>
                </a:cubicBezTo>
                <a:close/>
                <a:moveTo>
                  <a:pt x="840517" y="4209286"/>
                </a:moveTo>
                <a:lnTo>
                  <a:pt x="1818601" y="4209286"/>
                </a:lnTo>
                <a:cubicBezTo>
                  <a:pt x="1850064" y="4209286"/>
                  <a:pt x="1875570" y="4234792"/>
                  <a:pt x="1875570" y="4266255"/>
                </a:cubicBezTo>
                <a:lnTo>
                  <a:pt x="1875570" y="4330993"/>
                </a:lnTo>
                <a:cubicBezTo>
                  <a:pt x="1875570" y="4362456"/>
                  <a:pt x="1850064" y="4387962"/>
                  <a:pt x="1818601" y="4387962"/>
                </a:cubicBezTo>
                <a:lnTo>
                  <a:pt x="840517" y="4387962"/>
                </a:lnTo>
                <a:cubicBezTo>
                  <a:pt x="809054" y="4387962"/>
                  <a:pt x="783548" y="4362456"/>
                  <a:pt x="783548" y="4330993"/>
                </a:cubicBezTo>
                <a:lnTo>
                  <a:pt x="783548" y="4266255"/>
                </a:lnTo>
                <a:cubicBezTo>
                  <a:pt x="783548" y="4234792"/>
                  <a:pt x="809054" y="4209286"/>
                  <a:pt x="840517" y="4209286"/>
                </a:cubicBezTo>
                <a:close/>
                <a:moveTo>
                  <a:pt x="840517" y="3927294"/>
                </a:moveTo>
                <a:lnTo>
                  <a:pt x="1818601" y="3927294"/>
                </a:lnTo>
                <a:cubicBezTo>
                  <a:pt x="1850064" y="3927294"/>
                  <a:pt x="1875570" y="3952800"/>
                  <a:pt x="1875570" y="3984263"/>
                </a:cubicBezTo>
                <a:lnTo>
                  <a:pt x="1875570" y="4049001"/>
                </a:lnTo>
                <a:cubicBezTo>
                  <a:pt x="1875570" y="4080464"/>
                  <a:pt x="1850064" y="4105970"/>
                  <a:pt x="1818601" y="4105970"/>
                </a:cubicBezTo>
                <a:lnTo>
                  <a:pt x="840517" y="4105970"/>
                </a:lnTo>
                <a:cubicBezTo>
                  <a:pt x="809054" y="4105970"/>
                  <a:pt x="783548" y="4080464"/>
                  <a:pt x="783548" y="4049001"/>
                </a:cubicBezTo>
                <a:lnTo>
                  <a:pt x="783548" y="3984263"/>
                </a:lnTo>
                <a:cubicBezTo>
                  <a:pt x="783548" y="3952800"/>
                  <a:pt x="809054" y="3927294"/>
                  <a:pt x="840517" y="3927294"/>
                </a:cubicBezTo>
                <a:close/>
                <a:moveTo>
                  <a:pt x="840517" y="3645302"/>
                </a:moveTo>
                <a:lnTo>
                  <a:pt x="1818601" y="3645302"/>
                </a:lnTo>
                <a:cubicBezTo>
                  <a:pt x="1850064" y="3645302"/>
                  <a:pt x="1875570" y="3670808"/>
                  <a:pt x="1875570" y="3702271"/>
                </a:cubicBezTo>
                <a:lnTo>
                  <a:pt x="1875570" y="3767009"/>
                </a:lnTo>
                <a:cubicBezTo>
                  <a:pt x="1875570" y="3798472"/>
                  <a:pt x="1850064" y="3823978"/>
                  <a:pt x="1818601" y="3823978"/>
                </a:cubicBezTo>
                <a:lnTo>
                  <a:pt x="840517" y="3823978"/>
                </a:lnTo>
                <a:cubicBezTo>
                  <a:pt x="809054" y="3823978"/>
                  <a:pt x="783548" y="3798472"/>
                  <a:pt x="783548" y="3767009"/>
                </a:cubicBezTo>
                <a:lnTo>
                  <a:pt x="783548" y="3702271"/>
                </a:lnTo>
                <a:cubicBezTo>
                  <a:pt x="783548" y="3670808"/>
                  <a:pt x="809054" y="3645302"/>
                  <a:pt x="840517" y="3645302"/>
                </a:cubicBezTo>
                <a:close/>
                <a:moveTo>
                  <a:pt x="1887832" y="367147"/>
                </a:moveTo>
                <a:cubicBezTo>
                  <a:pt x="2304117" y="890872"/>
                  <a:pt x="2355045" y="1187549"/>
                  <a:pt x="2399331" y="1570503"/>
                </a:cubicBezTo>
                <a:cubicBezTo>
                  <a:pt x="2461331" y="1205712"/>
                  <a:pt x="2463544" y="731939"/>
                  <a:pt x="1887832" y="367147"/>
                </a:cubicBezTo>
                <a:close/>
                <a:moveTo>
                  <a:pt x="1329559" y="0"/>
                </a:moveTo>
                <a:cubicBezTo>
                  <a:pt x="2063854" y="0"/>
                  <a:pt x="2659118" y="595264"/>
                  <a:pt x="2659118" y="1329559"/>
                </a:cubicBezTo>
                <a:cubicBezTo>
                  <a:pt x="2659118" y="1604920"/>
                  <a:pt x="2575409" y="1860729"/>
                  <a:pt x="2432050" y="2072928"/>
                </a:cubicBezTo>
                <a:lnTo>
                  <a:pt x="2397105" y="2119660"/>
                </a:lnTo>
                <a:lnTo>
                  <a:pt x="2351882" y="2196370"/>
                </a:lnTo>
                <a:cubicBezTo>
                  <a:pt x="2017873" y="2782557"/>
                  <a:pt x="1974555" y="3161591"/>
                  <a:pt x="1965435" y="3389582"/>
                </a:cubicBezTo>
                <a:cubicBezTo>
                  <a:pt x="1965435" y="3473752"/>
                  <a:pt x="1897202" y="3541985"/>
                  <a:pt x="1813032" y="3541985"/>
                </a:cubicBezTo>
                <a:lnTo>
                  <a:pt x="846087" y="3541985"/>
                </a:lnTo>
                <a:cubicBezTo>
                  <a:pt x="761917" y="3541985"/>
                  <a:pt x="693684" y="3473752"/>
                  <a:pt x="693684" y="3389582"/>
                </a:cubicBezTo>
                <a:cubicBezTo>
                  <a:pt x="690847" y="3179628"/>
                  <a:pt x="576294" y="2701557"/>
                  <a:pt x="317441" y="2222553"/>
                </a:cubicBezTo>
                <a:lnTo>
                  <a:pt x="239538" y="2089605"/>
                </a:lnTo>
                <a:lnTo>
                  <a:pt x="227068" y="2072928"/>
                </a:lnTo>
                <a:cubicBezTo>
                  <a:pt x="83709" y="1860729"/>
                  <a:pt x="0" y="1604920"/>
                  <a:pt x="0" y="1329559"/>
                </a:cubicBezTo>
                <a:cubicBezTo>
                  <a:pt x="0" y="595264"/>
                  <a:pt x="595264" y="0"/>
                  <a:pt x="1329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1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959409" y="3952895"/>
            <a:ext cx="457949" cy="590074"/>
            <a:chOff x="5705" y="767"/>
            <a:chExt cx="662" cy="853"/>
          </a:xfrm>
          <a:solidFill>
            <a:schemeClr val="bg1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5968" y="767"/>
              <a:ext cx="69" cy="67"/>
            </a:xfrm>
            <a:custGeom>
              <a:avLst/>
              <a:gdLst>
                <a:gd name="T0" fmla="*/ 29 w 29"/>
                <a:gd name="T1" fmla="*/ 0 h 28"/>
                <a:gd name="T2" fmla="*/ 29 w 29"/>
                <a:gd name="T3" fmla="*/ 28 h 28"/>
                <a:gd name="T4" fmla="*/ 0 w 29"/>
                <a:gd name="T5" fmla="*/ 28 h 28"/>
                <a:gd name="T6" fmla="*/ 0 w 29"/>
                <a:gd name="T7" fmla="*/ 0 h 28"/>
                <a:gd name="T8" fmla="*/ 29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9" y="0"/>
                  </a:moveTo>
                  <a:cubicBezTo>
                    <a:pt x="29" y="9"/>
                    <a:pt x="29" y="18"/>
                    <a:pt x="29" y="28"/>
                  </a:cubicBezTo>
                  <a:cubicBezTo>
                    <a:pt x="20" y="28"/>
                    <a:pt x="11" y="28"/>
                    <a:pt x="0" y="28"/>
                  </a:cubicBezTo>
                  <a:cubicBezTo>
                    <a:pt x="0" y="19"/>
                    <a:pt x="0" y="10"/>
                    <a:pt x="0" y="0"/>
                  </a:cubicBezTo>
                  <a:cubicBezTo>
                    <a:pt x="10" y="0"/>
                    <a:pt x="2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8585B"/>
                </a:solidFill>
                <a:ea typeface="ＭＳ Ｐゴシック" pitchFamily="34" charset="-128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106" y="1070"/>
              <a:ext cx="127" cy="124"/>
            </a:xfrm>
            <a:custGeom>
              <a:avLst/>
              <a:gdLst>
                <a:gd name="T0" fmla="*/ 0 w 53"/>
                <a:gd name="T1" fmla="*/ 0 h 52"/>
                <a:gd name="T2" fmla="*/ 53 w 53"/>
                <a:gd name="T3" fmla="*/ 0 h 52"/>
                <a:gd name="T4" fmla="*/ 53 w 53"/>
                <a:gd name="T5" fmla="*/ 52 h 52"/>
                <a:gd name="T6" fmla="*/ 0 w 53"/>
                <a:gd name="T7" fmla="*/ 52 h 52"/>
                <a:gd name="T8" fmla="*/ 0 w 5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0" y="0"/>
                  </a:moveTo>
                  <a:cubicBezTo>
                    <a:pt x="18" y="0"/>
                    <a:pt x="35" y="0"/>
                    <a:pt x="53" y="0"/>
                  </a:cubicBezTo>
                  <a:cubicBezTo>
                    <a:pt x="53" y="17"/>
                    <a:pt x="53" y="34"/>
                    <a:pt x="53" y="52"/>
                  </a:cubicBezTo>
                  <a:cubicBezTo>
                    <a:pt x="35" y="52"/>
                    <a:pt x="18" y="52"/>
                    <a:pt x="0" y="52"/>
                  </a:cubicBezTo>
                  <a:cubicBezTo>
                    <a:pt x="0" y="34"/>
                    <a:pt x="0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8585B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5853" y="958"/>
              <a:ext cx="110" cy="102"/>
            </a:xfrm>
            <a:custGeom>
              <a:avLst/>
              <a:gdLst>
                <a:gd name="T0" fmla="*/ 46 w 46"/>
                <a:gd name="T1" fmla="*/ 0 h 43"/>
                <a:gd name="T2" fmla="*/ 46 w 46"/>
                <a:gd name="T3" fmla="*/ 43 h 43"/>
                <a:gd name="T4" fmla="*/ 0 w 46"/>
                <a:gd name="T5" fmla="*/ 43 h 43"/>
                <a:gd name="T6" fmla="*/ 0 w 46"/>
                <a:gd name="T7" fmla="*/ 0 h 43"/>
                <a:gd name="T8" fmla="*/ 46 w 4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46" y="0"/>
                  </a:moveTo>
                  <a:cubicBezTo>
                    <a:pt x="46" y="15"/>
                    <a:pt x="46" y="28"/>
                    <a:pt x="46" y="43"/>
                  </a:cubicBezTo>
                  <a:cubicBezTo>
                    <a:pt x="31" y="43"/>
                    <a:pt x="16" y="43"/>
                    <a:pt x="0" y="43"/>
                  </a:cubicBezTo>
                  <a:cubicBezTo>
                    <a:pt x="0" y="30"/>
                    <a:pt x="0" y="16"/>
                    <a:pt x="0" y="0"/>
                  </a:cubicBezTo>
                  <a:cubicBezTo>
                    <a:pt x="14" y="0"/>
                    <a:pt x="2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8585B"/>
                </a:solidFill>
                <a:ea typeface="ＭＳ Ｐゴシック" pitchFamily="34" charset="-128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6238" y="837"/>
              <a:ext cx="86" cy="85"/>
            </a:xfrm>
            <a:custGeom>
              <a:avLst/>
              <a:gdLst>
                <a:gd name="T0" fmla="*/ 36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0 w 36"/>
                <a:gd name="T7" fmla="*/ 0 h 36"/>
                <a:gd name="T8" fmla="*/ 36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0"/>
                  </a:moveTo>
                  <a:cubicBezTo>
                    <a:pt x="36" y="13"/>
                    <a:pt x="36" y="24"/>
                    <a:pt x="36" y="36"/>
                  </a:cubicBezTo>
                  <a:cubicBezTo>
                    <a:pt x="24" y="36"/>
                    <a:pt x="13" y="36"/>
                    <a:pt x="0" y="36"/>
                  </a:cubicBezTo>
                  <a:cubicBezTo>
                    <a:pt x="0" y="24"/>
                    <a:pt x="0" y="13"/>
                    <a:pt x="0" y="0"/>
                  </a:cubicBezTo>
                  <a:cubicBezTo>
                    <a:pt x="12" y="0"/>
                    <a:pt x="2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8585B"/>
                </a:solidFill>
                <a:ea typeface="ＭＳ Ｐゴシック" pitchFamily="34" charset="-128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6051" y="908"/>
              <a:ext cx="86" cy="86"/>
            </a:xfrm>
            <a:custGeom>
              <a:avLst/>
              <a:gdLst>
                <a:gd name="T0" fmla="*/ 0 w 36"/>
                <a:gd name="T1" fmla="*/ 0 h 36"/>
                <a:gd name="T2" fmla="*/ 36 w 36"/>
                <a:gd name="T3" fmla="*/ 0 h 36"/>
                <a:gd name="T4" fmla="*/ 36 w 36"/>
                <a:gd name="T5" fmla="*/ 36 h 36"/>
                <a:gd name="T6" fmla="*/ 0 w 36"/>
                <a:gd name="T7" fmla="*/ 36 h 36"/>
                <a:gd name="T8" fmla="*/ 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0" y="0"/>
                  </a:moveTo>
                  <a:cubicBezTo>
                    <a:pt x="13" y="0"/>
                    <a:pt x="24" y="0"/>
                    <a:pt x="36" y="0"/>
                  </a:cubicBezTo>
                  <a:cubicBezTo>
                    <a:pt x="36" y="12"/>
                    <a:pt x="36" y="24"/>
                    <a:pt x="36" y="36"/>
                  </a:cubicBezTo>
                  <a:cubicBezTo>
                    <a:pt x="24" y="36"/>
                    <a:pt x="13" y="36"/>
                    <a:pt x="0" y="36"/>
                  </a:cubicBezTo>
                  <a:cubicBezTo>
                    <a:pt x="0" y="25"/>
                    <a:pt x="0" y="1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8585B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5736" y="827"/>
              <a:ext cx="79" cy="76"/>
            </a:xfrm>
            <a:custGeom>
              <a:avLst/>
              <a:gdLst>
                <a:gd name="T0" fmla="*/ 0 w 33"/>
                <a:gd name="T1" fmla="*/ 32 h 32"/>
                <a:gd name="T2" fmla="*/ 0 w 33"/>
                <a:gd name="T3" fmla="*/ 0 h 32"/>
                <a:gd name="T4" fmla="*/ 33 w 33"/>
                <a:gd name="T5" fmla="*/ 0 h 32"/>
                <a:gd name="T6" fmla="*/ 33 w 33"/>
                <a:gd name="T7" fmla="*/ 32 h 32"/>
                <a:gd name="T8" fmla="*/ 0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0" y="32"/>
                  </a:moveTo>
                  <a:cubicBezTo>
                    <a:pt x="0" y="21"/>
                    <a:pt x="0" y="11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1"/>
                    <a:pt x="33" y="21"/>
                    <a:pt x="33" y="32"/>
                  </a:cubicBezTo>
                  <a:cubicBezTo>
                    <a:pt x="22" y="32"/>
                    <a:pt x="12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8585B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5705" y="1094"/>
              <a:ext cx="662" cy="526"/>
            </a:xfrm>
            <a:custGeom>
              <a:avLst/>
              <a:gdLst>
                <a:gd name="T0" fmla="*/ 221 w 277"/>
                <a:gd name="T1" fmla="*/ 56 h 221"/>
                <a:gd name="T2" fmla="*/ 221 w 277"/>
                <a:gd name="T3" fmla="*/ 110 h 221"/>
                <a:gd name="T4" fmla="*/ 221 w 277"/>
                <a:gd name="T5" fmla="*/ 111 h 221"/>
                <a:gd name="T6" fmla="*/ 111 w 277"/>
                <a:gd name="T7" fmla="*/ 111 h 221"/>
                <a:gd name="T8" fmla="*/ 111 w 277"/>
                <a:gd name="T9" fmla="*/ 56 h 221"/>
                <a:gd name="T10" fmla="*/ 57 w 277"/>
                <a:gd name="T11" fmla="*/ 56 h 221"/>
                <a:gd name="T12" fmla="*/ 57 w 277"/>
                <a:gd name="T13" fmla="*/ 45 h 221"/>
                <a:gd name="T14" fmla="*/ 57 w 277"/>
                <a:gd name="T15" fmla="*/ 0 h 221"/>
                <a:gd name="T16" fmla="*/ 2 w 277"/>
                <a:gd name="T17" fmla="*/ 0 h 221"/>
                <a:gd name="T18" fmla="*/ 3 w 277"/>
                <a:gd name="T19" fmla="*/ 190 h 221"/>
                <a:gd name="T20" fmla="*/ 24 w 277"/>
                <a:gd name="T21" fmla="*/ 215 h 221"/>
                <a:gd name="T22" fmla="*/ 56 w 277"/>
                <a:gd name="T23" fmla="*/ 221 h 221"/>
                <a:gd name="T24" fmla="*/ 222 w 277"/>
                <a:gd name="T25" fmla="*/ 221 h 221"/>
                <a:gd name="T26" fmla="*/ 254 w 277"/>
                <a:gd name="T27" fmla="*/ 215 h 221"/>
                <a:gd name="T28" fmla="*/ 271 w 277"/>
                <a:gd name="T29" fmla="*/ 200 h 221"/>
                <a:gd name="T30" fmla="*/ 277 w 277"/>
                <a:gd name="T31" fmla="*/ 177 h 221"/>
                <a:gd name="T32" fmla="*/ 277 w 277"/>
                <a:gd name="T33" fmla="*/ 56 h 221"/>
                <a:gd name="T34" fmla="*/ 221 w 277"/>
                <a:gd name="T35" fmla="*/ 5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221">
                  <a:moveTo>
                    <a:pt x="221" y="56"/>
                  </a:moveTo>
                  <a:cubicBezTo>
                    <a:pt x="221" y="110"/>
                    <a:pt x="221" y="110"/>
                    <a:pt x="221" y="110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92" y="56"/>
                    <a:pt x="76" y="56"/>
                    <a:pt x="57" y="56"/>
                  </a:cubicBezTo>
                  <a:cubicBezTo>
                    <a:pt x="57" y="52"/>
                    <a:pt x="57" y="48"/>
                    <a:pt x="57" y="45"/>
                  </a:cubicBezTo>
                  <a:cubicBezTo>
                    <a:pt x="57" y="30"/>
                    <a:pt x="57" y="16"/>
                    <a:pt x="57" y="0"/>
                  </a:cubicBezTo>
                  <a:cubicBezTo>
                    <a:pt x="37" y="0"/>
                    <a:pt x="19" y="0"/>
                    <a:pt x="2" y="0"/>
                  </a:cubicBezTo>
                  <a:cubicBezTo>
                    <a:pt x="2" y="0"/>
                    <a:pt x="0" y="181"/>
                    <a:pt x="3" y="190"/>
                  </a:cubicBezTo>
                  <a:cubicBezTo>
                    <a:pt x="6" y="201"/>
                    <a:pt x="14" y="209"/>
                    <a:pt x="24" y="215"/>
                  </a:cubicBezTo>
                  <a:cubicBezTo>
                    <a:pt x="34" y="220"/>
                    <a:pt x="45" y="221"/>
                    <a:pt x="56" y="221"/>
                  </a:cubicBezTo>
                  <a:cubicBezTo>
                    <a:pt x="56" y="221"/>
                    <a:pt x="222" y="221"/>
                    <a:pt x="222" y="221"/>
                  </a:cubicBezTo>
                  <a:cubicBezTo>
                    <a:pt x="233" y="221"/>
                    <a:pt x="244" y="219"/>
                    <a:pt x="254" y="215"/>
                  </a:cubicBezTo>
                  <a:cubicBezTo>
                    <a:pt x="261" y="211"/>
                    <a:pt x="267" y="206"/>
                    <a:pt x="271" y="200"/>
                  </a:cubicBezTo>
                  <a:cubicBezTo>
                    <a:pt x="276" y="193"/>
                    <a:pt x="277" y="186"/>
                    <a:pt x="277" y="177"/>
                  </a:cubicBezTo>
                  <a:cubicBezTo>
                    <a:pt x="276" y="172"/>
                    <a:pt x="277" y="56"/>
                    <a:pt x="277" y="56"/>
                  </a:cubicBezTo>
                  <a:lnTo>
                    <a:pt x="22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58585B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43783" y="4830549"/>
            <a:ext cx="462863" cy="663173"/>
            <a:chOff x="2511309" y="2382154"/>
            <a:chExt cx="723830" cy="1007957"/>
          </a:xfrm>
          <a:solidFill>
            <a:schemeClr val="bg1"/>
          </a:solidFill>
        </p:grpSpPr>
        <p:sp>
          <p:nvSpPr>
            <p:cNvPr id="30" name="Freeform 131"/>
            <p:cNvSpPr>
              <a:spLocks noEditPoints="1"/>
            </p:cNvSpPr>
            <p:nvPr/>
          </p:nvSpPr>
          <p:spPr bwMode="auto">
            <a:xfrm rot="20479378">
              <a:off x="2511309" y="2781481"/>
              <a:ext cx="615982" cy="608630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54" y="93"/>
                </a:cxn>
                <a:cxn ang="0">
                  <a:pos x="250" y="89"/>
                </a:cxn>
                <a:cxn ang="0">
                  <a:pos x="231" y="87"/>
                </a:cxn>
                <a:cxn ang="0">
                  <a:pos x="216" y="62"/>
                </a:cxn>
                <a:cxn ang="0">
                  <a:pos x="224" y="44"/>
                </a:cxn>
                <a:cxn ang="0">
                  <a:pos x="222" y="39"/>
                </a:cxn>
                <a:cxn ang="0">
                  <a:pos x="202" y="22"/>
                </a:cxn>
                <a:cxn ang="0">
                  <a:pos x="196" y="21"/>
                </a:cxn>
                <a:cxn ang="0">
                  <a:pos x="180" y="32"/>
                </a:cxn>
                <a:cxn ang="0">
                  <a:pos x="152" y="22"/>
                </a:cxn>
                <a:cxn ang="0">
                  <a:pos x="147" y="4"/>
                </a:cxn>
                <a:cxn ang="0">
                  <a:pos x="143" y="0"/>
                </a:cxn>
                <a:cxn ang="0">
                  <a:pos x="116" y="0"/>
                </a:cxn>
                <a:cxn ang="0">
                  <a:pos x="111" y="4"/>
                </a:cxn>
                <a:cxn ang="0">
                  <a:pos x="106" y="22"/>
                </a:cxn>
                <a:cxn ang="0">
                  <a:pos x="78" y="32"/>
                </a:cxn>
                <a:cxn ang="0">
                  <a:pos x="62" y="22"/>
                </a:cxn>
                <a:cxn ang="0">
                  <a:pos x="56" y="22"/>
                </a:cxn>
                <a:cxn ang="0">
                  <a:pos x="36" y="39"/>
                </a:cxn>
                <a:cxn ang="0">
                  <a:pos x="35" y="45"/>
                </a:cxn>
                <a:cxn ang="0">
                  <a:pos x="43" y="62"/>
                </a:cxn>
                <a:cxn ang="0">
                  <a:pos x="28" y="88"/>
                </a:cxn>
                <a:cxn ang="0">
                  <a:pos x="9" y="90"/>
                </a:cxn>
                <a:cxn ang="0">
                  <a:pos x="5" y="94"/>
                </a:cxn>
                <a:cxn ang="0">
                  <a:pos x="0" y="120"/>
                </a:cxn>
                <a:cxn ang="0">
                  <a:pos x="3" y="126"/>
                </a:cxn>
                <a:cxn ang="0">
                  <a:pos x="20" y="134"/>
                </a:cxn>
                <a:cxn ang="0">
                  <a:pos x="25" y="163"/>
                </a:cxn>
                <a:cxn ang="0">
                  <a:pos x="12" y="177"/>
                </a:cxn>
                <a:cxn ang="0">
                  <a:pos x="11" y="183"/>
                </a:cxn>
                <a:cxn ang="0">
                  <a:pos x="25" y="206"/>
                </a:cxn>
                <a:cxn ang="0">
                  <a:pos x="30" y="208"/>
                </a:cxn>
                <a:cxn ang="0">
                  <a:pos x="49" y="203"/>
                </a:cxn>
                <a:cxn ang="0">
                  <a:pos x="71" y="222"/>
                </a:cxn>
                <a:cxn ang="0">
                  <a:pos x="70" y="241"/>
                </a:cxn>
                <a:cxn ang="0">
                  <a:pos x="73" y="246"/>
                </a:cxn>
                <a:cxn ang="0">
                  <a:pos x="98" y="255"/>
                </a:cxn>
                <a:cxn ang="0">
                  <a:pos x="104" y="254"/>
                </a:cxn>
                <a:cxn ang="0">
                  <a:pos x="115" y="238"/>
                </a:cxn>
                <a:cxn ang="0">
                  <a:pos x="130" y="239"/>
                </a:cxn>
                <a:cxn ang="0">
                  <a:pos x="145" y="238"/>
                </a:cxn>
                <a:cxn ang="0">
                  <a:pos x="156" y="253"/>
                </a:cxn>
                <a:cxn ang="0">
                  <a:pos x="161" y="255"/>
                </a:cxn>
                <a:cxn ang="0">
                  <a:pos x="187" y="246"/>
                </a:cxn>
                <a:cxn ang="0">
                  <a:pos x="190" y="241"/>
                </a:cxn>
                <a:cxn ang="0">
                  <a:pos x="188" y="222"/>
                </a:cxn>
                <a:cxn ang="0">
                  <a:pos x="211" y="203"/>
                </a:cxn>
                <a:cxn ang="0">
                  <a:pos x="230" y="207"/>
                </a:cxn>
                <a:cxn ang="0">
                  <a:pos x="235" y="205"/>
                </a:cxn>
                <a:cxn ang="0">
                  <a:pos x="248" y="182"/>
                </a:cxn>
                <a:cxn ang="0">
                  <a:pos x="248" y="176"/>
                </a:cxn>
                <a:cxn ang="0">
                  <a:pos x="234" y="162"/>
                </a:cxn>
                <a:cxn ang="0">
                  <a:pos x="239" y="133"/>
                </a:cxn>
                <a:cxn ang="0">
                  <a:pos x="256" y="125"/>
                </a:cxn>
                <a:cxn ang="0">
                  <a:pos x="259" y="120"/>
                </a:cxn>
                <a:cxn ang="0">
                  <a:pos x="165" y="190"/>
                </a:cxn>
                <a:cxn ang="0">
                  <a:pos x="69" y="165"/>
                </a:cxn>
                <a:cxn ang="0">
                  <a:pos x="94" y="69"/>
                </a:cxn>
                <a:cxn ang="0">
                  <a:pos x="190" y="94"/>
                </a:cxn>
                <a:cxn ang="0">
                  <a:pos x="165" y="190"/>
                </a:cxn>
              </a:cxnLst>
              <a:rect l="0" t="0" r="r" b="b"/>
              <a:pathLst>
                <a:path w="259" h="256">
                  <a:moveTo>
                    <a:pt x="259" y="120"/>
                  </a:moveTo>
                  <a:cubicBezTo>
                    <a:pt x="259" y="118"/>
                    <a:pt x="254" y="94"/>
                    <a:pt x="254" y="93"/>
                  </a:cubicBezTo>
                  <a:cubicBezTo>
                    <a:pt x="254" y="91"/>
                    <a:pt x="252" y="89"/>
                    <a:pt x="250" y="89"/>
                  </a:cubicBezTo>
                  <a:cubicBezTo>
                    <a:pt x="247" y="89"/>
                    <a:pt x="233" y="88"/>
                    <a:pt x="231" y="87"/>
                  </a:cubicBezTo>
                  <a:cubicBezTo>
                    <a:pt x="227" y="78"/>
                    <a:pt x="222" y="70"/>
                    <a:pt x="216" y="62"/>
                  </a:cubicBezTo>
                  <a:cubicBezTo>
                    <a:pt x="217" y="60"/>
                    <a:pt x="223" y="47"/>
                    <a:pt x="224" y="44"/>
                  </a:cubicBezTo>
                  <a:cubicBezTo>
                    <a:pt x="225" y="42"/>
                    <a:pt x="224" y="40"/>
                    <a:pt x="222" y="39"/>
                  </a:cubicBezTo>
                  <a:cubicBezTo>
                    <a:pt x="222" y="38"/>
                    <a:pt x="203" y="22"/>
                    <a:pt x="202" y="22"/>
                  </a:cubicBezTo>
                  <a:cubicBezTo>
                    <a:pt x="200" y="20"/>
                    <a:pt x="198" y="20"/>
                    <a:pt x="196" y="21"/>
                  </a:cubicBezTo>
                  <a:cubicBezTo>
                    <a:pt x="194" y="23"/>
                    <a:pt x="182" y="31"/>
                    <a:pt x="180" y="32"/>
                  </a:cubicBezTo>
                  <a:cubicBezTo>
                    <a:pt x="172" y="27"/>
                    <a:pt x="162" y="24"/>
                    <a:pt x="152" y="22"/>
                  </a:cubicBezTo>
                  <a:cubicBezTo>
                    <a:pt x="152" y="20"/>
                    <a:pt x="148" y="6"/>
                    <a:pt x="147" y="4"/>
                  </a:cubicBezTo>
                  <a:cubicBezTo>
                    <a:pt x="147" y="2"/>
                    <a:pt x="145" y="0"/>
                    <a:pt x="14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3" y="0"/>
                    <a:pt x="112" y="2"/>
                    <a:pt x="111" y="4"/>
                  </a:cubicBezTo>
                  <a:cubicBezTo>
                    <a:pt x="110" y="7"/>
                    <a:pt x="107" y="20"/>
                    <a:pt x="106" y="22"/>
                  </a:cubicBezTo>
                  <a:cubicBezTo>
                    <a:pt x="96" y="24"/>
                    <a:pt x="87" y="28"/>
                    <a:pt x="78" y="32"/>
                  </a:cubicBezTo>
                  <a:cubicBezTo>
                    <a:pt x="76" y="31"/>
                    <a:pt x="65" y="23"/>
                    <a:pt x="62" y="22"/>
                  </a:cubicBezTo>
                  <a:cubicBezTo>
                    <a:pt x="61" y="21"/>
                    <a:pt x="58" y="20"/>
                    <a:pt x="56" y="22"/>
                  </a:cubicBezTo>
                  <a:cubicBezTo>
                    <a:pt x="56" y="23"/>
                    <a:pt x="37" y="38"/>
                    <a:pt x="36" y="39"/>
                  </a:cubicBezTo>
                  <a:cubicBezTo>
                    <a:pt x="34" y="41"/>
                    <a:pt x="34" y="43"/>
                    <a:pt x="35" y="45"/>
                  </a:cubicBezTo>
                  <a:cubicBezTo>
                    <a:pt x="36" y="48"/>
                    <a:pt x="42" y="60"/>
                    <a:pt x="43" y="62"/>
                  </a:cubicBezTo>
                  <a:cubicBezTo>
                    <a:pt x="37" y="70"/>
                    <a:pt x="32" y="79"/>
                    <a:pt x="28" y="88"/>
                  </a:cubicBezTo>
                  <a:cubicBezTo>
                    <a:pt x="25" y="88"/>
                    <a:pt x="12" y="90"/>
                    <a:pt x="9" y="90"/>
                  </a:cubicBezTo>
                  <a:cubicBezTo>
                    <a:pt x="7" y="90"/>
                    <a:pt x="5" y="91"/>
                    <a:pt x="5" y="94"/>
                  </a:cubicBezTo>
                  <a:cubicBezTo>
                    <a:pt x="4" y="95"/>
                    <a:pt x="0" y="119"/>
                    <a:pt x="0" y="120"/>
                  </a:cubicBezTo>
                  <a:cubicBezTo>
                    <a:pt x="0" y="123"/>
                    <a:pt x="1" y="125"/>
                    <a:pt x="3" y="126"/>
                  </a:cubicBezTo>
                  <a:cubicBezTo>
                    <a:pt x="6" y="127"/>
                    <a:pt x="18" y="133"/>
                    <a:pt x="20" y="134"/>
                  </a:cubicBezTo>
                  <a:cubicBezTo>
                    <a:pt x="20" y="144"/>
                    <a:pt x="22" y="154"/>
                    <a:pt x="25" y="163"/>
                  </a:cubicBezTo>
                  <a:cubicBezTo>
                    <a:pt x="24" y="165"/>
                    <a:pt x="14" y="175"/>
                    <a:pt x="12" y="177"/>
                  </a:cubicBezTo>
                  <a:cubicBezTo>
                    <a:pt x="10" y="178"/>
                    <a:pt x="10" y="180"/>
                    <a:pt x="11" y="183"/>
                  </a:cubicBezTo>
                  <a:cubicBezTo>
                    <a:pt x="12" y="184"/>
                    <a:pt x="24" y="205"/>
                    <a:pt x="25" y="206"/>
                  </a:cubicBezTo>
                  <a:cubicBezTo>
                    <a:pt x="26" y="208"/>
                    <a:pt x="28" y="208"/>
                    <a:pt x="30" y="208"/>
                  </a:cubicBezTo>
                  <a:cubicBezTo>
                    <a:pt x="33" y="207"/>
                    <a:pt x="46" y="204"/>
                    <a:pt x="49" y="203"/>
                  </a:cubicBezTo>
                  <a:cubicBezTo>
                    <a:pt x="55" y="210"/>
                    <a:pt x="63" y="217"/>
                    <a:pt x="71" y="222"/>
                  </a:cubicBezTo>
                  <a:cubicBezTo>
                    <a:pt x="71" y="224"/>
                    <a:pt x="70" y="238"/>
                    <a:pt x="70" y="241"/>
                  </a:cubicBezTo>
                  <a:cubicBezTo>
                    <a:pt x="70" y="243"/>
                    <a:pt x="71" y="245"/>
                    <a:pt x="73" y="246"/>
                  </a:cubicBezTo>
                  <a:cubicBezTo>
                    <a:pt x="74" y="247"/>
                    <a:pt x="97" y="255"/>
                    <a:pt x="98" y="255"/>
                  </a:cubicBezTo>
                  <a:cubicBezTo>
                    <a:pt x="101" y="256"/>
                    <a:pt x="103" y="255"/>
                    <a:pt x="104" y="254"/>
                  </a:cubicBezTo>
                  <a:cubicBezTo>
                    <a:pt x="106" y="251"/>
                    <a:pt x="114" y="240"/>
                    <a:pt x="115" y="238"/>
                  </a:cubicBezTo>
                  <a:cubicBezTo>
                    <a:pt x="120" y="239"/>
                    <a:pt x="125" y="239"/>
                    <a:pt x="130" y="239"/>
                  </a:cubicBezTo>
                  <a:cubicBezTo>
                    <a:pt x="135" y="239"/>
                    <a:pt x="140" y="239"/>
                    <a:pt x="145" y="238"/>
                  </a:cubicBezTo>
                  <a:cubicBezTo>
                    <a:pt x="146" y="240"/>
                    <a:pt x="154" y="251"/>
                    <a:pt x="156" y="253"/>
                  </a:cubicBezTo>
                  <a:cubicBezTo>
                    <a:pt x="157" y="255"/>
                    <a:pt x="159" y="256"/>
                    <a:pt x="161" y="255"/>
                  </a:cubicBezTo>
                  <a:cubicBezTo>
                    <a:pt x="163" y="255"/>
                    <a:pt x="186" y="246"/>
                    <a:pt x="187" y="246"/>
                  </a:cubicBezTo>
                  <a:cubicBezTo>
                    <a:pt x="189" y="245"/>
                    <a:pt x="190" y="243"/>
                    <a:pt x="190" y="241"/>
                  </a:cubicBezTo>
                  <a:cubicBezTo>
                    <a:pt x="190" y="238"/>
                    <a:pt x="188" y="224"/>
                    <a:pt x="188" y="222"/>
                  </a:cubicBezTo>
                  <a:cubicBezTo>
                    <a:pt x="197" y="216"/>
                    <a:pt x="204" y="210"/>
                    <a:pt x="211" y="203"/>
                  </a:cubicBezTo>
                  <a:cubicBezTo>
                    <a:pt x="213" y="203"/>
                    <a:pt x="227" y="207"/>
                    <a:pt x="230" y="207"/>
                  </a:cubicBezTo>
                  <a:cubicBezTo>
                    <a:pt x="231" y="208"/>
                    <a:pt x="234" y="207"/>
                    <a:pt x="235" y="205"/>
                  </a:cubicBezTo>
                  <a:cubicBezTo>
                    <a:pt x="235" y="204"/>
                    <a:pt x="248" y="183"/>
                    <a:pt x="248" y="182"/>
                  </a:cubicBezTo>
                  <a:cubicBezTo>
                    <a:pt x="249" y="180"/>
                    <a:pt x="249" y="178"/>
                    <a:pt x="248" y="176"/>
                  </a:cubicBezTo>
                  <a:cubicBezTo>
                    <a:pt x="245" y="174"/>
                    <a:pt x="236" y="164"/>
                    <a:pt x="234" y="162"/>
                  </a:cubicBezTo>
                  <a:cubicBezTo>
                    <a:pt x="237" y="153"/>
                    <a:pt x="239" y="143"/>
                    <a:pt x="239" y="133"/>
                  </a:cubicBezTo>
                  <a:cubicBezTo>
                    <a:pt x="241" y="132"/>
                    <a:pt x="254" y="126"/>
                    <a:pt x="256" y="125"/>
                  </a:cubicBezTo>
                  <a:cubicBezTo>
                    <a:pt x="258" y="124"/>
                    <a:pt x="259" y="122"/>
                    <a:pt x="259" y="120"/>
                  </a:cubicBezTo>
                  <a:close/>
                  <a:moveTo>
                    <a:pt x="165" y="190"/>
                  </a:moveTo>
                  <a:cubicBezTo>
                    <a:pt x="131" y="209"/>
                    <a:pt x="88" y="198"/>
                    <a:pt x="69" y="165"/>
                  </a:cubicBezTo>
                  <a:cubicBezTo>
                    <a:pt x="50" y="131"/>
                    <a:pt x="61" y="88"/>
                    <a:pt x="94" y="69"/>
                  </a:cubicBezTo>
                  <a:cubicBezTo>
                    <a:pt x="128" y="49"/>
                    <a:pt x="171" y="60"/>
                    <a:pt x="190" y="94"/>
                  </a:cubicBezTo>
                  <a:cubicBezTo>
                    <a:pt x="210" y="127"/>
                    <a:pt x="198" y="170"/>
                    <a:pt x="165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21915" tIns="60957" rIns="121915" bIns="60957" rtlCol="0" anchor="ctr"/>
            <a:lstStyle/>
            <a:p>
              <a:pPr algn="ctr"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131"/>
            <p:cNvSpPr>
              <a:spLocks noEditPoints="1"/>
            </p:cNvSpPr>
            <p:nvPr/>
          </p:nvSpPr>
          <p:spPr bwMode="auto">
            <a:xfrm rot="20479378">
              <a:off x="2816704" y="2382154"/>
              <a:ext cx="418435" cy="413441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54" y="93"/>
                </a:cxn>
                <a:cxn ang="0">
                  <a:pos x="250" y="89"/>
                </a:cxn>
                <a:cxn ang="0">
                  <a:pos x="231" y="87"/>
                </a:cxn>
                <a:cxn ang="0">
                  <a:pos x="216" y="62"/>
                </a:cxn>
                <a:cxn ang="0">
                  <a:pos x="224" y="44"/>
                </a:cxn>
                <a:cxn ang="0">
                  <a:pos x="222" y="39"/>
                </a:cxn>
                <a:cxn ang="0">
                  <a:pos x="202" y="22"/>
                </a:cxn>
                <a:cxn ang="0">
                  <a:pos x="196" y="21"/>
                </a:cxn>
                <a:cxn ang="0">
                  <a:pos x="180" y="32"/>
                </a:cxn>
                <a:cxn ang="0">
                  <a:pos x="152" y="22"/>
                </a:cxn>
                <a:cxn ang="0">
                  <a:pos x="147" y="4"/>
                </a:cxn>
                <a:cxn ang="0">
                  <a:pos x="143" y="0"/>
                </a:cxn>
                <a:cxn ang="0">
                  <a:pos x="116" y="0"/>
                </a:cxn>
                <a:cxn ang="0">
                  <a:pos x="111" y="4"/>
                </a:cxn>
                <a:cxn ang="0">
                  <a:pos x="106" y="22"/>
                </a:cxn>
                <a:cxn ang="0">
                  <a:pos x="78" y="32"/>
                </a:cxn>
                <a:cxn ang="0">
                  <a:pos x="62" y="22"/>
                </a:cxn>
                <a:cxn ang="0">
                  <a:pos x="56" y="22"/>
                </a:cxn>
                <a:cxn ang="0">
                  <a:pos x="36" y="39"/>
                </a:cxn>
                <a:cxn ang="0">
                  <a:pos x="35" y="45"/>
                </a:cxn>
                <a:cxn ang="0">
                  <a:pos x="43" y="62"/>
                </a:cxn>
                <a:cxn ang="0">
                  <a:pos x="28" y="88"/>
                </a:cxn>
                <a:cxn ang="0">
                  <a:pos x="9" y="90"/>
                </a:cxn>
                <a:cxn ang="0">
                  <a:pos x="5" y="94"/>
                </a:cxn>
                <a:cxn ang="0">
                  <a:pos x="0" y="120"/>
                </a:cxn>
                <a:cxn ang="0">
                  <a:pos x="3" y="126"/>
                </a:cxn>
                <a:cxn ang="0">
                  <a:pos x="20" y="134"/>
                </a:cxn>
                <a:cxn ang="0">
                  <a:pos x="25" y="163"/>
                </a:cxn>
                <a:cxn ang="0">
                  <a:pos x="12" y="177"/>
                </a:cxn>
                <a:cxn ang="0">
                  <a:pos x="11" y="183"/>
                </a:cxn>
                <a:cxn ang="0">
                  <a:pos x="25" y="206"/>
                </a:cxn>
                <a:cxn ang="0">
                  <a:pos x="30" y="208"/>
                </a:cxn>
                <a:cxn ang="0">
                  <a:pos x="49" y="203"/>
                </a:cxn>
                <a:cxn ang="0">
                  <a:pos x="71" y="222"/>
                </a:cxn>
                <a:cxn ang="0">
                  <a:pos x="70" y="241"/>
                </a:cxn>
                <a:cxn ang="0">
                  <a:pos x="73" y="246"/>
                </a:cxn>
                <a:cxn ang="0">
                  <a:pos x="98" y="255"/>
                </a:cxn>
                <a:cxn ang="0">
                  <a:pos x="104" y="254"/>
                </a:cxn>
                <a:cxn ang="0">
                  <a:pos x="115" y="238"/>
                </a:cxn>
                <a:cxn ang="0">
                  <a:pos x="130" y="239"/>
                </a:cxn>
                <a:cxn ang="0">
                  <a:pos x="145" y="238"/>
                </a:cxn>
                <a:cxn ang="0">
                  <a:pos x="156" y="253"/>
                </a:cxn>
                <a:cxn ang="0">
                  <a:pos x="161" y="255"/>
                </a:cxn>
                <a:cxn ang="0">
                  <a:pos x="187" y="246"/>
                </a:cxn>
                <a:cxn ang="0">
                  <a:pos x="190" y="241"/>
                </a:cxn>
                <a:cxn ang="0">
                  <a:pos x="188" y="222"/>
                </a:cxn>
                <a:cxn ang="0">
                  <a:pos x="211" y="203"/>
                </a:cxn>
                <a:cxn ang="0">
                  <a:pos x="230" y="207"/>
                </a:cxn>
                <a:cxn ang="0">
                  <a:pos x="235" y="205"/>
                </a:cxn>
                <a:cxn ang="0">
                  <a:pos x="248" y="182"/>
                </a:cxn>
                <a:cxn ang="0">
                  <a:pos x="248" y="176"/>
                </a:cxn>
                <a:cxn ang="0">
                  <a:pos x="234" y="162"/>
                </a:cxn>
                <a:cxn ang="0">
                  <a:pos x="239" y="133"/>
                </a:cxn>
                <a:cxn ang="0">
                  <a:pos x="256" y="125"/>
                </a:cxn>
                <a:cxn ang="0">
                  <a:pos x="259" y="120"/>
                </a:cxn>
                <a:cxn ang="0">
                  <a:pos x="165" y="190"/>
                </a:cxn>
                <a:cxn ang="0">
                  <a:pos x="69" y="165"/>
                </a:cxn>
                <a:cxn ang="0">
                  <a:pos x="94" y="69"/>
                </a:cxn>
                <a:cxn ang="0">
                  <a:pos x="190" y="94"/>
                </a:cxn>
                <a:cxn ang="0">
                  <a:pos x="165" y="190"/>
                </a:cxn>
              </a:cxnLst>
              <a:rect l="0" t="0" r="r" b="b"/>
              <a:pathLst>
                <a:path w="259" h="256">
                  <a:moveTo>
                    <a:pt x="259" y="120"/>
                  </a:moveTo>
                  <a:cubicBezTo>
                    <a:pt x="259" y="118"/>
                    <a:pt x="254" y="94"/>
                    <a:pt x="254" y="93"/>
                  </a:cubicBezTo>
                  <a:cubicBezTo>
                    <a:pt x="254" y="91"/>
                    <a:pt x="252" y="89"/>
                    <a:pt x="250" y="89"/>
                  </a:cubicBezTo>
                  <a:cubicBezTo>
                    <a:pt x="247" y="89"/>
                    <a:pt x="233" y="88"/>
                    <a:pt x="231" y="87"/>
                  </a:cubicBezTo>
                  <a:cubicBezTo>
                    <a:pt x="227" y="78"/>
                    <a:pt x="222" y="70"/>
                    <a:pt x="216" y="62"/>
                  </a:cubicBezTo>
                  <a:cubicBezTo>
                    <a:pt x="217" y="60"/>
                    <a:pt x="223" y="47"/>
                    <a:pt x="224" y="44"/>
                  </a:cubicBezTo>
                  <a:cubicBezTo>
                    <a:pt x="225" y="42"/>
                    <a:pt x="224" y="40"/>
                    <a:pt x="222" y="39"/>
                  </a:cubicBezTo>
                  <a:cubicBezTo>
                    <a:pt x="222" y="38"/>
                    <a:pt x="203" y="22"/>
                    <a:pt x="202" y="22"/>
                  </a:cubicBezTo>
                  <a:cubicBezTo>
                    <a:pt x="200" y="20"/>
                    <a:pt x="198" y="20"/>
                    <a:pt x="196" y="21"/>
                  </a:cubicBezTo>
                  <a:cubicBezTo>
                    <a:pt x="194" y="23"/>
                    <a:pt x="182" y="31"/>
                    <a:pt x="180" y="32"/>
                  </a:cubicBezTo>
                  <a:cubicBezTo>
                    <a:pt x="172" y="27"/>
                    <a:pt x="162" y="24"/>
                    <a:pt x="152" y="22"/>
                  </a:cubicBezTo>
                  <a:cubicBezTo>
                    <a:pt x="152" y="20"/>
                    <a:pt x="148" y="6"/>
                    <a:pt x="147" y="4"/>
                  </a:cubicBezTo>
                  <a:cubicBezTo>
                    <a:pt x="147" y="2"/>
                    <a:pt x="145" y="0"/>
                    <a:pt x="14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3" y="0"/>
                    <a:pt x="112" y="2"/>
                    <a:pt x="111" y="4"/>
                  </a:cubicBezTo>
                  <a:cubicBezTo>
                    <a:pt x="110" y="7"/>
                    <a:pt x="107" y="20"/>
                    <a:pt x="106" y="22"/>
                  </a:cubicBezTo>
                  <a:cubicBezTo>
                    <a:pt x="96" y="24"/>
                    <a:pt x="87" y="28"/>
                    <a:pt x="78" y="32"/>
                  </a:cubicBezTo>
                  <a:cubicBezTo>
                    <a:pt x="76" y="31"/>
                    <a:pt x="65" y="23"/>
                    <a:pt x="62" y="22"/>
                  </a:cubicBezTo>
                  <a:cubicBezTo>
                    <a:pt x="61" y="21"/>
                    <a:pt x="58" y="20"/>
                    <a:pt x="56" y="22"/>
                  </a:cubicBezTo>
                  <a:cubicBezTo>
                    <a:pt x="56" y="23"/>
                    <a:pt x="37" y="38"/>
                    <a:pt x="36" y="39"/>
                  </a:cubicBezTo>
                  <a:cubicBezTo>
                    <a:pt x="34" y="41"/>
                    <a:pt x="34" y="43"/>
                    <a:pt x="35" y="45"/>
                  </a:cubicBezTo>
                  <a:cubicBezTo>
                    <a:pt x="36" y="48"/>
                    <a:pt x="42" y="60"/>
                    <a:pt x="43" y="62"/>
                  </a:cubicBezTo>
                  <a:cubicBezTo>
                    <a:pt x="37" y="70"/>
                    <a:pt x="32" y="79"/>
                    <a:pt x="28" y="88"/>
                  </a:cubicBezTo>
                  <a:cubicBezTo>
                    <a:pt x="25" y="88"/>
                    <a:pt x="12" y="90"/>
                    <a:pt x="9" y="90"/>
                  </a:cubicBezTo>
                  <a:cubicBezTo>
                    <a:pt x="7" y="90"/>
                    <a:pt x="5" y="91"/>
                    <a:pt x="5" y="94"/>
                  </a:cubicBezTo>
                  <a:cubicBezTo>
                    <a:pt x="4" y="95"/>
                    <a:pt x="0" y="119"/>
                    <a:pt x="0" y="120"/>
                  </a:cubicBezTo>
                  <a:cubicBezTo>
                    <a:pt x="0" y="123"/>
                    <a:pt x="1" y="125"/>
                    <a:pt x="3" y="126"/>
                  </a:cubicBezTo>
                  <a:cubicBezTo>
                    <a:pt x="6" y="127"/>
                    <a:pt x="18" y="133"/>
                    <a:pt x="20" y="134"/>
                  </a:cubicBezTo>
                  <a:cubicBezTo>
                    <a:pt x="20" y="144"/>
                    <a:pt x="22" y="154"/>
                    <a:pt x="25" y="163"/>
                  </a:cubicBezTo>
                  <a:cubicBezTo>
                    <a:pt x="24" y="165"/>
                    <a:pt x="14" y="175"/>
                    <a:pt x="12" y="177"/>
                  </a:cubicBezTo>
                  <a:cubicBezTo>
                    <a:pt x="10" y="178"/>
                    <a:pt x="10" y="180"/>
                    <a:pt x="11" y="183"/>
                  </a:cubicBezTo>
                  <a:cubicBezTo>
                    <a:pt x="12" y="184"/>
                    <a:pt x="24" y="205"/>
                    <a:pt x="25" y="206"/>
                  </a:cubicBezTo>
                  <a:cubicBezTo>
                    <a:pt x="26" y="208"/>
                    <a:pt x="28" y="208"/>
                    <a:pt x="30" y="208"/>
                  </a:cubicBezTo>
                  <a:cubicBezTo>
                    <a:pt x="33" y="207"/>
                    <a:pt x="46" y="204"/>
                    <a:pt x="49" y="203"/>
                  </a:cubicBezTo>
                  <a:cubicBezTo>
                    <a:pt x="55" y="210"/>
                    <a:pt x="63" y="217"/>
                    <a:pt x="71" y="222"/>
                  </a:cubicBezTo>
                  <a:cubicBezTo>
                    <a:pt x="71" y="224"/>
                    <a:pt x="70" y="238"/>
                    <a:pt x="70" y="241"/>
                  </a:cubicBezTo>
                  <a:cubicBezTo>
                    <a:pt x="70" y="243"/>
                    <a:pt x="71" y="245"/>
                    <a:pt x="73" y="246"/>
                  </a:cubicBezTo>
                  <a:cubicBezTo>
                    <a:pt x="74" y="247"/>
                    <a:pt x="97" y="255"/>
                    <a:pt x="98" y="255"/>
                  </a:cubicBezTo>
                  <a:cubicBezTo>
                    <a:pt x="101" y="256"/>
                    <a:pt x="103" y="255"/>
                    <a:pt x="104" y="254"/>
                  </a:cubicBezTo>
                  <a:cubicBezTo>
                    <a:pt x="106" y="251"/>
                    <a:pt x="114" y="240"/>
                    <a:pt x="115" y="238"/>
                  </a:cubicBezTo>
                  <a:cubicBezTo>
                    <a:pt x="120" y="239"/>
                    <a:pt x="125" y="239"/>
                    <a:pt x="130" y="239"/>
                  </a:cubicBezTo>
                  <a:cubicBezTo>
                    <a:pt x="135" y="239"/>
                    <a:pt x="140" y="239"/>
                    <a:pt x="145" y="238"/>
                  </a:cubicBezTo>
                  <a:cubicBezTo>
                    <a:pt x="146" y="240"/>
                    <a:pt x="154" y="251"/>
                    <a:pt x="156" y="253"/>
                  </a:cubicBezTo>
                  <a:cubicBezTo>
                    <a:pt x="157" y="255"/>
                    <a:pt x="159" y="256"/>
                    <a:pt x="161" y="255"/>
                  </a:cubicBezTo>
                  <a:cubicBezTo>
                    <a:pt x="163" y="255"/>
                    <a:pt x="186" y="246"/>
                    <a:pt x="187" y="246"/>
                  </a:cubicBezTo>
                  <a:cubicBezTo>
                    <a:pt x="189" y="245"/>
                    <a:pt x="190" y="243"/>
                    <a:pt x="190" y="241"/>
                  </a:cubicBezTo>
                  <a:cubicBezTo>
                    <a:pt x="190" y="238"/>
                    <a:pt x="188" y="224"/>
                    <a:pt x="188" y="222"/>
                  </a:cubicBezTo>
                  <a:cubicBezTo>
                    <a:pt x="197" y="216"/>
                    <a:pt x="204" y="210"/>
                    <a:pt x="211" y="203"/>
                  </a:cubicBezTo>
                  <a:cubicBezTo>
                    <a:pt x="213" y="203"/>
                    <a:pt x="227" y="207"/>
                    <a:pt x="230" y="207"/>
                  </a:cubicBezTo>
                  <a:cubicBezTo>
                    <a:pt x="231" y="208"/>
                    <a:pt x="234" y="207"/>
                    <a:pt x="235" y="205"/>
                  </a:cubicBezTo>
                  <a:cubicBezTo>
                    <a:pt x="235" y="204"/>
                    <a:pt x="248" y="183"/>
                    <a:pt x="248" y="182"/>
                  </a:cubicBezTo>
                  <a:cubicBezTo>
                    <a:pt x="249" y="180"/>
                    <a:pt x="249" y="178"/>
                    <a:pt x="248" y="176"/>
                  </a:cubicBezTo>
                  <a:cubicBezTo>
                    <a:pt x="245" y="174"/>
                    <a:pt x="236" y="164"/>
                    <a:pt x="234" y="162"/>
                  </a:cubicBezTo>
                  <a:cubicBezTo>
                    <a:pt x="237" y="153"/>
                    <a:pt x="239" y="143"/>
                    <a:pt x="239" y="133"/>
                  </a:cubicBezTo>
                  <a:cubicBezTo>
                    <a:pt x="241" y="132"/>
                    <a:pt x="254" y="126"/>
                    <a:pt x="256" y="125"/>
                  </a:cubicBezTo>
                  <a:cubicBezTo>
                    <a:pt x="258" y="124"/>
                    <a:pt x="259" y="122"/>
                    <a:pt x="259" y="120"/>
                  </a:cubicBezTo>
                  <a:close/>
                  <a:moveTo>
                    <a:pt x="165" y="190"/>
                  </a:moveTo>
                  <a:cubicBezTo>
                    <a:pt x="131" y="209"/>
                    <a:pt x="88" y="198"/>
                    <a:pt x="69" y="165"/>
                  </a:cubicBezTo>
                  <a:cubicBezTo>
                    <a:pt x="50" y="131"/>
                    <a:pt x="61" y="88"/>
                    <a:pt x="94" y="69"/>
                  </a:cubicBezTo>
                  <a:cubicBezTo>
                    <a:pt x="128" y="49"/>
                    <a:pt x="171" y="60"/>
                    <a:pt x="190" y="94"/>
                  </a:cubicBezTo>
                  <a:cubicBezTo>
                    <a:pt x="210" y="127"/>
                    <a:pt x="198" y="170"/>
                    <a:pt x="165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21915" tIns="60957" rIns="121915" bIns="60957" rtlCol="0" anchor="ctr"/>
            <a:lstStyle/>
            <a:p>
              <a:pPr algn="ctr" defTabSz="60941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0037" y="2120630"/>
            <a:ext cx="537454" cy="595353"/>
            <a:chOff x="2614572" y="1987019"/>
            <a:chExt cx="2402800" cy="2707115"/>
          </a:xfrm>
          <a:solidFill>
            <a:schemeClr val="tx1"/>
          </a:solidFill>
        </p:grpSpPr>
        <p:sp>
          <p:nvSpPr>
            <p:cNvPr id="39" name="Oval 38"/>
            <p:cNvSpPr/>
            <p:nvPr/>
          </p:nvSpPr>
          <p:spPr>
            <a:xfrm>
              <a:off x="2614572" y="360488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879025" y="202955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671875" y="3822660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2" name="Oval 434"/>
            <p:cNvSpPr/>
            <p:nvPr/>
          </p:nvSpPr>
          <p:spPr>
            <a:xfrm>
              <a:off x="3669740" y="4152544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3" name="Oval 436"/>
            <p:cNvSpPr/>
            <p:nvPr/>
          </p:nvSpPr>
          <p:spPr>
            <a:xfrm>
              <a:off x="3293264" y="2962477"/>
              <a:ext cx="737276" cy="737276"/>
            </a:xfrm>
            <a:custGeom>
              <a:avLst/>
              <a:gdLst/>
              <a:ahLst/>
              <a:cxnLst/>
              <a:rect l="l" t="t" r="r" b="b"/>
              <a:pathLst>
                <a:path w="737276" h="737276">
                  <a:moveTo>
                    <a:pt x="368638" y="146586"/>
                  </a:moveTo>
                  <a:cubicBezTo>
                    <a:pt x="246002" y="146586"/>
                    <a:pt x="146586" y="246002"/>
                    <a:pt x="146586" y="368638"/>
                  </a:cubicBezTo>
                  <a:cubicBezTo>
                    <a:pt x="146586" y="491274"/>
                    <a:pt x="246002" y="590690"/>
                    <a:pt x="368638" y="590690"/>
                  </a:cubicBezTo>
                  <a:cubicBezTo>
                    <a:pt x="491274" y="590690"/>
                    <a:pt x="590690" y="491274"/>
                    <a:pt x="590690" y="368638"/>
                  </a:cubicBezTo>
                  <a:cubicBezTo>
                    <a:pt x="590690" y="246002"/>
                    <a:pt x="491274" y="146586"/>
                    <a:pt x="368638" y="146586"/>
                  </a:cubicBezTo>
                  <a:close/>
                  <a:moveTo>
                    <a:pt x="368638" y="0"/>
                  </a:moveTo>
                  <a:cubicBezTo>
                    <a:pt x="572231" y="0"/>
                    <a:pt x="737276" y="165045"/>
                    <a:pt x="737276" y="368638"/>
                  </a:cubicBezTo>
                  <a:cubicBezTo>
                    <a:pt x="737276" y="572231"/>
                    <a:pt x="572231" y="737276"/>
                    <a:pt x="368638" y="737276"/>
                  </a:cubicBezTo>
                  <a:cubicBezTo>
                    <a:pt x="165045" y="737276"/>
                    <a:pt x="0" y="572231"/>
                    <a:pt x="0" y="368638"/>
                  </a:cubicBezTo>
                  <a:cubicBezTo>
                    <a:pt x="0" y="165045"/>
                    <a:pt x="165045" y="0"/>
                    <a:pt x="368638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4" name="Oval 434"/>
            <p:cNvSpPr/>
            <p:nvPr/>
          </p:nvSpPr>
          <p:spPr>
            <a:xfrm>
              <a:off x="4396771" y="1987019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5" name="Rectangle 44"/>
            <p:cNvSpPr/>
            <p:nvPr/>
          </p:nvSpPr>
          <p:spPr>
            <a:xfrm rot="2634435">
              <a:off x="4100829" y="2251865"/>
              <a:ext cx="164886" cy="105470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6" name="Rounded Rectangle 45"/>
            <p:cNvSpPr/>
            <p:nvPr/>
          </p:nvSpPr>
          <p:spPr>
            <a:xfrm rot="19825110">
              <a:off x="3160933" y="2381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7" name="Rounded Rectangle 46"/>
            <p:cNvSpPr/>
            <p:nvPr/>
          </p:nvSpPr>
          <p:spPr>
            <a:xfrm rot="19825110">
              <a:off x="3329741" y="270087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8" name="Rounded Rectangle 47"/>
            <p:cNvSpPr/>
            <p:nvPr/>
          </p:nvSpPr>
          <p:spPr>
            <a:xfrm rot="3615911">
              <a:off x="3098857" y="3473280"/>
              <a:ext cx="11709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9" name="Rounded Rectangle 48"/>
            <p:cNvSpPr/>
            <p:nvPr/>
          </p:nvSpPr>
          <p:spPr>
            <a:xfrm rot="18142532">
              <a:off x="4074685" y="347533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50" name="Rounded Rectangle 49"/>
            <p:cNvSpPr/>
            <p:nvPr/>
          </p:nvSpPr>
          <p:spPr>
            <a:xfrm rot="18142532">
              <a:off x="4414140" y="3667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51" name="Rectangle 50"/>
            <p:cNvSpPr/>
            <p:nvPr/>
          </p:nvSpPr>
          <p:spPr>
            <a:xfrm rot="20851492">
              <a:off x="3735999" y="3563448"/>
              <a:ext cx="155599" cy="70552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168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triped Right Arrow 68"/>
          <p:cNvSpPr/>
          <p:nvPr/>
        </p:nvSpPr>
        <p:spPr>
          <a:xfrm rot="16200000">
            <a:off x="7735971" y="4492861"/>
            <a:ext cx="1139397" cy="556054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triped Right Arrow 69"/>
          <p:cNvSpPr/>
          <p:nvPr/>
        </p:nvSpPr>
        <p:spPr>
          <a:xfrm rot="16200000">
            <a:off x="8730577" y="4467689"/>
            <a:ext cx="1139397" cy="556054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riped Right Arrow 70"/>
          <p:cNvSpPr/>
          <p:nvPr/>
        </p:nvSpPr>
        <p:spPr>
          <a:xfrm rot="16200000">
            <a:off x="9758144" y="4467689"/>
            <a:ext cx="1139397" cy="556054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entagon 65"/>
          <p:cNvSpPr/>
          <p:nvPr/>
        </p:nvSpPr>
        <p:spPr>
          <a:xfrm>
            <a:off x="375850" y="3763833"/>
            <a:ext cx="7211972" cy="246534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entagon 64"/>
          <p:cNvSpPr/>
          <p:nvPr/>
        </p:nvSpPr>
        <p:spPr>
          <a:xfrm>
            <a:off x="387020" y="1225463"/>
            <a:ext cx="7211972" cy="246534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7116392" y="4846340"/>
            <a:ext cx="4237852" cy="176988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04" y="34064"/>
            <a:ext cx="10515600" cy="1325563"/>
          </a:xfrm>
        </p:spPr>
        <p:txBody>
          <a:bodyPr/>
          <a:lstStyle/>
          <a:p>
            <a:r>
              <a:rPr lang="en-US" b="1" dirty="0" smtClean="0"/>
              <a:t>Voltron </a:t>
            </a:r>
            <a:r>
              <a:rPr lang="en-US" b="1" dirty="0" smtClean="0"/>
              <a:t>– Internal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311277"/>
            <a:ext cx="10725150" cy="1328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Major transitions at </a:t>
            </a:r>
            <a:r>
              <a:rPr lang="en-US" b="1" dirty="0" err="1" smtClean="0"/>
              <a:t>LoB</a:t>
            </a:r>
            <a:r>
              <a:rPr lang="en-US" b="1" dirty="0" smtClean="0"/>
              <a:t> (e.g. 5G)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7476871" y="1599984"/>
            <a:ext cx="4333875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Revenue Generating </a:t>
            </a:r>
            <a:r>
              <a:rPr lang="en-US" sz="2800" dirty="0" err="1" smtClean="0"/>
              <a:t>Svs</a:t>
            </a:r>
            <a:endParaRPr lang="en-US" sz="2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4644" y="1808739"/>
            <a:ext cx="10725150" cy="132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Drives spend cycle</a:t>
            </a:r>
          </a:p>
          <a:p>
            <a:pPr lvl="1"/>
            <a:r>
              <a:rPr lang="en-US" dirty="0" smtClean="0"/>
              <a:t>Simplistic assumptions about network</a:t>
            </a:r>
          </a:p>
          <a:p>
            <a:pPr lvl="1"/>
            <a:r>
              <a:rPr lang="en-US" dirty="0" smtClean="0"/>
              <a:t>Network capabilities absent </a:t>
            </a:r>
            <a:r>
              <a:rPr lang="en-US" dirty="0"/>
              <a:t>from </a:t>
            </a:r>
            <a:r>
              <a:rPr lang="en-US" dirty="0" err="1" smtClean="0"/>
              <a:t>LoB</a:t>
            </a:r>
            <a:r>
              <a:rPr lang="en-US" dirty="0" smtClean="0"/>
              <a:t> Viewpoint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088469" y="277566"/>
            <a:ext cx="682821" cy="769301"/>
            <a:chOff x="2614572" y="1987019"/>
            <a:chExt cx="2402800" cy="2707115"/>
          </a:xfrm>
          <a:solidFill>
            <a:schemeClr val="tx1"/>
          </a:solidFill>
        </p:grpSpPr>
        <p:sp>
          <p:nvSpPr>
            <p:cNvPr id="25" name="Oval 24"/>
            <p:cNvSpPr/>
            <p:nvPr/>
          </p:nvSpPr>
          <p:spPr>
            <a:xfrm>
              <a:off x="2614572" y="360488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879025" y="202955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71875" y="3822660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8" name="Oval 434"/>
            <p:cNvSpPr/>
            <p:nvPr/>
          </p:nvSpPr>
          <p:spPr>
            <a:xfrm>
              <a:off x="3669740" y="4152544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9" name="Oval 436"/>
            <p:cNvSpPr/>
            <p:nvPr/>
          </p:nvSpPr>
          <p:spPr>
            <a:xfrm>
              <a:off x="3293264" y="2962477"/>
              <a:ext cx="737276" cy="737276"/>
            </a:xfrm>
            <a:custGeom>
              <a:avLst/>
              <a:gdLst/>
              <a:ahLst/>
              <a:cxnLst/>
              <a:rect l="l" t="t" r="r" b="b"/>
              <a:pathLst>
                <a:path w="737276" h="737276">
                  <a:moveTo>
                    <a:pt x="368638" y="146586"/>
                  </a:moveTo>
                  <a:cubicBezTo>
                    <a:pt x="246002" y="146586"/>
                    <a:pt x="146586" y="246002"/>
                    <a:pt x="146586" y="368638"/>
                  </a:cubicBezTo>
                  <a:cubicBezTo>
                    <a:pt x="146586" y="491274"/>
                    <a:pt x="246002" y="590690"/>
                    <a:pt x="368638" y="590690"/>
                  </a:cubicBezTo>
                  <a:cubicBezTo>
                    <a:pt x="491274" y="590690"/>
                    <a:pt x="590690" y="491274"/>
                    <a:pt x="590690" y="368638"/>
                  </a:cubicBezTo>
                  <a:cubicBezTo>
                    <a:pt x="590690" y="246002"/>
                    <a:pt x="491274" y="146586"/>
                    <a:pt x="368638" y="146586"/>
                  </a:cubicBezTo>
                  <a:close/>
                  <a:moveTo>
                    <a:pt x="368638" y="0"/>
                  </a:moveTo>
                  <a:cubicBezTo>
                    <a:pt x="572231" y="0"/>
                    <a:pt x="737276" y="165045"/>
                    <a:pt x="737276" y="368638"/>
                  </a:cubicBezTo>
                  <a:cubicBezTo>
                    <a:pt x="737276" y="572231"/>
                    <a:pt x="572231" y="737276"/>
                    <a:pt x="368638" y="737276"/>
                  </a:cubicBezTo>
                  <a:cubicBezTo>
                    <a:pt x="165045" y="737276"/>
                    <a:pt x="0" y="572231"/>
                    <a:pt x="0" y="368638"/>
                  </a:cubicBezTo>
                  <a:cubicBezTo>
                    <a:pt x="0" y="165045"/>
                    <a:pt x="165045" y="0"/>
                    <a:pt x="368638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0" name="Oval 434"/>
            <p:cNvSpPr/>
            <p:nvPr/>
          </p:nvSpPr>
          <p:spPr>
            <a:xfrm>
              <a:off x="4396771" y="1987019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1" name="Rectangle 30"/>
            <p:cNvSpPr/>
            <p:nvPr/>
          </p:nvSpPr>
          <p:spPr>
            <a:xfrm rot="2634435">
              <a:off x="4100829" y="2251865"/>
              <a:ext cx="164886" cy="105470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2" name="Rounded Rectangle 31"/>
            <p:cNvSpPr/>
            <p:nvPr/>
          </p:nvSpPr>
          <p:spPr>
            <a:xfrm rot="19825110">
              <a:off x="3160933" y="2381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3" name="Rounded Rectangle 32"/>
            <p:cNvSpPr/>
            <p:nvPr/>
          </p:nvSpPr>
          <p:spPr>
            <a:xfrm rot="19825110">
              <a:off x="3329741" y="270087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4" name="Rounded Rectangle 33"/>
            <p:cNvSpPr/>
            <p:nvPr/>
          </p:nvSpPr>
          <p:spPr>
            <a:xfrm rot="3615911">
              <a:off x="3098857" y="3473280"/>
              <a:ext cx="11709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5" name="Rounded Rectangle 34"/>
            <p:cNvSpPr/>
            <p:nvPr/>
          </p:nvSpPr>
          <p:spPr>
            <a:xfrm rot="18142532">
              <a:off x="4074685" y="347533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6" name="Rounded Rectangle 35"/>
            <p:cNvSpPr/>
            <p:nvPr/>
          </p:nvSpPr>
          <p:spPr>
            <a:xfrm rot="18142532">
              <a:off x="4414140" y="3667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7" name="Rectangle 36"/>
            <p:cNvSpPr/>
            <p:nvPr/>
          </p:nvSpPr>
          <p:spPr>
            <a:xfrm rot="20851492">
              <a:off x="3735999" y="3563448"/>
              <a:ext cx="155599" cy="70552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67829" y="5128967"/>
            <a:ext cx="2551975" cy="1046057"/>
            <a:chOff x="7835589" y="1565063"/>
            <a:chExt cx="3254234" cy="1455379"/>
          </a:xfrm>
          <a:effectLst>
            <a:outerShdw blurRad="50800" dist="76200" dir="2700000" algn="tl" rotWithShape="0">
              <a:prstClr val="black">
                <a:alpha val="74000"/>
              </a:prstClr>
            </a:outerShdw>
          </a:effectLst>
        </p:grpSpPr>
        <p:cxnSp>
          <p:nvCxnSpPr>
            <p:cNvPr id="38" name="Straight Connector 37"/>
            <p:cNvCxnSpPr/>
            <p:nvPr/>
          </p:nvCxnSpPr>
          <p:spPr>
            <a:xfrm flipH="1">
              <a:off x="8089808" y="1937710"/>
              <a:ext cx="952480" cy="694969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8089809" y="1945690"/>
              <a:ext cx="1805540" cy="686989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039602" y="1937709"/>
              <a:ext cx="2687" cy="68783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9892662" y="1945689"/>
              <a:ext cx="2687" cy="68783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895348" y="1945690"/>
              <a:ext cx="947107" cy="680695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042288" y="1937710"/>
              <a:ext cx="850373" cy="69581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9039601" y="1945690"/>
              <a:ext cx="855747" cy="67985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042289" y="1937709"/>
              <a:ext cx="1800167" cy="688675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7835589" y="2518011"/>
              <a:ext cx="501588" cy="501588"/>
              <a:chOff x="3055623" y="2163399"/>
              <a:chExt cx="487680" cy="487680"/>
            </a:xfrm>
          </p:grpSpPr>
          <p:pic>
            <p:nvPicPr>
              <p:cNvPr id="47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Oval 47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8785382" y="2510874"/>
              <a:ext cx="501588" cy="501588"/>
              <a:chOff x="3055623" y="2163399"/>
              <a:chExt cx="487680" cy="487680"/>
            </a:xfrm>
          </p:grpSpPr>
          <p:pic>
            <p:nvPicPr>
              <p:cNvPr id="50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Oval 50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9638442" y="2518854"/>
              <a:ext cx="501588" cy="501588"/>
              <a:chOff x="3055623" y="2163399"/>
              <a:chExt cx="487680" cy="487680"/>
            </a:xfrm>
          </p:grpSpPr>
          <p:pic>
            <p:nvPicPr>
              <p:cNvPr id="53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Oval 53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" name="Group 54"/>
            <p:cNvGrpSpPr>
              <a:grpSpLocks noChangeAspect="1"/>
            </p:cNvGrpSpPr>
            <p:nvPr/>
          </p:nvGrpSpPr>
          <p:grpSpPr>
            <a:xfrm>
              <a:off x="10588235" y="2511717"/>
              <a:ext cx="501588" cy="501588"/>
              <a:chOff x="3055623" y="2163399"/>
              <a:chExt cx="487680" cy="487680"/>
            </a:xfrm>
          </p:grpSpPr>
          <p:pic>
            <p:nvPicPr>
              <p:cNvPr id="56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Oval 56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>
              <a:off x="8788069" y="1565063"/>
              <a:ext cx="501588" cy="501588"/>
              <a:chOff x="3055623" y="2163399"/>
              <a:chExt cx="487680" cy="487680"/>
            </a:xfrm>
          </p:grpSpPr>
          <p:pic>
            <p:nvPicPr>
              <p:cNvPr id="59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Oval 59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9641129" y="1573043"/>
              <a:ext cx="501588" cy="501588"/>
              <a:chOff x="3055623" y="2163399"/>
              <a:chExt cx="487680" cy="487680"/>
            </a:xfrm>
          </p:grpSpPr>
          <p:pic>
            <p:nvPicPr>
              <p:cNvPr id="62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Oval 62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7" name="Content Placeholder 2"/>
          <p:cNvSpPr txBox="1">
            <a:spLocks/>
          </p:cNvSpPr>
          <p:nvPr/>
        </p:nvSpPr>
        <p:spPr>
          <a:xfrm>
            <a:off x="549445" y="3870670"/>
            <a:ext cx="10725150" cy="132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Collection of Infrastructure technologies </a:t>
            </a:r>
          </a:p>
          <a:p>
            <a:pPr marL="0" indent="0">
              <a:buFont typeface="Arial"/>
              <a:buNone/>
            </a:pPr>
            <a:endParaRPr lang="en-US" b="1" dirty="0" smtClean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94644" y="4385556"/>
            <a:ext cx="10725150" cy="132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No interface to express simple, aggregate value</a:t>
            </a:r>
          </a:p>
          <a:p>
            <a:pPr lvl="1"/>
            <a:r>
              <a:rPr lang="en-US" dirty="0" smtClean="0"/>
              <a:t>Disjointed value props across portfolio</a:t>
            </a:r>
          </a:p>
          <a:p>
            <a:pPr lvl="1"/>
            <a:r>
              <a:rPr lang="en-US" dirty="0" smtClean="0"/>
              <a:t>No Sales/demo tools to link Infra to transitions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7553412" y="4520364"/>
            <a:ext cx="465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VLANs, EPG, ACL, DHCP etc. (Networking Stuff)</a:t>
            </a:r>
            <a:endParaRPr lang="en-US" sz="1400" dirty="0"/>
          </a:p>
        </p:txBody>
      </p:sp>
      <p:sp>
        <p:nvSpPr>
          <p:cNvPr id="74" name="Bent Arrow 73"/>
          <p:cNvSpPr/>
          <p:nvPr/>
        </p:nvSpPr>
        <p:spPr>
          <a:xfrm>
            <a:off x="8929730" y="3754598"/>
            <a:ext cx="1509670" cy="429540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1672" y="3496992"/>
            <a:ext cx="185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Lost </a:t>
            </a:r>
            <a:r>
              <a:rPr lang="en-US" b="1" smtClean="0"/>
              <a:t>in translation</a:t>
            </a:r>
            <a:endParaRPr lang="en-US" b="1" dirty="0"/>
          </a:p>
        </p:txBody>
      </p:sp>
      <p:sp>
        <p:nvSpPr>
          <p:cNvPr id="76" name="Striped Right Arrow 75"/>
          <p:cNvSpPr/>
          <p:nvPr/>
        </p:nvSpPr>
        <p:spPr>
          <a:xfrm rot="5400000">
            <a:off x="7668032" y="2610330"/>
            <a:ext cx="1139397" cy="556054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riped Right Arrow 76"/>
          <p:cNvSpPr/>
          <p:nvPr/>
        </p:nvSpPr>
        <p:spPr>
          <a:xfrm rot="5400000">
            <a:off x="8943646" y="2601507"/>
            <a:ext cx="1139397" cy="556054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triped Right Arrow 77"/>
          <p:cNvSpPr/>
          <p:nvPr/>
        </p:nvSpPr>
        <p:spPr>
          <a:xfrm rot="5400000">
            <a:off x="10072068" y="2600832"/>
            <a:ext cx="1139397" cy="556054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6870" y="2206408"/>
            <a:ext cx="4333875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Supporting Infrastructure</a:t>
            </a:r>
            <a:endParaRPr lang="en-US" dirty="0"/>
          </a:p>
        </p:txBody>
      </p:sp>
      <p:sp>
        <p:nvSpPr>
          <p:cNvPr id="79" name="Bent Arrow 78"/>
          <p:cNvSpPr/>
          <p:nvPr/>
        </p:nvSpPr>
        <p:spPr>
          <a:xfrm flipV="1">
            <a:off x="8929730" y="3349643"/>
            <a:ext cx="1509670" cy="429540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32353" y="2869395"/>
            <a:ext cx="465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Reliability, Performance</a:t>
            </a:r>
            <a:r>
              <a:rPr lang="en-US" sz="1400" smtClean="0"/>
              <a:t>, Flexibility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6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entagon 65"/>
          <p:cNvSpPr/>
          <p:nvPr/>
        </p:nvSpPr>
        <p:spPr>
          <a:xfrm>
            <a:off x="375850" y="3763833"/>
            <a:ext cx="7211972" cy="246534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entagon 64"/>
          <p:cNvSpPr/>
          <p:nvPr/>
        </p:nvSpPr>
        <p:spPr>
          <a:xfrm>
            <a:off x="387020" y="1225463"/>
            <a:ext cx="7211972" cy="246534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7476870" y="4865731"/>
            <a:ext cx="4237852" cy="176988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5400000">
            <a:off x="7755148" y="3133729"/>
            <a:ext cx="1139397" cy="556054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04" y="34064"/>
            <a:ext cx="10515600" cy="1325563"/>
          </a:xfrm>
        </p:spPr>
        <p:txBody>
          <a:bodyPr/>
          <a:lstStyle/>
          <a:p>
            <a:r>
              <a:rPr lang="en-US" b="1" dirty="0" smtClean="0"/>
              <a:t>Voltron – </a:t>
            </a:r>
            <a:r>
              <a:rPr lang="en-US" b="1" dirty="0" smtClean="0"/>
              <a:t>Customer views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311277"/>
            <a:ext cx="10725150" cy="1328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Application owner (</a:t>
            </a:r>
            <a:r>
              <a:rPr lang="en-US" b="1" dirty="0" err="1" smtClean="0"/>
              <a:t>LoB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Calls simple network abstraction </a:t>
            </a:r>
            <a:r>
              <a:rPr lang="en-US" sz="3000" dirty="0" smtClean="0"/>
              <a:t>API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0593" y="3993417"/>
            <a:ext cx="10725150" cy="132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Network team </a:t>
            </a:r>
          </a:p>
          <a:p>
            <a:pPr marL="0" indent="0">
              <a:buNone/>
            </a:pPr>
            <a:r>
              <a:rPr lang="en-US" dirty="0" smtClean="0"/>
              <a:t>Deploy and monitor the network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76871" y="1599984"/>
            <a:ext cx="4333875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Customer Application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476870" y="2206408"/>
            <a:ext cx="4333875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Container, VM or Native Networking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76870" y="4116262"/>
            <a:ext cx="4333875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API GW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476870" y="4722686"/>
            <a:ext cx="43338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Voltron Services (User serviceable code)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38471" y="4994104"/>
            <a:ext cx="10725150" cy="132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Manage </a:t>
            </a:r>
            <a:r>
              <a:rPr lang="en-US" dirty="0" err="1" smtClean="0"/>
              <a:t>config</a:t>
            </a:r>
            <a:r>
              <a:rPr lang="en-US" dirty="0" smtClean="0"/>
              <a:t> and lifecycle of devices. </a:t>
            </a:r>
          </a:p>
          <a:p>
            <a:pPr lvl="1"/>
            <a:r>
              <a:rPr lang="en-US" dirty="0" smtClean="0"/>
              <a:t>Develop and deploy service abstractions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4898" y="2359720"/>
            <a:ext cx="743387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600" smtClean="0"/>
              <a:t>Either directly or </a:t>
            </a:r>
            <a:r>
              <a:rPr lang="en-US" sz="2600" dirty="0" smtClean="0"/>
              <a:t>via orchestration layer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600" dirty="0" smtClean="0"/>
              <a:t>Simple developer friendly abstractions</a:t>
            </a:r>
          </a:p>
        </p:txBody>
      </p:sp>
      <p:sp>
        <p:nvSpPr>
          <p:cNvPr id="17" name="Striped Right Arrow 16"/>
          <p:cNvSpPr/>
          <p:nvPr/>
        </p:nvSpPr>
        <p:spPr>
          <a:xfrm rot="16200000">
            <a:off x="10293566" y="3133728"/>
            <a:ext cx="1139397" cy="556054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6065" y="3178792"/>
            <a:ext cx="465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voltron</a:t>
            </a:r>
            <a:r>
              <a:rPr lang="en-US" sz="1400" dirty="0" smtClean="0"/>
              <a:t>/</a:t>
            </a:r>
            <a:r>
              <a:rPr lang="en-US" sz="1400" dirty="0" err="1" smtClean="0"/>
              <a:t>high_bw</a:t>
            </a:r>
            <a:r>
              <a:rPr lang="en-US" sz="1400" dirty="0" smtClean="0"/>
              <a:t>/s=1.1.1.1&amp;d=2.2.2.2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57775" y="3542988"/>
            <a:ext cx="465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{”</a:t>
            </a:r>
            <a:r>
              <a:rPr lang="en-US" sz="1400" dirty="0" err="1" smtClean="0"/>
              <a:t>high_bw</a:t>
            </a:r>
            <a:r>
              <a:rPr lang="en-US" sz="1400" dirty="0" smtClean="0"/>
              <a:t>": {”1004”, “2345”, “10067”}}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785689" y="6299630"/>
            <a:ext cx="7810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Examples “</a:t>
            </a:r>
            <a:r>
              <a:rPr lang="en-US" dirty="0" err="1" smtClean="0"/>
              <a:t>high_bw</a:t>
            </a:r>
            <a:r>
              <a:rPr lang="en-US" dirty="0" smtClean="0"/>
              <a:t>, </a:t>
            </a:r>
            <a:r>
              <a:rPr lang="en-US" dirty="0" err="1" smtClean="0"/>
              <a:t>low_latency</a:t>
            </a:r>
            <a:r>
              <a:rPr lang="en-US" dirty="0" smtClean="0"/>
              <a:t>, encryption, </a:t>
            </a:r>
            <a:r>
              <a:rPr lang="en-US" dirty="0" err="1" smtClean="0"/>
              <a:t>availability_zone_X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088469" y="277566"/>
            <a:ext cx="682821" cy="769301"/>
            <a:chOff x="2614572" y="1987019"/>
            <a:chExt cx="2402800" cy="2707115"/>
          </a:xfrm>
          <a:solidFill>
            <a:schemeClr val="tx1"/>
          </a:solidFill>
        </p:grpSpPr>
        <p:sp>
          <p:nvSpPr>
            <p:cNvPr id="25" name="Oval 24"/>
            <p:cNvSpPr/>
            <p:nvPr/>
          </p:nvSpPr>
          <p:spPr>
            <a:xfrm>
              <a:off x="2614572" y="360488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879025" y="2029556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71875" y="3822660"/>
              <a:ext cx="345497" cy="345497"/>
            </a:xfrm>
            <a:prstGeom prst="ellipse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8" name="Oval 434"/>
            <p:cNvSpPr/>
            <p:nvPr/>
          </p:nvSpPr>
          <p:spPr>
            <a:xfrm>
              <a:off x="3669740" y="4152544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9" name="Oval 436"/>
            <p:cNvSpPr/>
            <p:nvPr/>
          </p:nvSpPr>
          <p:spPr>
            <a:xfrm>
              <a:off x="3293264" y="2962477"/>
              <a:ext cx="737276" cy="737276"/>
            </a:xfrm>
            <a:custGeom>
              <a:avLst/>
              <a:gdLst/>
              <a:ahLst/>
              <a:cxnLst/>
              <a:rect l="l" t="t" r="r" b="b"/>
              <a:pathLst>
                <a:path w="737276" h="737276">
                  <a:moveTo>
                    <a:pt x="368638" y="146586"/>
                  </a:moveTo>
                  <a:cubicBezTo>
                    <a:pt x="246002" y="146586"/>
                    <a:pt x="146586" y="246002"/>
                    <a:pt x="146586" y="368638"/>
                  </a:cubicBezTo>
                  <a:cubicBezTo>
                    <a:pt x="146586" y="491274"/>
                    <a:pt x="246002" y="590690"/>
                    <a:pt x="368638" y="590690"/>
                  </a:cubicBezTo>
                  <a:cubicBezTo>
                    <a:pt x="491274" y="590690"/>
                    <a:pt x="590690" y="491274"/>
                    <a:pt x="590690" y="368638"/>
                  </a:cubicBezTo>
                  <a:cubicBezTo>
                    <a:pt x="590690" y="246002"/>
                    <a:pt x="491274" y="146586"/>
                    <a:pt x="368638" y="146586"/>
                  </a:cubicBezTo>
                  <a:close/>
                  <a:moveTo>
                    <a:pt x="368638" y="0"/>
                  </a:moveTo>
                  <a:cubicBezTo>
                    <a:pt x="572231" y="0"/>
                    <a:pt x="737276" y="165045"/>
                    <a:pt x="737276" y="368638"/>
                  </a:cubicBezTo>
                  <a:cubicBezTo>
                    <a:pt x="737276" y="572231"/>
                    <a:pt x="572231" y="737276"/>
                    <a:pt x="368638" y="737276"/>
                  </a:cubicBezTo>
                  <a:cubicBezTo>
                    <a:pt x="165045" y="737276"/>
                    <a:pt x="0" y="572231"/>
                    <a:pt x="0" y="368638"/>
                  </a:cubicBezTo>
                  <a:cubicBezTo>
                    <a:pt x="0" y="165045"/>
                    <a:pt x="165045" y="0"/>
                    <a:pt x="368638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0" name="Oval 434"/>
            <p:cNvSpPr/>
            <p:nvPr/>
          </p:nvSpPr>
          <p:spPr>
            <a:xfrm>
              <a:off x="4396771" y="1987019"/>
              <a:ext cx="541590" cy="541590"/>
            </a:xfrm>
            <a:custGeom>
              <a:avLst/>
              <a:gdLst/>
              <a:ahLst/>
              <a:cxnLst/>
              <a:rect l="l" t="t" r="r" b="b"/>
              <a:pathLst>
                <a:path w="541590" h="541590">
                  <a:moveTo>
                    <a:pt x="270796" y="117415"/>
                  </a:moveTo>
                  <a:cubicBezTo>
                    <a:pt x="186086" y="117415"/>
                    <a:pt x="117415" y="186086"/>
                    <a:pt x="117415" y="270796"/>
                  </a:cubicBezTo>
                  <a:cubicBezTo>
                    <a:pt x="117415" y="355506"/>
                    <a:pt x="186086" y="424177"/>
                    <a:pt x="270796" y="424177"/>
                  </a:cubicBezTo>
                  <a:cubicBezTo>
                    <a:pt x="355506" y="424177"/>
                    <a:pt x="424177" y="355506"/>
                    <a:pt x="424177" y="270796"/>
                  </a:cubicBezTo>
                  <a:cubicBezTo>
                    <a:pt x="424177" y="186086"/>
                    <a:pt x="355506" y="117415"/>
                    <a:pt x="270796" y="117415"/>
                  </a:cubicBezTo>
                  <a:close/>
                  <a:moveTo>
                    <a:pt x="270795" y="0"/>
                  </a:moveTo>
                  <a:cubicBezTo>
                    <a:pt x="420351" y="0"/>
                    <a:pt x="541590" y="121239"/>
                    <a:pt x="541590" y="270795"/>
                  </a:cubicBezTo>
                  <a:cubicBezTo>
                    <a:pt x="541590" y="420351"/>
                    <a:pt x="420351" y="541590"/>
                    <a:pt x="270795" y="541590"/>
                  </a:cubicBezTo>
                  <a:cubicBezTo>
                    <a:pt x="121239" y="541590"/>
                    <a:pt x="0" y="420351"/>
                    <a:pt x="0" y="270795"/>
                  </a:cubicBezTo>
                  <a:cubicBezTo>
                    <a:pt x="0" y="121239"/>
                    <a:pt x="121239" y="0"/>
                    <a:pt x="270795" y="0"/>
                  </a:cubicBezTo>
                  <a:close/>
                </a:path>
              </a:pathLst>
            </a:cu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1" name="Rectangle 30"/>
            <p:cNvSpPr/>
            <p:nvPr/>
          </p:nvSpPr>
          <p:spPr>
            <a:xfrm rot="2634435">
              <a:off x="4100829" y="2251865"/>
              <a:ext cx="164886" cy="105470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2" name="Rounded Rectangle 31"/>
            <p:cNvSpPr/>
            <p:nvPr/>
          </p:nvSpPr>
          <p:spPr>
            <a:xfrm rot="19825110">
              <a:off x="3160933" y="2381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3" name="Rounded Rectangle 32"/>
            <p:cNvSpPr/>
            <p:nvPr/>
          </p:nvSpPr>
          <p:spPr>
            <a:xfrm rot="19825110">
              <a:off x="3329741" y="270087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4" name="Rounded Rectangle 33"/>
            <p:cNvSpPr/>
            <p:nvPr/>
          </p:nvSpPr>
          <p:spPr>
            <a:xfrm rot="3615911">
              <a:off x="3098857" y="3473280"/>
              <a:ext cx="11709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5" name="Rounded Rectangle 34"/>
            <p:cNvSpPr/>
            <p:nvPr/>
          </p:nvSpPr>
          <p:spPr>
            <a:xfrm rot="18142532">
              <a:off x="4074685" y="3475333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6" name="Rounded Rectangle 35"/>
            <p:cNvSpPr/>
            <p:nvPr/>
          </p:nvSpPr>
          <p:spPr>
            <a:xfrm rot="18142532">
              <a:off x="4414140" y="3667112"/>
              <a:ext cx="119926" cy="259211"/>
            </a:xfrm>
            <a:prstGeom prst="roundRect">
              <a:avLst>
                <a:gd name="adj" fmla="val 50000"/>
              </a:avLst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7" name="Rectangle 36"/>
            <p:cNvSpPr/>
            <p:nvPr/>
          </p:nvSpPr>
          <p:spPr>
            <a:xfrm rot="20851492">
              <a:off x="3735999" y="3563448"/>
              <a:ext cx="155599" cy="705522"/>
            </a:xfrm>
            <a:prstGeom prst="rect">
              <a:avLst/>
            </a:prstGeom>
            <a:grpFill/>
            <a:ln w="6350" cmpd="sng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367819" y="5338858"/>
            <a:ext cx="2551975" cy="1046057"/>
            <a:chOff x="7835589" y="1565063"/>
            <a:chExt cx="3254234" cy="1455379"/>
          </a:xfrm>
          <a:effectLst>
            <a:outerShdw blurRad="50800" dist="76200" dir="2700000" algn="tl" rotWithShape="0">
              <a:prstClr val="black">
                <a:alpha val="74000"/>
              </a:prstClr>
            </a:outerShdw>
          </a:effectLst>
        </p:grpSpPr>
        <p:cxnSp>
          <p:nvCxnSpPr>
            <p:cNvPr id="38" name="Straight Connector 37"/>
            <p:cNvCxnSpPr/>
            <p:nvPr/>
          </p:nvCxnSpPr>
          <p:spPr>
            <a:xfrm flipH="1">
              <a:off x="8089808" y="1937710"/>
              <a:ext cx="952480" cy="694969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8089809" y="1945690"/>
              <a:ext cx="1805540" cy="686989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039602" y="1937709"/>
              <a:ext cx="2687" cy="68783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9892662" y="1945689"/>
              <a:ext cx="2687" cy="68783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895348" y="1945690"/>
              <a:ext cx="947107" cy="680695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042288" y="1937710"/>
              <a:ext cx="850373" cy="69581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9039601" y="1945690"/>
              <a:ext cx="855747" cy="679852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042289" y="1937709"/>
              <a:ext cx="1800167" cy="688675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7835589" y="2518011"/>
              <a:ext cx="501588" cy="501588"/>
              <a:chOff x="3055623" y="2163399"/>
              <a:chExt cx="487680" cy="487680"/>
            </a:xfrm>
          </p:grpSpPr>
          <p:pic>
            <p:nvPicPr>
              <p:cNvPr id="47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Oval 47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8785382" y="2510874"/>
              <a:ext cx="501588" cy="501588"/>
              <a:chOff x="3055623" y="2163399"/>
              <a:chExt cx="487680" cy="487680"/>
            </a:xfrm>
          </p:grpSpPr>
          <p:pic>
            <p:nvPicPr>
              <p:cNvPr id="50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Oval 50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9638442" y="2518854"/>
              <a:ext cx="501588" cy="501588"/>
              <a:chOff x="3055623" y="2163399"/>
              <a:chExt cx="487680" cy="487680"/>
            </a:xfrm>
          </p:grpSpPr>
          <p:pic>
            <p:nvPicPr>
              <p:cNvPr id="53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Oval 53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" name="Group 54"/>
            <p:cNvGrpSpPr>
              <a:grpSpLocks noChangeAspect="1"/>
            </p:cNvGrpSpPr>
            <p:nvPr/>
          </p:nvGrpSpPr>
          <p:grpSpPr>
            <a:xfrm>
              <a:off x="10588235" y="2511717"/>
              <a:ext cx="501588" cy="501588"/>
              <a:chOff x="3055623" y="2163399"/>
              <a:chExt cx="487680" cy="487680"/>
            </a:xfrm>
          </p:grpSpPr>
          <p:pic>
            <p:nvPicPr>
              <p:cNvPr id="56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Oval 56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>
              <a:off x="8788069" y="1565063"/>
              <a:ext cx="501588" cy="501588"/>
              <a:chOff x="3055623" y="2163399"/>
              <a:chExt cx="487680" cy="487680"/>
            </a:xfrm>
          </p:grpSpPr>
          <p:pic>
            <p:nvPicPr>
              <p:cNvPr id="59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Oval 59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9641129" y="1573043"/>
              <a:ext cx="501588" cy="501588"/>
              <a:chOff x="3055623" y="2163399"/>
              <a:chExt cx="487680" cy="487680"/>
            </a:xfrm>
          </p:grpSpPr>
          <p:pic>
            <p:nvPicPr>
              <p:cNvPr id="62" name="Picture 11" descr="C:\Users\ecoffey\AppData\Local\Temp\Rar$DRa0.386\30067_Device_router_default_6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623" y="2163399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Oval 62"/>
              <p:cNvSpPr/>
              <p:nvPr/>
            </p:nvSpPr>
            <p:spPr>
              <a:xfrm>
                <a:off x="3073400" y="2274888"/>
                <a:ext cx="458788" cy="250826"/>
              </a:xfrm>
              <a:prstGeom prst="ellipse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9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23667</TotalTime>
  <Words>198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ＭＳ Ｐゴシック</vt:lpstr>
      <vt:lpstr>Arial</vt:lpstr>
      <vt:lpstr>Office Theme</vt:lpstr>
      <vt:lpstr>Voltron - Goals</vt:lpstr>
      <vt:lpstr>Voltron – Internal Motivation</vt:lpstr>
      <vt:lpstr>Voltron – Customer views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Voltron - </dc:title>
  <dc:creator>Microsoft Office User</dc:creator>
  <cp:lastModifiedBy>Microsoft Office User</cp:lastModifiedBy>
  <cp:revision>26</cp:revision>
  <dcterms:created xsi:type="dcterms:W3CDTF">2017-04-10T18:08:34Z</dcterms:created>
  <dcterms:modified xsi:type="dcterms:W3CDTF">2017-06-12T21:38:08Z</dcterms:modified>
</cp:coreProperties>
</file>