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33"/>
  </p:notesMasterIdLst>
  <p:handoutMasterIdLst>
    <p:handoutMasterId r:id="rId34"/>
  </p:handoutMasterIdLst>
  <p:sldIdLst>
    <p:sldId id="290" r:id="rId6"/>
    <p:sldId id="293" r:id="rId7"/>
    <p:sldId id="291" r:id="rId8"/>
    <p:sldId id="294" r:id="rId9"/>
    <p:sldId id="301" r:id="rId10"/>
    <p:sldId id="297" r:id="rId11"/>
    <p:sldId id="302" r:id="rId12"/>
    <p:sldId id="285" r:id="rId13"/>
    <p:sldId id="298" r:id="rId14"/>
    <p:sldId id="299" r:id="rId15"/>
    <p:sldId id="295" r:id="rId16"/>
    <p:sldId id="300" r:id="rId17"/>
    <p:sldId id="303" r:id="rId18"/>
    <p:sldId id="315" r:id="rId19"/>
    <p:sldId id="313" r:id="rId20"/>
    <p:sldId id="306" r:id="rId21"/>
    <p:sldId id="307" r:id="rId22"/>
    <p:sldId id="309" r:id="rId23"/>
    <p:sldId id="310" r:id="rId24"/>
    <p:sldId id="311" r:id="rId25"/>
    <p:sldId id="312" r:id="rId26"/>
    <p:sldId id="304" r:id="rId27"/>
    <p:sldId id="305" r:id="rId28"/>
    <p:sldId id="308" r:id="rId29"/>
    <p:sldId id="296" r:id="rId30"/>
    <p:sldId id="288" r:id="rId31"/>
    <p:sldId id="28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74" autoAdjust="0"/>
    <p:restoredTop sz="91921" autoAdjust="0"/>
  </p:normalViewPr>
  <p:slideViewPr>
    <p:cSldViewPr>
      <p:cViewPr varScale="1">
        <p:scale>
          <a:sx n="68" d="100"/>
          <a:sy n="68" d="100"/>
        </p:scale>
        <p:origin x="166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13/11/2016</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13/11/2016</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7</a:t>
            </a:fld>
            <a:endParaRPr lang="es-MX" dirty="0"/>
          </a:p>
        </p:txBody>
      </p:sp>
    </p:spTree>
    <p:extLst>
      <p:ext uri="{BB962C8B-B14F-4D97-AF65-F5344CB8AC3E}">
        <p14:creationId xmlns:p14="http://schemas.microsoft.com/office/powerpoint/2010/main" val="229087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fontAlgn="base"/>
            <a:r>
              <a:rPr lang="en-US" sz="1200" b="0" i="0" kern="1200" dirty="0" smtClean="0">
                <a:solidFill>
                  <a:schemeClr val="tx1"/>
                </a:solidFill>
                <a:effectLst/>
                <a:latin typeface="+mn-lt"/>
                <a:ea typeface="+mn-ea"/>
                <a:cs typeface="+mn-cs"/>
              </a:rPr>
              <a:t>What Is JavaFX</a:t>
            </a:r>
          </a:p>
          <a:p>
            <a:pPr fontAlgn="base"/>
            <a:r>
              <a:rPr lang="en-US" sz="1200" b="1" i="0" kern="1200" dirty="0" smtClean="0">
                <a:solidFill>
                  <a:schemeClr val="tx1"/>
                </a:solidFill>
                <a:effectLst/>
                <a:latin typeface="+mn-lt"/>
                <a:ea typeface="+mn-ea"/>
                <a:cs typeface="+mn-cs"/>
              </a:rPr>
              <a:t>JavaFX is powered by Java.</a:t>
            </a:r>
            <a:r>
              <a:rPr lang="en-US" sz="1200" b="0" i="0" kern="1200" dirty="0" smtClean="0">
                <a:solidFill>
                  <a:schemeClr val="tx1"/>
                </a:solidFill>
                <a:effectLst/>
                <a:latin typeface="+mn-lt"/>
                <a:ea typeface="+mn-ea"/>
                <a:cs typeface="+mn-cs"/>
              </a:rPr>
              <a:t> The JavaFX platform enables application developers to easily create and deploy Rich Internet Applications (RIA) that behave consistently across multiple platforms. JavaFX extends the power of Java by allowing developers to use any Java library within JavaFX applications. </a:t>
            </a:r>
            <a:r>
              <a:rPr lang="en-US" sz="1200" b="0" i="0" kern="1200" smtClean="0">
                <a:solidFill>
                  <a:schemeClr val="tx1"/>
                </a:solidFill>
                <a:effectLst/>
                <a:latin typeface="+mn-lt"/>
                <a:ea typeface="+mn-ea"/>
                <a:cs typeface="+mn-cs"/>
              </a:rPr>
              <a:t>This way developers can expand their capabilities in Java and make use of the presentation technology that JavaFX provides to build engaging visual experiences.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“JavaFX (is) replacing Swing as the new client UI library for Java” which is why it makes sense as Java developers that we start taking </a:t>
            </a:r>
            <a:r>
              <a:rPr lang="en-US" sz="1200" b="0" i="0" kern="1200" dirty="0" err="1" smtClean="0">
                <a:solidFill>
                  <a:schemeClr val="tx1"/>
                </a:solidFill>
                <a:effectLst/>
                <a:latin typeface="+mn-lt"/>
                <a:ea typeface="+mn-ea"/>
                <a:cs typeface="+mn-cs"/>
              </a:rPr>
              <a:t>JavaFx</a:t>
            </a:r>
            <a:r>
              <a:rPr lang="en-US" sz="1200" b="0" i="0" kern="1200" dirty="0" smtClean="0">
                <a:solidFill>
                  <a:schemeClr val="tx1"/>
                </a:solidFill>
                <a:effectLst/>
                <a:latin typeface="+mn-lt"/>
                <a:ea typeface="+mn-ea"/>
                <a:cs typeface="+mn-cs"/>
              </a:rPr>
              <a:t> seriously and start embracing it as the best way to build applications in Java.</a:t>
            </a:r>
          </a:p>
          <a:p>
            <a:endParaRPr lang="en-US" sz="1200" b="0" i="0" kern="1200" dirty="0" smtClean="0">
              <a:solidFill>
                <a:schemeClr val="tx1"/>
              </a:solidFill>
              <a:effectLst/>
              <a:latin typeface="+mn-lt"/>
              <a:ea typeface="+mn-ea"/>
              <a:cs typeface="+mn-cs"/>
            </a:endParaRPr>
          </a:p>
          <a:p>
            <a:r>
              <a:rPr lang="en-US" dirty="0" smtClean="0"/>
              <a:t>JavaFX is a software platform for creating and delivering desktop applications, as well as rich internet applications (RIAs) that can run across a wide variety of devices. JavaFX is intended to replace Swing as the standard GUI library for Java SE, but both will be included for the foreseeable future.</a:t>
            </a:r>
          </a:p>
          <a:p>
            <a:endParaRPr lang="en-US" dirty="0" smtClean="0"/>
          </a:p>
          <a:p>
            <a:r>
              <a:rPr lang="en-US" dirty="0" smtClean="0"/>
              <a:t>JavaFX has support for desktop computers and web browsers on Microsoft Windows, Linux, and Mac OS X.</a:t>
            </a:r>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8</a:t>
            </a:fld>
            <a:endParaRPr lang="es-MX" dirty="0"/>
          </a:p>
        </p:txBody>
      </p:sp>
    </p:spTree>
    <p:extLst>
      <p:ext uri="{BB962C8B-B14F-4D97-AF65-F5344CB8AC3E}">
        <p14:creationId xmlns:p14="http://schemas.microsoft.com/office/powerpoint/2010/main" val="21123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Share </a:t>
            </a:r>
            <a:r>
              <a:rPr lang="es-MX" dirty="0" err="1" smtClean="0"/>
              <a:t>some</a:t>
            </a:r>
            <a:r>
              <a:rPr lang="es-MX" dirty="0" smtClean="0"/>
              <a:t> </a:t>
            </a:r>
            <a:r>
              <a:rPr lang="es-MX" dirty="0" err="1" smtClean="0"/>
              <a:t>specific</a:t>
            </a:r>
            <a:r>
              <a:rPr lang="es-MX" dirty="0" smtClean="0"/>
              <a:t> </a:t>
            </a:r>
            <a:r>
              <a:rPr lang="es-MX" dirty="0" err="1" smtClean="0"/>
              <a:t>characteristics</a:t>
            </a:r>
            <a:r>
              <a:rPr lang="es-MX" baseline="0" dirty="0" smtClean="0"/>
              <a:t> of </a:t>
            </a:r>
            <a:r>
              <a:rPr lang="es-MX" baseline="0" dirty="0" err="1" smtClean="0"/>
              <a:t>JavaSE</a:t>
            </a:r>
            <a:r>
              <a:rPr lang="es-MX" baseline="0" dirty="0" smtClean="0"/>
              <a:t> 6.</a:t>
            </a:r>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9</a:t>
            </a:fld>
            <a:endParaRPr lang="es-MX" dirty="0"/>
          </a:p>
        </p:txBody>
      </p:sp>
    </p:spTree>
    <p:extLst>
      <p:ext uri="{BB962C8B-B14F-4D97-AF65-F5344CB8AC3E}">
        <p14:creationId xmlns:p14="http://schemas.microsoft.com/office/powerpoint/2010/main" val="317789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MX" dirty="0" smtClean="0"/>
              <a:t>Share </a:t>
            </a:r>
            <a:r>
              <a:rPr lang="es-MX" dirty="0" err="1" smtClean="0"/>
              <a:t>some</a:t>
            </a:r>
            <a:r>
              <a:rPr lang="es-MX" dirty="0" smtClean="0"/>
              <a:t> </a:t>
            </a:r>
            <a:r>
              <a:rPr lang="es-MX" dirty="0" err="1" smtClean="0"/>
              <a:t>differences</a:t>
            </a:r>
            <a:r>
              <a:rPr lang="es-MX" dirty="0" smtClean="0"/>
              <a:t> </a:t>
            </a:r>
            <a:r>
              <a:rPr lang="es-MX" dirty="0" err="1" smtClean="0"/>
              <a:t>between</a:t>
            </a:r>
            <a:r>
              <a:rPr lang="es-MX" dirty="0" smtClean="0"/>
              <a:t> </a:t>
            </a:r>
            <a:r>
              <a:rPr lang="es-MX" dirty="0" err="1" smtClean="0"/>
              <a:t>JavaSE</a:t>
            </a:r>
            <a:r>
              <a:rPr lang="es-MX" baseline="0" dirty="0" smtClean="0"/>
              <a:t> 6, 7 and 8.</a:t>
            </a:r>
            <a:endParaRPr lang="es-MX" dirty="0"/>
          </a:p>
        </p:txBody>
      </p:sp>
      <p:sp>
        <p:nvSpPr>
          <p:cNvPr id="4" name="3 Marcador de número de diapositiva"/>
          <p:cNvSpPr>
            <a:spLocks noGrp="1"/>
          </p:cNvSpPr>
          <p:nvPr>
            <p:ph type="sldNum" sz="quarter" idx="10"/>
          </p:nvPr>
        </p:nvSpPr>
        <p:spPr/>
        <p:txBody>
          <a:bodyPr/>
          <a:lstStyle/>
          <a:p>
            <a:pPr>
              <a:defRPr/>
            </a:pPr>
            <a:fld id="{A237F6BD-38D0-4C68-8BC5-3735B63F5FA1}" type="slidenum">
              <a:rPr lang="es-MX" smtClean="0"/>
              <a:pPr>
                <a:defRPr/>
              </a:pPr>
              <a:t>10</a:t>
            </a:fld>
            <a:endParaRPr lang="es-MX" dirty="0"/>
          </a:p>
        </p:txBody>
      </p:sp>
    </p:spTree>
    <p:extLst>
      <p:ext uri="{BB962C8B-B14F-4D97-AF65-F5344CB8AC3E}">
        <p14:creationId xmlns:p14="http://schemas.microsoft.com/office/powerpoint/2010/main" val="20863877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s-ES" noProof="0" smtClean="0"/>
              <a:t>Haga clic para modificar el estilo de texto del patrón</a:t>
            </a:r>
          </a:p>
          <a:p>
            <a:pPr lvl="1"/>
            <a:r>
              <a:rPr lang="es-ES" noProof="0" smtClean="0"/>
              <a:t>Segundo nivel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s-ES" noProof="0" smtClean="0"/>
              <a:t>Haga clic para modificar el estilo de texto del patrón</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image" Target="../media/image19.png"/><Relationship Id="rId7" Type="http://schemas.openxmlformats.org/officeDocument/2006/relationships/image" Target="../media/image23.jpeg"/><Relationship Id="rId12" Type="http://schemas.openxmlformats.org/officeDocument/2006/relationships/image" Target="../media/image28.png"/><Relationship Id="rId2" Type="http://schemas.openxmlformats.org/officeDocument/2006/relationships/image" Target="../media/image18.jpeg"/><Relationship Id="rId1" Type="http://schemas.openxmlformats.org/officeDocument/2006/relationships/slideLayout" Target="../slideLayouts/slideLayout10.xml"/><Relationship Id="rId6" Type="http://schemas.openxmlformats.org/officeDocument/2006/relationships/image" Target="../media/image22.jpeg"/><Relationship Id="rId11" Type="http://schemas.openxmlformats.org/officeDocument/2006/relationships/image" Target="../media/image27.jpe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gif"/><Relationship Id="rId9" Type="http://schemas.openxmlformats.org/officeDocument/2006/relationships/image" Target="../media/image2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docs.oracle.com/javase/6/docs/" TargetMode="External"/><Relationship Id="rId2" Type="http://schemas.openxmlformats.org/officeDocument/2006/relationships/hyperlink" Target="https://www.java.com/en/about/" TargetMode="External"/><Relationship Id="rId1" Type="http://schemas.openxmlformats.org/officeDocument/2006/relationships/slideLayout" Target="../slideLayouts/slideLayout10.xml"/><Relationship Id="rId5" Type="http://schemas.openxmlformats.org/officeDocument/2006/relationships/hyperlink" Target="https://docs.oracle.com/javafx/2/overview/jfxpub-overview.htm" TargetMode="External"/><Relationship Id="rId4" Type="http://schemas.openxmlformats.org/officeDocument/2006/relationships/hyperlink" Target="http://docs.oracle.com/javase/7/doc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mailto:luisf.robles@softtek.com" TargetMode="External"/><Relationship Id="rId2" Type="http://schemas.openxmlformats.org/officeDocument/2006/relationships/hyperlink" Target="mailto:sarahi.flores@softtek.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US" dirty="0"/>
          </a:p>
        </p:txBody>
      </p:sp>
      <p:sp>
        <p:nvSpPr>
          <p:cNvPr id="3" name="Text Placeholder 2"/>
          <p:cNvSpPr>
            <a:spLocks noGrp="1"/>
          </p:cNvSpPr>
          <p:nvPr>
            <p:ph type="body" sz="quarter" idx="11"/>
          </p:nvPr>
        </p:nvSpPr>
        <p:spPr/>
        <p:txBody>
          <a:bodyPr/>
          <a:lstStyle/>
          <a:p>
            <a:r>
              <a:rPr lang="en-US" dirty="0" smtClean="0"/>
              <a:t>Java Technology</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quarter" idx="10"/>
          </p:nvPr>
        </p:nvSpPr>
        <p:spPr/>
        <p:txBody>
          <a:bodyPr/>
          <a:lstStyle/>
          <a:p>
            <a:r>
              <a:rPr lang="es-MX" dirty="0" smtClean="0"/>
              <a:t>Java Conceptual </a:t>
            </a:r>
            <a:r>
              <a:rPr lang="es-MX" dirty="0" err="1" smtClean="0"/>
              <a:t>Diagram</a:t>
            </a:r>
            <a:r>
              <a:rPr lang="es-MX" dirty="0" smtClean="0"/>
              <a:t> (</a:t>
            </a:r>
            <a:r>
              <a:rPr lang="es-MX" dirty="0" err="1" smtClean="0"/>
              <a:t>JavaSE</a:t>
            </a:r>
            <a:r>
              <a:rPr lang="es-MX" dirty="0" smtClean="0"/>
              <a:t> 7)</a:t>
            </a:r>
            <a:endParaRPr lang="es-MX" dirty="0"/>
          </a:p>
        </p:txBody>
      </p:sp>
      <p:sp>
        <p:nvSpPr>
          <p:cNvPr id="6" name="5 Título"/>
          <p:cNvSpPr>
            <a:spLocks noGrp="1"/>
          </p:cNvSpPr>
          <p:nvPr>
            <p:ph type="title"/>
          </p:nvPr>
        </p:nvSpPr>
        <p:spPr/>
        <p:txBody>
          <a:bodyPr/>
          <a:lstStyle/>
          <a:p>
            <a:r>
              <a:rPr lang="es-MX" dirty="0" err="1" smtClean="0"/>
              <a:t>JavaSE</a:t>
            </a:r>
            <a:r>
              <a:rPr lang="es-MX" dirty="0" smtClean="0"/>
              <a:t> API (</a:t>
            </a:r>
            <a:r>
              <a:rPr lang="es-MX" dirty="0" err="1" smtClean="0"/>
              <a:t>cont</a:t>
            </a:r>
            <a:r>
              <a:rPr lang="es-MX" dirty="0" smtClean="0"/>
              <a:t>)</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10</a:t>
            </a:fld>
            <a:endParaRPr lang="en-US" noProof="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29" y="1700808"/>
            <a:ext cx="8222097"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605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err="1" smtClean="0"/>
              <a:t>There</a:t>
            </a:r>
            <a:r>
              <a:rPr lang="es-MX" dirty="0" smtClean="0"/>
              <a:t> are a </a:t>
            </a:r>
            <a:r>
              <a:rPr lang="es-MX" dirty="0" err="1" smtClean="0"/>
              <a:t>lot</a:t>
            </a:r>
            <a:r>
              <a:rPr lang="es-MX" dirty="0" smtClean="0"/>
              <a:t> of </a:t>
            </a:r>
            <a:r>
              <a:rPr lang="es-MX" dirty="0" err="1" smtClean="0"/>
              <a:t>OpenSource</a:t>
            </a:r>
            <a:r>
              <a:rPr lang="es-MX" dirty="0" smtClean="0"/>
              <a:t>, Free and </a:t>
            </a:r>
            <a:r>
              <a:rPr lang="es-MX" dirty="0" err="1" smtClean="0"/>
              <a:t>Commercial</a:t>
            </a:r>
            <a:r>
              <a:rPr lang="es-MX" dirty="0" smtClean="0"/>
              <a:t> </a:t>
            </a:r>
            <a:r>
              <a:rPr lang="es-MX" dirty="0" err="1" smtClean="0"/>
              <a:t>frameworks</a:t>
            </a:r>
            <a:r>
              <a:rPr lang="es-MX" dirty="0" smtClean="0"/>
              <a:t>/</a:t>
            </a:r>
            <a:r>
              <a:rPr lang="es-MX" dirty="0" err="1" smtClean="0"/>
              <a:t>products</a:t>
            </a:r>
            <a:r>
              <a:rPr lang="es-MX" dirty="0" smtClean="0"/>
              <a:t> to </a:t>
            </a:r>
            <a:r>
              <a:rPr lang="es-MX" dirty="0" err="1" smtClean="0"/>
              <a:t>develop</a:t>
            </a:r>
            <a:r>
              <a:rPr lang="es-MX" dirty="0" smtClean="0"/>
              <a:t> Enterprise </a:t>
            </a:r>
            <a:r>
              <a:rPr lang="es-MX" dirty="0" err="1" smtClean="0"/>
              <a:t>Solutions</a:t>
            </a:r>
            <a:r>
              <a:rPr lang="es-MX" dirty="0" smtClean="0"/>
              <a:t> </a:t>
            </a:r>
            <a:r>
              <a:rPr lang="es-MX" dirty="0" err="1" smtClean="0"/>
              <a:t>based</a:t>
            </a:r>
            <a:r>
              <a:rPr lang="es-MX" dirty="0" smtClean="0"/>
              <a:t> </a:t>
            </a:r>
            <a:r>
              <a:rPr lang="es-MX" dirty="0" err="1" smtClean="0"/>
              <a:t>on</a:t>
            </a:r>
            <a:r>
              <a:rPr lang="es-MX" dirty="0" smtClean="0"/>
              <a:t> Java</a:t>
            </a:r>
            <a:endParaRPr lang="es-MX" dirty="0"/>
          </a:p>
        </p:txBody>
      </p:sp>
      <p:sp>
        <p:nvSpPr>
          <p:cNvPr id="3" name="2 Título"/>
          <p:cNvSpPr>
            <a:spLocks noGrp="1"/>
          </p:cNvSpPr>
          <p:nvPr>
            <p:ph type="title"/>
          </p:nvPr>
        </p:nvSpPr>
        <p:spPr/>
        <p:txBody>
          <a:bodyPr/>
          <a:lstStyle/>
          <a:p>
            <a:r>
              <a:rPr lang="es-MX" dirty="0" smtClean="0"/>
              <a:t>Java </a:t>
            </a:r>
            <a:r>
              <a:rPr lang="es-MX" dirty="0" err="1" smtClean="0"/>
              <a:t>Frameworks</a:t>
            </a:r>
            <a:r>
              <a:rPr lang="es-MX" dirty="0" smtClean="0"/>
              <a:t>/</a:t>
            </a:r>
            <a:r>
              <a:rPr lang="es-MX" dirty="0" err="1" smtClean="0"/>
              <a:t>Products</a:t>
            </a:r>
            <a:r>
              <a:rPr lang="es-MX" dirty="0" smtClean="0"/>
              <a:t> </a:t>
            </a:r>
            <a:r>
              <a:rPr lang="es-MX" dirty="0" err="1" smtClean="0"/>
              <a:t>by</a:t>
            </a:r>
            <a:r>
              <a:rPr lang="es-MX" dirty="0" smtClean="0"/>
              <a:t> </a:t>
            </a:r>
            <a:r>
              <a:rPr lang="es-MX" dirty="0" err="1" smtClean="0"/>
              <a:t>Tier</a:t>
            </a:r>
            <a:endParaRPr lang="es-MX" dirty="0"/>
          </a:p>
        </p:txBody>
      </p:sp>
      <p:pic>
        <p:nvPicPr>
          <p:cNvPr id="1028" name="Picture 4" descr="http://www.excelenciainc.com/images/java_servi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28825"/>
            <a:ext cx="7200800" cy="439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784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err="1" smtClean="0"/>
              <a:t>Some</a:t>
            </a:r>
            <a:r>
              <a:rPr lang="es-MX" dirty="0" smtClean="0"/>
              <a:t> </a:t>
            </a:r>
            <a:r>
              <a:rPr lang="es-MX" dirty="0" err="1" smtClean="0"/>
              <a:t>products</a:t>
            </a:r>
            <a:r>
              <a:rPr lang="es-MX" dirty="0" smtClean="0"/>
              <a:t> </a:t>
            </a:r>
            <a:r>
              <a:rPr lang="es-MX" dirty="0" err="1" smtClean="0"/>
              <a:t>based</a:t>
            </a:r>
            <a:r>
              <a:rPr lang="es-MX" dirty="0" smtClean="0"/>
              <a:t> </a:t>
            </a:r>
            <a:r>
              <a:rPr lang="es-MX" dirty="0" err="1" smtClean="0"/>
              <a:t>on</a:t>
            </a:r>
            <a:r>
              <a:rPr lang="es-MX" dirty="0" smtClean="0"/>
              <a:t> Java</a:t>
            </a:r>
            <a:endParaRPr lang="es-MX" dirty="0"/>
          </a:p>
        </p:txBody>
      </p:sp>
      <p:sp>
        <p:nvSpPr>
          <p:cNvPr id="3" name="2 Título"/>
          <p:cNvSpPr>
            <a:spLocks noGrp="1"/>
          </p:cNvSpPr>
          <p:nvPr>
            <p:ph type="title"/>
          </p:nvPr>
        </p:nvSpPr>
        <p:spPr/>
        <p:txBody>
          <a:bodyPr/>
          <a:lstStyle/>
          <a:p>
            <a:r>
              <a:rPr lang="es-MX" dirty="0" err="1" smtClean="0"/>
              <a:t>OpenSource</a:t>
            </a:r>
            <a:r>
              <a:rPr lang="es-MX" dirty="0" smtClean="0"/>
              <a:t>/</a:t>
            </a:r>
            <a:r>
              <a:rPr lang="es-MX" dirty="0" err="1" smtClean="0"/>
              <a:t>Commercial</a:t>
            </a:r>
            <a:r>
              <a:rPr lang="es-MX" dirty="0" smtClean="0"/>
              <a:t> </a:t>
            </a:r>
            <a:r>
              <a:rPr lang="es-MX" dirty="0" err="1" smtClean="0"/>
              <a:t>products</a:t>
            </a:r>
            <a:endParaRPr lang="es-MX" dirty="0"/>
          </a:p>
        </p:txBody>
      </p:sp>
      <p:sp>
        <p:nvSpPr>
          <p:cNvPr id="4" name="3 Marcador de número de diapositiva"/>
          <p:cNvSpPr>
            <a:spLocks noGrp="1"/>
          </p:cNvSpPr>
          <p:nvPr>
            <p:ph type="sldNum" sz="quarter" idx="4"/>
          </p:nvPr>
        </p:nvSpPr>
        <p:spPr/>
        <p:txBody>
          <a:bodyPr/>
          <a:lstStyle/>
          <a:p>
            <a:pPr>
              <a:defRPr/>
            </a:pPr>
            <a:fld id="{4AD834FB-D050-4DAD-A587-98ECF1E1D3D9}" type="slidenum">
              <a:rPr lang="en-US" noProof="0" smtClean="0"/>
              <a:pPr>
                <a:defRPr/>
              </a:pPr>
              <a:t>12</a:t>
            </a:fld>
            <a:endParaRPr lang="en-US" noProof="0"/>
          </a:p>
        </p:txBody>
      </p:sp>
      <p:sp>
        <p:nvSpPr>
          <p:cNvPr id="5" name="AutoShape 2" descr="Resultado de imagen para ibm w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4" descr="Resultado de imagen para ibm wa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6" descr="Resultado de imagen para ibm wa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128" name="Picture 8" descr="http://cftic.centrosdeformacion.empleo.madrid.org/documents/1891372/5489464/ibm-websphere.jpeg/84696f9d-be02-43de-87d7-907a9d0f18dc?t=14231543996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844824"/>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sysads.co.uk/wp-content/uploads/2014/06/apache-tomca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082949"/>
            <a:ext cx="18097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https://access.redhat.com/documentation/en-US/Fuse_ESB_Enterprise/7.1/html/Getting_Started/files/imagesdb/logo.gif"/>
          <p:cNvPicPr>
            <a:picLocks noChangeAspect="1" noChangeArrowheads="1"/>
          </p:cNvPicPr>
          <p:nvPr/>
        </p:nvPicPr>
        <p:blipFill rotWithShape="1">
          <a:blip r:embed="rId4">
            <a:extLst>
              <a:ext uri="{28A0092B-C50C-407E-A947-70E740481C1C}">
                <a14:useLocalDpi xmlns:a14="http://schemas.microsoft.com/office/drawing/2010/main" val="0"/>
              </a:ext>
            </a:extLst>
          </a:blip>
          <a:srcRect r="42231"/>
          <a:stretch/>
        </p:blipFill>
        <p:spPr bwMode="auto">
          <a:xfrm>
            <a:off x="5580112" y="2251829"/>
            <a:ext cx="2959653" cy="44864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blog.softwareinsider.org/wp-content/uploads/2010/05/IBM-Stercom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24125" y="3399023"/>
            <a:ext cx="2415640" cy="466611"/>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http://zdnet1.cbsistatic.com/hub/i/r/2014/09/18/ad8c75cc-3eff-11e4-b6a0-d4ae52e95e57/thumbnail/770x578/022520b6c7e728c8842e599751a8055e/oracle-abandons-commercial-support-for-glassfish-jee-serv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574" y="3544518"/>
            <a:ext cx="1663353" cy="1248595"/>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http://adaderana.lk/news_images/145993331wso2_logoJPG.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824" y="3427173"/>
            <a:ext cx="2016224"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http://www.infomaninc.com/images/sonic_t5.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6271" y="4168815"/>
            <a:ext cx="1457325" cy="457200"/>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descr="http://ikampret.com/wp-content/uploads/2015/03/Daftar-Platform-Tempat-Bikin-Blog-Gratis-joomla.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49181" y="4888392"/>
            <a:ext cx="1957090" cy="1314920"/>
          </a:xfrm>
          <a:prstGeom prst="rect">
            <a:avLst/>
          </a:prstGeom>
          <a:noFill/>
          <a:extLst>
            <a:ext uri="{909E8E84-426E-40DD-AFC4-6F175D3DCCD1}">
              <a14:hiddenFill xmlns:a14="http://schemas.microsoft.com/office/drawing/2010/main">
                <a:solidFill>
                  <a:srgbClr val="FFFFFF"/>
                </a:solidFill>
              </a14:hiddenFill>
            </a:ext>
          </a:extLst>
        </p:spPr>
      </p:pic>
      <p:pic>
        <p:nvPicPr>
          <p:cNvPr id="5146" name="Picture 26" descr="hsqldb.org Home Pa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5690" y="5521265"/>
            <a:ext cx="2124075" cy="447675"/>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http://ignaciobustillo.focalrock.com/blog/images/stories/pentaho.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7028" y="5299156"/>
            <a:ext cx="2444193" cy="726275"/>
          </a:xfrm>
          <a:prstGeom prst="rect">
            <a:avLst/>
          </a:prstGeom>
          <a:noFill/>
          <a:extLst>
            <a:ext uri="{909E8E84-426E-40DD-AFC4-6F175D3DCCD1}">
              <a14:hiddenFill xmlns:a14="http://schemas.microsoft.com/office/drawing/2010/main">
                <a:solidFill>
                  <a:srgbClr val="FFFFFF"/>
                </a:solidFill>
              </a14:hiddenFill>
            </a:ext>
          </a:extLst>
        </p:spPr>
      </p:pic>
      <p:pic>
        <p:nvPicPr>
          <p:cNvPr id="5150" name="Picture 30" descr="https://springla.io/wp-content/uploads/2014/09/logo-spring-io.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4248" y="4626015"/>
            <a:ext cx="1880404" cy="592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9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s-MX" dirty="0" smtClean="0"/>
          </a:p>
          <a:p>
            <a:endParaRPr lang="es-MX" dirty="0"/>
          </a:p>
          <a:p>
            <a:r>
              <a:rPr lang="es-MX" dirty="0" smtClean="0"/>
              <a:t>Java Virtual Machine (JVM) </a:t>
            </a:r>
            <a:r>
              <a:rPr lang="es-MX" dirty="0" err="1" smtClean="0"/>
              <a:t>or</a:t>
            </a:r>
            <a:r>
              <a:rPr lang="es-MX" dirty="0" smtClean="0"/>
              <a:t> Java </a:t>
            </a:r>
            <a:r>
              <a:rPr lang="es-MX" dirty="0" err="1" smtClean="0"/>
              <a:t>Runtime</a:t>
            </a:r>
            <a:r>
              <a:rPr lang="es-MX" dirty="0" smtClean="0"/>
              <a:t> </a:t>
            </a:r>
            <a:r>
              <a:rPr lang="es-MX" dirty="0" err="1" smtClean="0"/>
              <a:t>Environment</a:t>
            </a:r>
            <a:r>
              <a:rPr lang="es-MX" dirty="0" smtClean="0"/>
              <a:t> (JRE) </a:t>
            </a:r>
            <a:r>
              <a:rPr lang="es-MX" dirty="0" err="1" smtClean="0"/>
              <a:t>is</a:t>
            </a:r>
            <a:r>
              <a:rPr lang="es-MX" dirty="0" smtClean="0"/>
              <a:t> </a:t>
            </a:r>
            <a:r>
              <a:rPr lang="es-MX" dirty="0" err="1" smtClean="0"/>
              <a:t>where</a:t>
            </a:r>
            <a:r>
              <a:rPr lang="es-MX" dirty="0" smtClean="0"/>
              <a:t> </a:t>
            </a:r>
            <a:r>
              <a:rPr lang="es-MX" dirty="0" err="1" smtClean="0"/>
              <a:t>all</a:t>
            </a:r>
            <a:r>
              <a:rPr lang="es-MX" dirty="0" smtClean="0"/>
              <a:t> Java </a:t>
            </a:r>
            <a:r>
              <a:rPr lang="es-MX" dirty="0" err="1" smtClean="0"/>
              <a:t>programs</a:t>
            </a:r>
            <a:r>
              <a:rPr lang="es-MX" dirty="0" smtClean="0"/>
              <a:t> are </a:t>
            </a:r>
            <a:r>
              <a:rPr lang="es-MX" dirty="0" err="1" smtClean="0"/>
              <a:t>executed</a:t>
            </a:r>
            <a:r>
              <a:rPr lang="es-MX" dirty="0" smtClean="0"/>
              <a:t>.</a:t>
            </a:r>
          </a:p>
          <a:p>
            <a:endParaRPr lang="es-MX" dirty="0"/>
          </a:p>
          <a:p>
            <a:r>
              <a:rPr lang="es-MX" dirty="0" smtClean="0"/>
              <a:t>Java </a:t>
            </a:r>
            <a:r>
              <a:rPr lang="es-MX" dirty="0" err="1" smtClean="0"/>
              <a:t>Development</a:t>
            </a:r>
            <a:r>
              <a:rPr lang="es-MX" dirty="0" smtClean="0"/>
              <a:t> Kit (JDK) </a:t>
            </a:r>
            <a:r>
              <a:rPr lang="es-MX" dirty="0" err="1" smtClean="0"/>
              <a:t>is</a:t>
            </a:r>
            <a:r>
              <a:rPr lang="es-MX" dirty="0" smtClean="0"/>
              <a:t> </a:t>
            </a:r>
            <a:r>
              <a:rPr lang="es-MX" dirty="0" err="1" smtClean="0"/>
              <a:t>the</a:t>
            </a:r>
            <a:r>
              <a:rPr lang="es-MX" dirty="0" smtClean="0"/>
              <a:t> </a:t>
            </a:r>
            <a:r>
              <a:rPr lang="es-MX" dirty="0" err="1" smtClean="0"/>
              <a:t>compiler</a:t>
            </a:r>
            <a:r>
              <a:rPr lang="es-MX" dirty="0" smtClean="0"/>
              <a:t> of java </a:t>
            </a:r>
            <a:r>
              <a:rPr lang="es-MX" dirty="0" err="1" smtClean="0"/>
              <a:t>programs</a:t>
            </a:r>
            <a:r>
              <a:rPr lang="es-MX" dirty="0" smtClean="0"/>
              <a:t>, JDK </a:t>
            </a:r>
            <a:r>
              <a:rPr lang="es-MX" dirty="0" err="1" smtClean="0"/>
              <a:t>includes</a:t>
            </a:r>
            <a:r>
              <a:rPr lang="es-MX" dirty="0" smtClean="0"/>
              <a:t> </a:t>
            </a:r>
            <a:r>
              <a:rPr lang="es-MX" dirty="0" err="1" smtClean="0"/>
              <a:t>the</a:t>
            </a:r>
            <a:r>
              <a:rPr lang="es-MX" dirty="0" smtClean="0"/>
              <a:t> JRE. </a:t>
            </a:r>
            <a:r>
              <a:rPr lang="es-MX" dirty="0" err="1" smtClean="0"/>
              <a:t>But</a:t>
            </a:r>
            <a:r>
              <a:rPr lang="es-MX" dirty="0" smtClean="0"/>
              <a:t> </a:t>
            </a:r>
            <a:r>
              <a:rPr lang="es-MX" dirty="0" err="1" smtClean="0"/>
              <a:t>also</a:t>
            </a:r>
            <a:r>
              <a:rPr lang="es-MX" dirty="0" smtClean="0"/>
              <a:t> </a:t>
            </a:r>
            <a:r>
              <a:rPr lang="es-MX" dirty="0" err="1" smtClean="0"/>
              <a:t>includes</a:t>
            </a:r>
            <a:r>
              <a:rPr lang="es-MX" dirty="0" smtClean="0"/>
              <a:t>  a java </a:t>
            </a:r>
            <a:r>
              <a:rPr lang="es-MX" dirty="0" err="1" smtClean="0"/>
              <a:t>library</a:t>
            </a:r>
            <a:r>
              <a:rPr lang="es-MX" dirty="0" smtClean="0"/>
              <a:t> (</a:t>
            </a:r>
            <a:r>
              <a:rPr lang="es-MX" dirty="0" err="1" smtClean="0"/>
              <a:t>classes</a:t>
            </a:r>
            <a:r>
              <a:rPr lang="es-MX" dirty="0" smtClean="0"/>
              <a:t>) and </a:t>
            </a:r>
            <a:r>
              <a:rPr lang="es-MX" dirty="0" err="1" smtClean="0"/>
              <a:t>command</a:t>
            </a:r>
            <a:r>
              <a:rPr lang="es-MX" dirty="0" smtClean="0"/>
              <a:t> to compile and </a:t>
            </a:r>
            <a:r>
              <a:rPr lang="es-MX" dirty="0" err="1" smtClean="0"/>
              <a:t>execute</a:t>
            </a:r>
            <a:r>
              <a:rPr lang="es-MX" dirty="0" smtClean="0"/>
              <a:t> java </a:t>
            </a:r>
            <a:r>
              <a:rPr lang="es-MX" dirty="0" err="1" smtClean="0"/>
              <a:t>programs</a:t>
            </a:r>
            <a:r>
              <a:rPr lang="es-MX" dirty="0" smtClean="0"/>
              <a:t>.</a:t>
            </a:r>
          </a:p>
          <a:p>
            <a:endParaRPr lang="es-MX" dirty="0"/>
          </a:p>
          <a:p>
            <a:r>
              <a:rPr lang="es-MX" dirty="0" smtClean="0"/>
              <a:t>A </a:t>
            </a:r>
            <a:r>
              <a:rPr lang="es-MX" dirty="0" err="1" smtClean="0"/>
              <a:t>few</a:t>
            </a:r>
            <a:r>
              <a:rPr lang="es-MX" dirty="0" smtClean="0"/>
              <a:t> of </a:t>
            </a:r>
            <a:r>
              <a:rPr lang="es-MX" dirty="0" err="1" smtClean="0"/>
              <a:t>these</a:t>
            </a:r>
            <a:r>
              <a:rPr lang="es-MX" dirty="0" smtClean="0"/>
              <a:t> </a:t>
            </a:r>
            <a:r>
              <a:rPr lang="es-MX" dirty="0" err="1" smtClean="0"/>
              <a:t>commands</a:t>
            </a:r>
            <a:r>
              <a:rPr lang="es-MX" dirty="0" smtClean="0"/>
              <a:t> are: java.exe, javaw.exe, javac.exe, javadoc.exe, javah.exe, etc.</a:t>
            </a:r>
            <a:endParaRPr lang="es-MX" dirty="0"/>
          </a:p>
        </p:txBody>
      </p:sp>
      <p:sp>
        <p:nvSpPr>
          <p:cNvPr id="3" name="Title 2"/>
          <p:cNvSpPr>
            <a:spLocks noGrp="1"/>
          </p:cNvSpPr>
          <p:nvPr>
            <p:ph type="title"/>
          </p:nvPr>
        </p:nvSpPr>
        <p:spPr/>
        <p:txBody>
          <a:bodyPr/>
          <a:lstStyle/>
          <a:p>
            <a:r>
              <a:rPr lang="es-MX" dirty="0" smtClean="0"/>
              <a:t>Virtual Machine and JDK</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13</a:t>
            </a:fld>
            <a:endParaRPr lang="en-US" noProof="0"/>
          </a:p>
        </p:txBody>
      </p:sp>
    </p:spTree>
    <p:extLst>
      <p:ext uri="{BB962C8B-B14F-4D97-AF65-F5344CB8AC3E}">
        <p14:creationId xmlns:p14="http://schemas.microsoft.com/office/powerpoint/2010/main" val="1898672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 class is a template used to create objects. They are made up of members, the main </a:t>
            </a:r>
            <a:r>
              <a:rPr lang="en-US" dirty="0" smtClean="0"/>
              <a:t>two of </a:t>
            </a:r>
            <a:r>
              <a:rPr lang="en-US" dirty="0"/>
              <a:t>which are fields and methods. Fields are variables that hold the state of the </a:t>
            </a:r>
            <a:r>
              <a:rPr lang="en-US" dirty="0" smtClean="0"/>
              <a:t>object, while </a:t>
            </a:r>
            <a:r>
              <a:rPr lang="en-US" dirty="0"/>
              <a:t>methods define what the object can do</a:t>
            </a:r>
            <a:r>
              <a:rPr lang="en-US" dirty="0" smtClean="0"/>
              <a:t>.</a:t>
            </a:r>
          </a:p>
          <a:p>
            <a:endParaRPr lang="en-US" dirty="0"/>
          </a:p>
          <a:p>
            <a:r>
              <a:rPr lang="es-MX" b="1" dirty="0" smtClean="0"/>
              <a:t>OBJECT CREATION:</a:t>
            </a:r>
          </a:p>
          <a:p>
            <a:endParaRPr lang="es-MX" b="1" dirty="0"/>
          </a:p>
          <a:p>
            <a:r>
              <a:rPr lang="en-US" dirty="0"/>
              <a:t>To access a class’s fields and methods from outside the defining class, an object of </a:t>
            </a:r>
            <a:r>
              <a:rPr lang="en-US" dirty="0" smtClean="0"/>
              <a:t>the class </a:t>
            </a:r>
            <a:r>
              <a:rPr lang="en-US" dirty="0"/>
              <a:t>must first be created. This is done by using the </a:t>
            </a:r>
            <a:r>
              <a:rPr lang="en-US" b="1" dirty="0"/>
              <a:t>new</a:t>
            </a:r>
            <a:r>
              <a:rPr lang="en-US" dirty="0"/>
              <a:t> keyword, which will create a </a:t>
            </a:r>
            <a:r>
              <a:rPr lang="en-US" dirty="0" smtClean="0"/>
              <a:t>new object </a:t>
            </a:r>
            <a:r>
              <a:rPr lang="en-US" dirty="0"/>
              <a:t>in the system’s </a:t>
            </a:r>
            <a:r>
              <a:rPr lang="en-US" dirty="0" smtClean="0"/>
              <a:t>memory.</a:t>
            </a:r>
          </a:p>
          <a:p>
            <a:endParaRPr lang="en-US" dirty="0"/>
          </a:p>
          <a:p>
            <a:r>
              <a:rPr lang="en-US" dirty="0"/>
              <a:t>An object is also called an instance. The object will contain its own set of </a:t>
            </a:r>
            <a:r>
              <a:rPr lang="en-US" dirty="0" smtClean="0"/>
              <a:t>fields, which </a:t>
            </a:r>
            <a:r>
              <a:rPr lang="en-US" dirty="0"/>
              <a:t>can hold values that are different to those of other instances of the class</a:t>
            </a:r>
            <a:r>
              <a:rPr lang="en-US" dirty="0" smtClean="0"/>
              <a:t>.</a:t>
            </a:r>
          </a:p>
        </p:txBody>
      </p:sp>
      <p:sp>
        <p:nvSpPr>
          <p:cNvPr id="3" name="Title 2"/>
          <p:cNvSpPr>
            <a:spLocks noGrp="1"/>
          </p:cNvSpPr>
          <p:nvPr>
            <p:ph type="title"/>
          </p:nvPr>
        </p:nvSpPr>
        <p:spPr/>
        <p:txBody>
          <a:bodyPr/>
          <a:lstStyle/>
          <a:p>
            <a:r>
              <a:rPr lang="es-MX" dirty="0" err="1" smtClean="0"/>
              <a:t>Class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14</a:t>
            </a:fld>
            <a:endParaRPr lang="en-US" noProof="0"/>
          </a:p>
        </p:txBody>
      </p:sp>
    </p:spTree>
    <p:extLst>
      <p:ext uri="{BB962C8B-B14F-4D97-AF65-F5344CB8AC3E}">
        <p14:creationId xmlns:p14="http://schemas.microsoft.com/office/powerpoint/2010/main" val="2740936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ACCESSING OBJECT MEMBERS</a:t>
            </a:r>
          </a:p>
          <a:p>
            <a:endParaRPr lang="es-MX" b="1" dirty="0" smtClean="0"/>
          </a:p>
          <a:p>
            <a:r>
              <a:rPr lang="en-US" dirty="0"/>
              <a:t>In addition to creating the object, the members of the class that are to be </a:t>
            </a:r>
            <a:r>
              <a:rPr lang="en-US" dirty="0" smtClean="0"/>
              <a:t>accessible beyond </a:t>
            </a:r>
            <a:r>
              <a:rPr lang="en-US" dirty="0"/>
              <a:t>their package need to be declared as public in the class definition</a:t>
            </a:r>
            <a:r>
              <a:rPr lang="en-US" dirty="0" smtClean="0"/>
              <a:t>.</a:t>
            </a:r>
          </a:p>
          <a:p>
            <a:endParaRPr lang="en-US" dirty="0"/>
          </a:p>
          <a:p>
            <a:r>
              <a:rPr lang="en-US" dirty="0"/>
              <a:t>The members of this object can now be reached by using the dot operator after </a:t>
            </a:r>
            <a:r>
              <a:rPr lang="en-US" dirty="0" smtClean="0"/>
              <a:t>the </a:t>
            </a:r>
            <a:r>
              <a:rPr lang="es-MX" dirty="0" err="1" smtClean="0"/>
              <a:t>instance</a:t>
            </a:r>
            <a:r>
              <a:rPr lang="es-MX" dirty="0" smtClean="0"/>
              <a:t> </a:t>
            </a:r>
            <a:r>
              <a:rPr lang="es-MX" dirty="0" err="1"/>
              <a:t>name</a:t>
            </a:r>
            <a:r>
              <a:rPr lang="es-MX" dirty="0"/>
              <a:t>.</a:t>
            </a:r>
          </a:p>
        </p:txBody>
      </p:sp>
      <p:sp>
        <p:nvSpPr>
          <p:cNvPr id="3" name="Title 2"/>
          <p:cNvSpPr>
            <a:spLocks noGrp="1"/>
          </p:cNvSpPr>
          <p:nvPr>
            <p:ph type="title"/>
          </p:nvPr>
        </p:nvSpPr>
        <p:spPr/>
        <p:txBody>
          <a:bodyPr/>
          <a:lstStyle/>
          <a:p>
            <a:r>
              <a:rPr lang="es-MX" dirty="0" err="1" smtClean="0"/>
              <a:t>Class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15</a:t>
            </a:fld>
            <a:endParaRPr lang="en-US" noProof="0"/>
          </a:p>
        </p:txBody>
      </p:sp>
    </p:spTree>
    <p:extLst>
      <p:ext uri="{BB962C8B-B14F-4D97-AF65-F5344CB8AC3E}">
        <p14:creationId xmlns:p14="http://schemas.microsoft.com/office/powerpoint/2010/main" val="273302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Packages are used to avoid naming conflicts and to organize code files into </a:t>
            </a:r>
            <a:r>
              <a:rPr lang="en-US" dirty="0" smtClean="0"/>
              <a:t>different </a:t>
            </a:r>
            <a:r>
              <a:rPr lang="es-MX" dirty="0" err="1" smtClean="0"/>
              <a:t>directories</a:t>
            </a:r>
            <a:r>
              <a:rPr lang="es-MX" dirty="0" smtClean="0"/>
              <a:t>.</a:t>
            </a:r>
          </a:p>
          <a:p>
            <a:endParaRPr lang="es-MX" dirty="0"/>
          </a:p>
          <a:p>
            <a:r>
              <a:rPr lang="en-US" b="1" dirty="0"/>
              <a:t>package </a:t>
            </a:r>
            <a:r>
              <a:rPr lang="en-US" b="1" dirty="0" err="1"/>
              <a:t>mypackage</a:t>
            </a:r>
            <a:r>
              <a:rPr lang="en-US" b="1" dirty="0"/>
              <a:t>; // this file </a:t>
            </a:r>
            <a:r>
              <a:rPr lang="en-US" b="1" dirty="0" smtClean="0"/>
              <a:t>belongs </a:t>
            </a:r>
            <a:r>
              <a:rPr lang="en-US" b="1" dirty="0"/>
              <a:t>to </a:t>
            </a:r>
            <a:r>
              <a:rPr lang="en-US" b="1" dirty="0" err="1" smtClean="0"/>
              <a:t>mypackage</a:t>
            </a:r>
            <a:endParaRPr lang="en-US" b="1" dirty="0" smtClean="0"/>
          </a:p>
          <a:p>
            <a:endParaRPr lang="en-US" b="1" dirty="0" smtClean="0"/>
          </a:p>
          <a:p>
            <a:r>
              <a:rPr lang="en-US" dirty="0"/>
              <a:t>Packages may be any number of directory levels deep and the levels in the </a:t>
            </a:r>
            <a:r>
              <a:rPr lang="en-US" dirty="0" smtClean="0"/>
              <a:t>hierarchy </a:t>
            </a:r>
            <a:r>
              <a:rPr lang="es-MX" dirty="0" smtClean="0"/>
              <a:t>are </a:t>
            </a:r>
            <a:r>
              <a:rPr lang="es-MX" dirty="0" err="1"/>
              <a:t>separated</a:t>
            </a:r>
            <a:r>
              <a:rPr lang="es-MX" dirty="0"/>
              <a:t> </a:t>
            </a:r>
            <a:r>
              <a:rPr lang="es-MX" dirty="0" err="1"/>
              <a:t>by</a:t>
            </a:r>
            <a:r>
              <a:rPr lang="es-MX" dirty="0"/>
              <a:t> </a:t>
            </a:r>
            <a:r>
              <a:rPr lang="es-MX" dirty="0" err="1"/>
              <a:t>dots</a:t>
            </a:r>
            <a:r>
              <a:rPr lang="es-MX" dirty="0" smtClean="0"/>
              <a:t>.</a:t>
            </a:r>
          </a:p>
          <a:p>
            <a:endParaRPr lang="en-US" b="1" dirty="0"/>
          </a:p>
          <a:p>
            <a:r>
              <a:rPr lang="es-MX" b="1" dirty="0" err="1"/>
              <a:t>package</a:t>
            </a:r>
            <a:r>
              <a:rPr lang="es-MX" b="1" dirty="0"/>
              <a:t> </a:t>
            </a:r>
            <a:r>
              <a:rPr lang="es-MX" b="1" dirty="0" err="1"/>
              <a:t>sub.mypackage</a:t>
            </a:r>
            <a:r>
              <a:rPr lang="es-MX" b="1" dirty="0"/>
              <a:t>;</a:t>
            </a:r>
          </a:p>
        </p:txBody>
      </p:sp>
      <p:sp>
        <p:nvSpPr>
          <p:cNvPr id="3" name="Title 2"/>
          <p:cNvSpPr>
            <a:spLocks noGrp="1"/>
          </p:cNvSpPr>
          <p:nvPr>
            <p:ph type="title"/>
          </p:nvPr>
        </p:nvSpPr>
        <p:spPr/>
        <p:txBody>
          <a:bodyPr/>
          <a:lstStyle/>
          <a:p>
            <a:r>
              <a:rPr lang="es-MX" dirty="0" err="1" smtClean="0"/>
              <a:t>Packages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16</a:t>
            </a:fld>
            <a:endParaRPr lang="en-US" noProof="0"/>
          </a:p>
        </p:txBody>
      </p:sp>
    </p:spTree>
    <p:extLst>
      <p:ext uri="{BB962C8B-B14F-4D97-AF65-F5344CB8AC3E}">
        <p14:creationId xmlns:p14="http://schemas.microsoft.com/office/powerpoint/2010/main" val="285679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IMPORT PACKAGES</a:t>
            </a:r>
          </a:p>
          <a:p>
            <a:r>
              <a:rPr lang="en-US" dirty="0"/>
              <a:t>An import statement must be located before all other </a:t>
            </a:r>
            <a:r>
              <a:rPr lang="en-US" dirty="0" smtClean="0"/>
              <a:t>members in </a:t>
            </a:r>
            <a:r>
              <a:rPr lang="en-US" dirty="0"/>
              <a:t>the code file, and it has no other purpose than to free the programmer from having </a:t>
            </a:r>
            <a:r>
              <a:rPr lang="en-US" dirty="0" smtClean="0"/>
              <a:t>to type </a:t>
            </a:r>
            <a:r>
              <a:rPr lang="en-US" dirty="0"/>
              <a:t>the fully qualified name</a:t>
            </a:r>
            <a:r>
              <a:rPr lang="en-US" dirty="0" smtClean="0"/>
              <a:t>.</a:t>
            </a:r>
          </a:p>
          <a:p>
            <a:endParaRPr lang="en-US" dirty="0"/>
          </a:p>
          <a:p>
            <a:r>
              <a:rPr lang="es-MX" b="1" dirty="0" err="1"/>
              <a:t>import</a:t>
            </a:r>
            <a:r>
              <a:rPr lang="es-MX" b="1" dirty="0"/>
              <a:t> </a:t>
            </a:r>
            <a:r>
              <a:rPr lang="es-MX" b="1" dirty="0" err="1"/>
              <a:t>mypackage.sub.MyClass</a:t>
            </a:r>
            <a:r>
              <a:rPr lang="es-MX" b="1" dirty="0" smtClean="0"/>
              <a:t>;</a:t>
            </a:r>
          </a:p>
          <a:p>
            <a:endParaRPr lang="es-MX" b="1" dirty="0"/>
          </a:p>
          <a:p>
            <a:r>
              <a:rPr lang="es-MX" b="1" dirty="0" err="1"/>
              <a:t>import</a:t>
            </a:r>
            <a:r>
              <a:rPr lang="es-MX" b="1" dirty="0"/>
              <a:t> </a:t>
            </a:r>
            <a:r>
              <a:rPr lang="es-MX" b="1" dirty="0" err="1"/>
              <a:t>java.util</a:t>
            </a:r>
            <a:r>
              <a:rPr lang="es-MX" b="1" dirty="0" smtClean="0"/>
              <a:t>.*;</a:t>
            </a:r>
          </a:p>
          <a:p>
            <a:endParaRPr lang="es-MX" b="1" dirty="0"/>
          </a:p>
          <a:p>
            <a:r>
              <a:rPr lang="es-MX" b="1" dirty="0" err="1"/>
              <a:t>import</a:t>
            </a:r>
            <a:r>
              <a:rPr lang="es-MX" b="1" dirty="0"/>
              <a:t> </a:t>
            </a:r>
            <a:r>
              <a:rPr lang="es-MX" b="1" dirty="0" err="1"/>
              <a:t>static</a:t>
            </a:r>
            <a:r>
              <a:rPr lang="es-MX" b="1" dirty="0"/>
              <a:t> </a:t>
            </a:r>
            <a:r>
              <a:rPr lang="es-MX" b="1" dirty="0" err="1"/>
              <a:t>java.lang.Math</a:t>
            </a:r>
            <a:r>
              <a:rPr lang="es-MX" b="1" dirty="0"/>
              <a:t>.*;</a:t>
            </a:r>
          </a:p>
        </p:txBody>
      </p:sp>
      <p:sp>
        <p:nvSpPr>
          <p:cNvPr id="3" name="Title 2"/>
          <p:cNvSpPr>
            <a:spLocks noGrp="1"/>
          </p:cNvSpPr>
          <p:nvPr>
            <p:ph type="title"/>
          </p:nvPr>
        </p:nvSpPr>
        <p:spPr/>
        <p:txBody>
          <a:bodyPr/>
          <a:lstStyle/>
          <a:p>
            <a:r>
              <a:rPr lang="es-MX" smtClean="0"/>
              <a:t>Packages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17</a:t>
            </a:fld>
            <a:endParaRPr lang="en-US" noProof="0"/>
          </a:p>
        </p:txBody>
      </p:sp>
    </p:spTree>
    <p:extLst>
      <p:ext uri="{BB962C8B-B14F-4D97-AF65-F5344CB8AC3E}">
        <p14:creationId xmlns:p14="http://schemas.microsoft.com/office/powerpoint/2010/main" val="2985942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DEFINING METHODS</a:t>
            </a:r>
          </a:p>
          <a:p>
            <a:endParaRPr lang="es-MX" dirty="0"/>
          </a:p>
          <a:p>
            <a:r>
              <a:rPr lang="es-MX" dirty="0" err="1" smtClean="0"/>
              <a:t>Methods</a:t>
            </a:r>
            <a:r>
              <a:rPr lang="es-MX" dirty="0" smtClean="0"/>
              <a:t> are reusable </a:t>
            </a:r>
            <a:r>
              <a:rPr lang="es-MX" dirty="0" err="1" smtClean="0"/>
              <a:t>code</a:t>
            </a:r>
            <a:r>
              <a:rPr lang="es-MX" dirty="0" smtClean="0"/>
              <a:t> blocks </a:t>
            </a:r>
            <a:r>
              <a:rPr lang="es-MX" dirty="0" err="1" smtClean="0"/>
              <a:t>that</a:t>
            </a:r>
            <a:r>
              <a:rPr lang="es-MX" dirty="0" smtClean="0"/>
              <a:t> </a:t>
            </a:r>
            <a:r>
              <a:rPr lang="es-MX" dirty="0" err="1" smtClean="0"/>
              <a:t>will</a:t>
            </a:r>
            <a:r>
              <a:rPr lang="es-MX" dirty="0" smtClean="0"/>
              <a:t> </a:t>
            </a:r>
            <a:r>
              <a:rPr lang="es-MX" dirty="0" err="1" smtClean="0"/>
              <a:t>only</a:t>
            </a:r>
            <a:r>
              <a:rPr lang="es-MX" dirty="0" smtClean="0"/>
              <a:t> </a:t>
            </a:r>
            <a:r>
              <a:rPr lang="es-MX" dirty="0" err="1" smtClean="0"/>
              <a:t>execute</a:t>
            </a:r>
            <a:r>
              <a:rPr lang="es-MX" dirty="0" smtClean="0"/>
              <a:t> </a:t>
            </a:r>
            <a:r>
              <a:rPr lang="es-MX" dirty="0" err="1" smtClean="0"/>
              <a:t>when</a:t>
            </a:r>
            <a:r>
              <a:rPr lang="es-MX" dirty="0" smtClean="0"/>
              <a:t> </a:t>
            </a:r>
            <a:r>
              <a:rPr lang="es-MX" dirty="0" err="1" smtClean="0"/>
              <a:t>called</a:t>
            </a:r>
            <a:r>
              <a:rPr lang="es-MX" dirty="0" smtClean="0"/>
              <a:t>.</a:t>
            </a:r>
          </a:p>
          <a:p>
            <a:endParaRPr lang="es-MX" dirty="0"/>
          </a:p>
          <a:p>
            <a:r>
              <a:rPr lang="es-MX" dirty="0" smtClean="0"/>
              <a:t>Can be </a:t>
            </a:r>
            <a:r>
              <a:rPr lang="es-MX" dirty="0" err="1" smtClean="0"/>
              <a:t>created</a:t>
            </a:r>
            <a:r>
              <a:rPr lang="es-MX" dirty="0" smtClean="0"/>
              <a:t> </a:t>
            </a:r>
            <a:r>
              <a:rPr lang="es-MX" dirty="0" err="1" smtClean="0"/>
              <a:t>by</a:t>
            </a:r>
            <a:r>
              <a:rPr lang="es-MX" dirty="0" smtClean="0"/>
              <a:t> </a:t>
            </a:r>
            <a:r>
              <a:rPr lang="es-MX" dirty="0" err="1" smtClean="0"/>
              <a:t>typing</a:t>
            </a:r>
            <a:r>
              <a:rPr lang="es-MX" dirty="0" smtClean="0"/>
              <a:t> </a:t>
            </a:r>
            <a:r>
              <a:rPr lang="es-MX" b="1" dirty="0" err="1" smtClean="0"/>
              <a:t>void</a:t>
            </a:r>
            <a:r>
              <a:rPr lang="es-MX" dirty="0" smtClean="0"/>
              <a:t> </a:t>
            </a:r>
            <a:r>
              <a:rPr lang="es-MX" dirty="0" err="1" smtClean="0"/>
              <a:t>followed</a:t>
            </a:r>
            <a:r>
              <a:rPr lang="es-MX" dirty="0" smtClean="0"/>
              <a:t> </a:t>
            </a:r>
            <a:r>
              <a:rPr lang="es-MX" dirty="0" err="1" smtClean="0"/>
              <a:t>by</a:t>
            </a:r>
            <a:r>
              <a:rPr lang="es-MX" dirty="0" smtClean="0"/>
              <a:t> </a:t>
            </a:r>
            <a:r>
              <a:rPr lang="es-MX" dirty="0" err="1" smtClean="0"/>
              <a:t>the</a:t>
            </a:r>
            <a:r>
              <a:rPr lang="es-MX" dirty="0" smtClean="0"/>
              <a:t> </a:t>
            </a:r>
            <a:r>
              <a:rPr lang="es-MX" dirty="0" err="1" smtClean="0"/>
              <a:t>method’s</a:t>
            </a:r>
            <a:r>
              <a:rPr lang="es-MX" dirty="0" smtClean="0"/>
              <a:t> </a:t>
            </a:r>
            <a:r>
              <a:rPr lang="es-MX" dirty="0" err="1" smtClean="0"/>
              <a:t>name</a:t>
            </a:r>
            <a:r>
              <a:rPr lang="es-MX" dirty="0" smtClean="0"/>
              <a:t>, a set of </a:t>
            </a:r>
            <a:r>
              <a:rPr lang="es-MX" dirty="0" err="1" smtClean="0"/>
              <a:t>pharenteses</a:t>
            </a:r>
            <a:r>
              <a:rPr lang="es-MX" dirty="0" smtClean="0"/>
              <a:t> and a </a:t>
            </a:r>
            <a:r>
              <a:rPr lang="es-MX" dirty="0" err="1" smtClean="0"/>
              <a:t>code</a:t>
            </a:r>
            <a:r>
              <a:rPr lang="es-MX" dirty="0" smtClean="0"/>
              <a:t> block.</a:t>
            </a:r>
          </a:p>
          <a:p>
            <a:endParaRPr lang="es-MX" dirty="0"/>
          </a:p>
          <a:p>
            <a:r>
              <a:rPr lang="es-MX" dirty="0" err="1" smtClean="0"/>
              <a:t>The</a:t>
            </a:r>
            <a:r>
              <a:rPr lang="es-MX" dirty="0" smtClean="0"/>
              <a:t> </a:t>
            </a:r>
            <a:r>
              <a:rPr lang="es-MX" b="1" dirty="0" err="1" smtClean="0"/>
              <a:t>void</a:t>
            </a:r>
            <a:r>
              <a:rPr lang="es-MX" dirty="0" smtClean="0"/>
              <a:t> </a:t>
            </a:r>
            <a:r>
              <a:rPr lang="es-MX" dirty="0" err="1" smtClean="0"/>
              <a:t>keyword</a:t>
            </a:r>
            <a:r>
              <a:rPr lang="es-MX" dirty="0" smtClean="0"/>
              <a:t> </a:t>
            </a:r>
            <a:r>
              <a:rPr lang="es-MX" dirty="0" err="1" smtClean="0"/>
              <a:t>means</a:t>
            </a:r>
            <a:r>
              <a:rPr lang="es-MX" dirty="0" smtClean="0"/>
              <a:t> </a:t>
            </a:r>
            <a:r>
              <a:rPr lang="es-MX" dirty="0" err="1" smtClean="0"/>
              <a:t>that</a:t>
            </a:r>
            <a:r>
              <a:rPr lang="es-MX" dirty="0" smtClean="0"/>
              <a:t> </a:t>
            </a:r>
            <a:r>
              <a:rPr lang="es-MX" dirty="0" err="1" smtClean="0"/>
              <a:t>the</a:t>
            </a:r>
            <a:r>
              <a:rPr lang="es-MX" dirty="0" smtClean="0"/>
              <a:t> </a:t>
            </a:r>
            <a:r>
              <a:rPr lang="es-MX" dirty="0" err="1" smtClean="0"/>
              <a:t>method</a:t>
            </a:r>
            <a:r>
              <a:rPr lang="es-MX" dirty="0" smtClean="0"/>
              <a:t> </a:t>
            </a:r>
            <a:r>
              <a:rPr lang="es-MX" dirty="0" err="1" smtClean="0"/>
              <a:t>will</a:t>
            </a:r>
            <a:r>
              <a:rPr lang="es-MX" dirty="0" smtClean="0"/>
              <a:t> </a:t>
            </a:r>
            <a:r>
              <a:rPr lang="es-MX" dirty="0" err="1" smtClean="0"/>
              <a:t>not</a:t>
            </a:r>
            <a:r>
              <a:rPr lang="es-MX" dirty="0" smtClean="0"/>
              <a:t> </a:t>
            </a:r>
            <a:r>
              <a:rPr lang="es-MX" dirty="0" err="1" smtClean="0"/>
              <a:t>return</a:t>
            </a:r>
            <a:r>
              <a:rPr lang="es-MX" dirty="0" smtClean="0"/>
              <a:t> a </a:t>
            </a:r>
            <a:r>
              <a:rPr lang="es-MX" dirty="0" err="1" smtClean="0"/>
              <a:t>value</a:t>
            </a:r>
            <a:r>
              <a:rPr lang="es-MX" dirty="0" smtClean="0"/>
              <a:t>.</a:t>
            </a:r>
          </a:p>
          <a:p>
            <a:endParaRPr lang="es-MX" b="1" dirty="0"/>
          </a:p>
          <a:p>
            <a:endParaRPr lang="es-MX" b="1" dirty="0"/>
          </a:p>
        </p:txBody>
      </p:sp>
      <p:sp>
        <p:nvSpPr>
          <p:cNvPr id="3" name="Title 2"/>
          <p:cNvSpPr>
            <a:spLocks noGrp="1"/>
          </p:cNvSpPr>
          <p:nvPr>
            <p:ph type="title"/>
          </p:nvPr>
        </p:nvSpPr>
        <p:spPr/>
        <p:txBody>
          <a:bodyPr/>
          <a:lstStyle/>
          <a:p>
            <a:r>
              <a:rPr lang="es-MX" dirty="0" err="1" smtClean="0"/>
              <a:t>Methods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18</a:t>
            </a:fld>
            <a:endParaRPr lang="en-US" noProof="0"/>
          </a:p>
        </p:txBody>
      </p:sp>
    </p:spTree>
    <p:extLst>
      <p:ext uri="{BB962C8B-B14F-4D97-AF65-F5344CB8AC3E}">
        <p14:creationId xmlns:p14="http://schemas.microsoft.com/office/powerpoint/2010/main" val="3005308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CALLING METHODS</a:t>
            </a:r>
            <a:endParaRPr lang="es-MX" dirty="0" smtClean="0"/>
          </a:p>
          <a:p>
            <a:endParaRPr lang="es-MX" b="1" dirty="0"/>
          </a:p>
          <a:p>
            <a:r>
              <a:rPr lang="es-MX" dirty="0" smtClean="0"/>
              <a:t>To </a:t>
            </a:r>
            <a:r>
              <a:rPr lang="es-MX" dirty="0" err="1" smtClean="0"/>
              <a:t>call</a:t>
            </a:r>
            <a:r>
              <a:rPr lang="es-MX" dirty="0" smtClean="0"/>
              <a:t> a </a:t>
            </a:r>
            <a:r>
              <a:rPr lang="es-MX" dirty="0" err="1" smtClean="0"/>
              <a:t>method</a:t>
            </a:r>
            <a:r>
              <a:rPr lang="es-MX" dirty="0"/>
              <a:t> </a:t>
            </a:r>
            <a:r>
              <a:rPr lang="es-MX" dirty="0" smtClean="0"/>
              <a:t>of a </a:t>
            </a:r>
            <a:r>
              <a:rPr lang="es-MX" dirty="0" err="1" smtClean="0"/>
              <a:t>class</a:t>
            </a:r>
            <a:r>
              <a:rPr lang="es-MX" dirty="0" smtClean="0"/>
              <a:t>, </a:t>
            </a:r>
            <a:r>
              <a:rPr lang="es-MX" dirty="0" err="1" smtClean="0"/>
              <a:t>we</a:t>
            </a:r>
            <a:r>
              <a:rPr lang="es-MX" dirty="0" smtClean="0"/>
              <a:t> MUST </a:t>
            </a:r>
            <a:r>
              <a:rPr lang="es-MX" dirty="0" err="1" smtClean="0"/>
              <a:t>first</a:t>
            </a:r>
            <a:r>
              <a:rPr lang="es-MX" dirty="0" smtClean="0"/>
              <a:t> </a:t>
            </a:r>
            <a:r>
              <a:rPr lang="es-MX" dirty="0" err="1" smtClean="0"/>
              <a:t>create</a:t>
            </a:r>
            <a:r>
              <a:rPr lang="es-MX" dirty="0" smtClean="0"/>
              <a:t> </a:t>
            </a:r>
            <a:r>
              <a:rPr lang="es-MX" dirty="0" err="1" smtClean="0"/>
              <a:t>an</a:t>
            </a:r>
            <a:r>
              <a:rPr lang="es-MX" dirty="0" smtClean="0"/>
              <a:t> </a:t>
            </a:r>
            <a:r>
              <a:rPr lang="es-MX" dirty="0" err="1" smtClean="0"/>
              <a:t>instance</a:t>
            </a:r>
            <a:r>
              <a:rPr lang="es-MX" dirty="0" smtClean="0"/>
              <a:t> of </a:t>
            </a:r>
            <a:r>
              <a:rPr lang="es-MX" dirty="0" err="1" smtClean="0"/>
              <a:t>that</a:t>
            </a:r>
            <a:r>
              <a:rPr lang="es-MX" dirty="0" smtClean="0"/>
              <a:t> </a:t>
            </a:r>
            <a:r>
              <a:rPr lang="es-MX" dirty="0" err="1" smtClean="0"/>
              <a:t>class</a:t>
            </a:r>
            <a:r>
              <a:rPr lang="es-MX" dirty="0" smtClean="0"/>
              <a:t>.</a:t>
            </a:r>
          </a:p>
          <a:p>
            <a:endParaRPr lang="es-MX" dirty="0"/>
          </a:p>
          <a:p>
            <a:r>
              <a:rPr lang="es-MX" dirty="0" err="1" smtClean="0"/>
              <a:t>The</a:t>
            </a:r>
            <a:r>
              <a:rPr lang="es-MX" dirty="0" smtClean="0"/>
              <a:t> </a:t>
            </a:r>
            <a:r>
              <a:rPr lang="es-MX" b="1" dirty="0" err="1" smtClean="0"/>
              <a:t>dot</a:t>
            </a:r>
            <a:r>
              <a:rPr lang="es-MX" dirty="0" smtClean="0"/>
              <a:t> </a:t>
            </a:r>
            <a:r>
              <a:rPr lang="es-MX" dirty="0" err="1" smtClean="0"/>
              <a:t>operator</a:t>
            </a:r>
            <a:r>
              <a:rPr lang="es-MX" dirty="0" smtClean="0"/>
              <a:t> </a:t>
            </a:r>
            <a:r>
              <a:rPr lang="es-MX" dirty="0" err="1" smtClean="0"/>
              <a:t>is</a:t>
            </a:r>
            <a:r>
              <a:rPr lang="es-MX" dirty="0" smtClean="0"/>
              <a:t> </a:t>
            </a:r>
            <a:r>
              <a:rPr lang="es-MX" dirty="0" err="1" smtClean="0"/>
              <a:t>used</a:t>
            </a:r>
            <a:r>
              <a:rPr lang="es-MX" dirty="0" smtClean="0"/>
              <a:t> </a:t>
            </a:r>
            <a:r>
              <a:rPr lang="es-MX" dirty="0" err="1" smtClean="0"/>
              <a:t>after</a:t>
            </a:r>
            <a:r>
              <a:rPr lang="es-MX" dirty="0" smtClean="0"/>
              <a:t> </a:t>
            </a:r>
            <a:r>
              <a:rPr lang="es-MX" dirty="0" err="1" smtClean="0"/>
              <a:t>the</a:t>
            </a:r>
            <a:r>
              <a:rPr lang="es-MX" dirty="0" smtClean="0"/>
              <a:t> </a:t>
            </a:r>
            <a:r>
              <a:rPr lang="es-MX" dirty="0" err="1" smtClean="0"/>
              <a:t>instance’s</a:t>
            </a:r>
            <a:r>
              <a:rPr lang="es-MX" dirty="0" smtClean="0"/>
              <a:t> </a:t>
            </a:r>
            <a:r>
              <a:rPr lang="es-MX" dirty="0" err="1" smtClean="0"/>
              <a:t>name</a:t>
            </a:r>
            <a:r>
              <a:rPr lang="es-MX" dirty="0" smtClean="0"/>
              <a:t> in </a:t>
            </a:r>
            <a:r>
              <a:rPr lang="es-MX" dirty="0" err="1" smtClean="0"/>
              <a:t>order</a:t>
            </a:r>
            <a:r>
              <a:rPr lang="es-MX" dirty="0" smtClean="0"/>
              <a:t> to </a:t>
            </a:r>
            <a:r>
              <a:rPr lang="es-MX" dirty="0" err="1" smtClean="0"/>
              <a:t>access</a:t>
            </a:r>
            <a:r>
              <a:rPr lang="es-MX" dirty="0" smtClean="0"/>
              <a:t> </a:t>
            </a:r>
            <a:r>
              <a:rPr lang="es-MX" dirty="0" err="1" smtClean="0"/>
              <a:t>its</a:t>
            </a:r>
            <a:r>
              <a:rPr lang="es-MX" dirty="0" smtClean="0"/>
              <a:t> </a:t>
            </a:r>
            <a:r>
              <a:rPr lang="es-MX" dirty="0" err="1" smtClean="0"/>
              <a:t>members</a:t>
            </a:r>
            <a:r>
              <a:rPr lang="es-MX" dirty="0" smtClean="0"/>
              <a:t>, </a:t>
            </a:r>
            <a:r>
              <a:rPr lang="es-MX" dirty="0" err="1" smtClean="0"/>
              <a:t>wich</a:t>
            </a:r>
            <a:r>
              <a:rPr lang="es-MX" dirty="0" smtClean="0"/>
              <a:t> </a:t>
            </a:r>
            <a:r>
              <a:rPr lang="es-MX" dirty="0" err="1" smtClean="0"/>
              <a:t>include</a:t>
            </a:r>
            <a:r>
              <a:rPr lang="es-MX" dirty="0" smtClean="0"/>
              <a:t> </a:t>
            </a:r>
            <a:r>
              <a:rPr lang="es-MX" dirty="0" err="1" smtClean="0"/>
              <a:t>the</a:t>
            </a:r>
            <a:r>
              <a:rPr lang="es-MX" dirty="0" smtClean="0"/>
              <a:t> </a:t>
            </a:r>
            <a:r>
              <a:rPr lang="es-MX" dirty="0" err="1" smtClean="0"/>
              <a:t>methods</a:t>
            </a:r>
            <a:r>
              <a:rPr lang="es-MX" dirty="0" smtClean="0"/>
              <a:t>.</a:t>
            </a:r>
          </a:p>
          <a:p>
            <a:endParaRPr lang="es-MX" dirty="0"/>
          </a:p>
          <a:p>
            <a:endParaRPr lang="es-MX" dirty="0"/>
          </a:p>
        </p:txBody>
      </p:sp>
      <p:sp>
        <p:nvSpPr>
          <p:cNvPr id="3" name="Title 2"/>
          <p:cNvSpPr>
            <a:spLocks noGrp="1"/>
          </p:cNvSpPr>
          <p:nvPr>
            <p:ph type="title"/>
          </p:nvPr>
        </p:nvSpPr>
        <p:spPr/>
        <p:txBody>
          <a:bodyPr/>
          <a:lstStyle/>
          <a:p>
            <a:r>
              <a:rPr lang="es-MX" dirty="0" err="1" smtClean="0"/>
              <a:t>Methods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19</a:t>
            </a:fld>
            <a:endParaRPr lang="en-US" noProof="0"/>
          </a:p>
        </p:txBody>
      </p:sp>
    </p:spTree>
    <p:extLst>
      <p:ext uri="{BB962C8B-B14F-4D97-AF65-F5344CB8AC3E}">
        <p14:creationId xmlns:p14="http://schemas.microsoft.com/office/powerpoint/2010/main" val="85217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7364588"/>
              </p:ext>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03603841"/>
              </p:ext>
            </p:extLst>
          </p:nvPr>
        </p:nvGraphicFramePr>
        <p:xfrm>
          <a:off x="899592" y="4538816"/>
          <a:ext cx="7560840" cy="1554480"/>
        </p:xfrm>
        <a:graphic>
          <a:graphicData uri="http://schemas.openxmlformats.org/drawingml/2006/table">
            <a:tbl>
              <a:tblPr firstRow="1" bandRow="1">
                <a:tableStyleId>{21E4AEA4-8DFA-4A89-87EB-49C32662AFE0}</a:tableStyleId>
              </a:tblPr>
              <a:tblGrid>
                <a:gridCol w="792088"/>
                <a:gridCol w="936104"/>
                <a:gridCol w="2808312"/>
                <a:gridCol w="1512168"/>
                <a:gridCol w="1512168"/>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n-US" sz="1200" dirty="0" smtClean="0"/>
                        <a:t>2015/07/21</a:t>
                      </a:r>
                      <a:endParaRPr lang="en-US" sz="1200" dirty="0"/>
                    </a:p>
                  </a:txBody>
                  <a:tcPr/>
                </a:tc>
                <a:tc>
                  <a:txBody>
                    <a:bodyPr/>
                    <a:lstStyle/>
                    <a:p>
                      <a:r>
                        <a:rPr lang="en-US" sz="1200" dirty="0" smtClean="0"/>
                        <a:t>Creation</a:t>
                      </a:r>
                      <a:endParaRPr lang="en-US" sz="1200" dirty="0"/>
                    </a:p>
                  </a:txBody>
                  <a:tcPr/>
                </a:tc>
                <a:tc>
                  <a:txBody>
                    <a:bodyPr/>
                    <a:lstStyle/>
                    <a:p>
                      <a:r>
                        <a:rPr lang="en-US" sz="1200" dirty="0" smtClean="0"/>
                        <a:t>Luis Robles</a:t>
                      </a:r>
                      <a:endParaRPr lang="en-US" sz="1200" dirty="0"/>
                    </a:p>
                  </a:txBody>
                  <a:tcPr/>
                </a:tc>
                <a:tc>
                  <a:txBody>
                    <a:bodyPr/>
                    <a:lstStyle/>
                    <a:p>
                      <a:r>
                        <a:rPr lang="en-US" sz="1200" dirty="0" smtClean="0"/>
                        <a:t>NA</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422083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METHODS PARAMETERS</a:t>
            </a:r>
          </a:p>
          <a:p>
            <a:endParaRPr lang="es-MX" b="1" dirty="0" smtClean="0"/>
          </a:p>
          <a:p>
            <a:r>
              <a:rPr lang="es-MX" dirty="0" smtClean="0"/>
              <a:t>Are </a:t>
            </a:r>
            <a:r>
              <a:rPr lang="es-MX" dirty="0" err="1" smtClean="0"/>
              <a:t>used</a:t>
            </a:r>
            <a:r>
              <a:rPr lang="es-MX" dirty="0" smtClean="0"/>
              <a:t> to </a:t>
            </a:r>
            <a:r>
              <a:rPr lang="es-MX" dirty="0" err="1" smtClean="0"/>
              <a:t>pass</a:t>
            </a:r>
            <a:r>
              <a:rPr lang="es-MX" dirty="0" smtClean="0"/>
              <a:t> </a:t>
            </a:r>
            <a:r>
              <a:rPr lang="es-MX" dirty="0" err="1" smtClean="0"/>
              <a:t>arguments</a:t>
            </a:r>
            <a:r>
              <a:rPr lang="es-MX" dirty="0" smtClean="0"/>
              <a:t> to </a:t>
            </a:r>
            <a:r>
              <a:rPr lang="es-MX" dirty="0" err="1" smtClean="0"/>
              <a:t>the</a:t>
            </a:r>
            <a:r>
              <a:rPr lang="es-MX" dirty="0" smtClean="0"/>
              <a:t> </a:t>
            </a:r>
            <a:r>
              <a:rPr lang="es-MX" dirty="0" err="1" smtClean="0"/>
              <a:t>method</a:t>
            </a:r>
            <a:r>
              <a:rPr lang="es-MX" dirty="0" smtClean="0"/>
              <a:t>.</a:t>
            </a:r>
          </a:p>
          <a:p>
            <a:endParaRPr lang="es-MX" dirty="0"/>
          </a:p>
          <a:p>
            <a:r>
              <a:rPr lang="es-MX" dirty="0" err="1" smtClean="0"/>
              <a:t>The</a:t>
            </a:r>
            <a:r>
              <a:rPr lang="es-MX" dirty="0" smtClean="0"/>
              <a:t> </a:t>
            </a:r>
            <a:r>
              <a:rPr lang="es-MX" dirty="0" err="1" smtClean="0"/>
              <a:t>corresponding</a:t>
            </a:r>
            <a:r>
              <a:rPr lang="es-MX" dirty="0" smtClean="0"/>
              <a:t> </a:t>
            </a:r>
            <a:r>
              <a:rPr lang="es-MX" dirty="0" err="1" smtClean="0"/>
              <a:t>parameters</a:t>
            </a:r>
            <a:r>
              <a:rPr lang="es-MX" dirty="0" smtClean="0"/>
              <a:t> MUST </a:t>
            </a:r>
            <a:r>
              <a:rPr lang="es-MX" dirty="0" err="1" smtClean="0"/>
              <a:t>first</a:t>
            </a:r>
            <a:r>
              <a:rPr lang="es-MX" dirty="0" smtClean="0"/>
              <a:t> be </a:t>
            </a:r>
            <a:r>
              <a:rPr lang="es-MX" dirty="0" err="1" smtClean="0"/>
              <a:t>added</a:t>
            </a:r>
            <a:r>
              <a:rPr lang="es-MX" dirty="0" smtClean="0"/>
              <a:t> to </a:t>
            </a:r>
            <a:r>
              <a:rPr lang="es-MX" dirty="0" err="1" smtClean="0"/>
              <a:t>the</a:t>
            </a:r>
            <a:r>
              <a:rPr lang="es-MX" dirty="0" smtClean="0"/>
              <a:t> </a:t>
            </a:r>
            <a:r>
              <a:rPr lang="es-MX" dirty="0" err="1" smtClean="0"/>
              <a:t>method</a:t>
            </a:r>
            <a:r>
              <a:rPr lang="es-MX" dirty="0" smtClean="0"/>
              <a:t> </a:t>
            </a:r>
            <a:r>
              <a:rPr lang="es-MX" dirty="0" err="1" smtClean="0"/>
              <a:t>declaration</a:t>
            </a:r>
            <a:r>
              <a:rPr lang="es-MX" dirty="0"/>
              <a:t> </a:t>
            </a:r>
            <a:r>
              <a:rPr lang="es-MX" dirty="0" smtClean="0"/>
              <a:t>in </a:t>
            </a:r>
            <a:r>
              <a:rPr lang="es-MX" dirty="0" err="1" smtClean="0"/>
              <a:t>the</a:t>
            </a:r>
            <a:r>
              <a:rPr lang="es-MX" dirty="0" smtClean="0"/>
              <a:t> </a:t>
            </a:r>
            <a:r>
              <a:rPr lang="es-MX" dirty="0" err="1" smtClean="0"/>
              <a:t>form</a:t>
            </a:r>
            <a:r>
              <a:rPr lang="es-MX" dirty="0" smtClean="0"/>
              <a:t> of a </a:t>
            </a:r>
            <a:r>
              <a:rPr lang="es-MX" dirty="0" err="1" smtClean="0"/>
              <a:t>comma</a:t>
            </a:r>
            <a:r>
              <a:rPr lang="es-MX" dirty="0" smtClean="0"/>
              <a:t> </a:t>
            </a:r>
            <a:r>
              <a:rPr lang="es-MX" dirty="0" err="1" smtClean="0"/>
              <a:t>separated</a:t>
            </a:r>
            <a:r>
              <a:rPr lang="es-MX" dirty="0" smtClean="0"/>
              <a:t> </a:t>
            </a:r>
            <a:r>
              <a:rPr lang="es-MX" dirty="0" err="1" smtClean="0"/>
              <a:t>list</a:t>
            </a:r>
            <a:r>
              <a:rPr lang="es-MX" dirty="0" smtClean="0"/>
              <a:t>.</a:t>
            </a:r>
          </a:p>
          <a:p>
            <a:endParaRPr lang="es-MX" dirty="0"/>
          </a:p>
          <a:p>
            <a:r>
              <a:rPr lang="en-US" dirty="0"/>
              <a:t>A method can be defined to take any number of arguments and they can </a:t>
            </a:r>
            <a:r>
              <a:rPr lang="en-US" dirty="0" smtClean="0"/>
              <a:t>have any </a:t>
            </a:r>
            <a:r>
              <a:rPr lang="en-US" dirty="0"/>
              <a:t>data types, just ensure the method is called with the same types and number </a:t>
            </a:r>
            <a:r>
              <a:rPr lang="en-US" dirty="0" smtClean="0"/>
              <a:t>of </a:t>
            </a:r>
            <a:r>
              <a:rPr lang="es-MX" dirty="0" err="1" smtClean="0"/>
              <a:t>arguments</a:t>
            </a:r>
            <a:r>
              <a:rPr lang="es-MX" dirty="0" smtClean="0"/>
              <a:t>.</a:t>
            </a:r>
          </a:p>
          <a:p>
            <a:endParaRPr lang="es-MX" dirty="0"/>
          </a:p>
          <a:p>
            <a:r>
              <a:rPr lang="en-US" dirty="0"/>
              <a:t>To be precise, </a:t>
            </a:r>
            <a:r>
              <a:rPr lang="en-US" b="1" i="1" dirty="0"/>
              <a:t>parameters</a:t>
            </a:r>
            <a:r>
              <a:rPr lang="en-US" i="1" dirty="0"/>
              <a:t> </a:t>
            </a:r>
            <a:r>
              <a:rPr lang="en-US" dirty="0"/>
              <a:t>appear in method definitions, while </a:t>
            </a:r>
            <a:r>
              <a:rPr lang="en-US" b="1" i="1" dirty="0"/>
              <a:t>arguments</a:t>
            </a:r>
            <a:r>
              <a:rPr lang="en-US" i="1" dirty="0"/>
              <a:t> </a:t>
            </a:r>
            <a:r>
              <a:rPr lang="en-US" dirty="0"/>
              <a:t>appear </a:t>
            </a:r>
            <a:r>
              <a:rPr lang="en-US" dirty="0" smtClean="0"/>
              <a:t>in method </a:t>
            </a:r>
            <a:r>
              <a:rPr lang="en-US" dirty="0"/>
              <a:t>calls. However, the two terms are sometimes used interchangeably.</a:t>
            </a:r>
            <a:endParaRPr lang="es-MX" dirty="0" smtClean="0"/>
          </a:p>
        </p:txBody>
      </p:sp>
      <p:sp>
        <p:nvSpPr>
          <p:cNvPr id="3" name="Title 2"/>
          <p:cNvSpPr>
            <a:spLocks noGrp="1"/>
          </p:cNvSpPr>
          <p:nvPr>
            <p:ph type="title"/>
          </p:nvPr>
        </p:nvSpPr>
        <p:spPr/>
        <p:txBody>
          <a:bodyPr/>
          <a:lstStyle/>
          <a:p>
            <a:r>
              <a:rPr lang="es-MX" dirty="0" err="1" smtClean="0"/>
              <a:t>Methods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20</a:t>
            </a:fld>
            <a:endParaRPr lang="en-US" noProof="0"/>
          </a:p>
        </p:txBody>
      </p:sp>
    </p:spTree>
    <p:extLst>
      <p:ext uri="{BB962C8B-B14F-4D97-AF65-F5344CB8AC3E}">
        <p14:creationId xmlns:p14="http://schemas.microsoft.com/office/powerpoint/2010/main" val="1014157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RETURN STATEMENT</a:t>
            </a:r>
            <a:endParaRPr lang="es-MX" dirty="0" smtClean="0"/>
          </a:p>
          <a:p>
            <a:endParaRPr lang="es-MX" b="1" dirty="0"/>
          </a:p>
          <a:p>
            <a:r>
              <a:rPr lang="en-US" dirty="0"/>
              <a:t>A method can return a value. The void keyword is then replaced with the data </a:t>
            </a:r>
            <a:r>
              <a:rPr lang="en-US" dirty="0" smtClean="0"/>
              <a:t>type the </a:t>
            </a:r>
            <a:r>
              <a:rPr lang="en-US" dirty="0"/>
              <a:t>method will return, and the return keyword is added to the method body with </a:t>
            </a:r>
            <a:r>
              <a:rPr lang="en-US" dirty="0" smtClean="0"/>
              <a:t>an argument </a:t>
            </a:r>
            <a:r>
              <a:rPr lang="en-US" dirty="0"/>
              <a:t>of the specified return type</a:t>
            </a:r>
            <a:r>
              <a:rPr lang="en-US" dirty="0" smtClean="0"/>
              <a:t>.</a:t>
            </a:r>
          </a:p>
          <a:p>
            <a:endParaRPr lang="en-US" b="1" dirty="0"/>
          </a:p>
          <a:p>
            <a:r>
              <a:rPr lang="en-US" dirty="0"/>
              <a:t>Return is a jump statement that causes the method to exit and return the </a:t>
            </a:r>
            <a:r>
              <a:rPr lang="en-US" dirty="0" smtClean="0"/>
              <a:t>specified value </a:t>
            </a:r>
            <a:r>
              <a:rPr lang="en-US" dirty="0"/>
              <a:t>to the place where the method was called</a:t>
            </a:r>
            <a:r>
              <a:rPr lang="en-US" dirty="0" smtClean="0"/>
              <a:t>.</a:t>
            </a:r>
          </a:p>
          <a:p>
            <a:endParaRPr lang="en-US" b="1" dirty="0"/>
          </a:p>
          <a:p>
            <a:r>
              <a:rPr lang="en-US" dirty="0"/>
              <a:t>The return statement may also be used in void methods to exit before the end </a:t>
            </a:r>
            <a:r>
              <a:rPr lang="en-US" dirty="0" smtClean="0"/>
              <a:t>block</a:t>
            </a:r>
            <a:r>
              <a:rPr lang="es-MX" dirty="0" err="1" smtClean="0"/>
              <a:t>is</a:t>
            </a:r>
            <a:r>
              <a:rPr lang="es-MX" dirty="0" smtClean="0"/>
              <a:t> </a:t>
            </a:r>
            <a:r>
              <a:rPr lang="es-MX" dirty="0" err="1"/>
              <a:t>reached</a:t>
            </a:r>
            <a:r>
              <a:rPr lang="es-MX" dirty="0" smtClean="0"/>
              <a:t>.</a:t>
            </a:r>
          </a:p>
        </p:txBody>
      </p:sp>
      <p:sp>
        <p:nvSpPr>
          <p:cNvPr id="3" name="Title 2"/>
          <p:cNvSpPr>
            <a:spLocks noGrp="1"/>
          </p:cNvSpPr>
          <p:nvPr>
            <p:ph type="title"/>
          </p:nvPr>
        </p:nvSpPr>
        <p:spPr/>
        <p:txBody>
          <a:bodyPr/>
          <a:lstStyle/>
          <a:p>
            <a:r>
              <a:rPr lang="es-MX" dirty="0" err="1" smtClean="0"/>
              <a:t>Methods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21</a:t>
            </a:fld>
            <a:endParaRPr lang="en-US" noProof="0"/>
          </a:p>
        </p:txBody>
      </p:sp>
    </p:spTree>
    <p:extLst>
      <p:ext uri="{BB962C8B-B14F-4D97-AF65-F5344CB8AC3E}">
        <p14:creationId xmlns:p14="http://schemas.microsoft.com/office/powerpoint/2010/main" val="116956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Variables are used for storing data during program execution</a:t>
            </a:r>
            <a:r>
              <a:rPr lang="en-US" dirty="0" smtClean="0"/>
              <a:t>.</a:t>
            </a:r>
          </a:p>
          <a:p>
            <a:endParaRPr lang="en-US" dirty="0"/>
          </a:p>
          <a:p>
            <a:r>
              <a:rPr lang="en-US" b="1" dirty="0" smtClean="0"/>
              <a:t>DECLARING VARIABLES:</a:t>
            </a:r>
          </a:p>
          <a:p>
            <a:r>
              <a:rPr lang="en-US" dirty="0"/>
              <a:t>To declare (create) a variable you start with the data type you want it to hold followed </a:t>
            </a:r>
            <a:r>
              <a:rPr lang="en-US" dirty="0" smtClean="0"/>
              <a:t>by a </a:t>
            </a:r>
            <a:r>
              <a:rPr lang="en-US" dirty="0"/>
              <a:t>variable name. The name can be anything you want, but it is a good idea to give </a:t>
            </a:r>
            <a:r>
              <a:rPr lang="en-US" dirty="0" smtClean="0"/>
              <a:t>your variables </a:t>
            </a:r>
            <a:r>
              <a:rPr lang="en-US" dirty="0"/>
              <a:t>names that are closely related to the values they will </a:t>
            </a:r>
            <a:r>
              <a:rPr lang="en-US" dirty="0" smtClean="0"/>
              <a:t>hold:</a:t>
            </a:r>
          </a:p>
          <a:p>
            <a:endParaRPr lang="en-US" b="1" dirty="0"/>
          </a:p>
          <a:p>
            <a:r>
              <a:rPr lang="es-MX" b="1" dirty="0" err="1"/>
              <a:t>int</a:t>
            </a:r>
            <a:r>
              <a:rPr lang="es-MX" b="1" dirty="0"/>
              <a:t> </a:t>
            </a:r>
            <a:r>
              <a:rPr lang="es-MX" b="1" dirty="0" err="1"/>
              <a:t>myInt</a:t>
            </a:r>
            <a:r>
              <a:rPr lang="es-MX" b="1" dirty="0" smtClean="0"/>
              <a:t>;</a:t>
            </a:r>
          </a:p>
          <a:p>
            <a:endParaRPr lang="es-MX" b="1" dirty="0"/>
          </a:p>
          <a:p>
            <a:r>
              <a:rPr lang="es-MX" b="1" dirty="0" err="1" smtClean="0"/>
              <a:t>String</a:t>
            </a:r>
            <a:r>
              <a:rPr lang="es-MX" b="1" dirty="0" smtClean="0"/>
              <a:t> </a:t>
            </a:r>
            <a:r>
              <a:rPr lang="es-MX" b="1" dirty="0" err="1" smtClean="0"/>
              <a:t>name</a:t>
            </a:r>
            <a:r>
              <a:rPr lang="es-MX" b="1" dirty="0" smtClean="0"/>
              <a:t>;</a:t>
            </a:r>
            <a:endParaRPr lang="es-MX" b="1" dirty="0"/>
          </a:p>
        </p:txBody>
      </p:sp>
      <p:sp>
        <p:nvSpPr>
          <p:cNvPr id="3" name="Title 2"/>
          <p:cNvSpPr>
            <a:spLocks noGrp="1"/>
          </p:cNvSpPr>
          <p:nvPr>
            <p:ph type="title"/>
          </p:nvPr>
        </p:nvSpPr>
        <p:spPr/>
        <p:txBody>
          <a:bodyPr/>
          <a:lstStyle/>
          <a:p>
            <a:r>
              <a:rPr lang="es-MX" dirty="0" smtClean="0"/>
              <a:t>Variables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22</a:t>
            </a:fld>
            <a:endParaRPr lang="en-US" noProof="0"/>
          </a:p>
        </p:txBody>
      </p:sp>
    </p:spTree>
    <p:extLst>
      <p:ext uri="{BB962C8B-B14F-4D97-AF65-F5344CB8AC3E}">
        <p14:creationId xmlns:p14="http://schemas.microsoft.com/office/powerpoint/2010/main" val="2576434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b="1" dirty="0" smtClean="0"/>
              <a:t>ASSIGNING VARIABLES:</a:t>
            </a:r>
          </a:p>
          <a:p>
            <a:r>
              <a:rPr lang="en-US" dirty="0"/>
              <a:t>To give the variable a value you use the assignment operator (=) followed by the value</a:t>
            </a:r>
            <a:r>
              <a:rPr lang="en-US" dirty="0" smtClean="0"/>
              <a:t>.</a:t>
            </a:r>
            <a:endParaRPr lang="en-US" dirty="0"/>
          </a:p>
          <a:p>
            <a:r>
              <a:rPr lang="en-US" dirty="0"/>
              <a:t>When a variable is initialized (assigned a value) it then becomes defined (declared </a:t>
            </a:r>
            <a:r>
              <a:rPr lang="en-US" dirty="0" smtClean="0"/>
              <a:t>and </a:t>
            </a:r>
            <a:r>
              <a:rPr lang="es-MX" dirty="0" err="1" smtClean="0"/>
              <a:t>assigned</a:t>
            </a:r>
            <a:r>
              <a:rPr lang="es-MX" dirty="0" smtClean="0"/>
              <a:t>).</a:t>
            </a:r>
          </a:p>
          <a:p>
            <a:endParaRPr lang="es-MX" b="1" dirty="0" smtClean="0"/>
          </a:p>
          <a:p>
            <a:r>
              <a:rPr lang="es-MX" b="1" dirty="0" err="1" smtClean="0"/>
              <a:t>myInt</a:t>
            </a:r>
            <a:r>
              <a:rPr lang="es-MX" b="1" dirty="0" smtClean="0"/>
              <a:t> = 10;	</a:t>
            </a:r>
            <a:r>
              <a:rPr lang="es-MX" b="1" dirty="0" err="1" smtClean="0"/>
              <a:t>name</a:t>
            </a:r>
            <a:r>
              <a:rPr lang="es-MX" b="1" dirty="0" smtClean="0"/>
              <a:t>=“Robert”;</a:t>
            </a:r>
            <a:endParaRPr lang="es-MX" b="1" dirty="0"/>
          </a:p>
          <a:p>
            <a:endParaRPr lang="es-MX" b="1" dirty="0"/>
          </a:p>
          <a:p>
            <a:r>
              <a:rPr lang="es-MX" b="1" dirty="0" smtClean="0"/>
              <a:t>USING VARIABLES:</a:t>
            </a:r>
          </a:p>
          <a:p>
            <a:r>
              <a:rPr lang="en-US" dirty="0"/>
              <a:t>Once a variable has been defined it can be used by simply referencing the </a:t>
            </a:r>
            <a:r>
              <a:rPr lang="en-US" dirty="0" smtClean="0"/>
              <a:t>variable’s name</a:t>
            </a:r>
            <a:r>
              <a:rPr lang="en-US" dirty="0"/>
              <a:t>, for example to print </a:t>
            </a:r>
            <a:r>
              <a:rPr lang="en-US" dirty="0" smtClean="0"/>
              <a:t>it.</a:t>
            </a:r>
          </a:p>
          <a:p>
            <a:endParaRPr lang="en-US" dirty="0"/>
          </a:p>
          <a:p>
            <a:r>
              <a:rPr lang="es-MX" b="1" dirty="0" err="1"/>
              <a:t>System.out.print</a:t>
            </a:r>
            <a:r>
              <a:rPr lang="es-MX" b="1" dirty="0"/>
              <a:t>(</a:t>
            </a:r>
            <a:r>
              <a:rPr lang="es-MX" b="1" dirty="0" err="1"/>
              <a:t>myInt</a:t>
            </a:r>
            <a:r>
              <a:rPr lang="es-MX" b="1" dirty="0" smtClean="0"/>
              <a:t>);</a:t>
            </a:r>
          </a:p>
          <a:p>
            <a:endParaRPr lang="es-MX" b="1" dirty="0"/>
          </a:p>
          <a:p>
            <a:endParaRPr lang="es-MX" b="1" dirty="0"/>
          </a:p>
        </p:txBody>
      </p:sp>
      <p:sp>
        <p:nvSpPr>
          <p:cNvPr id="3" name="Title 2"/>
          <p:cNvSpPr>
            <a:spLocks noGrp="1"/>
          </p:cNvSpPr>
          <p:nvPr>
            <p:ph type="title"/>
          </p:nvPr>
        </p:nvSpPr>
        <p:spPr/>
        <p:txBody>
          <a:bodyPr/>
          <a:lstStyle/>
          <a:p>
            <a:r>
              <a:rPr lang="es-MX" dirty="0" smtClean="0"/>
              <a:t>Variables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23</a:t>
            </a:fld>
            <a:endParaRPr lang="en-US" noProof="0"/>
          </a:p>
        </p:txBody>
      </p:sp>
    </p:spTree>
    <p:extLst>
      <p:ext uri="{BB962C8B-B14F-4D97-AF65-F5344CB8AC3E}">
        <p14:creationId xmlns:p14="http://schemas.microsoft.com/office/powerpoint/2010/main" val="2479235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s-MX" dirty="0" err="1" smtClean="0"/>
              <a:t>The</a:t>
            </a:r>
            <a:r>
              <a:rPr lang="es-MX" dirty="0" smtClean="0"/>
              <a:t> </a:t>
            </a:r>
            <a:r>
              <a:rPr lang="es-MX" dirty="0" err="1" smtClean="0"/>
              <a:t>class</a:t>
            </a:r>
            <a:r>
              <a:rPr lang="es-MX" dirty="0" smtClean="0"/>
              <a:t> can </a:t>
            </a:r>
            <a:r>
              <a:rPr lang="es-MX" dirty="0" err="1" smtClean="0"/>
              <a:t>have</a:t>
            </a:r>
            <a:r>
              <a:rPr lang="es-MX" dirty="0" smtClean="0"/>
              <a:t> constructor. </a:t>
            </a:r>
            <a:r>
              <a:rPr lang="es-MX" dirty="0" err="1" smtClean="0"/>
              <a:t>This</a:t>
            </a:r>
            <a:r>
              <a:rPr lang="es-MX" dirty="0" smtClean="0"/>
              <a:t> </a:t>
            </a:r>
            <a:r>
              <a:rPr lang="es-MX" dirty="0" err="1" smtClean="0"/>
              <a:t>is</a:t>
            </a:r>
            <a:r>
              <a:rPr lang="es-MX" dirty="0" smtClean="0"/>
              <a:t> a </a:t>
            </a:r>
            <a:r>
              <a:rPr lang="es-MX" dirty="0" err="1" smtClean="0"/>
              <a:t>special</a:t>
            </a:r>
            <a:r>
              <a:rPr lang="es-MX" dirty="0" smtClean="0"/>
              <a:t> </a:t>
            </a:r>
            <a:r>
              <a:rPr lang="es-MX" dirty="0" err="1" smtClean="0"/>
              <a:t>kind</a:t>
            </a:r>
            <a:r>
              <a:rPr lang="es-MX" dirty="0" smtClean="0"/>
              <a:t> of </a:t>
            </a:r>
            <a:r>
              <a:rPr lang="es-MX" dirty="0" err="1" smtClean="0"/>
              <a:t>method</a:t>
            </a:r>
            <a:r>
              <a:rPr lang="es-MX" dirty="0" smtClean="0"/>
              <a:t> </a:t>
            </a:r>
            <a:r>
              <a:rPr lang="es-MX" dirty="0" err="1" smtClean="0"/>
              <a:t>used</a:t>
            </a:r>
            <a:r>
              <a:rPr lang="es-MX" dirty="0" smtClean="0"/>
              <a:t> to </a:t>
            </a:r>
            <a:r>
              <a:rPr lang="es-MX" dirty="0" err="1" smtClean="0"/>
              <a:t>initiate</a:t>
            </a:r>
            <a:r>
              <a:rPr lang="es-MX" dirty="0" smtClean="0"/>
              <a:t> (</a:t>
            </a:r>
            <a:r>
              <a:rPr lang="es-MX" dirty="0" err="1" smtClean="0"/>
              <a:t>construct</a:t>
            </a:r>
            <a:r>
              <a:rPr lang="es-MX" dirty="0" smtClean="0"/>
              <a:t>) </a:t>
            </a:r>
            <a:r>
              <a:rPr lang="es-MX" dirty="0" err="1" smtClean="0"/>
              <a:t>the</a:t>
            </a:r>
            <a:r>
              <a:rPr lang="es-MX" dirty="0" smtClean="0"/>
              <a:t> </a:t>
            </a:r>
            <a:r>
              <a:rPr lang="es-MX" dirty="0" err="1" smtClean="0"/>
              <a:t>object</a:t>
            </a:r>
            <a:r>
              <a:rPr lang="es-MX" dirty="0" smtClean="0"/>
              <a:t>.</a:t>
            </a:r>
            <a:br>
              <a:rPr lang="es-MX" dirty="0" smtClean="0"/>
            </a:br>
            <a:endParaRPr lang="es-MX" dirty="0" smtClean="0"/>
          </a:p>
          <a:p>
            <a:r>
              <a:rPr lang="es-MX" dirty="0" err="1" smtClean="0"/>
              <a:t>It</a:t>
            </a:r>
            <a:r>
              <a:rPr lang="es-MX" dirty="0" smtClean="0"/>
              <a:t> </a:t>
            </a:r>
            <a:r>
              <a:rPr lang="es-MX" dirty="0" err="1" smtClean="0"/>
              <a:t>always</a:t>
            </a:r>
            <a:r>
              <a:rPr lang="es-MX" dirty="0" smtClean="0"/>
              <a:t> has </a:t>
            </a:r>
            <a:r>
              <a:rPr lang="es-MX" dirty="0" err="1" smtClean="0"/>
              <a:t>the</a:t>
            </a:r>
            <a:r>
              <a:rPr lang="es-MX" dirty="0" smtClean="0"/>
              <a:t> </a:t>
            </a:r>
            <a:r>
              <a:rPr lang="es-MX" dirty="0" err="1" smtClean="0"/>
              <a:t>same</a:t>
            </a:r>
            <a:r>
              <a:rPr lang="es-MX" dirty="0" smtClean="0"/>
              <a:t> </a:t>
            </a:r>
            <a:r>
              <a:rPr lang="es-MX" dirty="0" err="1" smtClean="0"/>
              <a:t>name</a:t>
            </a:r>
            <a:r>
              <a:rPr lang="es-MX" dirty="0" smtClean="0"/>
              <a:t> as </a:t>
            </a:r>
            <a:r>
              <a:rPr lang="es-MX" dirty="0" err="1" smtClean="0"/>
              <a:t>the</a:t>
            </a:r>
            <a:r>
              <a:rPr lang="es-MX" dirty="0" smtClean="0"/>
              <a:t> </a:t>
            </a:r>
            <a:r>
              <a:rPr lang="es-MX" dirty="0" err="1" smtClean="0"/>
              <a:t>class</a:t>
            </a:r>
            <a:r>
              <a:rPr lang="es-MX" dirty="0" smtClean="0"/>
              <a:t> and </a:t>
            </a:r>
            <a:r>
              <a:rPr lang="es-MX" dirty="0" err="1" smtClean="0"/>
              <a:t>does</a:t>
            </a:r>
            <a:r>
              <a:rPr lang="es-MX" dirty="0" smtClean="0"/>
              <a:t> </a:t>
            </a:r>
            <a:r>
              <a:rPr lang="es-MX" dirty="0" err="1" smtClean="0"/>
              <a:t>not</a:t>
            </a:r>
            <a:r>
              <a:rPr lang="es-MX" dirty="0" smtClean="0"/>
              <a:t> </a:t>
            </a:r>
            <a:r>
              <a:rPr lang="es-MX" dirty="0" err="1" smtClean="0"/>
              <a:t>have</a:t>
            </a:r>
            <a:r>
              <a:rPr lang="es-MX" dirty="0" smtClean="0"/>
              <a:t> a </a:t>
            </a:r>
            <a:r>
              <a:rPr lang="es-MX" dirty="0" err="1" smtClean="0"/>
              <a:t>return</a:t>
            </a:r>
            <a:r>
              <a:rPr lang="es-MX" dirty="0" smtClean="0"/>
              <a:t> </a:t>
            </a:r>
            <a:r>
              <a:rPr lang="es-MX" dirty="0" err="1" smtClean="0"/>
              <a:t>type</a:t>
            </a:r>
            <a:r>
              <a:rPr lang="es-MX" dirty="0" smtClean="0"/>
              <a:t>.</a:t>
            </a:r>
          </a:p>
          <a:p>
            <a:endParaRPr lang="es-MX" dirty="0" smtClean="0"/>
          </a:p>
          <a:p>
            <a:r>
              <a:rPr lang="es-MX" dirty="0" smtClean="0"/>
              <a:t>To be accesible </a:t>
            </a:r>
            <a:r>
              <a:rPr lang="es-MX" dirty="0" err="1" smtClean="0"/>
              <a:t>from</a:t>
            </a:r>
            <a:r>
              <a:rPr lang="es-MX" dirty="0" smtClean="0"/>
              <a:t> </a:t>
            </a:r>
            <a:r>
              <a:rPr lang="es-MX" dirty="0" err="1" smtClean="0"/>
              <a:t>another</a:t>
            </a:r>
            <a:r>
              <a:rPr lang="es-MX" dirty="0" smtClean="0"/>
              <a:t> </a:t>
            </a:r>
            <a:r>
              <a:rPr lang="es-MX" dirty="0" err="1" smtClean="0"/>
              <a:t>class</a:t>
            </a:r>
            <a:r>
              <a:rPr lang="es-MX" dirty="0" smtClean="0"/>
              <a:t> </a:t>
            </a:r>
            <a:r>
              <a:rPr lang="es-MX" dirty="0" err="1" smtClean="0"/>
              <a:t>not</a:t>
            </a:r>
            <a:r>
              <a:rPr lang="es-MX" dirty="0" smtClean="0"/>
              <a:t> in </a:t>
            </a:r>
            <a:r>
              <a:rPr lang="es-MX" dirty="0" err="1" smtClean="0"/>
              <a:t>its</a:t>
            </a:r>
            <a:r>
              <a:rPr lang="es-MX" dirty="0" smtClean="0"/>
              <a:t> </a:t>
            </a:r>
            <a:r>
              <a:rPr lang="es-MX" dirty="0" err="1" smtClean="0"/>
              <a:t>package</a:t>
            </a:r>
            <a:r>
              <a:rPr lang="es-MX" dirty="0" smtClean="0"/>
              <a:t> </a:t>
            </a:r>
            <a:r>
              <a:rPr lang="es-MX" dirty="0" err="1" smtClean="0"/>
              <a:t>it</a:t>
            </a:r>
            <a:r>
              <a:rPr lang="es-MX" dirty="0" smtClean="0"/>
              <a:t> </a:t>
            </a:r>
            <a:r>
              <a:rPr lang="es-MX" dirty="0" err="1" smtClean="0"/>
              <a:t>needs</a:t>
            </a:r>
            <a:r>
              <a:rPr lang="es-MX" dirty="0" smtClean="0"/>
              <a:t> to be </a:t>
            </a:r>
            <a:r>
              <a:rPr lang="es-MX" dirty="0" err="1" smtClean="0"/>
              <a:t>declared</a:t>
            </a:r>
            <a:r>
              <a:rPr lang="es-MX" dirty="0" smtClean="0"/>
              <a:t> </a:t>
            </a:r>
            <a:r>
              <a:rPr lang="es-MX" dirty="0" err="1" smtClean="0"/>
              <a:t>with</a:t>
            </a:r>
            <a:r>
              <a:rPr lang="es-MX" dirty="0" smtClean="0"/>
              <a:t> </a:t>
            </a:r>
            <a:r>
              <a:rPr lang="es-MX" dirty="0" err="1" smtClean="0"/>
              <a:t>the</a:t>
            </a:r>
            <a:r>
              <a:rPr lang="es-MX" dirty="0" smtClean="0"/>
              <a:t> </a:t>
            </a:r>
            <a:r>
              <a:rPr lang="es-MX" dirty="0" err="1" smtClean="0"/>
              <a:t>public</a:t>
            </a:r>
            <a:r>
              <a:rPr lang="es-MX" dirty="0" smtClean="0"/>
              <a:t> Access </a:t>
            </a:r>
            <a:r>
              <a:rPr lang="es-MX" dirty="0" err="1" smtClean="0"/>
              <a:t>modifier</a:t>
            </a:r>
            <a:r>
              <a:rPr lang="es-MX" dirty="0" smtClean="0"/>
              <a:t>.</a:t>
            </a:r>
          </a:p>
        </p:txBody>
      </p:sp>
      <p:sp>
        <p:nvSpPr>
          <p:cNvPr id="3" name="Title 2"/>
          <p:cNvSpPr>
            <a:spLocks noGrp="1"/>
          </p:cNvSpPr>
          <p:nvPr>
            <p:ph type="title"/>
          </p:nvPr>
        </p:nvSpPr>
        <p:spPr/>
        <p:txBody>
          <a:bodyPr/>
          <a:lstStyle/>
          <a:p>
            <a:r>
              <a:rPr lang="es-MX" dirty="0" err="1" smtClean="0"/>
              <a:t>Constructors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24</a:t>
            </a:fld>
            <a:endParaRPr lang="en-US" noProof="0"/>
          </a:p>
        </p:txBody>
      </p:sp>
    </p:spTree>
    <p:extLst>
      <p:ext uri="{BB962C8B-B14F-4D97-AF65-F5344CB8AC3E}">
        <p14:creationId xmlns:p14="http://schemas.microsoft.com/office/powerpoint/2010/main" val="375695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s-MX" dirty="0">
                <a:hlinkClick r:id="rId2"/>
              </a:rPr>
              <a:t>https://www.java.com/en/about</a:t>
            </a:r>
            <a:r>
              <a:rPr lang="es-MX" dirty="0" smtClean="0">
                <a:hlinkClick r:id="rId2"/>
              </a:rPr>
              <a:t>/</a:t>
            </a:r>
            <a:endParaRPr lang="es-MX" dirty="0" smtClean="0"/>
          </a:p>
          <a:p>
            <a:endParaRPr lang="es-MX" dirty="0" smtClean="0"/>
          </a:p>
          <a:p>
            <a:r>
              <a:rPr lang="es-MX" dirty="0">
                <a:hlinkClick r:id="rId3"/>
              </a:rPr>
              <a:t>http://docs.oracle.com/javase/6/docs</a:t>
            </a:r>
            <a:r>
              <a:rPr lang="es-MX" dirty="0" smtClean="0">
                <a:hlinkClick r:id="rId3"/>
              </a:rPr>
              <a:t>/</a:t>
            </a:r>
            <a:r>
              <a:rPr lang="es-MX" dirty="0" smtClean="0"/>
              <a:t> </a:t>
            </a:r>
            <a:endParaRPr lang="es-MX" dirty="0"/>
          </a:p>
          <a:p>
            <a:endParaRPr lang="es-MX" dirty="0"/>
          </a:p>
          <a:p>
            <a:r>
              <a:rPr lang="es-MX" dirty="0">
                <a:hlinkClick r:id="rId4"/>
              </a:rPr>
              <a:t>http://docs.oracle.com/javase/7/docs</a:t>
            </a:r>
            <a:r>
              <a:rPr lang="es-MX" dirty="0" smtClean="0">
                <a:hlinkClick r:id="rId4"/>
              </a:rPr>
              <a:t>/</a:t>
            </a:r>
            <a:endParaRPr lang="es-MX" dirty="0" smtClean="0"/>
          </a:p>
          <a:p>
            <a:endParaRPr lang="es-MX" dirty="0"/>
          </a:p>
          <a:p>
            <a:r>
              <a:rPr lang="es-MX" dirty="0">
                <a:hlinkClick r:id="rId5"/>
              </a:rPr>
              <a:t>https://</a:t>
            </a:r>
            <a:r>
              <a:rPr lang="es-MX" dirty="0" smtClean="0">
                <a:hlinkClick r:id="rId5"/>
              </a:rPr>
              <a:t>docs.oracle.com/javafx/2/overview/jfxpub-overview.htm</a:t>
            </a:r>
            <a:r>
              <a:rPr lang="es-MX" dirty="0" smtClean="0"/>
              <a:t> </a:t>
            </a:r>
          </a:p>
          <a:p>
            <a:endParaRPr lang="es-MX" dirty="0"/>
          </a:p>
          <a:p>
            <a:endParaRPr lang="es-MX" dirty="0"/>
          </a:p>
        </p:txBody>
      </p:sp>
      <p:sp>
        <p:nvSpPr>
          <p:cNvPr id="3" name="2 Título"/>
          <p:cNvSpPr>
            <a:spLocks noGrp="1"/>
          </p:cNvSpPr>
          <p:nvPr>
            <p:ph type="title"/>
          </p:nvPr>
        </p:nvSpPr>
        <p:spPr/>
        <p:txBody>
          <a:bodyPr/>
          <a:lstStyle/>
          <a:p>
            <a:r>
              <a:rPr lang="es-MX" dirty="0" smtClean="0"/>
              <a:t>Links and </a:t>
            </a:r>
            <a:r>
              <a:rPr lang="es-MX" dirty="0" err="1" smtClean="0"/>
              <a:t>References</a:t>
            </a:r>
            <a:endParaRPr lang="es-MX" dirty="0"/>
          </a:p>
        </p:txBody>
      </p:sp>
    </p:spTree>
    <p:extLst>
      <p:ext uri="{BB962C8B-B14F-4D97-AF65-F5344CB8AC3E}">
        <p14:creationId xmlns:p14="http://schemas.microsoft.com/office/powerpoint/2010/main" val="3865007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smtClean="0"/>
              <a:t>Sarahi Flores</a:t>
            </a:r>
            <a:endParaRPr lang="en-US" dirty="0" smtClean="0"/>
          </a:p>
          <a:p>
            <a:r>
              <a:rPr lang="en-US" dirty="0" smtClean="0">
                <a:hlinkClick r:id="rId2"/>
              </a:rPr>
              <a:t>sarahi.flores@softtek.com</a:t>
            </a:r>
            <a:endParaRPr lang="en-US" dirty="0"/>
          </a:p>
        </p:txBody>
      </p:sp>
      <p:sp>
        <p:nvSpPr>
          <p:cNvPr id="5" name="Text Placeholder 4"/>
          <p:cNvSpPr>
            <a:spLocks noGrp="1"/>
          </p:cNvSpPr>
          <p:nvPr>
            <p:ph type="body" sz="quarter" idx="13"/>
          </p:nvPr>
        </p:nvSpPr>
        <p:spPr/>
        <p:txBody>
          <a:bodyPr/>
          <a:lstStyle/>
          <a:p>
            <a:r>
              <a:rPr lang="en-US" dirty="0" smtClean="0"/>
              <a:t>Instructor</a:t>
            </a:r>
            <a:endParaRPr lang="en-US" dirty="0"/>
          </a:p>
        </p:txBody>
      </p:sp>
      <p:sp>
        <p:nvSpPr>
          <p:cNvPr id="6" name="Text Placeholder 5"/>
          <p:cNvSpPr>
            <a:spLocks noGrp="1"/>
          </p:cNvSpPr>
          <p:nvPr>
            <p:ph type="body" sz="quarter" idx="14"/>
          </p:nvPr>
        </p:nvSpPr>
        <p:spPr/>
        <p:txBody>
          <a:bodyPr/>
          <a:lstStyle/>
          <a:p>
            <a:endParaRPr lang="en-US"/>
          </a:p>
        </p:txBody>
      </p:sp>
      <p:sp>
        <p:nvSpPr>
          <p:cNvPr id="7" name="Text Placeholder 6"/>
          <p:cNvSpPr>
            <a:spLocks noGrp="1"/>
          </p:cNvSpPr>
          <p:nvPr>
            <p:ph type="body" sz="quarter" idx="15"/>
          </p:nvPr>
        </p:nvSpPr>
        <p:spPr/>
        <p:txBody>
          <a:bodyPr/>
          <a:lstStyle/>
          <a:p>
            <a:endParaRPr lang="en-US"/>
          </a:p>
        </p:txBody>
      </p:sp>
      <p:sp>
        <p:nvSpPr>
          <p:cNvPr id="8" name="Text Placeholder 7"/>
          <p:cNvSpPr>
            <a:spLocks noGrp="1"/>
          </p:cNvSpPr>
          <p:nvPr>
            <p:ph type="body" sz="quarter" idx="16"/>
          </p:nvPr>
        </p:nvSpPr>
        <p:spPr/>
        <p:txBody>
          <a:bodyPr/>
          <a:lstStyle/>
          <a:p>
            <a:r>
              <a:rPr lang="en-US" dirty="0" smtClean="0"/>
              <a:t>Luis Robles</a:t>
            </a:r>
          </a:p>
          <a:p>
            <a:r>
              <a:rPr lang="en-US" dirty="0" smtClean="0">
                <a:hlinkClick r:id="rId3"/>
              </a:rPr>
              <a:t>luisf.robles@softtek.com</a:t>
            </a:r>
            <a:r>
              <a:rPr lang="en-US" dirty="0" smtClean="0"/>
              <a:t> </a:t>
            </a:r>
            <a:endParaRPr lang="en-US" dirty="0"/>
          </a:p>
        </p:txBody>
      </p:sp>
      <p:sp>
        <p:nvSpPr>
          <p:cNvPr id="9" name="Text Placeholder 8"/>
          <p:cNvSpPr>
            <a:spLocks noGrp="1"/>
          </p:cNvSpPr>
          <p:nvPr>
            <p:ph type="body" sz="quarter" idx="17"/>
          </p:nvPr>
        </p:nvSpPr>
        <p:spPr/>
        <p:txBody>
          <a:bodyPr/>
          <a:lstStyle/>
          <a:p>
            <a:r>
              <a:rPr lang="en-US" dirty="0" smtClean="0"/>
              <a:t>Related to training material (Java Basics module)</a:t>
            </a:r>
            <a:endParaRPr lang="en-US" dirty="0"/>
          </a:p>
        </p:txBody>
      </p:sp>
    </p:spTree>
    <p:extLst>
      <p:ext uri="{BB962C8B-B14F-4D97-AF65-F5344CB8AC3E}">
        <p14:creationId xmlns:p14="http://schemas.microsoft.com/office/powerpoint/2010/main" val="744539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2.gstatic.com/images?q=tbn:ANd9GcTYvlWd_kyX0dfnOKujhiPu-ATvLRrnAFV3u0Cw6eVDmTneJseNx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477" y="2966508"/>
            <a:ext cx="3821011" cy="31558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Lesson 1:</a:t>
            </a:r>
            <a:br>
              <a:rPr lang="en-US" dirty="0" smtClean="0"/>
            </a:br>
            <a:r>
              <a:rPr lang="en-US" dirty="0"/>
              <a:t/>
            </a:r>
            <a:br>
              <a:rPr lang="en-US" dirty="0"/>
            </a:br>
            <a:r>
              <a:rPr lang="en-US" dirty="0"/>
              <a:t>Java Technology</a:t>
            </a:r>
          </a:p>
        </p:txBody>
      </p:sp>
    </p:spTree>
    <p:extLst>
      <p:ext uri="{BB962C8B-B14F-4D97-AF65-F5344CB8AC3E}">
        <p14:creationId xmlns:p14="http://schemas.microsoft.com/office/powerpoint/2010/main" val="3040279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10"/>
          </p:nvPr>
        </p:nvSpPr>
        <p:spPr/>
        <p:txBody>
          <a:bodyPr/>
          <a:lstStyle/>
          <a:p>
            <a:r>
              <a:rPr lang="en-US" dirty="0"/>
              <a:t>Java is a programming language and computing platform</a:t>
            </a:r>
          </a:p>
          <a:p>
            <a:endParaRPr lang="es-MX" dirty="0"/>
          </a:p>
          <a:p>
            <a:r>
              <a:rPr lang="en-US" dirty="0"/>
              <a:t>The Java programming language is a high-level </a:t>
            </a:r>
            <a:r>
              <a:rPr lang="en-US" dirty="0" smtClean="0"/>
              <a:t>language</a:t>
            </a:r>
          </a:p>
          <a:p>
            <a:endParaRPr lang="en-US" dirty="0"/>
          </a:p>
          <a:p>
            <a:r>
              <a:rPr lang="en-US" dirty="0" smtClean="0"/>
              <a:t>Java </a:t>
            </a:r>
            <a:r>
              <a:rPr lang="en-US" dirty="0"/>
              <a:t>is fast, secure, and </a:t>
            </a:r>
            <a:r>
              <a:rPr lang="en-US" dirty="0" smtClean="0"/>
              <a:t>reliable</a:t>
            </a:r>
          </a:p>
          <a:p>
            <a:endParaRPr lang="en-US" dirty="0"/>
          </a:p>
          <a:p>
            <a:r>
              <a:rPr lang="es-MX" dirty="0"/>
              <a:t>Java </a:t>
            </a:r>
            <a:r>
              <a:rPr lang="es-MX" dirty="0" err="1"/>
              <a:t>is</a:t>
            </a:r>
            <a:r>
              <a:rPr lang="es-MX" dirty="0"/>
              <a:t> </a:t>
            </a:r>
            <a:r>
              <a:rPr lang="es-MX" dirty="0" err="1"/>
              <a:t>everywhere</a:t>
            </a:r>
            <a:r>
              <a:rPr lang="es-MX" dirty="0" smtClean="0"/>
              <a:t>!</a:t>
            </a:r>
          </a:p>
          <a:p>
            <a:pPr marL="414000" lvl="1" indent="0">
              <a:buNone/>
            </a:pPr>
            <a:r>
              <a:rPr lang="en-US" dirty="0"/>
              <a:t>From laptops to datacenters, game consoles to scientific supercomputers, cell phones to the </a:t>
            </a:r>
            <a:r>
              <a:rPr lang="en-US" dirty="0" smtClean="0"/>
              <a:t>Internet.</a:t>
            </a:r>
          </a:p>
          <a:p>
            <a:endParaRPr lang="en-US" dirty="0"/>
          </a:p>
          <a:p>
            <a:r>
              <a:rPr lang="en-US" dirty="0"/>
              <a:t>The Java platform has two components:</a:t>
            </a:r>
          </a:p>
          <a:p>
            <a:pPr lvl="1">
              <a:buFont typeface="Arial" panose="020B0604020202020204" pitchFamily="34" charset="0"/>
              <a:buChar char="•"/>
            </a:pPr>
            <a:r>
              <a:rPr lang="en-US" u="sng" dirty="0"/>
              <a:t>The </a:t>
            </a:r>
            <a:r>
              <a:rPr lang="en-US" i="1" u="sng" dirty="0"/>
              <a:t>Java Virtual </a:t>
            </a:r>
            <a:r>
              <a:rPr lang="en-US" i="1" u="sng" dirty="0" smtClean="0"/>
              <a:t>Machine: </a:t>
            </a:r>
            <a:r>
              <a:rPr lang="en-US" dirty="0"/>
              <a:t>it's the base for the Java platform and is ported onto various hardware-based </a:t>
            </a:r>
            <a:r>
              <a:rPr lang="en-US" dirty="0" smtClean="0"/>
              <a:t>platform.</a:t>
            </a:r>
          </a:p>
          <a:p>
            <a:pPr lvl="1">
              <a:buFont typeface="Arial" panose="020B0604020202020204" pitchFamily="34" charset="0"/>
              <a:buChar char="•"/>
            </a:pPr>
            <a:endParaRPr lang="en-US" dirty="0"/>
          </a:p>
          <a:p>
            <a:pPr lvl="1">
              <a:buFont typeface="Arial" panose="020B0604020202020204" pitchFamily="34" charset="0"/>
              <a:buChar char="•"/>
            </a:pPr>
            <a:r>
              <a:rPr lang="en-US" u="sng" dirty="0"/>
              <a:t>The </a:t>
            </a:r>
            <a:r>
              <a:rPr lang="en-US" i="1" u="sng" dirty="0"/>
              <a:t>Java Application Programming Interface</a:t>
            </a:r>
            <a:r>
              <a:rPr lang="en-US" u="sng" dirty="0"/>
              <a:t> (API</a:t>
            </a:r>
            <a:r>
              <a:rPr lang="en-US" u="sng" dirty="0" smtClean="0"/>
              <a:t>): </a:t>
            </a:r>
            <a:r>
              <a:rPr lang="en-US" dirty="0"/>
              <a:t>The API is a large collection of ready-made software components that provide many useful capabilities.</a:t>
            </a:r>
          </a:p>
          <a:p>
            <a:endParaRPr lang="es-MX" dirty="0" smtClean="0"/>
          </a:p>
          <a:p>
            <a:endParaRPr lang="es-MX" dirty="0"/>
          </a:p>
          <a:p>
            <a:endParaRPr lang="es-MX" dirty="0"/>
          </a:p>
        </p:txBody>
      </p:sp>
      <p:sp>
        <p:nvSpPr>
          <p:cNvPr id="3" name="2 Título"/>
          <p:cNvSpPr>
            <a:spLocks noGrp="1"/>
          </p:cNvSpPr>
          <p:nvPr>
            <p:ph type="title"/>
          </p:nvPr>
        </p:nvSpPr>
        <p:spPr/>
        <p:txBody>
          <a:bodyPr/>
          <a:lstStyle/>
          <a:p>
            <a:r>
              <a:rPr lang="es-MX" dirty="0" err="1" smtClean="0"/>
              <a:t>What</a:t>
            </a:r>
            <a:r>
              <a:rPr lang="es-MX" dirty="0" smtClean="0"/>
              <a:t> </a:t>
            </a:r>
            <a:r>
              <a:rPr lang="es-MX" dirty="0" err="1" smtClean="0"/>
              <a:t>is</a:t>
            </a:r>
            <a:r>
              <a:rPr lang="es-MX" dirty="0" smtClean="0"/>
              <a:t> Java?</a:t>
            </a:r>
            <a:endParaRPr lang="es-MX" dirty="0"/>
          </a:p>
        </p:txBody>
      </p:sp>
    </p:spTree>
    <p:extLst>
      <p:ext uri="{BB962C8B-B14F-4D97-AF65-F5344CB8AC3E}">
        <p14:creationId xmlns:p14="http://schemas.microsoft.com/office/powerpoint/2010/main" val="3758003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sz="half" idx="1"/>
          </p:nvPr>
        </p:nvSpPr>
        <p:spPr/>
        <p:txBody>
          <a:bodyPr/>
          <a:lstStyle/>
          <a:p>
            <a:r>
              <a:rPr lang="es-MX" b="1" dirty="0"/>
              <a:t>A </a:t>
            </a:r>
            <a:r>
              <a:rPr lang="es-MX" b="1" dirty="0" err="1"/>
              <a:t>programming</a:t>
            </a:r>
            <a:r>
              <a:rPr lang="es-MX" b="1" dirty="0"/>
              <a:t> </a:t>
            </a:r>
            <a:r>
              <a:rPr lang="es-MX" b="1" dirty="0" err="1" smtClean="0"/>
              <a:t>language</a:t>
            </a:r>
            <a:endParaRPr lang="es-MX" b="1" dirty="0" smtClean="0"/>
          </a:p>
          <a:p>
            <a:pPr marL="0" indent="0">
              <a:buNone/>
            </a:pPr>
            <a:r>
              <a:rPr lang="en-US" dirty="0"/>
              <a:t>As a programming language, Java can create all kinds of applications that you could create using any conventional programming language.</a:t>
            </a:r>
            <a:endParaRPr lang="es-MX" dirty="0"/>
          </a:p>
          <a:p>
            <a:endParaRPr lang="es-MX" dirty="0"/>
          </a:p>
          <a:p>
            <a:r>
              <a:rPr lang="es-MX" b="1" dirty="0"/>
              <a:t>A </a:t>
            </a:r>
            <a:r>
              <a:rPr lang="es-MX" b="1" dirty="0" err="1" smtClean="0"/>
              <a:t>development</a:t>
            </a:r>
            <a:r>
              <a:rPr lang="es-MX" b="1" dirty="0" smtClean="0"/>
              <a:t> </a:t>
            </a:r>
            <a:r>
              <a:rPr lang="es-MX" b="1" dirty="0" err="1" smtClean="0"/>
              <a:t>environment</a:t>
            </a:r>
            <a:endParaRPr lang="es-MX" b="1" dirty="0" smtClean="0"/>
          </a:p>
          <a:p>
            <a:pPr marL="0" indent="0">
              <a:buNone/>
            </a:pPr>
            <a:r>
              <a:rPr lang="en-US" dirty="0"/>
              <a:t>As a development environment, Java technology </a:t>
            </a:r>
            <a:r>
              <a:rPr lang="en-US" dirty="0" smtClean="0"/>
              <a:t>provides you </a:t>
            </a:r>
            <a:r>
              <a:rPr lang="en-US" dirty="0"/>
              <a:t>with a large suite of tools:</a:t>
            </a:r>
          </a:p>
          <a:p>
            <a:pPr marL="699750" lvl="1" indent="-285750">
              <a:buFont typeface="Arial" panose="020B0604020202020204" pitchFamily="34" charset="0"/>
              <a:buChar char="•"/>
            </a:pPr>
            <a:r>
              <a:rPr lang="en-US" dirty="0" smtClean="0"/>
              <a:t>A </a:t>
            </a:r>
            <a:r>
              <a:rPr lang="en-US" dirty="0"/>
              <a:t>compiler (</a:t>
            </a:r>
            <a:r>
              <a:rPr lang="en-US" dirty="0" err="1"/>
              <a:t>javac</a:t>
            </a:r>
            <a:r>
              <a:rPr lang="en-US" dirty="0"/>
              <a:t>)</a:t>
            </a:r>
          </a:p>
          <a:p>
            <a:pPr marL="699750" lvl="1" indent="-285750">
              <a:buFont typeface="Arial" panose="020B0604020202020204" pitchFamily="34" charset="0"/>
              <a:buChar char="•"/>
            </a:pPr>
            <a:r>
              <a:rPr lang="en-US" dirty="0" smtClean="0"/>
              <a:t>An </a:t>
            </a:r>
            <a:r>
              <a:rPr lang="en-US" dirty="0"/>
              <a:t>interpreter (java)</a:t>
            </a:r>
          </a:p>
          <a:p>
            <a:pPr marL="699750" lvl="1" indent="-285750">
              <a:buFont typeface="Arial" panose="020B0604020202020204" pitchFamily="34" charset="0"/>
              <a:buChar char="•"/>
            </a:pPr>
            <a:r>
              <a:rPr lang="en-US" dirty="0" smtClean="0"/>
              <a:t>A </a:t>
            </a:r>
            <a:r>
              <a:rPr lang="en-US" dirty="0"/>
              <a:t>documentation generator (</a:t>
            </a:r>
            <a:r>
              <a:rPr lang="en-US" dirty="0" err="1"/>
              <a:t>javadoc</a:t>
            </a:r>
            <a:r>
              <a:rPr lang="en-US" dirty="0"/>
              <a:t>)</a:t>
            </a:r>
          </a:p>
          <a:p>
            <a:pPr marL="699750" lvl="1" indent="-285750">
              <a:buFont typeface="Arial" panose="020B0604020202020204" pitchFamily="34" charset="0"/>
              <a:buChar char="•"/>
            </a:pPr>
            <a:r>
              <a:rPr lang="en-US" dirty="0" smtClean="0"/>
              <a:t>A </a:t>
            </a:r>
            <a:r>
              <a:rPr lang="en-US" dirty="0"/>
              <a:t>class file packaging tool</a:t>
            </a:r>
          </a:p>
          <a:p>
            <a:pPr marL="699750" lvl="1" indent="-285750">
              <a:buFont typeface="Arial" panose="020B0604020202020204" pitchFamily="34" charset="0"/>
              <a:buChar char="•"/>
            </a:pPr>
            <a:r>
              <a:rPr lang="en-US" dirty="0"/>
              <a:t>and so on...</a:t>
            </a:r>
            <a:endParaRPr lang="es-MX" dirty="0"/>
          </a:p>
        </p:txBody>
      </p:sp>
      <p:sp>
        <p:nvSpPr>
          <p:cNvPr id="7" name="6 Marcador de contenido"/>
          <p:cNvSpPr>
            <a:spLocks noGrp="1"/>
          </p:cNvSpPr>
          <p:nvPr>
            <p:ph sz="half" idx="2"/>
          </p:nvPr>
        </p:nvSpPr>
        <p:spPr>
          <a:xfrm>
            <a:off x="4648200" y="1339993"/>
            <a:ext cx="4316288" cy="4964815"/>
          </a:xfrm>
        </p:spPr>
        <p:txBody>
          <a:bodyPr/>
          <a:lstStyle/>
          <a:p>
            <a:r>
              <a:rPr lang="fr-FR" b="1" dirty="0"/>
              <a:t>An application </a:t>
            </a:r>
            <a:r>
              <a:rPr lang="fr-FR" b="1" dirty="0" err="1" smtClean="0"/>
              <a:t>environment</a:t>
            </a:r>
            <a:endParaRPr lang="fr-FR" b="1" dirty="0" smtClean="0"/>
          </a:p>
          <a:p>
            <a:pPr marL="0" indent="0">
              <a:buNone/>
            </a:pPr>
            <a:r>
              <a:rPr lang="en-US" dirty="0"/>
              <a:t>Java technology applications are typically </a:t>
            </a:r>
            <a:r>
              <a:rPr lang="en-US" dirty="0" smtClean="0"/>
              <a:t>general-purpose programs </a:t>
            </a:r>
            <a:r>
              <a:rPr lang="en-US" dirty="0"/>
              <a:t>that run on any machine where the Java </a:t>
            </a:r>
            <a:r>
              <a:rPr lang="en-US" dirty="0" smtClean="0"/>
              <a:t>runtime environment </a:t>
            </a:r>
            <a:r>
              <a:rPr lang="en-US" dirty="0"/>
              <a:t>(JRE) is installed.</a:t>
            </a:r>
            <a:endParaRPr lang="fr-FR" dirty="0"/>
          </a:p>
          <a:p>
            <a:endParaRPr lang="fr-FR" dirty="0" smtClean="0"/>
          </a:p>
          <a:p>
            <a:r>
              <a:rPr lang="fr-FR" b="1" dirty="0" smtClean="0"/>
              <a:t>A </a:t>
            </a:r>
            <a:r>
              <a:rPr lang="fr-FR" b="1" dirty="0" err="1"/>
              <a:t>deployment</a:t>
            </a:r>
            <a:r>
              <a:rPr lang="fr-FR" b="1" dirty="0"/>
              <a:t> </a:t>
            </a:r>
            <a:r>
              <a:rPr lang="fr-FR" b="1" dirty="0" err="1" smtClean="0"/>
              <a:t>environment</a:t>
            </a:r>
            <a:endParaRPr lang="fr-FR" b="1" dirty="0" smtClean="0"/>
          </a:p>
          <a:p>
            <a:pPr marL="0" indent="0">
              <a:buNone/>
            </a:pPr>
            <a:r>
              <a:rPr lang="en-US" dirty="0"/>
              <a:t>There are two main deployment environments:</a:t>
            </a:r>
          </a:p>
          <a:p>
            <a:pPr marL="699750" lvl="1" indent="-285750">
              <a:buFont typeface="Arial" panose="020B0604020202020204" pitchFamily="34" charset="0"/>
              <a:buChar char="•"/>
            </a:pPr>
            <a:r>
              <a:rPr lang="en-US" b="1" i="1" dirty="0" smtClean="0"/>
              <a:t>The </a:t>
            </a:r>
            <a:r>
              <a:rPr lang="en-US" b="1" i="1" dirty="0"/>
              <a:t>JRE </a:t>
            </a:r>
            <a:r>
              <a:rPr lang="en-US" dirty="0" smtClean="0"/>
              <a:t>contains </a:t>
            </a:r>
            <a:r>
              <a:rPr lang="en-US" dirty="0"/>
              <a:t>the complete set of class files for all the Java </a:t>
            </a:r>
            <a:r>
              <a:rPr lang="en-US" dirty="0" smtClean="0"/>
              <a:t>technology packages</a:t>
            </a:r>
            <a:r>
              <a:rPr lang="en-US" dirty="0"/>
              <a:t>, which includes basic language classes, GUI </a:t>
            </a:r>
            <a:r>
              <a:rPr lang="en-US" dirty="0" smtClean="0"/>
              <a:t>component classes</a:t>
            </a:r>
            <a:r>
              <a:rPr lang="en-US" dirty="0"/>
              <a:t>, and so on.</a:t>
            </a:r>
          </a:p>
          <a:p>
            <a:pPr marL="699750" lvl="1" indent="-285750">
              <a:buFont typeface="Arial" panose="020B0604020202020204" pitchFamily="34" charset="0"/>
              <a:buChar char="•"/>
            </a:pPr>
            <a:r>
              <a:rPr lang="en-US" b="1" i="1" dirty="0" smtClean="0"/>
              <a:t>Web browser</a:t>
            </a:r>
            <a:r>
              <a:rPr lang="en-US" dirty="0" smtClean="0"/>
              <a:t>. Most </a:t>
            </a:r>
            <a:r>
              <a:rPr lang="en-US" dirty="0"/>
              <a:t>commercial browsers supply a Java technology interpreter </a:t>
            </a:r>
            <a:r>
              <a:rPr lang="en-US" dirty="0" smtClean="0"/>
              <a:t>and runtime </a:t>
            </a:r>
            <a:r>
              <a:rPr lang="en-US" dirty="0"/>
              <a:t>environment.</a:t>
            </a:r>
            <a:endParaRPr lang="es-MX" dirty="0"/>
          </a:p>
        </p:txBody>
      </p:sp>
      <p:sp>
        <p:nvSpPr>
          <p:cNvPr id="5" name="4 Título"/>
          <p:cNvSpPr>
            <a:spLocks noGrp="1"/>
          </p:cNvSpPr>
          <p:nvPr>
            <p:ph type="title"/>
          </p:nvPr>
        </p:nvSpPr>
        <p:spPr/>
        <p:txBody>
          <a:bodyPr/>
          <a:lstStyle/>
          <a:p>
            <a:r>
              <a:rPr lang="es-MX" dirty="0" err="1" smtClean="0"/>
              <a:t>What</a:t>
            </a:r>
            <a:r>
              <a:rPr lang="es-MX" dirty="0" smtClean="0"/>
              <a:t> </a:t>
            </a:r>
            <a:r>
              <a:rPr lang="es-MX" dirty="0" err="1" smtClean="0"/>
              <a:t>is</a:t>
            </a:r>
            <a:r>
              <a:rPr lang="es-MX" dirty="0" smtClean="0"/>
              <a:t> Java </a:t>
            </a:r>
            <a:r>
              <a:rPr lang="es-MX" dirty="0" err="1" smtClean="0"/>
              <a:t>Technology</a:t>
            </a:r>
            <a:endParaRPr lang="es-MX" dirty="0"/>
          </a:p>
        </p:txBody>
      </p:sp>
      <p:sp>
        <p:nvSpPr>
          <p:cNvPr id="4" name="3 Marcador de número de diapositiva"/>
          <p:cNvSpPr>
            <a:spLocks noGrp="1"/>
          </p:cNvSpPr>
          <p:nvPr>
            <p:ph type="sldNum" sz="quarter" idx="4"/>
          </p:nvPr>
        </p:nvSpPr>
        <p:spPr/>
        <p:txBody>
          <a:bodyPr/>
          <a:lstStyle/>
          <a:p>
            <a:pPr>
              <a:defRPr/>
            </a:pPr>
            <a:fld id="{4AD834FB-D050-4DAD-A587-98ECF1E1D3D9}" type="slidenum">
              <a:rPr lang="en-US" noProof="0" smtClean="0"/>
              <a:pPr>
                <a:defRPr/>
              </a:pPr>
              <a:t>5</a:t>
            </a:fld>
            <a:endParaRPr lang="en-US" noProof="0"/>
          </a:p>
        </p:txBody>
      </p:sp>
    </p:spTree>
    <p:extLst>
      <p:ext uri="{BB962C8B-B14F-4D97-AF65-F5344CB8AC3E}">
        <p14:creationId xmlns:p14="http://schemas.microsoft.com/office/powerpoint/2010/main" val="2256580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saiinfocorpsolution.com/images/portfolios/ja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424" y="1340768"/>
            <a:ext cx="5266305" cy="503905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sz="half" idx="1"/>
          </p:nvPr>
        </p:nvSpPr>
        <p:spPr/>
        <p:txBody>
          <a:bodyPr/>
          <a:lstStyle/>
          <a:p>
            <a:pPr marL="0" indent="0">
              <a:buNone/>
            </a:pPr>
            <a:r>
              <a:rPr lang="en-US" dirty="0"/>
              <a:t>Java is a versatile, secure, portable and efficient </a:t>
            </a:r>
            <a:r>
              <a:rPr lang="en-US" dirty="0" smtClean="0"/>
              <a:t>platform, </a:t>
            </a:r>
            <a:r>
              <a:rPr lang="en-US" dirty="0"/>
              <a:t>meet dynamic business needs and gives power to develop new innovative solutions which are platform independent and provide flexibility to face market challenges.</a:t>
            </a:r>
          </a:p>
        </p:txBody>
      </p:sp>
      <p:sp>
        <p:nvSpPr>
          <p:cNvPr id="8" name="Title 7"/>
          <p:cNvSpPr>
            <a:spLocks noGrp="1"/>
          </p:cNvSpPr>
          <p:nvPr>
            <p:ph type="title"/>
          </p:nvPr>
        </p:nvSpPr>
        <p:spPr/>
        <p:txBody>
          <a:bodyPr/>
          <a:lstStyle/>
          <a:p>
            <a:r>
              <a:rPr lang="en-US" dirty="0" smtClean="0"/>
              <a:t>Characteristics</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6</a:t>
            </a:fld>
            <a:endParaRPr lang="en-US"/>
          </a:p>
        </p:txBody>
      </p:sp>
    </p:spTree>
    <p:extLst>
      <p:ext uri="{BB962C8B-B14F-4D97-AF65-F5344CB8AC3E}">
        <p14:creationId xmlns:p14="http://schemas.microsoft.com/office/powerpoint/2010/main" val="2494987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quarter" idx="10"/>
          </p:nvPr>
        </p:nvSpPr>
        <p:spPr/>
        <p:txBody>
          <a:bodyPr/>
          <a:lstStyle/>
          <a:p>
            <a:r>
              <a:rPr lang="es-MX" dirty="0" smtClean="0"/>
              <a:t>.java files are </a:t>
            </a:r>
            <a:r>
              <a:rPr lang="es-MX" dirty="0" err="1" smtClean="0"/>
              <a:t>text</a:t>
            </a:r>
            <a:r>
              <a:rPr lang="es-MX" dirty="0" smtClean="0"/>
              <a:t> files</a:t>
            </a:r>
          </a:p>
          <a:p>
            <a:r>
              <a:rPr lang="es-MX" dirty="0" smtClean="0"/>
              <a:t>.</a:t>
            </a:r>
            <a:r>
              <a:rPr lang="es-MX" dirty="0" err="1" smtClean="0"/>
              <a:t>class</a:t>
            </a:r>
            <a:r>
              <a:rPr lang="es-MX" dirty="0" smtClean="0"/>
              <a:t> files are Java </a:t>
            </a:r>
            <a:r>
              <a:rPr lang="es-MX" dirty="0" err="1" smtClean="0"/>
              <a:t>bytecode</a:t>
            </a:r>
            <a:r>
              <a:rPr lang="es-MX" dirty="0" smtClean="0"/>
              <a:t> files (</a:t>
            </a:r>
            <a:r>
              <a:rPr lang="es-MX" dirty="0" err="1" smtClean="0"/>
              <a:t>source</a:t>
            </a:r>
            <a:r>
              <a:rPr lang="es-MX" dirty="0" smtClean="0"/>
              <a:t> </a:t>
            </a:r>
            <a:r>
              <a:rPr lang="es-MX" dirty="0" err="1" smtClean="0"/>
              <a:t>code</a:t>
            </a:r>
            <a:r>
              <a:rPr lang="es-MX" dirty="0" smtClean="0"/>
              <a:t> </a:t>
            </a:r>
            <a:r>
              <a:rPr lang="es-MX" dirty="0" err="1" smtClean="0"/>
              <a:t>compiled</a:t>
            </a:r>
            <a:r>
              <a:rPr lang="es-MX" dirty="0" smtClean="0"/>
              <a:t> as </a:t>
            </a:r>
            <a:r>
              <a:rPr lang="es-MX" dirty="0" err="1" smtClean="0"/>
              <a:t>binary</a:t>
            </a:r>
            <a:r>
              <a:rPr lang="es-MX" dirty="0" smtClean="0"/>
              <a:t> file)</a:t>
            </a:r>
            <a:endParaRPr lang="es-MX" dirty="0"/>
          </a:p>
        </p:txBody>
      </p:sp>
      <p:sp>
        <p:nvSpPr>
          <p:cNvPr id="6" name="5 Título"/>
          <p:cNvSpPr>
            <a:spLocks noGrp="1"/>
          </p:cNvSpPr>
          <p:nvPr>
            <p:ph type="title"/>
          </p:nvPr>
        </p:nvSpPr>
        <p:spPr/>
        <p:txBody>
          <a:bodyPr/>
          <a:lstStyle/>
          <a:p>
            <a:r>
              <a:rPr lang="es-MX" dirty="0" err="1" smtClean="0"/>
              <a:t>Phases</a:t>
            </a:r>
            <a:r>
              <a:rPr lang="es-MX" dirty="0" smtClean="0"/>
              <a:t> of a Java </a:t>
            </a:r>
            <a:r>
              <a:rPr lang="es-MX" dirty="0" err="1" smtClean="0"/>
              <a:t>Program</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31" y="2564904"/>
            <a:ext cx="723741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257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a:t>Java is generally thought of in terms of four platforms</a:t>
            </a:r>
            <a:r>
              <a:rPr lang="en-US" dirty="0" smtClean="0"/>
              <a:t>.</a:t>
            </a:r>
          </a:p>
          <a:p>
            <a:pPr lvl="1">
              <a:buFont typeface="Arial" panose="020B0604020202020204" pitchFamily="34" charset="0"/>
              <a:buChar char="•"/>
            </a:pPr>
            <a:r>
              <a:rPr lang="en-US" dirty="0" smtClean="0"/>
              <a:t>Standard </a:t>
            </a:r>
            <a:r>
              <a:rPr lang="en-US" dirty="0"/>
              <a:t>Edition (SE) or </a:t>
            </a:r>
            <a:r>
              <a:rPr lang="en-US" dirty="0" err="1" smtClean="0"/>
              <a:t>JavaSE</a:t>
            </a:r>
            <a:endParaRPr lang="en-US" dirty="0"/>
          </a:p>
          <a:p>
            <a:pPr lvl="1">
              <a:buFont typeface="Arial" panose="020B0604020202020204" pitchFamily="34" charset="0"/>
              <a:buChar char="•"/>
            </a:pPr>
            <a:r>
              <a:rPr lang="en-US" dirty="0"/>
              <a:t>Enterprise Edition (EE) or </a:t>
            </a:r>
            <a:r>
              <a:rPr lang="en-US" dirty="0" err="1"/>
              <a:t>JavaEE</a:t>
            </a:r>
            <a:endParaRPr lang="en-US" dirty="0"/>
          </a:p>
          <a:p>
            <a:pPr lvl="1">
              <a:buFont typeface="Arial" panose="020B0604020202020204" pitchFamily="34" charset="0"/>
              <a:buChar char="•"/>
            </a:pPr>
            <a:r>
              <a:rPr lang="en-US" dirty="0"/>
              <a:t>Micro Edition (ME) or </a:t>
            </a:r>
            <a:r>
              <a:rPr lang="en-US" dirty="0" err="1"/>
              <a:t>JavaME</a:t>
            </a:r>
            <a:endParaRPr lang="en-US" dirty="0"/>
          </a:p>
          <a:p>
            <a:pPr lvl="1">
              <a:buFont typeface="Arial" panose="020B0604020202020204" pitchFamily="34" charset="0"/>
              <a:buChar char="•"/>
            </a:pPr>
            <a:r>
              <a:rPr lang="en-US" dirty="0"/>
              <a:t>Java </a:t>
            </a:r>
            <a:r>
              <a:rPr lang="en-US" dirty="0" err="1"/>
              <a:t>Fx</a:t>
            </a:r>
            <a:endParaRPr lang="en-US" dirty="0"/>
          </a:p>
        </p:txBody>
      </p:sp>
      <p:sp>
        <p:nvSpPr>
          <p:cNvPr id="10" name="Content Placeholder 9"/>
          <p:cNvSpPr>
            <a:spLocks noGrp="1"/>
          </p:cNvSpPr>
          <p:nvPr>
            <p:ph sz="half" idx="2"/>
          </p:nvPr>
        </p:nvSpPr>
        <p:spPr/>
        <p:txBody>
          <a:bodyPr/>
          <a:lstStyle/>
          <a:p>
            <a:endParaRPr lang="en-US"/>
          </a:p>
        </p:txBody>
      </p:sp>
      <p:sp>
        <p:nvSpPr>
          <p:cNvPr id="8" name="Title 7"/>
          <p:cNvSpPr>
            <a:spLocks noGrp="1"/>
          </p:cNvSpPr>
          <p:nvPr>
            <p:ph type="title"/>
          </p:nvPr>
        </p:nvSpPr>
        <p:spPr/>
        <p:txBody>
          <a:bodyPr/>
          <a:lstStyle/>
          <a:p>
            <a:r>
              <a:rPr lang="en-US" dirty="0" smtClean="0"/>
              <a:t>Java Platform</a:t>
            </a:r>
            <a:endParaRPr lang="en-US" dirty="0"/>
          </a:p>
        </p:txBody>
      </p:sp>
      <p:sp>
        <p:nvSpPr>
          <p:cNvPr id="7" name="Slide Number Placeholder 3"/>
          <p:cNvSpPr>
            <a:spLocks noGrp="1"/>
          </p:cNvSpPr>
          <p:nvPr>
            <p:ph type="sldNum" sz="quarter" idx="4"/>
          </p:nvPr>
        </p:nvSpPr>
        <p:spPr/>
        <p:txBody>
          <a:bodyPr/>
          <a:lstStyle/>
          <a:p>
            <a:pPr>
              <a:defRPr/>
            </a:pPr>
            <a:fld id="{4AD834FB-D050-4DAD-A587-98ECF1E1D3D9}" type="slidenum">
              <a:rPr lang="en-US" smtClean="0"/>
              <a:pPr>
                <a:defRPr/>
              </a:pPr>
              <a:t>8</a:t>
            </a:fld>
            <a:endParaRPr lang="en-US"/>
          </a:p>
        </p:txBody>
      </p:sp>
      <p:pic>
        <p:nvPicPr>
          <p:cNvPr id="2050" name="Picture 2" descr="http://www.javaskool.com/codeResources/CoreJavaChapters/IntroTo_JavaTechnologyPic/j2seJ2meJ2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132382"/>
            <a:ext cx="5457056" cy="3211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595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contenido"/>
          <p:cNvSpPr>
            <a:spLocks noGrp="1"/>
          </p:cNvSpPr>
          <p:nvPr>
            <p:ph sz="quarter" idx="10"/>
          </p:nvPr>
        </p:nvSpPr>
        <p:spPr/>
        <p:txBody>
          <a:bodyPr/>
          <a:lstStyle/>
          <a:p>
            <a:r>
              <a:rPr lang="es-MX" dirty="0" smtClean="0"/>
              <a:t>Java Conceptual </a:t>
            </a:r>
            <a:r>
              <a:rPr lang="es-MX" dirty="0" err="1" smtClean="0"/>
              <a:t>Diagram</a:t>
            </a:r>
            <a:r>
              <a:rPr lang="es-MX" dirty="0" smtClean="0"/>
              <a:t> (</a:t>
            </a:r>
            <a:r>
              <a:rPr lang="es-MX" dirty="0" err="1" smtClean="0"/>
              <a:t>JavaSE</a:t>
            </a:r>
            <a:r>
              <a:rPr lang="es-MX" dirty="0" smtClean="0"/>
              <a:t> 6):</a:t>
            </a:r>
            <a:endParaRPr lang="es-MX" dirty="0"/>
          </a:p>
        </p:txBody>
      </p:sp>
      <p:sp>
        <p:nvSpPr>
          <p:cNvPr id="6" name="5 Título"/>
          <p:cNvSpPr>
            <a:spLocks noGrp="1"/>
          </p:cNvSpPr>
          <p:nvPr>
            <p:ph type="title"/>
          </p:nvPr>
        </p:nvSpPr>
        <p:spPr/>
        <p:txBody>
          <a:bodyPr/>
          <a:lstStyle/>
          <a:p>
            <a:r>
              <a:rPr lang="es-MX" dirty="0" err="1" smtClean="0"/>
              <a:t>JavaSE</a:t>
            </a:r>
            <a:r>
              <a:rPr lang="es-MX" dirty="0" smtClean="0"/>
              <a:t> API</a:t>
            </a:r>
            <a:endParaRPr lang="es-MX" dirty="0"/>
          </a:p>
        </p:txBody>
      </p:sp>
      <p:sp>
        <p:nvSpPr>
          <p:cNvPr id="5" name="4 Marcador de número de diapositiva"/>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48" y="2132856"/>
            <a:ext cx="8753813" cy="3425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2965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Props1.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2.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78CFFA-FA4D-496F-B8D2-C7DD46C2A279}">
  <ds:schemaRef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www.w3.org/XML/1998/namespace"/>
    <ds:schemaRef ds:uri="90e5e253-50b2-47e0-ab40-088f51eedbac"/>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4019</TotalTime>
  <Words>1322</Words>
  <Application>Microsoft Office PowerPoint</Application>
  <PresentationFormat>On-screen Show (4:3)</PresentationFormat>
  <Paragraphs>222</Paragraphs>
  <Slides>27</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ＭＳ Ｐゴシック</vt:lpstr>
      <vt:lpstr>Arial</vt:lpstr>
      <vt:lpstr>Arial Rounded MT Bold</vt:lpstr>
      <vt:lpstr>Calibri</vt:lpstr>
      <vt:lpstr>Lucida Grande</vt:lpstr>
      <vt:lpstr>Rockwell</vt:lpstr>
      <vt:lpstr>PPT_InternalTemplate_EN_2015</vt:lpstr>
      <vt:lpstr>Original_Logo/ Upper layout</vt:lpstr>
      <vt:lpstr>Java Basics</vt:lpstr>
      <vt:lpstr>Disclaimer</vt:lpstr>
      <vt:lpstr>Lesson 1:  Java Technology</vt:lpstr>
      <vt:lpstr>What is Java?</vt:lpstr>
      <vt:lpstr>What is Java Technology</vt:lpstr>
      <vt:lpstr>Characteristics</vt:lpstr>
      <vt:lpstr>Phases of a Java Program</vt:lpstr>
      <vt:lpstr>Java Platform</vt:lpstr>
      <vt:lpstr>JavaSE API</vt:lpstr>
      <vt:lpstr>JavaSE API (cont)</vt:lpstr>
      <vt:lpstr>Java Frameworks/Products by Tier</vt:lpstr>
      <vt:lpstr>OpenSource/Commercial products</vt:lpstr>
      <vt:lpstr>Virtual Machine and JDK</vt:lpstr>
      <vt:lpstr>Class</vt:lpstr>
      <vt:lpstr>Class</vt:lpstr>
      <vt:lpstr>Packages</vt:lpstr>
      <vt:lpstr>Packages</vt:lpstr>
      <vt:lpstr>Methods</vt:lpstr>
      <vt:lpstr>Methods</vt:lpstr>
      <vt:lpstr>Methods</vt:lpstr>
      <vt:lpstr>Methods</vt:lpstr>
      <vt:lpstr>Variables</vt:lpstr>
      <vt:lpstr>Variables</vt:lpstr>
      <vt:lpstr>Constructors</vt:lpstr>
      <vt:lpstr>Links and References</vt:lpstr>
      <vt:lpstr>PowerPoint Presentation</vt:lpstr>
      <vt:lpstr>PowerPoint Presentation</vt:lpstr>
    </vt:vector>
  </TitlesOfParts>
  <Company>LBDimension Computer's World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 Felipe Robles Quevedo</dc:creator>
  <cp:lastModifiedBy>Sarahi Flores Carreon</cp:lastModifiedBy>
  <cp:revision>49</cp:revision>
  <dcterms:created xsi:type="dcterms:W3CDTF">2015-07-23T07:25:45Z</dcterms:created>
  <dcterms:modified xsi:type="dcterms:W3CDTF">2016-11-13T23:09:19Z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