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9"/>
  </p:notesMasterIdLst>
  <p:handoutMasterIdLst>
    <p:handoutMasterId r:id="rId10"/>
  </p:handoutMasterIdLst>
  <p:sldIdLst>
    <p:sldId id="290" r:id="rId6"/>
    <p:sldId id="305" r:id="rId7"/>
    <p:sldId id="297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B9B"/>
    <a:srgbClr val="318ABE"/>
    <a:srgbClr val="3F358B"/>
    <a:srgbClr val="25BBD4"/>
    <a:srgbClr val="3AC791"/>
    <a:srgbClr val="FFFFFF"/>
    <a:srgbClr val="008080"/>
    <a:srgbClr val="3380B5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>
      <p:cViewPr varScale="1">
        <p:scale>
          <a:sx n="112" d="100"/>
          <a:sy n="112" d="100"/>
        </p:scale>
        <p:origin x="114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17/05/2018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MX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/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/>
              <a:t>Click to edit Master text</a:t>
            </a:r>
            <a:br>
              <a:rPr lang="es-MX" noProof="0"/>
            </a:br>
            <a:r>
              <a:rPr lang="es-MX" noProof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/>
              <a:t>Voice of the Costumer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Benefits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</a:t>
            </a:r>
            <a:br>
              <a:rPr lang="es-MX" noProof="0"/>
            </a:br>
            <a:r>
              <a:rPr lang="es-MX" noProof="0"/>
              <a:t>edit Master </a:t>
            </a:r>
            <a:br>
              <a:rPr lang="es-MX" noProof="0"/>
            </a:br>
            <a:r>
              <a:rPr lang="es-MX" noProof="0"/>
              <a:t>title style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A</a:t>
            </a: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865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  <a:p>
            <a:pPr lvl="2"/>
            <a:endParaRPr lang="es-MX" noProof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cs typeface="Arial" charset="0"/>
              </a:rPr>
              <a:t>|</a:t>
            </a:r>
            <a:r>
              <a:rPr lang="es-MX" sz="800" baseline="0" noProof="0">
                <a:cs typeface="Arial" charset="0"/>
              </a:rPr>
              <a:t>  </a:t>
            </a:r>
            <a:r>
              <a:rPr lang="es-MX" sz="800" noProof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504056"/>
          </a:xfrm>
        </p:spPr>
        <p:txBody>
          <a:bodyPr/>
          <a:lstStyle/>
          <a:p>
            <a:r>
              <a:rPr lang="es-MX" dirty="0" err="1"/>
              <a:t>Joins</a:t>
            </a:r>
            <a:r>
              <a:rPr lang="es-419" dirty="0"/>
              <a:t> - </a:t>
            </a:r>
            <a:r>
              <a:rPr lang="es-419" dirty="0" err="1"/>
              <a:t>Exercises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Joins</a:t>
            </a:r>
            <a:r>
              <a:rPr lang="es-419" sz="2000" dirty="0">
                <a:latin typeface="+mn-lt"/>
              </a:rPr>
              <a:t> - </a:t>
            </a:r>
            <a:r>
              <a:rPr lang="es-419" sz="2000" dirty="0" err="1">
                <a:latin typeface="+mn-lt"/>
              </a:rPr>
              <a:t>Exercises</a:t>
            </a:r>
            <a:endParaRPr lang="es-419" sz="2000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28163" y="1052736"/>
            <a:ext cx="5760640" cy="1690165"/>
            <a:chOff x="928163" y="1052736"/>
            <a:chExt cx="5760640" cy="1690165"/>
          </a:xfrm>
        </p:grpSpPr>
        <p:sp>
          <p:nvSpPr>
            <p:cNvPr id="13" name="TextBox 12"/>
            <p:cNvSpPr txBox="1"/>
            <p:nvPr/>
          </p:nvSpPr>
          <p:spPr>
            <a:xfrm>
              <a:off x="929426" y="1052736"/>
              <a:ext cx="5010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cs typeface="Courier New" panose="02070309020205020404" pitchFamily="49" charset="0"/>
                </a:rPr>
                <a:t>1. Get the </a:t>
              </a:r>
              <a:r>
                <a:rPr lang="en-US" sz="900" i="1" dirty="0">
                  <a:cs typeface="Courier New" panose="02070309020205020404" pitchFamily="49" charset="0"/>
                </a:rPr>
                <a:t>number of </a:t>
              </a:r>
              <a:r>
                <a:rPr lang="es-MX" sz="900" i="1" dirty="0" err="1">
                  <a:cs typeface="Courier New" panose="02070309020205020404" pitchFamily="49" charset="0"/>
                </a:rPr>
                <a:t>carts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by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i="1" dirty="0" err="1">
                  <a:cs typeface="Courier New" panose="02070309020205020404" pitchFamily="49" charset="0"/>
                </a:rPr>
                <a:t>ShipTo</a:t>
              </a:r>
              <a:r>
                <a:rPr lang="es-MX" sz="900" dirty="0">
                  <a:cs typeface="Courier New" panose="02070309020205020404" pitchFamily="49" charset="0"/>
                </a:rPr>
                <a:t> and </a:t>
              </a:r>
              <a:r>
                <a:rPr lang="es-MX" sz="900" i="1" dirty="0">
                  <a:cs typeface="Courier New" panose="02070309020205020404" pitchFamily="49" charset="0"/>
                </a:rPr>
                <a:t>Status</a:t>
              </a:r>
              <a:r>
                <a:rPr lang="es-MX" sz="900" dirty="0">
                  <a:cs typeface="Courier New" panose="02070309020205020404" pitchFamily="49" charset="0"/>
                </a:rPr>
                <a:t>, </a:t>
              </a:r>
              <a:r>
                <a:rPr lang="es-MX" sz="900" dirty="0" err="1">
                  <a:cs typeface="Courier New" panose="02070309020205020404" pitchFamily="49" charset="0"/>
                </a:rPr>
                <a:t>from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i="1" dirty="0" err="1">
                  <a:cs typeface="Courier New" panose="02070309020205020404" pitchFamily="49" charset="0"/>
                </a:rPr>
                <a:t>Carts</a:t>
              </a:r>
              <a:r>
                <a:rPr lang="es-MX" sz="900" dirty="0">
                  <a:cs typeface="Courier New" panose="02070309020205020404" pitchFamily="49" charset="0"/>
                </a:rPr>
                <a:t> “CREATED” and “DELIVERED” and </a:t>
              </a:r>
              <a:r>
                <a:rPr lang="es-MX" sz="900" dirty="0" err="1">
                  <a:cs typeface="Courier New" panose="02070309020205020404" pitchFamily="49" charset="0"/>
                </a:rPr>
                <a:t>which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the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average</a:t>
              </a:r>
              <a:r>
                <a:rPr lang="es-MX" sz="900" dirty="0">
                  <a:cs typeface="Courier New" panose="02070309020205020404" pitchFamily="49" charset="0"/>
                </a:rPr>
                <a:t> of </a:t>
              </a:r>
              <a:r>
                <a:rPr lang="es-MX" sz="900" dirty="0" err="1">
                  <a:cs typeface="Courier New" panose="02070309020205020404" pitchFamily="49" charset="0"/>
                </a:rPr>
                <a:t>cart_amount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on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each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group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is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between</a:t>
              </a:r>
              <a:r>
                <a:rPr lang="es-MX" sz="900" dirty="0">
                  <a:cs typeface="Courier New" panose="02070309020205020404" pitchFamily="49" charset="0"/>
                </a:rPr>
                <a:t> $ 3,000 and $ 15,000.</a:t>
              </a:r>
            </a:p>
            <a:p>
              <a:endParaRPr lang="es-419" sz="900" dirty="0">
                <a:cs typeface="Courier New" panose="02070309020205020404" pitchFamily="49" charset="0"/>
              </a:endParaRPr>
            </a:p>
            <a:p>
              <a:r>
                <a:rPr lang="es-419" sz="900" dirty="0" err="1">
                  <a:cs typeface="Courier New" panose="02070309020205020404" pitchFamily="49" charset="0"/>
                </a:rPr>
                <a:t>Include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relevant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description</a:t>
              </a:r>
              <a:r>
                <a:rPr lang="es-419" sz="900" dirty="0">
                  <a:cs typeface="Courier New" panose="02070309020205020404" pitchFamily="49" charset="0"/>
                </a:rPr>
                <a:t> for </a:t>
              </a:r>
              <a:r>
                <a:rPr lang="es-419" sz="900" dirty="0" err="1">
                  <a:cs typeface="Courier New" panose="02070309020205020404" pitchFamily="49" charset="0"/>
                </a:rPr>
                <a:t>ShipTo</a:t>
              </a:r>
              <a:r>
                <a:rPr lang="es-419" sz="900" dirty="0">
                  <a:cs typeface="Courier New" panose="02070309020205020404" pitchFamily="49" charset="0"/>
                </a:rPr>
                <a:t> and Status.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163" y="1844824"/>
              <a:ext cx="5760640" cy="898077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E96C987-B56F-41E5-9EC6-97E6582C8AD1}"/>
              </a:ext>
            </a:extLst>
          </p:cNvPr>
          <p:cNvSpPr txBox="1"/>
          <p:nvPr/>
        </p:nvSpPr>
        <p:spPr>
          <a:xfrm>
            <a:off x="827584" y="3713121"/>
            <a:ext cx="4464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2. Get the </a:t>
            </a:r>
            <a:r>
              <a:rPr lang="en-US" sz="900" i="1" dirty="0">
                <a:cs typeface="Courier New" panose="02070309020205020404" pitchFamily="49" charset="0"/>
              </a:rPr>
              <a:t>number of </a:t>
            </a:r>
            <a:r>
              <a:rPr lang="es-MX" sz="900" i="1" dirty="0" err="1">
                <a:cs typeface="Courier New" panose="02070309020205020404" pitchFamily="49" charset="0"/>
              </a:rPr>
              <a:t>Items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Category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i="1" dirty="0" err="1">
                <a:cs typeface="Courier New" panose="02070309020205020404" pitchFamily="49" charset="0"/>
              </a:rPr>
              <a:t>UnitOfMeasure</a:t>
            </a:r>
            <a:r>
              <a:rPr lang="es-MX" sz="900" dirty="0">
                <a:cs typeface="Courier New" panose="02070309020205020404" pitchFamily="49" charset="0"/>
              </a:rPr>
              <a:t>. </a:t>
            </a:r>
          </a:p>
          <a:p>
            <a:endParaRPr lang="es-MX" sz="900" dirty="0">
              <a:cs typeface="Courier New" panose="02070309020205020404" pitchFamily="49" charset="0"/>
            </a:endParaRPr>
          </a:p>
          <a:p>
            <a:r>
              <a:rPr lang="es-MX" sz="900" dirty="0" err="1">
                <a:cs typeface="Courier New" panose="02070309020205020404" pitchFamily="49" charset="0"/>
              </a:rPr>
              <a:t>Sort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the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result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Category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dirty="0" err="1">
                <a:cs typeface="Courier New" panose="02070309020205020404" pitchFamily="49" charset="0"/>
              </a:rPr>
              <a:t>then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>
                <a:cs typeface="Courier New" panose="02070309020205020404" pitchFamily="49" charset="0"/>
              </a:rPr>
              <a:t>UOM</a:t>
            </a:r>
            <a:r>
              <a:rPr lang="es-MX" sz="900" dirty="0">
                <a:cs typeface="Courier New" panose="02070309020205020404" pitchFamily="49" charset="0"/>
              </a:rPr>
              <a:t>.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469C40-8B85-44E6-AA47-1DF7BC43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283401"/>
            <a:ext cx="2197360" cy="3029694"/>
          </a:xfrm>
          <a:prstGeom prst="rect">
            <a:avLst/>
          </a:prstGeom>
          <a:ln>
            <a:solidFill>
              <a:srgbClr val="276B9B"/>
            </a:solidFill>
          </a:ln>
        </p:spPr>
      </p:pic>
    </p:spTree>
    <p:extLst>
      <p:ext uri="{BB962C8B-B14F-4D97-AF65-F5344CB8AC3E}">
        <p14:creationId xmlns:p14="http://schemas.microsoft.com/office/powerpoint/2010/main" val="200832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5187508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90e5e253-50b2-47e0-ab40-088f51eedbac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1946</TotalTime>
  <Words>90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Joins - 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Jorge Luis González Martínez</cp:lastModifiedBy>
  <cp:revision>109</cp:revision>
  <dcterms:created xsi:type="dcterms:W3CDTF">2015-07-21T17:59:36Z</dcterms:created>
  <dcterms:modified xsi:type="dcterms:W3CDTF">2018-05-17T16:59:52Z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