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FD24-AD57-479A-AB38-CF653898F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BoardGameGeek</a:t>
            </a:r>
            <a:r>
              <a:rPr lang="en-US" dirty="0"/>
              <a:t>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85E64-D285-40DE-A31B-4C0AD7932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Ari Francisco</a:t>
            </a:r>
          </a:p>
        </p:txBody>
      </p:sp>
    </p:spTree>
    <p:extLst>
      <p:ext uri="{BB962C8B-B14F-4D97-AF65-F5344CB8AC3E}">
        <p14:creationId xmlns:p14="http://schemas.microsoft.com/office/powerpoint/2010/main" val="409365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71F61B-3F67-4FFF-ADE7-C6E6723E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Recommender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F61CAA-78CB-45A2-A38C-AD0C0ABC5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3429000"/>
            <a:ext cx="2979012" cy="15199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547F55-9A72-49CC-8EAF-EA692948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3811" y="2779828"/>
            <a:ext cx="6841472" cy="35993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Predict ratings for unrated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Recommend games based on user-specific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Increase sales through more accurate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Increase click-throughs and website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Increase ad revenue via increased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3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D78281-940B-4830-B3F0-428F3409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Many Board Games Are Rated?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9A580-1DDB-44AE-870E-BBC0F4D7A5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944" y="2148111"/>
            <a:ext cx="5200969" cy="2561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CB0E23-49CF-4738-96BA-5C74A24FA51F}"/>
              </a:ext>
            </a:extLst>
          </p:cNvPr>
          <p:cNvSpPr txBox="1"/>
          <p:nvPr/>
        </p:nvSpPr>
        <p:spPr>
          <a:xfrm>
            <a:off x="213073" y="5036754"/>
            <a:ext cx="535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50% of the games have less than 5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20% of the games don’t have any rating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16B37-A2FD-460A-ACF2-DAB09C6A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8170"/>
            <a:ext cx="5239349" cy="2571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A3FFF-AE88-46E1-9BD5-5DF4B187119B}"/>
              </a:ext>
            </a:extLst>
          </p:cNvPr>
          <p:cNvSpPr txBox="1"/>
          <p:nvPr/>
        </p:nvSpPr>
        <p:spPr>
          <a:xfrm>
            <a:off x="5565913" y="4881539"/>
            <a:ext cx="6046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mean and median of the average ratings are close for all four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Therefore, it can be said that the dataset of board games with at least 30 ratings per game would reasonably reflect the games with fewer ratings.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1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BD8E-854A-407F-B9B0-39B4F3A0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on Games with More Than 30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B4322-12B6-48CD-9C66-344AD1D3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9" y="2083260"/>
            <a:ext cx="6610350" cy="2181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6E2B0E-D088-4485-8873-74C809DD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9" y="4264485"/>
            <a:ext cx="3295650" cy="2344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E89C8-8B5B-43FC-8218-93A12C37CDC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50389" y="4264485"/>
            <a:ext cx="3314700" cy="2344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62512-8AD7-4793-8E00-FE92826CF717}"/>
              </a:ext>
            </a:extLst>
          </p:cNvPr>
          <p:cNvSpPr txBox="1"/>
          <p:nvPr/>
        </p:nvSpPr>
        <p:spPr>
          <a:xfrm>
            <a:off x="7644384" y="2083260"/>
            <a:ext cx="38953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Boxplot shows that most ratings are between 3.5 – 8.5 with mean of around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Outliers are present, however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histogram and QQ Plot illustrate that the dataset is normally distributed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scatter plot shows the number of ratings vs the average rating of a board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Games with a higher number of ratings tend to receive a higher average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4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6287-2B8D-438E-8744-88E7EF43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Between Ratings and Categories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BA4B1E-2107-4005-81B2-CE5C905D4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24026"/>
              </p:ext>
            </p:extLst>
          </p:nvPr>
        </p:nvGraphicFramePr>
        <p:xfrm>
          <a:off x="1673272" y="3011409"/>
          <a:ext cx="34036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1400517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349494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Wargame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056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Hex-and-Counter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4186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World War 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537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Simulation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10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World War II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2906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Dice Rolling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93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Miniatures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Napoleonic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026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Route/Network Building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449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Area Control / Area Influence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485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Civil War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3795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Campaign / Battle Card Driven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3810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Chit-Pull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0148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4F001C5-A336-42DF-87F2-0F38A0476FE5}"/>
              </a:ext>
            </a:extLst>
          </p:cNvPr>
          <p:cNvSpPr txBox="1"/>
          <p:nvPr/>
        </p:nvSpPr>
        <p:spPr>
          <a:xfrm>
            <a:off x="2110769" y="2619217"/>
            <a:ext cx="25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Positive 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603B2-F36C-4658-96CA-77B3267BF941}"/>
              </a:ext>
            </a:extLst>
          </p:cNvPr>
          <p:cNvSpPr txBox="1"/>
          <p:nvPr/>
        </p:nvSpPr>
        <p:spPr>
          <a:xfrm>
            <a:off x="6439348" y="2619217"/>
            <a:ext cx="25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Negative Correlation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4B07C4-16B4-4F13-BDA1-14A863593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0329"/>
              </p:ext>
            </p:extLst>
          </p:nvPr>
        </p:nvGraphicFramePr>
        <p:xfrm>
          <a:off x="5820664" y="3011408"/>
          <a:ext cx="3403600" cy="2476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41955494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71146585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Roll / Spin and Move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808387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Movies / TV / Radio theme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27847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Trivia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617030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Party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8985978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Card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45921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Action / Dexterity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0781323"/>
                  </a:ext>
                </a:extLst>
              </a:tr>
              <a:tr h="353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Set Collection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436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3BD83BE-4E8F-4A08-AA9E-0A68D18FF2E5}"/>
              </a:ext>
            </a:extLst>
          </p:cNvPr>
          <p:cNvSpPr txBox="1"/>
          <p:nvPr/>
        </p:nvSpPr>
        <p:spPr>
          <a:xfrm>
            <a:off x="1271689" y="5869381"/>
            <a:ext cx="909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 strongest correlation either positive or negative is in the “Wargame”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DD0C-0F1E-4D4B-97B8-ECA612CB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the “Wargame” to Higher-Rating Correlation Statistically Significant?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4957DA-0FDF-437B-B952-DABEA21F6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70919"/>
              </p:ext>
            </p:extLst>
          </p:nvPr>
        </p:nvGraphicFramePr>
        <p:xfrm>
          <a:off x="403202" y="2455290"/>
          <a:ext cx="5440413" cy="1000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0854">
                  <a:extLst>
                    <a:ext uri="{9D8B030D-6E8A-4147-A177-3AD203B41FA5}">
                      <a16:colId xmlns:a16="http://schemas.microsoft.com/office/drawing/2014/main" val="3531424797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433623330"/>
                    </a:ext>
                  </a:extLst>
                </a:gridCol>
                <a:gridCol w="1537939">
                  <a:extLst>
                    <a:ext uri="{9D8B030D-6E8A-4147-A177-3AD203B41FA5}">
                      <a16:colId xmlns:a16="http://schemas.microsoft.com/office/drawing/2014/main" val="1265495150"/>
                    </a:ext>
                  </a:extLst>
                </a:gridCol>
                <a:gridCol w="1753910">
                  <a:extLst>
                    <a:ext uri="{9D8B030D-6E8A-4147-A177-3AD203B41FA5}">
                      <a16:colId xmlns:a16="http://schemas.microsoft.com/office/drawing/2014/main" val="4119253237"/>
                    </a:ext>
                  </a:extLst>
                </a:gridCol>
              </a:tblGrid>
              <a:tr h="436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Category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1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Avg-Rating 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Avg-Rating Variance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3934036"/>
                  </a:ext>
                </a:extLst>
              </a:tr>
              <a:tr h="2819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Wargame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2,412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6.6013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.567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7036070"/>
                  </a:ext>
                </a:extLst>
              </a:tr>
              <a:tr h="2819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Wargame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6,428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5.8673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.731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08932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97FCB6-CC54-4CE7-AC7E-EFF1DE6BA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7961"/>
              </p:ext>
            </p:extLst>
          </p:nvPr>
        </p:nvGraphicFramePr>
        <p:xfrm>
          <a:off x="7525747" y="2455290"/>
          <a:ext cx="2768433" cy="1000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1117">
                  <a:extLst>
                    <a:ext uri="{9D8B030D-6E8A-4147-A177-3AD203B41FA5}">
                      <a16:colId xmlns:a16="http://schemas.microsoft.com/office/drawing/2014/main" val="2034537857"/>
                    </a:ext>
                  </a:extLst>
                </a:gridCol>
                <a:gridCol w="1307316">
                  <a:extLst>
                    <a:ext uri="{9D8B030D-6E8A-4147-A177-3AD203B41FA5}">
                      <a16:colId xmlns:a16="http://schemas.microsoft.com/office/drawing/2014/main" val="650385133"/>
                    </a:ext>
                  </a:extLst>
                </a:gridCol>
              </a:tblGrid>
              <a:tr h="500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t-statistic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</a:rPr>
                        <a:t>39.3026</a:t>
                      </a:r>
                      <a:endParaRPr lang="en-US" sz="11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547471"/>
                  </a:ext>
                </a:extLst>
              </a:tr>
              <a:tr h="500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p-value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8.89E-294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2145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813601-DC6A-4A72-BA3D-1BF5CE2DA02B}"/>
              </a:ext>
            </a:extLst>
          </p:cNvPr>
          <p:cNvSpPr txBox="1"/>
          <p:nvPr/>
        </p:nvSpPr>
        <p:spPr>
          <a:xfrm>
            <a:off x="403202" y="4043277"/>
            <a:ext cx="5056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Null-Hypothesis: </a:t>
            </a:r>
            <a:r>
              <a:rPr lang="en-US" dirty="0">
                <a:solidFill>
                  <a:srgbClr val="FFFF00"/>
                </a:solidFill>
              </a:rPr>
              <a:t>The mean of the average ratings of board games in the wargame category is equal to that of the non-wargame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Alt-Hypothesis: </a:t>
            </a:r>
            <a:r>
              <a:rPr lang="en-US" dirty="0">
                <a:solidFill>
                  <a:srgbClr val="FFFF00"/>
                </a:solidFill>
              </a:rPr>
              <a:t>The mean of the two categories are not 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Alpha: </a:t>
            </a:r>
            <a:r>
              <a:rPr lang="en-US" dirty="0">
                <a:solidFill>
                  <a:srgbClr val="FFFF00"/>
                </a:solidFill>
              </a:rPr>
              <a:t>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32F27-B943-45E7-887B-8AE827CFB16E}"/>
              </a:ext>
            </a:extLst>
          </p:cNvPr>
          <p:cNvSpPr txBox="1"/>
          <p:nvPr/>
        </p:nvSpPr>
        <p:spPr>
          <a:xfrm>
            <a:off x="6304899" y="4043276"/>
            <a:ext cx="5210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p-value of the two-sample t-test was far below .05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We reject the null hypothesis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There is evidence to suggest that board games in the “Wargame” category do indeed receive higher average ratings than board games that are not in the category</a:t>
            </a:r>
          </a:p>
        </p:txBody>
      </p:sp>
    </p:spTree>
    <p:extLst>
      <p:ext uri="{BB962C8B-B14F-4D97-AF65-F5344CB8AC3E}">
        <p14:creationId xmlns:p14="http://schemas.microsoft.com/office/powerpoint/2010/main" val="351806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6393-ADC2-46AB-B3A4-1ED5B711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Preparing The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B17BA1-D124-4F87-8E20-BDF441519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9457"/>
              </p:ext>
            </p:extLst>
          </p:nvPr>
        </p:nvGraphicFramePr>
        <p:xfrm>
          <a:off x="7143505" y="2122462"/>
          <a:ext cx="3751152" cy="1478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3232423505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776912627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01044219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367106137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36416381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5307545"/>
                    </a:ext>
                  </a:extLst>
                </a:gridCol>
              </a:tblGrid>
              <a:tr h="4090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game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game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game3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game 4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game 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7303454"/>
                  </a:ext>
                </a:extLst>
              </a:tr>
              <a:tr h="2138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5422001"/>
                  </a:ext>
                </a:extLst>
              </a:tr>
              <a:tr h="2138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3215260"/>
                  </a:ext>
                </a:extLst>
              </a:tr>
              <a:tr h="2138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6478896"/>
                  </a:ext>
                </a:extLst>
              </a:tr>
              <a:tr h="2138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6389911"/>
                  </a:ext>
                </a:extLst>
              </a:tr>
              <a:tr h="2138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52078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DAC523-73F4-4A4C-94DA-81B94F041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82703"/>
              </p:ext>
            </p:extLst>
          </p:nvPr>
        </p:nvGraphicFramePr>
        <p:xfrm>
          <a:off x="680321" y="2122459"/>
          <a:ext cx="3114392" cy="1478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342">
                  <a:extLst>
                    <a:ext uri="{9D8B030D-6E8A-4147-A177-3AD203B41FA5}">
                      <a16:colId xmlns:a16="http://schemas.microsoft.com/office/drawing/2014/main" val="3829369507"/>
                    </a:ext>
                  </a:extLst>
                </a:gridCol>
                <a:gridCol w="952174">
                  <a:extLst>
                    <a:ext uri="{9D8B030D-6E8A-4147-A177-3AD203B41FA5}">
                      <a16:colId xmlns:a16="http://schemas.microsoft.com/office/drawing/2014/main" val="547963587"/>
                    </a:ext>
                  </a:extLst>
                </a:gridCol>
                <a:gridCol w="831876">
                  <a:extLst>
                    <a:ext uri="{9D8B030D-6E8A-4147-A177-3AD203B41FA5}">
                      <a16:colId xmlns:a16="http://schemas.microsoft.com/office/drawing/2014/main" val="2566505886"/>
                    </a:ext>
                  </a:extLst>
                </a:gridCol>
              </a:tblGrid>
              <a:tr h="312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Username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Game_ID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165427"/>
                  </a:ext>
                </a:extLst>
              </a:tr>
              <a:tr h="218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MossGrande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49454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60797"/>
                  </a:ext>
                </a:extLst>
              </a:tr>
              <a:tr h="218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crostino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49454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64422"/>
                  </a:ext>
                </a:extLst>
              </a:tr>
              <a:tr h="218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wolfzell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49454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436802"/>
                  </a:ext>
                </a:extLst>
              </a:tr>
              <a:tr h="293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scatman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49454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27256"/>
                  </a:ext>
                </a:extLst>
              </a:tr>
              <a:tr h="218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Nicodemus42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49454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5577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DCEB9E-2616-4E07-BEEB-C684729D913C}"/>
              </a:ext>
            </a:extLst>
          </p:cNvPr>
          <p:cNvSpPr txBox="1"/>
          <p:nvPr/>
        </p:nvSpPr>
        <p:spPr>
          <a:xfrm>
            <a:off x="542544" y="3880669"/>
            <a:ext cx="4571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dataset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every username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every board game’s ID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rating given to that game by that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CF92F-6D2A-4A76-84D0-EE1D8F5E13AC}"/>
              </a:ext>
            </a:extLst>
          </p:cNvPr>
          <p:cNvSpPr txBox="1"/>
          <p:nvPr/>
        </p:nvSpPr>
        <p:spPr>
          <a:xfrm>
            <a:off x="5487250" y="3842077"/>
            <a:ext cx="6162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dataset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FF00"/>
                </a:solidFill>
              </a:rPr>
              <a:t> must be transposed into a matrix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each row is a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each column is a board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fields are filled with the user’s rating for that board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F741A-2BEC-4E41-A2F3-35CF791D42C9}"/>
              </a:ext>
            </a:extLst>
          </p:cNvPr>
          <p:cNvSpPr txBox="1"/>
          <p:nvPr/>
        </p:nvSpPr>
        <p:spPr>
          <a:xfrm>
            <a:off x="93636" y="6076115"/>
            <a:ext cx="1188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* Due to the size of the dataset and computational limitations, a random sampling of 50,000 rows was used in the algorithm for the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38919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F509-DB44-45ED-9DD9-DEADE3D4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C25CC1-52E7-43B3-A990-5F7CF927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545" y="4593345"/>
            <a:ext cx="3600658" cy="576262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</a:rPr>
              <a:t>Model-Based Approach: SVD </a:t>
            </a:r>
            <a:endParaRPr lang="en-US" sz="1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14AAA9-62BE-484A-9767-49E3822F7205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52297" y="5404976"/>
            <a:ext cx="3049705" cy="106242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Grid search was performed to find the best parameters for the SVD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 train-test-split analysis was conducted with best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Training set RMSE beat the </a:t>
            </a:r>
            <a:r>
              <a:rPr lang="en-US" dirty="0" err="1">
                <a:solidFill>
                  <a:srgbClr val="FFFF00"/>
                </a:solidFill>
              </a:rPr>
              <a:t>BaselineOnly</a:t>
            </a:r>
            <a:r>
              <a:rPr lang="en-US" dirty="0">
                <a:solidFill>
                  <a:srgbClr val="FFFF00"/>
                </a:solidFill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217883-120D-4CB6-9A15-858EF300D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79119" y="4590215"/>
            <a:ext cx="3063240" cy="576262"/>
          </a:xfrm>
        </p:spPr>
        <p:txBody>
          <a:bodyPr/>
          <a:lstStyle/>
          <a:p>
            <a:r>
              <a:rPr lang="en-US" sz="2000" dirty="0">
                <a:solidFill>
                  <a:srgbClr val="FFFF00"/>
                </a:solidFill>
              </a:rPr>
              <a:t>RMSE on the SVD Test set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16EE5E-1A0D-4984-9702-472A616950F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180472" y="5404976"/>
            <a:ext cx="3067297" cy="10624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00"/>
                </a:solidFill>
              </a:rPr>
              <a:t>The test set RMSE beat the </a:t>
            </a:r>
            <a:r>
              <a:rPr lang="en-US" sz="1100" dirty="0" err="1">
                <a:solidFill>
                  <a:srgbClr val="FFFF00"/>
                </a:solidFill>
              </a:rPr>
              <a:t>BaselineOnly</a:t>
            </a:r>
            <a:r>
              <a:rPr lang="en-US" sz="1100" dirty="0">
                <a:solidFill>
                  <a:srgbClr val="FFFF00"/>
                </a:solidFill>
              </a:rPr>
              <a:t> model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BE70AD-E5AD-41C7-9D12-F0C97D3FC2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6701" y="4590215"/>
            <a:ext cx="3915550" cy="576262"/>
          </a:xfrm>
        </p:spPr>
        <p:txBody>
          <a:bodyPr/>
          <a:lstStyle/>
          <a:p>
            <a:r>
              <a:rPr lang="en-US" sz="2000" b="1" dirty="0">
                <a:solidFill>
                  <a:srgbClr val="FFFF00"/>
                </a:solidFill>
              </a:rPr>
              <a:t>Memory-Based Approach: </a:t>
            </a:r>
            <a:r>
              <a:rPr lang="en-US" sz="2000" b="1" dirty="0" err="1">
                <a:solidFill>
                  <a:srgbClr val="FFFF00"/>
                </a:solidFill>
              </a:rPr>
              <a:t>KNNwithMeans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B4AB7C-6290-4514-BFBE-C036B83B1995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086701" y="5404976"/>
            <a:ext cx="3067563" cy="1062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00"/>
                </a:solidFill>
              </a:rPr>
              <a:t>Grid search was performed to find the best parameters for the </a:t>
            </a:r>
            <a:r>
              <a:rPr lang="en-US" sz="1100" dirty="0" err="1">
                <a:solidFill>
                  <a:srgbClr val="FFFF00"/>
                </a:solidFill>
              </a:rPr>
              <a:t>KNNwithMeans</a:t>
            </a:r>
            <a:r>
              <a:rPr lang="en-US" sz="1100" dirty="0">
                <a:solidFill>
                  <a:srgbClr val="FFFF00"/>
                </a:solidFill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00"/>
                </a:solidFill>
              </a:rPr>
              <a:t>This model performs worse than the </a:t>
            </a:r>
            <a:r>
              <a:rPr lang="en-US" sz="1100" dirty="0" err="1">
                <a:solidFill>
                  <a:srgbClr val="FFFF00"/>
                </a:solidFill>
              </a:rPr>
              <a:t>BaselineOnly</a:t>
            </a:r>
            <a:r>
              <a:rPr lang="en-US" sz="1100" dirty="0">
                <a:solidFill>
                  <a:srgbClr val="FFFF00"/>
                </a:solidFill>
              </a:rPr>
              <a:t>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CF472-02ED-4BFA-A560-AEE33936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7" y="3596058"/>
            <a:ext cx="3205298" cy="6454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CE3675-7966-4F8B-95D9-6FCC8D9F8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86" y="3596057"/>
            <a:ext cx="1858942" cy="645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FFF42-113B-4BCC-BFCC-A8C4A0D6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59" y="3596058"/>
            <a:ext cx="4759480" cy="645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CCBBAE-B406-4358-8600-465F2A327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07" y="2465663"/>
            <a:ext cx="2438600" cy="365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01EB02-310E-413A-A968-8537AC0FDEDE}"/>
              </a:ext>
            </a:extLst>
          </p:cNvPr>
          <p:cNvSpPr txBox="1"/>
          <p:nvPr/>
        </p:nvSpPr>
        <p:spPr>
          <a:xfrm>
            <a:off x="3929203" y="2297790"/>
            <a:ext cx="7369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FFFF00"/>
                </a:solidFill>
              </a:rPr>
              <a:t>BaselineOnly</a:t>
            </a:r>
            <a:r>
              <a:rPr lang="en-US" sz="1100" dirty="0">
                <a:solidFill>
                  <a:srgbClr val="FFFF00"/>
                </a:solidFill>
              </a:rPr>
              <a:t> model algorithm gives a random rating to the empty fields based on the distribution of the dataset (assumed to be normal)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FFFF00"/>
                </a:solidFill>
              </a:rPr>
              <a:t>RMSE of </a:t>
            </a:r>
            <a:r>
              <a:rPr lang="en-US" sz="1100" dirty="0" err="1">
                <a:solidFill>
                  <a:srgbClr val="FFFF00"/>
                </a:solidFill>
              </a:rPr>
              <a:t>BaselineOnly</a:t>
            </a:r>
            <a:r>
              <a:rPr lang="en-US" sz="1100" dirty="0">
                <a:solidFill>
                  <a:srgbClr val="FFFF00"/>
                </a:solidFill>
              </a:rPr>
              <a:t> model, 1.507441, used as standard to beat </a:t>
            </a:r>
          </a:p>
        </p:txBody>
      </p:sp>
    </p:spTree>
    <p:extLst>
      <p:ext uri="{BB962C8B-B14F-4D97-AF65-F5344CB8AC3E}">
        <p14:creationId xmlns:p14="http://schemas.microsoft.com/office/powerpoint/2010/main" val="257425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B279-3AB7-43B1-A59D-579315DB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&amp; </a:t>
            </a:r>
            <a:br>
              <a:rPr lang="en-US" dirty="0"/>
            </a:br>
            <a:r>
              <a:rPr lang="en-US" dirty="0"/>
              <a:t>Improvements to The Recommender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16A42-9199-47A1-A702-2BD99EE75C49}"/>
              </a:ext>
            </a:extLst>
          </p:cNvPr>
          <p:cNvSpPr txBox="1"/>
          <p:nvPr/>
        </p:nvSpPr>
        <p:spPr>
          <a:xfrm>
            <a:off x="5640309" y="29740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2EBC2-52B7-43D6-99B6-2D27D9207086}"/>
              </a:ext>
            </a:extLst>
          </p:cNvPr>
          <p:cNvSpPr txBox="1"/>
          <p:nvPr/>
        </p:nvSpPr>
        <p:spPr>
          <a:xfrm>
            <a:off x="5640309" y="29740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BD743-4BF1-4274-8466-72FFB5E909ED}"/>
              </a:ext>
            </a:extLst>
          </p:cNvPr>
          <p:cNvSpPr txBox="1"/>
          <p:nvPr/>
        </p:nvSpPr>
        <p:spPr>
          <a:xfrm>
            <a:off x="5640309" y="29740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FE87-16C3-483B-9E58-5591ED4E70FA}"/>
              </a:ext>
            </a:extLst>
          </p:cNvPr>
          <p:cNvSpPr txBox="1"/>
          <p:nvPr/>
        </p:nvSpPr>
        <p:spPr>
          <a:xfrm>
            <a:off x="1800463" y="2610683"/>
            <a:ext cx="76796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collaborative filtering method that provided the best results for the recommender system was the SVD </a:t>
            </a:r>
            <a:r>
              <a:rPr lang="en-US" dirty="0" err="1">
                <a:solidFill>
                  <a:srgbClr val="FFFF00"/>
                </a:solidFill>
              </a:rPr>
              <a:t>algorithmusing</a:t>
            </a:r>
            <a:r>
              <a:rPr lang="en-US" dirty="0">
                <a:solidFill>
                  <a:srgbClr val="FFFF00"/>
                </a:solidFill>
              </a:rPr>
              <a:t> more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KNNWithMeans</a:t>
            </a:r>
            <a:r>
              <a:rPr lang="en-US" dirty="0">
                <a:solidFill>
                  <a:srgbClr val="FFFF00"/>
                </a:solidFill>
              </a:rPr>
              <a:t> did not provide a better result than either of the SVD model or the </a:t>
            </a:r>
            <a:r>
              <a:rPr lang="en-US" dirty="0" err="1">
                <a:solidFill>
                  <a:srgbClr val="FFFF00"/>
                </a:solidFill>
              </a:rPr>
              <a:t>BaselineOnly</a:t>
            </a:r>
            <a:r>
              <a:rPr lang="en-US" dirty="0">
                <a:solidFill>
                  <a:srgbClr val="FFFF00"/>
                </a:solidFill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results of the algorithms can be improved greatly by using more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Only 50,000 rows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full dataset is over 6.6 million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More computing power is needed to be able to build a full recommender system on all the data that was scraped from </a:t>
            </a:r>
            <a:r>
              <a:rPr lang="en-US" dirty="0" err="1">
                <a:solidFill>
                  <a:srgbClr val="FFFF00"/>
                </a:solidFill>
              </a:rPr>
              <a:t>BoardGameGeek’s</a:t>
            </a:r>
            <a:r>
              <a:rPr lang="en-US" dirty="0">
                <a:solidFill>
                  <a:srgbClr val="FFFF00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{A078903B-0140-41C9-8E92-4D94281B428C}tf04033917</Template>
  <TotalTime>711</TotalTime>
  <Words>750</Words>
  <Application>Microsoft Office PowerPoint</Application>
  <PresentationFormat>Widescreen</PresentationFormat>
  <Paragraphs>190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Berlin</vt:lpstr>
      <vt:lpstr>BoardGameGeek Recommender System</vt:lpstr>
      <vt:lpstr>Purpose of The Recommender System</vt:lpstr>
      <vt:lpstr>How Many Board Games Are Rated? </vt:lpstr>
      <vt:lpstr>EDA on Games with More Than 30 Ratings</vt:lpstr>
      <vt:lpstr>Correlation Between Ratings and Categories</vt:lpstr>
      <vt:lpstr>Is the “Wargame” to Higher-Rating Correlation Statistically Significant?</vt:lpstr>
      <vt:lpstr>Preparing The Dataset</vt:lpstr>
      <vt:lpstr>Results</vt:lpstr>
      <vt:lpstr>Conclusion &amp;  Improvements to The Recommender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BoardGameGeek Recommender System</dc:title>
  <dc:creator>Francisco, Ariel</dc:creator>
  <cp:lastModifiedBy>Francisco, Ariel</cp:lastModifiedBy>
  <cp:revision>46</cp:revision>
  <dcterms:created xsi:type="dcterms:W3CDTF">2020-02-25T00:45:53Z</dcterms:created>
  <dcterms:modified xsi:type="dcterms:W3CDTF">2020-03-05T04:03:19Z</dcterms:modified>
</cp:coreProperties>
</file>