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0" r:id="rId6"/>
    <p:sldId id="265" r:id="rId7"/>
    <p:sldId id="267" r:id="rId8"/>
    <p:sldId id="268" r:id="rId9"/>
    <p:sldId id="269" r:id="rId10"/>
    <p:sldId id="273" r:id="rId11"/>
    <p:sldId id="274" r:id="rId12"/>
    <p:sldId id="27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51F7-6085-49AB-AF17-C5DA8F155259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1451C-4979-4B6F-B71A-64DF28B97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62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51F7-6085-49AB-AF17-C5DA8F155259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1451C-4979-4B6F-B71A-64DF28B97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627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51F7-6085-49AB-AF17-C5DA8F155259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1451C-4979-4B6F-B71A-64DF28B97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96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51F7-6085-49AB-AF17-C5DA8F155259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1451C-4979-4B6F-B71A-64DF28B97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372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51F7-6085-49AB-AF17-C5DA8F155259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1451C-4979-4B6F-B71A-64DF28B97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909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51F7-6085-49AB-AF17-C5DA8F155259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1451C-4979-4B6F-B71A-64DF28B97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964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51F7-6085-49AB-AF17-C5DA8F155259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1451C-4979-4B6F-B71A-64DF28B97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144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51F7-6085-49AB-AF17-C5DA8F155259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1451C-4979-4B6F-B71A-64DF28B97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294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51F7-6085-49AB-AF17-C5DA8F155259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1451C-4979-4B6F-B71A-64DF28B97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372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51F7-6085-49AB-AF17-C5DA8F155259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1451C-4979-4B6F-B71A-64DF28B97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49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51F7-6085-49AB-AF17-C5DA8F155259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1451C-4979-4B6F-B71A-64DF28B97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276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451F7-6085-49AB-AF17-C5DA8F155259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1451C-4979-4B6F-B71A-64DF28B97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418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9592" y="331002"/>
            <a:ext cx="11559154" cy="6157721"/>
          </a:xfrm>
        </p:spPr>
        <p:txBody>
          <a:bodyPr>
            <a:normAutofit fontScale="92500" lnSpcReduction="10000"/>
          </a:bodyPr>
          <a:lstStyle/>
          <a:p>
            <a:pPr algn="l"/>
            <a:endParaRPr lang="en-US" altLang="zh-CN" dirty="0" smtClean="0"/>
          </a:p>
          <a:p>
            <a:pPr algn="l"/>
            <a:r>
              <a:rPr lang="en-US" altLang="zh-CN" dirty="0"/>
              <a:t>There are currently two popular and feasible solutions: </a:t>
            </a:r>
            <a:endParaRPr lang="en-US" altLang="zh-CN" dirty="0" smtClean="0"/>
          </a:p>
          <a:p>
            <a:pPr marL="457200" indent="-457200" algn="l">
              <a:buAutoNum type="arabicPeriod"/>
            </a:pPr>
            <a:r>
              <a:rPr lang="en-US" altLang="zh-CN" dirty="0" smtClean="0"/>
              <a:t>Physical sever </a:t>
            </a:r>
            <a:r>
              <a:rPr lang="en-US" altLang="zh-CN" dirty="0"/>
              <a:t>&amp; GPU, directly running the AI ​​model (LLM3.1 8B); VMware &amp; direct GPU to virtual machine. What we currently know and can do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algn="l"/>
            <a:r>
              <a:rPr lang="en-US" altLang="zh-CN" dirty="0" smtClean="0"/>
              <a:t>2.Solution</a:t>
            </a:r>
            <a:r>
              <a:rPr lang="en-US" altLang="zh-CN" dirty="0"/>
              <a:t>: </a:t>
            </a:r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r>
              <a:rPr lang="en-US" altLang="zh-CN" dirty="0" smtClean="0"/>
              <a:t>2.1 </a:t>
            </a:r>
            <a:r>
              <a:rPr lang="en-US" altLang="zh-CN" dirty="0"/>
              <a:t>Physical machine &amp; GPU (MR100), install the MR100 driver, install Docker, import the container </a:t>
            </a:r>
            <a:r>
              <a:rPr lang="en-US" altLang="zh-CN" dirty="0" err="1"/>
              <a:t>Corex</a:t>
            </a:r>
            <a:r>
              <a:rPr lang="en-US" altLang="zh-CN" dirty="0"/>
              <a:t> provided by the manufacturer, upload the model to the </a:t>
            </a:r>
            <a:r>
              <a:rPr lang="en-US" altLang="zh-CN" dirty="0" smtClean="0"/>
              <a:t>container</a:t>
            </a:r>
            <a:r>
              <a:rPr lang="en-US" altLang="zh-CN" dirty="0"/>
              <a:t>, and run it.</a:t>
            </a:r>
          </a:p>
          <a:p>
            <a:pPr algn="l"/>
            <a:r>
              <a:rPr lang="en-US" altLang="zh-CN" dirty="0" smtClean="0"/>
              <a:t>2.2 </a:t>
            </a:r>
            <a:r>
              <a:rPr lang="en-US" altLang="zh-CN" dirty="0" err="1"/>
              <a:t>Vmware&amp;GPU</a:t>
            </a:r>
            <a:r>
              <a:rPr lang="en-US" altLang="zh-CN" dirty="0"/>
              <a:t>, pass the GPU directly to the virtual machine, install the MR100 driver, install Python 3.10, install the VLLM framework, and upload the model to the virtual machine CentOS/</a:t>
            </a:r>
            <a:r>
              <a:rPr lang="en-US" altLang="zh-CN" dirty="0" err="1"/>
              <a:t>Untube</a:t>
            </a:r>
            <a:r>
              <a:rPr lang="en-US" altLang="zh-CN" dirty="0" smtClean="0"/>
              <a:t>.</a:t>
            </a:r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We are familiar with the underlying construction, but not expert in the program. We need your programmers for optimization and management.</a:t>
            </a:r>
          </a:p>
          <a:p>
            <a:pPr algn="l"/>
            <a:r>
              <a:rPr lang="en-US" altLang="zh-CN" dirty="0"/>
              <a:t>We are not familiar with the VGPU solution. It only has pass-through. Even through </a:t>
            </a:r>
            <a:r>
              <a:rPr lang="en-US" altLang="zh-CN" dirty="0" err="1"/>
              <a:t>Vmware</a:t>
            </a:r>
            <a:r>
              <a:rPr lang="en-US" altLang="zh-CN" dirty="0"/>
              <a:t>, it is pass-through</a:t>
            </a:r>
            <a:r>
              <a:rPr lang="en-US" altLang="zh-CN" dirty="0" smtClean="0"/>
              <a:t>.</a:t>
            </a:r>
          </a:p>
          <a:p>
            <a:pPr algn="l"/>
            <a:r>
              <a:rPr lang="en-US" altLang="zh-CN" dirty="0"/>
              <a:t>Moreover, this method is complex to implement and is not suitable for the operation of AI models.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0478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3576" y="1512277"/>
            <a:ext cx="101990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22130" y="214454"/>
            <a:ext cx="9884116" cy="62069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100" b="0" i="0" u="none" strike="noStrike" cap="none" normalizeH="0" baseline="0" dirty="0" smtClean="0">
              <a:ln>
                <a:noFill/>
              </a:ln>
              <a:solidFill>
                <a:srgbClr val="1F1F1F"/>
              </a:solidFill>
              <a:effectLst/>
              <a:latin typeface="Arial Unicode MS" panose="020B0604020202020204" pitchFamily="34" charset="-122"/>
              <a:ea typeface="inheri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Arial Unicode MS" panose="020B0604020202020204" pitchFamily="34" charset="-122"/>
                <a:ea typeface="inherit"/>
              </a:rPr>
              <a:t>Configuration method </a:t>
            </a:r>
            <a:r>
              <a:rPr kumimoji="0" lang="en-US" altLang="zh-CN" sz="21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Arial Unicode MS" panose="020B0604020202020204" pitchFamily="34" charset="-122"/>
                <a:ea typeface="inherit"/>
              </a:rPr>
              <a:t>2  </a:t>
            </a:r>
            <a:r>
              <a:rPr kumimoji="0" lang="en-US" altLang="zh-CN" sz="2100" b="0" i="0" u="none" strike="noStrike" cap="none" normalizeH="0" baseline="0" dirty="0" err="1" smtClean="0">
                <a:ln>
                  <a:noFill/>
                </a:ln>
                <a:solidFill>
                  <a:srgbClr val="1F1F1F"/>
                </a:solidFill>
                <a:effectLst/>
                <a:latin typeface="Arial Unicode MS" panose="020B0604020202020204" pitchFamily="34" charset="-122"/>
                <a:ea typeface="inherit"/>
              </a:rPr>
              <a:t>vmware</a:t>
            </a: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Arial Unicode MS" panose="020B0604020202020204" pitchFamily="34" charset="-122"/>
                <a:ea typeface="inherit"/>
              </a:rPr>
              <a:t> </a:t>
            </a:r>
            <a:r>
              <a:rPr kumimoji="0" lang="en-US" altLang="zh-CN" sz="2100" b="0" i="0" u="none" strike="noStrike" cap="none" normalizeH="0" baseline="0" dirty="0" err="1" smtClean="0">
                <a:ln>
                  <a:noFill/>
                </a:ln>
                <a:solidFill>
                  <a:srgbClr val="1F1F1F"/>
                </a:solidFill>
                <a:effectLst/>
                <a:latin typeface="Arial Unicode MS" panose="020B0604020202020204" pitchFamily="34" charset="-122"/>
                <a:ea typeface="inherit"/>
              </a:rPr>
              <a:t>esxi</a:t>
            </a:r>
            <a:r>
              <a:rPr lang="en-US" altLang="zh-CN" sz="2100" dirty="0">
                <a:solidFill>
                  <a:srgbClr val="1F1F1F"/>
                </a:solidFill>
                <a:latin typeface="Arial Unicode MS" panose="020B0604020202020204" pitchFamily="34" charset="-122"/>
                <a:ea typeface="inherit"/>
              </a:rPr>
              <a:t> Pass-through </a:t>
            </a:r>
            <a:r>
              <a:rPr lang="en-US" altLang="zh-CN" sz="2100" dirty="0" smtClean="0">
                <a:solidFill>
                  <a:srgbClr val="1F1F1F"/>
                </a:solidFill>
                <a:latin typeface="Arial Unicode MS" panose="020B0604020202020204" pitchFamily="34" charset="-122"/>
                <a:ea typeface="inherit"/>
              </a:rPr>
              <a:t>GPU </a:t>
            </a: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Arial Unicode MS" panose="020B0604020202020204" pitchFamily="34" charset="-122"/>
                <a:ea typeface="inherit"/>
              </a:rPr>
              <a:t>+</a:t>
            </a:r>
            <a:r>
              <a:rPr kumimoji="0" lang="en-US" altLang="zh-CN" sz="21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Arial Unicode MS" panose="020B0604020202020204" pitchFamily="34" charset="-122"/>
                <a:ea typeface="inherit"/>
              </a:rPr>
              <a:t> </a:t>
            </a:r>
            <a:r>
              <a:rPr kumimoji="0" lang="en-US" altLang="zh-CN" sz="2100" b="0" i="0" u="none" strike="noStrike" cap="none" normalizeH="0" baseline="0" dirty="0" err="1" smtClean="0">
                <a:ln>
                  <a:noFill/>
                </a:ln>
                <a:solidFill>
                  <a:srgbClr val="1F1F1F"/>
                </a:solidFill>
                <a:effectLst/>
                <a:latin typeface="Arial Unicode MS" panose="020B0604020202020204" pitchFamily="34" charset="-122"/>
                <a:ea typeface="inherit"/>
              </a:rPr>
              <a:t>unbutu</a:t>
            </a:r>
            <a:r>
              <a:rPr kumimoji="0" lang="en-US" altLang="zh-CN" sz="21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Arial Unicode MS" panose="020B0604020202020204" pitchFamily="34" charset="-122"/>
                <a:ea typeface="inherit"/>
              </a:rPr>
              <a:t> +</a:t>
            </a: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Arial Unicode MS" panose="020B0604020202020204" pitchFamily="34" charset="-122"/>
                <a:ea typeface="inherit"/>
              </a:rPr>
              <a:t>Run ai module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8663" y="1411150"/>
            <a:ext cx="1133906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Step 2: Install NVIDIA Drivers in Ubuntu 24.04</a:t>
            </a:r>
          </a:p>
          <a:p>
            <a:r>
              <a:rPr lang="en-US" altLang="zh-CN" dirty="0"/>
              <a:t>Update </a:t>
            </a:r>
            <a:r>
              <a:rPr lang="en-US" altLang="zh-CN" dirty="0" err="1"/>
              <a:t>Initramfs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r>
              <a:rPr lang="en-US" altLang="zh-CN" dirty="0"/>
              <a:t>Run the following commands to update the </a:t>
            </a:r>
            <a:r>
              <a:rPr lang="en-US" altLang="zh-CN" dirty="0" err="1"/>
              <a:t>initramfs</a:t>
            </a:r>
            <a:r>
              <a:rPr lang="en-US" altLang="zh-CN" dirty="0"/>
              <a:t> and install essential packages:</a:t>
            </a:r>
          </a:p>
          <a:p>
            <a:r>
              <a:rPr lang="en-US" altLang="zh-CN" dirty="0" err="1"/>
              <a:t>sudo</a:t>
            </a:r>
            <a:r>
              <a:rPr lang="en-US" altLang="zh-CN" dirty="0"/>
              <a:t> update-</a:t>
            </a:r>
            <a:r>
              <a:rPr lang="en-US" altLang="zh-CN" dirty="0" err="1"/>
              <a:t>initramfs</a:t>
            </a:r>
            <a:r>
              <a:rPr lang="en-US" altLang="zh-CN" dirty="0"/>
              <a:t> -u</a:t>
            </a:r>
          </a:p>
          <a:p>
            <a:r>
              <a:rPr lang="en-US" altLang="zh-CN" dirty="0" err="1"/>
              <a:t>sudo</a:t>
            </a:r>
            <a:r>
              <a:rPr lang="en-US" altLang="zh-CN" dirty="0"/>
              <a:t> apt install axel build-essential </a:t>
            </a:r>
            <a:r>
              <a:rPr lang="en-US" altLang="zh-CN" dirty="0" err="1"/>
              <a:t>pkg-config</a:t>
            </a:r>
            <a:r>
              <a:rPr lang="en-US" altLang="zh-CN" dirty="0"/>
              <a:t> </a:t>
            </a:r>
            <a:r>
              <a:rPr lang="en-US" altLang="zh-CN" dirty="0" err="1"/>
              <a:t>libglvnd</a:t>
            </a:r>
            <a:r>
              <a:rPr lang="en-US" altLang="zh-CN" dirty="0"/>
              <a:t>-dev net-tools -y</a:t>
            </a:r>
          </a:p>
          <a:p>
            <a:r>
              <a:rPr lang="en-US" altLang="zh-CN" dirty="0" err="1"/>
              <a:t>sudo</a:t>
            </a:r>
            <a:r>
              <a:rPr lang="en-US" altLang="zh-CN" dirty="0"/>
              <a:t> reboot</a:t>
            </a:r>
          </a:p>
          <a:p>
            <a:r>
              <a:rPr lang="en-US" altLang="zh-CN" dirty="0"/>
              <a:t>Download and Install NVIDIA Drivers:</a:t>
            </a:r>
          </a:p>
          <a:p>
            <a:endParaRPr lang="en-US" altLang="zh-CN" dirty="0"/>
          </a:p>
          <a:p>
            <a:r>
              <a:rPr lang="en-US" altLang="zh-CN" dirty="0"/>
              <a:t>After rebooting, download the latest NVIDIA driver using axel:</a:t>
            </a:r>
          </a:p>
          <a:p>
            <a:r>
              <a:rPr lang="en-US" altLang="zh-CN" dirty="0"/>
              <a:t>axel -n 2 https://download.nvidia.com/XFree86/Linux-x86_64/560.35.03/NVIDIA-Linux-x86_64-560.35.03.run</a:t>
            </a:r>
          </a:p>
          <a:p>
            <a:r>
              <a:rPr lang="en-US" altLang="zh-CN" dirty="0"/>
              <a:t>Make the installation file executable and run the installer with the -m=kernel-open option:</a:t>
            </a:r>
          </a:p>
          <a:p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chmod</a:t>
            </a:r>
            <a:r>
              <a:rPr lang="en-US" altLang="zh-CN" dirty="0"/>
              <a:t> </a:t>
            </a:r>
            <a:r>
              <a:rPr lang="en-US" altLang="zh-CN" dirty="0" err="1"/>
              <a:t>u+x</a:t>
            </a:r>
            <a:r>
              <a:rPr lang="en-US" altLang="zh-CN" dirty="0"/>
              <a:t> NVIDIA-Linux-x86_64-560.35.03.run</a:t>
            </a:r>
          </a:p>
          <a:p>
            <a:r>
              <a:rPr lang="en-US" altLang="zh-CN" dirty="0"/>
              <a:t>./NVIDIA-Linux-x86_64-560.35.03.run -m=kernel-open</a:t>
            </a:r>
          </a:p>
          <a:p>
            <a:r>
              <a:rPr lang="en-US" altLang="zh-CN" dirty="0"/>
              <a:t>During installation, accept all prompts to ensure the driver installs correctly.</a:t>
            </a:r>
          </a:p>
          <a:p>
            <a:r>
              <a:rPr lang="en-US" altLang="zh-CN" dirty="0"/>
              <a:t>After completing the installation (or rebooting the machine), verify the GPU is recognized by running:</a:t>
            </a:r>
          </a:p>
          <a:p>
            <a:r>
              <a:rPr lang="en-US" altLang="zh-CN" dirty="0" err="1"/>
              <a:t>nvidia-smi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06389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3576" y="1512277"/>
            <a:ext cx="101990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22130" y="214454"/>
            <a:ext cx="9884116" cy="62069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100" b="0" i="0" u="none" strike="noStrike" cap="none" normalizeH="0" baseline="0" dirty="0" smtClean="0">
              <a:ln>
                <a:noFill/>
              </a:ln>
              <a:solidFill>
                <a:srgbClr val="1F1F1F"/>
              </a:solidFill>
              <a:effectLst/>
              <a:latin typeface="Arial Unicode MS" panose="020B0604020202020204" pitchFamily="34" charset="-122"/>
              <a:ea typeface="inheri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Arial Unicode MS" panose="020B0604020202020204" pitchFamily="34" charset="-122"/>
                <a:ea typeface="inherit"/>
              </a:rPr>
              <a:t>Configuration method </a:t>
            </a:r>
            <a:r>
              <a:rPr kumimoji="0" lang="en-US" altLang="zh-CN" sz="21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Arial Unicode MS" panose="020B0604020202020204" pitchFamily="34" charset="-122"/>
                <a:ea typeface="inherit"/>
              </a:rPr>
              <a:t>2  </a:t>
            </a:r>
            <a:r>
              <a:rPr kumimoji="0" lang="en-US" altLang="zh-CN" sz="2100" b="0" i="0" u="none" strike="noStrike" cap="none" normalizeH="0" baseline="0" dirty="0" err="1" smtClean="0">
                <a:ln>
                  <a:noFill/>
                </a:ln>
                <a:solidFill>
                  <a:srgbClr val="1F1F1F"/>
                </a:solidFill>
                <a:effectLst/>
                <a:latin typeface="Arial Unicode MS" panose="020B0604020202020204" pitchFamily="34" charset="-122"/>
                <a:ea typeface="inherit"/>
              </a:rPr>
              <a:t>vmware</a:t>
            </a: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Arial Unicode MS" panose="020B0604020202020204" pitchFamily="34" charset="-122"/>
                <a:ea typeface="inherit"/>
              </a:rPr>
              <a:t> </a:t>
            </a:r>
            <a:r>
              <a:rPr kumimoji="0" lang="en-US" altLang="zh-CN" sz="2100" b="0" i="0" u="none" strike="noStrike" cap="none" normalizeH="0" baseline="0" dirty="0" err="1" smtClean="0">
                <a:ln>
                  <a:noFill/>
                </a:ln>
                <a:solidFill>
                  <a:srgbClr val="1F1F1F"/>
                </a:solidFill>
                <a:effectLst/>
                <a:latin typeface="Arial Unicode MS" panose="020B0604020202020204" pitchFamily="34" charset="-122"/>
                <a:ea typeface="inherit"/>
              </a:rPr>
              <a:t>esxi</a:t>
            </a:r>
            <a:r>
              <a:rPr lang="en-US" altLang="zh-CN" sz="2100" dirty="0">
                <a:solidFill>
                  <a:srgbClr val="1F1F1F"/>
                </a:solidFill>
                <a:latin typeface="Arial Unicode MS" panose="020B0604020202020204" pitchFamily="34" charset="-122"/>
                <a:ea typeface="inherit"/>
              </a:rPr>
              <a:t> Pass-through </a:t>
            </a:r>
            <a:r>
              <a:rPr lang="en-US" altLang="zh-CN" sz="2100" dirty="0" smtClean="0">
                <a:solidFill>
                  <a:srgbClr val="1F1F1F"/>
                </a:solidFill>
                <a:latin typeface="Arial Unicode MS" panose="020B0604020202020204" pitchFamily="34" charset="-122"/>
                <a:ea typeface="inherit"/>
              </a:rPr>
              <a:t>GPU </a:t>
            </a: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Arial Unicode MS" panose="020B0604020202020204" pitchFamily="34" charset="-122"/>
                <a:ea typeface="inherit"/>
              </a:rPr>
              <a:t>+</a:t>
            </a:r>
            <a:r>
              <a:rPr kumimoji="0" lang="en-US" altLang="zh-CN" sz="21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Arial Unicode MS" panose="020B0604020202020204" pitchFamily="34" charset="-122"/>
                <a:ea typeface="inherit"/>
              </a:rPr>
              <a:t> </a:t>
            </a:r>
            <a:r>
              <a:rPr kumimoji="0" lang="en-US" altLang="zh-CN" sz="2100" b="0" i="0" u="none" strike="noStrike" cap="none" normalizeH="0" baseline="0" dirty="0" err="1" smtClean="0">
                <a:ln>
                  <a:noFill/>
                </a:ln>
                <a:solidFill>
                  <a:srgbClr val="1F1F1F"/>
                </a:solidFill>
                <a:effectLst/>
                <a:latin typeface="Arial Unicode MS" panose="020B0604020202020204" pitchFamily="34" charset="-122"/>
                <a:ea typeface="inherit"/>
              </a:rPr>
              <a:t>unbutu</a:t>
            </a:r>
            <a:r>
              <a:rPr kumimoji="0" lang="en-US" altLang="zh-CN" sz="21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Arial Unicode MS" panose="020B0604020202020204" pitchFamily="34" charset="-122"/>
                <a:ea typeface="inherit"/>
              </a:rPr>
              <a:t> +</a:t>
            </a: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Arial Unicode MS" panose="020B0604020202020204" pitchFamily="34" charset="-122"/>
                <a:ea typeface="inherit"/>
              </a:rPr>
              <a:t>Run ai module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8663" y="1411150"/>
            <a:ext cx="113390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Step 3: Install CUDA Toolkit (Without Driver Installation</a:t>
            </a:r>
            <a:r>
              <a:rPr lang="en-US" altLang="zh-CN" b="1" dirty="0" smtClean="0"/>
              <a:t>)</a:t>
            </a:r>
          </a:p>
          <a:p>
            <a:endParaRPr lang="en-US" altLang="zh-CN" b="1" dirty="0"/>
          </a:p>
          <a:p>
            <a:r>
              <a:rPr lang="en-US" altLang="zh-CN" b="1" dirty="0" err="1"/>
              <a:t>wget</a:t>
            </a:r>
            <a:r>
              <a:rPr lang="en-US" altLang="zh-CN" b="1" dirty="0"/>
              <a:t> https://developer.download.nvidia.com/compute/cuda/12.4.0/local_installers/cuda_12.4.0_550.54.14_linux.run</a:t>
            </a:r>
          </a:p>
          <a:p>
            <a:r>
              <a:rPr lang="en-US" altLang="zh-CN" b="1" dirty="0" err="1"/>
              <a:t>sudo</a:t>
            </a:r>
            <a:r>
              <a:rPr lang="en-US" altLang="zh-CN" b="1" dirty="0"/>
              <a:t> </a:t>
            </a:r>
            <a:r>
              <a:rPr lang="en-US" altLang="zh-CN" b="1" dirty="0" err="1"/>
              <a:t>sh</a:t>
            </a:r>
            <a:r>
              <a:rPr lang="en-US" altLang="zh-CN" b="1" dirty="0"/>
              <a:t> cuda_12.4.0_550.54.14_linux.run</a:t>
            </a:r>
          </a:p>
          <a:p>
            <a:endParaRPr lang="en-US" altLang="zh-CN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55" y="2975765"/>
            <a:ext cx="10011429" cy="338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816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3576" y="1512277"/>
            <a:ext cx="101990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22130" y="214454"/>
            <a:ext cx="9884116" cy="62069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100" b="0" i="0" u="none" strike="noStrike" cap="none" normalizeH="0" baseline="0" dirty="0" smtClean="0">
              <a:ln>
                <a:noFill/>
              </a:ln>
              <a:solidFill>
                <a:srgbClr val="1F1F1F"/>
              </a:solidFill>
              <a:effectLst/>
              <a:latin typeface="Arial Unicode MS" panose="020B0604020202020204" pitchFamily="34" charset="-122"/>
              <a:ea typeface="inheri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Arial Unicode MS" panose="020B0604020202020204" pitchFamily="34" charset="-122"/>
                <a:ea typeface="inherit"/>
              </a:rPr>
              <a:t>Configuration method </a:t>
            </a:r>
            <a:r>
              <a:rPr kumimoji="0" lang="en-US" altLang="zh-CN" sz="21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Arial Unicode MS" panose="020B0604020202020204" pitchFamily="34" charset="-122"/>
                <a:ea typeface="inherit"/>
              </a:rPr>
              <a:t>2  </a:t>
            </a:r>
            <a:r>
              <a:rPr kumimoji="0" lang="en-US" altLang="zh-CN" sz="2100" b="0" i="0" u="none" strike="noStrike" cap="none" normalizeH="0" baseline="0" dirty="0" err="1" smtClean="0">
                <a:ln>
                  <a:noFill/>
                </a:ln>
                <a:solidFill>
                  <a:srgbClr val="1F1F1F"/>
                </a:solidFill>
                <a:effectLst/>
                <a:latin typeface="Arial Unicode MS" panose="020B0604020202020204" pitchFamily="34" charset="-122"/>
                <a:ea typeface="inherit"/>
              </a:rPr>
              <a:t>vmware</a:t>
            </a: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Arial Unicode MS" panose="020B0604020202020204" pitchFamily="34" charset="-122"/>
                <a:ea typeface="inherit"/>
              </a:rPr>
              <a:t> </a:t>
            </a:r>
            <a:r>
              <a:rPr kumimoji="0" lang="en-US" altLang="zh-CN" sz="2100" b="0" i="0" u="none" strike="noStrike" cap="none" normalizeH="0" baseline="0" dirty="0" err="1" smtClean="0">
                <a:ln>
                  <a:noFill/>
                </a:ln>
                <a:solidFill>
                  <a:srgbClr val="1F1F1F"/>
                </a:solidFill>
                <a:effectLst/>
                <a:latin typeface="Arial Unicode MS" panose="020B0604020202020204" pitchFamily="34" charset="-122"/>
                <a:ea typeface="inherit"/>
              </a:rPr>
              <a:t>esxi</a:t>
            </a:r>
            <a:r>
              <a:rPr lang="en-US" altLang="zh-CN" sz="2100" dirty="0">
                <a:solidFill>
                  <a:srgbClr val="1F1F1F"/>
                </a:solidFill>
                <a:latin typeface="Arial Unicode MS" panose="020B0604020202020204" pitchFamily="34" charset="-122"/>
                <a:ea typeface="inherit"/>
              </a:rPr>
              <a:t> Pass-through </a:t>
            </a:r>
            <a:r>
              <a:rPr lang="en-US" altLang="zh-CN" sz="2100" dirty="0" smtClean="0">
                <a:solidFill>
                  <a:srgbClr val="1F1F1F"/>
                </a:solidFill>
                <a:latin typeface="Arial Unicode MS" panose="020B0604020202020204" pitchFamily="34" charset="-122"/>
                <a:ea typeface="inherit"/>
              </a:rPr>
              <a:t>GPU </a:t>
            </a: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Arial Unicode MS" panose="020B0604020202020204" pitchFamily="34" charset="-122"/>
                <a:ea typeface="inherit"/>
              </a:rPr>
              <a:t>+</a:t>
            </a:r>
            <a:r>
              <a:rPr kumimoji="0" lang="en-US" altLang="zh-CN" sz="21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Arial Unicode MS" panose="020B0604020202020204" pitchFamily="34" charset="-122"/>
                <a:ea typeface="inherit"/>
              </a:rPr>
              <a:t> </a:t>
            </a:r>
            <a:r>
              <a:rPr kumimoji="0" lang="en-US" altLang="zh-CN" sz="2100" b="0" i="0" u="none" strike="noStrike" cap="none" normalizeH="0" baseline="0" dirty="0" err="1" smtClean="0">
                <a:ln>
                  <a:noFill/>
                </a:ln>
                <a:solidFill>
                  <a:srgbClr val="1F1F1F"/>
                </a:solidFill>
                <a:effectLst/>
                <a:latin typeface="Arial Unicode MS" panose="020B0604020202020204" pitchFamily="34" charset="-122"/>
                <a:ea typeface="inherit"/>
              </a:rPr>
              <a:t>unbutu</a:t>
            </a:r>
            <a:r>
              <a:rPr kumimoji="0" lang="en-US" altLang="zh-CN" sz="21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Arial Unicode MS" panose="020B0604020202020204" pitchFamily="34" charset="-122"/>
                <a:ea typeface="inherit"/>
              </a:rPr>
              <a:t> +</a:t>
            </a: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Arial Unicode MS" panose="020B0604020202020204" pitchFamily="34" charset="-122"/>
                <a:ea typeface="inherit"/>
              </a:rPr>
              <a:t>Run ai module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8663" y="1411150"/>
            <a:ext cx="1133906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Step </a:t>
            </a:r>
            <a:r>
              <a:rPr lang="en-US" altLang="zh-CN" b="1" dirty="0" smtClean="0"/>
              <a:t>4: Install Anaconda-python 3.10</a:t>
            </a:r>
          </a:p>
          <a:p>
            <a:endParaRPr lang="en-US" altLang="zh-CN" b="1" dirty="0"/>
          </a:p>
          <a:p>
            <a:r>
              <a:rPr lang="en-US" altLang="zh-CN" b="1" dirty="0" err="1"/>
              <a:t>chmod</a:t>
            </a:r>
            <a:r>
              <a:rPr lang="en-US" altLang="zh-CN" b="1" dirty="0"/>
              <a:t> +x </a:t>
            </a:r>
            <a:r>
              <a:rPr lang="en-US" altLang="zh-CN" b="1" dirty="0" smtClean="0"/>
              <a:t>Anaconda3-2024.10-1-Linux-x86_64.sh</a:t>
            </a:r>
          </a:p>
          <a:p>
            <a:r>
              <a:rPr lang="en-US" altLang="zh-CN" b="1" dirty="0"/>
              <a:t>./</a:t>
            </a:r>
            <a:r>
              <a:rPr lang="en-US" altLang="zh-CN" b="1" dirty="0" smtClean="0"/>
              <a:t>Anaconda3-2024.10-1-Linux-x86_64.sh</a:t>
            </a:r>
          </a:p>
          <a:p>
            <a:endParaRPr lang="en-US" altLang="zh-CN" b="1" dirty="0"/>
          </a:p>
          <a:p>
            <a:r>
              <a:rPr lang="en-US" altLang="zh-CN" b="1" dirty="0" err="1"/>
              <a:t>conda</a:t>
            </a:r>
            <a:r>
              <a:rPr lang="en-US" altLang="zh-CN" b="1" dirty="0"/>
              <a:t> create -n </a:t>
            </a:r>
            <a:r>
              <a:rPr lang="en-US" altLang="zh-CN" b="1" dirty="0" err="1"/>
              <a:t>myenv</a:t>
            </a:r>
            <a:r>
              <a:rPr lang="en-US" altLang="zh-CN" b="1" dirty="0"/>
              <a:t> python=3.10 -y</a:t>
            </a:r>
          </a:p>
          <a:p>
            <a:r>
              <a:rPr lang="en-US" altLang="zh-CN" b="1" dirty="0" err="1"/>
              <a:t>conda</a:t>
            </a:r>
            <a:r>
              <a:rPr lang="en-US" altLang="zh-CN" b="1" dirty="0"/>
              <a:t> activate </a:t>
            </a:r>
            <a:r>
              <a:rPr lang="en-US" altLang="zh-CN" b="1" dirty="0" err="1"/>
              <a:t>myenv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# Install </a:t>
            </a:r>
            <a:r>
              <a:rPr lang="en-US" altLang="zh-CN" b="1" dirty="0" err="1"/>
              <a:t>vLLM</a:t>
            </a:r>
            <a:r>
              <a:rPr lang="en-US" altLang="zh-CN" b="1" dirty="0"/>
              <a:t> with CUDA 12.1.</a:t>
            </a:r>
          </a:p>
          <a:p>
            <a:r>
              <a:rPr lang="en-US" altLang="zh-CN" b="1" dirty="0"/>
              <a:t>pip install </a:t>
            </a:r>
            <a:r>
              <a:rPr lang="en-US" altLang="zh-CN" b="1" dirty="0" err="1" smtClean="0"/>
              <a:t>vllm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b="1" dirty="0" smtClean="0"/>
              <a:t>Run </a:t>
            </a:r>
            <a:r>
              <a:rPr lang="en-US" altLang="zh-CN" b="1" dirty="0" err="1" smtClean="0"/>
              <a:t>ai</a:t>
            </a:r>
            <a:r>
              <a:rPr lang="en-US" altLang="zh-CN" b="1" dirty="0" smtClean="0"/>
              <a:t> module </a:t>
            </a:r>
            <a:endParaRPr lang="en-US" altLang="zh-CN" b="1" dirty="0"/>
          </a:p>
          <a:p>
            <a:r>
              <a:rPr lang="en-US" altLang="zh-CN" b="1" dirty="0"/>
              <a:t>python3.10  -m </a:t>
            </a:r>
            <a:r>
              <a:rPr lang="en-US" altLang="zh-CN" b="1" dirty="0" err="1"/>
              <a:t>vllm.entrypoints.openai.api_server</a:t>
            </a:r>
            <a:r>
              <a:rPr lang="en-US" altLang="zh-CN" b="1" dirty="0"/>
              <a:t> --model /home/</a:t>
            </a:r>
            <a:r>
              <a:rPr lang="en-US" altLang="zh-CN" b="1" dirty="0" err="1"/>
              <a:t>ai</a:t>
            </a:r>
            <a:r>
              <a:rPr lang="en-US" altLang="zh-CN" b="1" dirty="0"/>
              <a:t>/Llama-3___</a:t>
            </a:r>
            <a:r>
              <a:rPr lang="en-US" altLang="zh-CN" b="1" dirty="0" smtClean="0"/>
              <a:t>2-Instruct </a:t>
            </a:r>
            <a:r>
              <a:rPr lang="en-US" altLang="zh-CN" b="1" dirty="0"/>
              <a:t>--enforce-eager --tensor-parallel-size 1 --trust-remote-code --</a:t>
            </a:r>
            <a:r>
              <a:rPr lang="en-US" altLang="zh-CN" b="1" dirty="0" err="1"/>
              <a:t>dtype</a:t>
            </a:r>
            <a:r>
              <a:rPr lang="en-US" altLang="zh-CN" b="1" dirty="0"/>
              <a:t> float16 --</a:t>
            </a:r>
            <a:r>
              <a:rPr lang="en-US" altLang="zh-CN" b="1" dirty="0" err="1"/>
              <a:t>gpu</a:t>
            </a:r>
            <a:r>
              <a:rPr lang="en-US" altLang="zh-CN" b="1" dirty="0"/>
              <a:t>-memory-utilization 0.95 --max-model-</a:t>
            </a:r>
            <a:r>
              <a:rPr lang="en-US" altLang="zh-CN" b="1" dirty="0" err="1"/>
              <a:t>len</a:t>
            </a:r>
            <a:r>
              <a:rPr lang="en-US" altLang="zh-CN" b="1" dirty="0"/>
              <a:t> 10000</a:t>
            </a:r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184601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3576" y="1512277"/>
            <a:ext cx="10199077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Install packet :</a:t>
            </a:r>
          </a:p>
          <a:p>
            <a:r>
              <a:rPr lang="en-US" altLang="zh-CN" dirty="0" err="1" smtClean="0"/>
              <a:t>sudo</a:t>
            </a:r>
            <a:r>
              <a:rPr lang="en-US" altLang="zh-CN" dirty="0" smtClean="0"/>
              <a:t> </a:t>
            </a:r>
            <a:r>
              <a:rPr lang="en-US" altLang="zh-CN" dirty="0"/>
              <a:t>yum update</a:t>
            </a:r>
          </a:p>
          <a:p>
            <a:r>
              <a:rPr lang="en-US" altLang="zh-CN" dirty="0" err="1" smtClean="0"/>
              <a:t>sudo</a:t>
            </a:r>
            <a:r>
              <a:rPr lang="en-US" altLang="zh-CN" dirty="0" smtClean="0"/>
              <a:t> </a:t>
            </a:r>
            <a:r>
              <a:rPr lang="en-US" altLang="zh-CN" dirty="0"/>
              <a:t>yum group install "Development Tools"</a:t>
            </a:r>
          </a:p>
          <a:p>
            <a:r>
              <a:rPr lang="en-US" altLang="zh-CN" dirty="0" err="1"/>
              <a:t>sudo</a:t>
            </a:r>
            <a:r>
              <a:rPr lang="en-US" altLang="zh-CN" dirty="0"/>
              <a:t> yum install kernel-</a:t>
            </a:r>
            <a:r>
              <a:rPr lang="en-US" altLang="zh-CN" dirty="0" err="1"/>
              <a:t>devel</a:t>
            </a:r>
            <a:endParaRPr lang="en-US" altLang="zh-CN" dirty="0"/>
          </a:p>
          <a:p>
            <a:r>
              <a:rPr lang="en-US" altLang="zh-CN" dirty="0" err="1" smtClean="0"/>
              <a:t>sudo</a:t>
            </a:r>
            <a:r>
              <a:rPr lang="en-US" altLang="zh-CN" dirty="0" smtClean="0"/>
              <a:t> </a:t>
            </a:r>
            <a:r>
              <a:rPr lang="en-US" altLang="zh-CN" dirty="0"/>
              <a:t>yum -y install </a:t>
            </a:r>
            <a:r>
              <a:rPr lang="en-US" altLang="zh-CN" dirty="0" err="1"/>
              <a:t>epel</a:t>
            </a:r>
            <a:r>
              <a:rPr lang="en-US" altLang="zh-CN" dirty="0"/>
              <a:t>-release</a:t>
            </a:r>
          </a:p>
          <a:p>
            <a:r>
              <a:rPr lang="en-US" altLang="zh-CN" dirty="0" err="1"/>
              <a:t>sudo</a:t>
            </a:r>
            <a:r>
              <a:rPr lang="en-US" altLang="zh-CN" dirty="0"/>
              <a:t> yum -y install </a:t>
            </a:r>
            <a:r>
              <a:rPr lang="en-US" altLang="zh-CN" dirty="0" err="1" smtClean="0"/>
              <a:t>dkms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Docker install :</a:t>
            </a:r>
          </a:p>
          <a:p>
            <a:r>
              <a:rPr lang="en-US" altLang="zh-CN" dirty="0" smtClean="0"/>
              <a:t>Yum install </a:t>
            </a:r>
            <a:r>
              <a:rPr lang="en-US" altLang="zh-CN" dirty="0" err="1" smtClean="0"/>
              <a:t>docker-ce</a:t>
            </a:r>
            <a:r>
              <a:rPr lang="en-US" altLang="zh-CN" dirty="0" smtClean="0"/>
              <a:t>  </a:t>
            </a:r>
            <a:r>
              <a:rPr lang="zh-CN" altLang="zh-CN" dirty="0"/>
              <a:t>docker-compose</a:t>
            </a:r>
            <a:r>
              <a:rPr lang="en-US" altLang="zh-CN" dirty="0" smtClean="0"/>
              <a:t>–y</a:t>
            </a:r>
          </a:p>
          <a:p>
            <a:endParaRPr lang="en-US" altLang="zh-CN" dirty="0"/>
          </a:p>
          <a:p>
            <a:r>
              <a:rPr lang="en-US" altLang="zh-CN" dirty="0"/>
              <a:t>MR100-GPU driver </a:t>
            </a:r>
            <a:r>
              <a:rPr lang="en-US" altLang="zh-CN" dirty="0" smtClean="0"/>
              <a:t>installation:</a:t>
            </a:r>
          </a:p>
          <a:p>
            <a:r>
              <a:rPr lang="zh-CN" altLang="zh-CN" dirty="0"/>
              <a:t>[root@localhost ~]# chmod +x corex-installer-linux64-4.1.2_x86_64_10.2.run</a:t>
            </a:r>
          </a:p>
          <a:p>
            <a:r>
              <a:rPr lang="zh-CN" altLang="zh-CN" dirty="0"/>
              <a:t>[root@localhost ~]# ./corex-installer-linux64-4.1.2_x86_64_10.2.run</a:t>
            </a:r>
          </a:p>
          <a:p>
            <a:r>
              <a:rPr lang="zh-CN" altLang="zh-CN" dirty="0"/>
              <a:t>vi /root/.bashrc</a:t>
            </a:r>
          </a:p>
          <a:p>
            <a:r>
              <a:rPr lang="zh-CN" altLang="zh-CN" dirty="0"/>
              <a:t>export LD_LIBRARY_PATH=/usr/local/corex-4.1.2/lib</a:t>
            </a:r>
          </a:p>
          <a:p>
            <a:r>
              <a:rPr lang="zh-CN" altLang="zh-CN" dirty="0"/>
              <a:t>export PATH=/usr/local/corex-4.1.2/bin:$PATH</a:t>
            </a:r>
          </a:p>
          <a:p>
            <a:r>
              <a:rPr lang="zh-CN" altLang="zh-CN" dirty="0"/>
              <a:t>source /root/.bashrc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9326" y="1060856"/>
            <a:ext cx="5053027" cy="3247375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22130" y="214454"/>
            <a:ext cx="9183604" cy="62069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100" b="0" i="0" u="none" strike="noStrike" cap="none" normalizeH="0" baseline="0" dirty="0" smtClean="0">
              <a:ln>
                <a:noFill/>
              </a:ln>
              <a:solidFill>
                <a:srgbClr val="1F1F1F"/>
              </a:solidFill>
              <a:effectLst/>
              <a:latin typeface="Arial Unicode MS" panose="020B0604020202020204" pitchFamily="34" charset="-122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Arial Unicode MS" panose="020B0604020202020204" pitchFamily="34" charset="-122"/>
                <a:ea typeface="inherit"/>
              </a:rPr>
              <a:t>Configuration method 1 physical machine+MR100+centos7.9+Run ai module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656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4171" y="313510"/>
            <a:ext cx="10930514" cy="1796644"/>
          </a:xfrm>
        </p:spPr>
        <p:txBody>
          <a:bodyPr>
            <a:normAutofit fontScale="85000" lnSpcReduction="20000"/>
          </a:bodyPr>
          <a:lstStyle/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rgbClr val="1F1F1F"/>
                </a:solidFill>
                <a:latin typeface="Arial Unicode MS" panose="020B0604020202020204" pitchFamily="34" charset="-122"/>
                <a:ea typeface="inherit"/>
              </a:rPr>
              <a:t>                    </a:t>
            </a:r>
            <a:r>
              <a:rPr lang="zh-CN" altLang="zh-CN" dirty="0" smtClean="0">
                <a:solidFill>
                  <a:srgbClr val="1F1F1F"/>
                </a:solidFill>
                <a:latin typeface="Arial Unicode MS" panose="020B0604020202020204" pitchFamily="34" charset="-122"/>
                <a:ea typeface="inherit"/>
              </a:rPr>
              <a:t>Configuration </a:t>
            </a:r>
            <a:r>
              <a:rPr lang="zh-CN" altLang="zh-CN" dirty="0">
                <a:solidFill>
                  <a:srgbClr val="1F1F1F"/>
                </a:solidFill>
                <a:latin typeface="Arial Unicode MS" panose="020B0604020202020204" pitchFamily="34" charset="-122"/>
                <a:ea typeface="inherit"/>
              </a:rPr>
              <a:t>method 1 physical machine+MR100+centos7.9+Run ai module</a:t>
            </a:r>
            <a:r>
              <a:rPr lang="zh-CN" altLang="zh-CN" sz="900" dirty="0"/>
              <a:t> </a:t>
            </a:r>
            <a:endParaRPr lang="zh-CN" altLang="zh-CN" sz="2000" dirty="0">
              <a:latin typeface="Arial" panose="020B0604020202020204" pitchFamily="34" charset="0"/>
            </a:endParaRPr>
          </a:p>
          <a:p>
            <a:r>
              <a:rPr lang="x-none" altLang="zh-CN" dirty="0"/>
              <a:t> </a:t>
            </a:r>
          </a:p>
          <a:p>
            <a:r>
              <a:rPr lang="zh-CN" altLang="zh-CN" dirty="0"/>
              <a:t> </a:t>
            </a:r>
          </a:p>
          <a:p>
            <a:r>
              <a:rPr lang="x-none" altLang="zh-CN" dirty="0"/>
              <a:t> </a:t>
            </a:r>
          </a:p>
          <a:p>
            <a:r>
              <a:rPr lang="zh-CN" altLang="zh-CN" dirty="0"/>
              <a:t> 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483576" y="1512277"/>
            <a:ext cx="101990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CUDA install :</a:t>
            </a:r>
          </a:p>
          <a:p>
            <a:r>
              <a:rPr lang="zh-CN" altLang="zh-CN" dirty="0" smtClean="0"/>
              <a:t> </a:t>
            </a:r>
            <a:r>
              <a:rPr lang="zh-CN" altLang="zh-CN" dirty="0"/>
              <a:t>chmod +x </a:t>
            </a:r>
            <a:r>
              <a:rPr lang="en-US" altLang="zh-CN" dirty="0" err="1" smtClean="0"/>
              <a:t>cuda</a:t>
            </a:r>
            <a:r>
              <a:rPr lang="zh-CN" altLang="zh-CN" dirty="0" smtClean="0"/>
              <a:t>.</a:t>
            </a:r>
            <a:r>
              <a:rPr lang="zh-CN" altLang="zh-CN" dirty="0"/>
              <a:t>run</a:t>
            </a:r>
          </a:p>
          <a:p>
            <a:r>
              <a:rPr lang="zh-CN" altLang="zh-CN" dirty="0"/>
              <a:t>[root@localhost ~]# .</a:t>
            </a:r>
            <a:r>
              <a:rPr lang="zh-CN" altLang="zh-CN" dirty="0" smtClean="0"/>
              <a:t>/</a:t>
            </a:r>
            <a:r>
              <a:rPr lang="en-US" altLang="zh-CN" dirty="0" err="1" smtClean="0"/>
              <a:t>cuda</a:t>
            </a:r>
            <a:r>
              <a:rPr lang="zh-CN" altLang="zh-CN" dirty="0" smtClean="0"/>
              <a:t>.</a:t>
            </a:r>
            <a:r>
              <a:rPr lang="zh-CN" altLang="zh-CN" dirty="0"/>
              <a:t>run</a:t>
            </a:r>
          </a:p>
          <a:p>
            <a:endParaRPr lang="en-US" altLang="zh-CN" dirty="0"/>
          </a:p>
          <a:p>
            <a:r>
              <a:rPr lang="zh-CN" altLang="zh-CN" dirty="0"/>
              <a:t>export PATH=/usr/local/cuda-10.2/bin:$PATH</a:t>
            </a:r>
          </a:p>
          <a:p>
            <a:r>
              <a:rPr lang="zh-CN" altLang="zh-CN" dirty="0"/>
              <a:t>export LD_LIBRARY_PATH=/usr/local/cuda-10.2/lib64:$LD_LIBRARY_PATH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989" y="1211832"/>
            <a:ext cx="3076575" cy="1543050"/>
          </a:xfrm>
          <a:prstGeom prst="rect">
            <a:avLst/>
          </a:prstGeom>
        </p:spPr>
      </p:pic>
      <p:pic>
        <p:nvPicPr>
          <p:cNvPr id="1026" name="Picture 2" descr="计算机生成了可选文字:&#10;n V 0 0 ． NVIDIA （ R ） Cuda compLler d r iv e r &#10;Copyrtght （ 0 ） 2005 一 2e19 NVIDIA Corporatton &#10;Built 0 n Wed 0 c t 2 3 19 ： 24 ． 3 8 PDT 2e19 &#10;Cuda compulation t001s ， release 10 ． 2 ， V 10 ． 2 ． 89 &#10;Croot@localhost ～ ] # &#10;Croot@localhost ～ 〕 # &#10;Croot@localhost ～ ] # cat .bashrc &#10;# .bashrc &#10;# US e r -Lases and &#10;-Las | rm 一 -L &#10;al ias cpz | cp 一 &#10;-Las | mV 一 -L &#10;# Sou rce global definitions &#10;一 f /etc/bashrc 〕 ， &#10;then &#10;/etc/bashrc &#10;#expo rt PATH—/us r/local/cuda/b in ： &#10;# cuda &#10;#export LD_LIBRARY_PATHz/usr/10ca1/cuda/1 ib64 &#10;#export PATH—$PATH:/usr/10ca1/cuda/bin &#10;export PATH—/usr/10ca1/cuda-1e.2/bun •$PATH &#10;export LD_LIBRARY PATH:/us r/local/cuda 一 10 ． 2 / 1 ． $LD_LIBRARY P ATH &#10;[ root 觎 ocalhost ～ ] #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989" y="3519935"/>
            <a:ext cx="4259243" cy="270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811" y="3659798"/>
            <a:ext cx="646747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290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4171" y="313510"/>
            <a:ext cx="10930514" cy="1796644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zh-CN" altLang="zh-CN" dirty="0">
                <a:solidFill>
                  <a:srgbClr val="1F1F1F"/>
                </a:solidFill>
                <a:latin typeface="Arial Unicode MS" panose="020B0604020202020204" pitchFamily="34" charset="-122"/>
                <a:ea typeface="inherit"/>
              </a:rPr>
              <a:t>Configuration method 1 physical machine+MR100+centos7.9+Run ai module</a:t>
            </a:r>
            <a:r>
              <a:rPr lang="zh-CN" altLang="zh-CN" sz="900" dirty="0"/>
              <a:t> </a:t>
            </a:r>
            <a:endParaRPr lang="zh-CN" altLang="zh-CN" sz="2000" dirty="0">
              <a:latin typeface="Arial" panose="020B0604020202020204" pitchFamily="34" charset="0"/>
            </a:endParaRPr>
          </a:p>
          <a:p>
            <a:r>
              <a:rPr lang="x-none" altLang="zh-CN" dirty="0"/>
              <a:t> </a:t>
            </a:r>
          </a:p>
          <a:p>
            <a:r>
              <a:rPr lang="zh-CN" altLang="zh-CN" dirty="0"/>
              <a:t> </a:t>
            </a:r>
          </a:p>
          <a:p>
            <a:r>
              <a:rPr lang="x-none" altLang="zh-CN" dirty="0"/>
              <a:t> </a:t>
            </a:r>
          </a:p>
          <a:p>
            <a:r>
              <a:rPr lang="zh-CN" altLang="zh-CN" dirty="0"/>
              <a:t> 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483576" y="1512277"/>
            <a:ext cx="101990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Docker image  load  :</a:t>
            </a:r>
          </a:p>
          <a:p>
            <a:endParaRPr lang="en-US" altLang="zh-CN" dirty="0" smtClean="0"/>
          </a:p>
          <a:p>
            <a:r>
              <a:rPr lang="zh-CN" altLang="zh-CN" dirty="0"/>
              <a:t>bash corex-docker-installer-4.1.2-10.2-centos7.8.2003-py3.10-x86_64.run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76" y="2666439"/>
            <a:ext cx="6249272" cy="213389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1580" y="4041988"/>
            <a:ext cx="7678222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08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74177" y="362637"/>
            <a:ext cx="86721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1F1F1F"/>
                </a:solidFill>
                <a:latin typeface="Arial Unicode MS" panose="020B0604020202020204" pitchFamily="34" charset="-122"/>
                <a:ea typeface="inherit"/>
              </a:rPr>
              <a:t>Configuration method 1 physical machine+MR100+centos7.9+Run ai module</a:t>
            </a:r>
            <a:r>
              <a:rPr lang="zh-CN" altLang="zh-CN" sz="600" dirty="0"/>
              <a:t> 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50059" y="869559"/>
            <a:ext cx="855240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container integrates the </a:t>
            </a:r>
            <a:r>
              <a:rPr lang="en-US" altLang="zh-CN" dirty="0" err="1"/>
              <a:t>vllm</a:t>
            </a:r>
            <a:r>
              <a:rPr lang="en-US" altLang="zh-CN" dirty="0"/>
              <a:t> </a:t>
            </a:r>
            <a:r>
              <a:rPr lang="en-US" altLang="zh-CN" dirty="0" smtClean="0"/>
              <a:t>environment</a:t>
            </a:r>
          </a:p>
          <a:p>
            <a:r>
              <a:rPr lang="en-US" altLang="zh-CN" dirty="0" smtClean="0"/>
              <a:t>Pip list </a:t>
            </a:r>
            <a:endParaRPr lang="en-US" altLang="zh-CN" dirty="0"/>
          </a:p>
          <a:p>
            <a:r>
              <a:rPr lang="en-US" altLang="zh-CN" dirty="0"/>
              <a:t>torch                                    2.1.1+corex.4.1.2</a:t>
            </a:r>
          </a:p>
          <a:p>
            <a:r>
              <a:rPr lang="en-US" altLang="zh-CN" dirty="0" err="1"/>
              <a:t>torch_cluster</a:t>
            </a:r>
            <a:r>
              <a:rPr lang="en-US" altLang="zh-CN" dirty="0"/>
              <a:t>                            1.6.0+corex.4.1.2</a:t>
            </a:r>
          </a:p>
          <a:p>
            <a:r>
              <a:rPr lang="en-US" altLang="zh-CN" dirty="0" err="1"/>
              <a:t>torch_quiver</a:t>
            </a:r>
            <a:r>
              <a:rPr lang="en-US" altLang="zh-CN" dirty="0"/>
              <a:t>                             0.1.0+corex.4.1.2</a:t>
            </a:r>
          </a:p>
          <a:p>
            <a:r>
              <a:rPr lang="en-US" altLang="zh-CN" dirty="0" err="1"/>
              <a:t>torch_scatter</a:t>
            </a:r>
            <a:r>
              <a:rPr lang="en-US" altLang="zh-CN" dirty="0"/>
              <a:t>                            2.1.0+corex.4.1.2</a:t>
            </a:r>
          </a:p>
          <a:p>
            <a:r>
              <a:rPr lang="en-US" altLang="zh-CN" dirty="0" err="1"/>
              <a:t>torch_sparse</a:t>
            </a:r>
            <a:r>
              <a:rPr lang="en-US" altLang="zh-CN" dirty="0"/>
              <a:t>                             0.6.16+corex.4.1.2</a:t>
            </a:r>
          </a:p>
          <a:p>
            <a:r>
              <a:rPr lang="en-US" altLang="zh-CN" dirty="0" err="1"/>
              <a:t>torchaudio</a:t>
            </a:r>
            <a:r>
              <a:rPr lang="en-US" altLang="zh-CN" dirty="0"/>
              <a:t>                               2.1.0+corex.4.1.2</a:t>
            </a:r>
          </a:p>
          <a:p>
            <a:r>
              <a:rPr lang="en-US" altLang="zh-CN" dirty="0" err="1"/>
              <a:t>torchdebug</a:t>
            </a:r>
            <a:r>
              <a:rPr lang="en-US" altLang="zh-CN" dirty="0"/>
              <a:t>                               0.1.0+corex.4.1.2</a:t>
            </a:r>
          </a:p>
          <a:p>
            <a:r>
              <a:rPr lang="en-US" altLang="zh-CN" dirty="0" err="1"/>
              <a:t>torchvision</a:t>
            </a:r>
            <a:r>
              <a:rPr lang="en-US" altLang="zh-CN" dirty="0"/>
              <a:t>                              0.16.0+corex.4.1.2</a:t>
            </a:r>
          </a:p>
          <a:p>
            <a:r>
              <a:rPr lang="en-US" altLang="zh-CN" dirty="0"/>
              <a:t>tornado                                  6.4.1</a:t>
            </a:r>
          </a:p>
          <a:p>
            <a:r>
              <a:rPr lang="en-US" altLang="zh-CN" dirty="0" err="1"/>
              <a:t>tox</a:t>
            </a:r>
            <a:r>
              <a:rPr lang="en-US" altLang="zh-CN" dirty="0"/>
              <a:t>                                      4.18.0</a:t>
            </a:r>
          </a:p>
          <a:p>
            <a:r>
              <a:rPr lang="en-US" altLang="zh-CN" dirty="0" err="1" smtClean="0"/>
              <a:t>uvicorn</a:t>
            </a:r>
            <a:r>
              <a:rPr lang="en-US" altLang="zh-CN" dirty="0" smtClean="0"/>
              <a:t>                                  </a:t>
            </a:r>
            <a:r>
              <a:rPr lang="en-US" altLang="zh-CN" dirty="0"/>
              <a:t>0.30.6</a:t>
            </a:r>
          </a:p>
          <a:p>
            <a:r>
              <a:rPr lang="en-US" altLang="zh-CN" dirty="0" err="1"/>
              <a:t>uvloop</a:t>
            </a:r>
            <a:r>
              <a:rPr lang="en-US" altLang="zh-CN" dirty="0"/>
              <a:t>                                   0.20.0</a:t>
            </a:r>
          </a:p>
          <a:p>
            <a:r>
              <a:rPr lang="en-US" altLang="zh-CN" dirty="0" err="1"/>
              <a:t>virtualenv</a:t>
            </a:r>
            <a:r>
              <a:rPr lang="en-US" altLang="zh-CN" dirty="0"/>
              <a:t>                               20.26.3</a:t>
            </a:r>
          </a:p>
          <a:p>
            <a:r>
              <a:rPr lang="en-US" altLang="zh-CN" dirty="0" err="1"/>
              <a:t>vllm</a:t>
            </a:r>
            <a:r>
              <a:rPr lang="en-US" altLang="zh-CN" dirty="0"/>
              <a:t>                                     0.5.0+corex.4.1.2</a:t>
            </a:r>
          </a:p>
          <a:p>
            <a:r>
              <a:rPr lang="en-US" altLang="zh-CN" dirty="0" err="1" smtClean="0"/>
              <a:t>wrapt</a:t>
            </a:r>
            <a:r>
              <a:rPr lang="en-US" altLang="zh-CN" dirty="0" smtClean="0"/>
              <a:t>                                    </a:t>
            </a:r>
            <a:r>
              <a:rPr lang="en-US" altLang="zh-CN" dirty="0"/>
              <a:t>1.14.1</a:t>
            </a:r>
          </a:p>
          <a:p>
            <a:r>
              <a:rPr lang="en-US" altLang="zh-CN" dirty="0" err="1"/>
              <a:t>xentropy_cuda_lib</a:t>
            </a:r>
            <a:r>
              <a:rPr lang="en-US" altLang="zh-CN" dirty="0"/>
              <a:t>                        0.1+corex.4.1.2</a:t>
            </a:r>
          </a:p>
          <a:p>
            <a:r>
              <a:rPr lang="en-US" altLang="zh-CN" dirty="0" err="1"/>
              <a:t>xformers</a:t>
            </a:r>
            <a:r>
              <a:rPr lang="en-US" altLang="zh-CN" dirty="0"/>
              <a:t>                                 0.0.22+corex.4.1.2</a:t>
            </a:r>
          </a:p>
          <a:p>
            <a:r>
              <a:rPr lang="en-US" altLang="zh-CN" dirty="0" err="1"/>
              <a:t>xxhash</a:t>
            </a:r>
            <a:r>
              <a:rPr lang="en-US" altLang="zh-CN" dirty="0"/>
              <a:t>                                   3.5.0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2423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74177" y="362637"/>
            <a:ext cx="86721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1F1F1F"/>
                </a:solidFill>
                <a:latin typeface="Arial Unicode MS" panose="020B0604020202020204" pitchFamily="34" charset="-122"/>
                <a:ea typeface="inherit"/>
              </a:rPr>
              <a:t>Configuration method 1 physical machine+MR100+centos7.9+Run ai module</a:t>
            </a:r>
            <a:r>
              <a:rPr lang="zh-CN" altLang="zh-CN" sz="600" dirty="0"/>
              <a:t> 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65" y="967665"/>
            <a:ext cx="11007969" cy="273154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65" y="3934908"/>
            <a:ext cx="6921012" cy="245584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658099" y="4642338"/>
            <a:ext cx="432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Run the model to generate the API interface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3391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3576" y="1512277"/>
            <a:ext cx="101990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22130" y="214454"/>
            <a:ext cx="9884116" cy="62069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100" b="0" i="0" u="none" strike="noStrike" cap="none" normalizeH="0" baseline="0" dirty="0" smtClean="0">
              <a:ln>
                <a:noFill/>
              </a:ln>
              <a:solidFill>
                <a:srgbClr val="1F1F1F"/>
              </a:solidFill>
              <a:effectLst/>
              <a:latin typeface="Arial Unicode MS" panose="020B0604020202020204" pitchFamily="34" charset="-122"/>
              <a:ea typeface="inheri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Arial Unicode MS" panose="020B0604020202020204" pitchFamily="34" charset="-122"/>
                <a:ea typeface="inherit"/>
              </a:rPr>
              <a:t>Configuration method </a:t>
            </a:r>
            <a:r>
              <a:rPr kumimoji="0" lang="en-US" altLang="zh-CN" sz="21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Arial Unicode MS" panose="020B0604020202020204" pitchFamily="34" charset="-122"/>
                <a:ea typeface="inherit"/>
              </a:rPr>
              <a:t>2  </a:t>
            </a:r>
            <a:r>
              <a:rPr kumimoji="0" lang="en-US" altLang="zh-CN" sz="2100" b="0" i="0" u="none" strike="noStrike" cap="none" normalizeH="0" baseline="0" dirty="0" err="1" smtClean="0">
                <a:ln>
                  <a:noFill/>
                </a:ln>
                <a:solidFill>
                  <a:srgbClr val="1F1F1F"/>
                </a:solidFill>
                <a:effectLst/>
                <a:latin typeface="Arial Unicode MS" panose="020B0604020202020204" pitchFamily="34" charset="-122"/>
                <a:ea typeface="inherit"/>
              </a:rPr>
              <a:t>vmware</a:t>
            </a: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Arial Unicode MS" panose="020B0604020202020204" pitchFamily="34" charset="-122"/>
                <a:ea typeface="inherit"/>
              </a:rPr>
              <a:t> </a:t>
            </a:r>
            <a:r>
              <a:rPr kumimoji="0" lang="en-US" altLang="zh-CN" sz="2100" b="0" i="0" u="none" strike="noStrike" cap="none" normalizeH="0" baseline="0" dirty="0" err="1" smtClean="0">
                <a:ln>
                  <a:noFill/>
                </a:ln>
                <a:solidFill>
                  <a:srgbClr val="1F1F1F"/>
                </a:solidFill>
                <a:effectLst/>
                <a:latin typeface="Arial Unicode MS" panose="020B0604020202020204" pitchFamily="34" charset="-122"/>
                <a:ea typeface="inherit"/>
              </a:rPr>
              <a:t>esxi</a:t>
            </a:r>
            <a:r>
              <a:rPr lang="en-US" altLang="zh-CN" sz="2100" dirty="0">
                <a:solidFill>
                  <a:srgbClr val="1F1F1F"/>
                </a:solidFill>
                <a:latin typeface="Arial Unicode MS" panose="020B0604020202020204" pitchFamily="34" charset="-122"/>
                <a:ea typeface="inherit"/>
              </a:rPr>
              <a:t> Pass-through </a:t>
            </a:r>
            <a:r>
              <a:rPr lang="en-US" altLang="zh-CN" sz="2100" dirty="0" smtClean="0">
                <a:solidFill>
                  <a:srgbClr val="1F1F1F"/>
                </a:solidFill>
                <a:latin typeface="Arial Unicode MS" panose="020B0604020202020204" pitchFamily="34" charset="-122"/>
                <a:ea typeface="inherit"/>
              </a:rPr>
              <a:t>GPU </a:t>
            </a: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Arial Unicode MS" panose="020B0604020202020204" pitchFamily="34" charset="-122"/>
                <a:ea typeface="inherit"/>
              </a:rPr>
              <a:t>+</a:t>
            </a:r>
            <a:r>
              <a:rPr kumimoji="0" lang="en-US" altLang="zh-CN" sz="21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Arial Unicode MS" panose="020B0604020202020204" pitchFamily="34" charset="-122"/>
                <a:ea typeface="inherit"/>
              </a:rPr>
              <a:t> </a:t>
            </a:r>
            <a:r>
              <a:rPr kumimoji="0" lang="en-US" altLang="zh-CN" sz="2100" b="0" i="0" u="none" strike="noStrike" cap="none" normalizeH="0" baseline="0" dirty="0" err="1" smtClean="0">
                <a:ln>
                  <a:noFill/>
                </a:ln>
                <a:solidFill>
                  <a:srgbClr val="1F1F1F"/>
                </a:solidFill>
                <a:effectLst/>
                <a:latin typeface="Arial Unicode MS" panose="020B0604020202020204" pitchFamily="34" charset="-122"/>
                <a:ea typeface="inherit"/>
              </a:rPr>
              <a:t>unbutu</a:t>
            </a:r>
            <a:r>
              <a:rPr kumimoji="0" lang="en-US" altLang="zh-CN" sz="21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Arial Unicode MS" panose="020B0604020202020204" pitchFamily="34" charset="-122"/>
                <a:ea typeface="inherit"/>
              </a:rPr>
              <a:t> +</a:t>
            </a: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Arial Unicode MS" panose="020B0604020202020204" pitchFamily="34" charset="-122"/>
                <a:ea typeface="inherit"/>
              </a:rPr>
              <a:t>Run ai module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123" y="1313321"/>
            <a:ext cx="8203224" cy="242923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23" y="3828501"/>
            <a:ext cx="4054632" cy="302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560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3576" y="1512277"/>
            <a:ext cx="101990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22130" y="214454"/>
            <a:ext cx="9884116" cy="62069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100" b="0" i="0" u="none" strike="noStrike" cap="none" normalizeH="0" baseline="0" dirty="0" smtClean="0">
              <a:ln>
                <a:noFill/>
              </a:ln>
              <a:solidFill>
                <a:srgbClr val="1F1F1F"/>
              </a:solidFill>
              <a:effectLst/>
              <a:latin typeface="Arial Unicode MS" panose="020B0604020202020204" pitchFamily="34" charset="-122"/>
              <a:ea typeface="inheri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Arial Unicode MS" panose="020B0604020202020204" pitchFamily="34" charset="-122"/>
                <a:ea typeface="inherit"/>
              </a:rPr>
              <a:t>Configuration method </a:t>
            </a:r>
            <a:r>
              <a:rPr kumimoji="0" lang="en-US" altLang="zh-CN" sz="21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Arial Unicode MS" panose="020B0604020202020204" pitchFamily="34" charset="-122"/>
                <a:ea typeface="inherit"/>
              </a:rPr>
              <a:t>2  </a:t>
            </a:r>
            <a:r>
              <a:rPr kumimoji="0" lang="en-US" altLang="zh-CN" sz="2100" b="0" i="0" u="none" strike="noStrike" cap="none" normalizeH="0" baseline="0" dirty="0" err="1" smtClean="0">
                <a:ln>
                  <a:noFill/>
                </a:ln>
                <a:solidFill>
                  <a:srgbClr val="1F1F1F"/>
                </a:solidFill>
                <a:effectLst/>
                <a:latin typeface="Arial Unicode MS" panose="020B0604020202020204" pitchFamily="34" charset="-122"/>
                <a:ea typeface="inherit"/>
              </a:rPr>
              <a:t>vmware</a:t>
            </a: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Arial Unicode MS" panose="020B0604020202020204" pitchFamily="34" charset="-122"/>
                <a:ea typeface="inherit"/>
              </a:rPr>
              <a:t> </a:t>
            </a:r>
            <a:r>
              <a:rPr kumimoji="0" lang="en-US" altLang="zh-CN" sz="2100" b="0" i="0" u="none" strike="noStrike" cap="none" normalizeH="0" baseline="0" dirty="0" err="1" smtClean="0">
                <a:ln>
                  <a:noFill/>
                </a:ln>
                <a:solidFill>
                  <a:srgbClr val="1F1F1F"/>
                </a:solidFill>
                <a:effectLst/>
                <a:latin typeface="Arial Unicode MS" panose="020B0604020202020204" pitchFamily="34" charset="-122"/>
                <a:ea typeface="inherit"/>
              </a:rPr>
              <a:t>esxi</a:t>
            </a:r>
            <a:r>
              <a:rPr lang="en-US" altLang="zh-CN" sz="2100" dirty="0">
                <a:solidFill>
                  <a:srgbClr val="1F1F1F"/>
                </a:solidFill>
                <a:latin typeface="Arial Unicode MS" panose="020B0604020202020204" pitchFamily="34" charset="-122"/>
                <a:ea typeface="inherit"/>
              </a:rPr>
              <a:t> Pass-through </a:t>
            </a:r>
            <a:r>
              <a:rPr lang="en-US" altLang="zh-CN" sz="2100" dirty="0" smtClean="0">
                <a:solidFill>
                  <a:srgbClr val="1F1F1F"/>
                </a:solidFill>
                <a:latin typeface="Arial Unicode MS" panose="020B0604020202020204" pitchFamily="34" charset="-122"/>
                <a:ea typeface="inherit"/>
              </a:rPr>
              <a:t>GPU </a:t>
            </a: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Arial Unicode MS" panose="020B0604020202020204" pitchFamily="34" charset="-122"/>
                <a:ea typeface="inherit"/>
              </a:rPr>
              <a:t>+</a:t>
            </a:r>
            <a:r>
              <a:rPr kumimoji="0" lang="en-US" altLang="zh-CN" sz="21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Arial Unicode MS" panose="020B0604020202020204" pitchFamily="34" charset="-122"/>
                <a:ea typeface="inherit"/>
              </a:rPr>
              <a:t> </a:t>
            </a:r>
            <a:r>
              <a:rPr kumimoji="0" lang="en-US" altLang="zh-CN" sz="2100" b="0" i="0" u="none" strike="noStrike" cap="none" normalizeH="0" baseline="0" dirty="0" err="1" smtClean="0">
                <a:ln>
                  <a:noFill/>
                </a:ln>
                <a:solidFill>
                  <a:srgbClr val="1F1F1F"/>
                </a:solidFill>
                <a:effectLst/>
                <a:latin typeface="Arial Unicode MS" panose="020B0604020202020204" pitchFamily="34" charset="-122"/>
                <a:ea typeface="inherit"/>
              </a:rPr>
              <a:t>unbutu</a:t>
            </a:r>
            <a:r>
              <a:rPr kumimoji="0" lang="en-US" altLang="zh-CN" sz="21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Arial Unicode MS" panose="020B0604020202020204" pitchFamily="34" charset="-122"/>
                <a:ea typeface="inherit"/>
              </a:rPr>
              <a:t> +</a:t>
            </a: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Arial Unicode MS" panose="020B0604020202020204" pitchFamily="34" charset="-122"/>
                <a:ea typeface="inherit"/>
              </a:rPr>
              <a:t>Run ai module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5626" y="1811215"/>
            <a:ext cx="1173712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Step 1: Configure the Ubuntu 24.04 Virtual Machine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Configure </a:t>
            </a:r>
            <a:r>
              <a:rPr lang="en-US" altLang="zh-CN" dirty="0"/>
              <a:t>Advanced Settings:</a:t>
            </a:r>
          </a:p>
          <a:p>
            <a:r>
              <a:rPr lang="en-US" altLang="zh-CN" dirty="0"/>
              <a:t>Before completing the VM creation, navigate to the VM Options tab.</a:t>
            </a:r>
          </a:p>
          <a:p>
            <a:r>
              <a:rPr lang="en-US" altLang="zh-CN" dirty="0"/>
              <a:t>Under Advanced &gt; Configuration Parameters, click Edit Configuration.</a:t>
            </a:r>
          </a:p>
          <a:p>
            <a:r>
              <a:rPr lang="en-US" altLang="zh-CN" dirty="0"/>
              <a:t>Add the following parameters:</a:t>
            </a:r>
          </a:p>
          <a:p>
            <a:r>
              <a:rPr lang="en-US" altLang="zh-CN" dirty="0"/>
              <a:t>pciPassthru.use64bitMMIO = TRUE</a:t>
            </a:r>
          </a:p>
          <a:p>
            <a:r>
              <a:rPr lang="en-US" altLang="zh-CN" dirty="0"/>
              <a:t>pciPassthru.64bitMMIOSizeGB = 64</a:t>
            </a:r>
          </a:p>
          <a:p>
            <a:r>
              <a:rPr lang="en-US" altLang="zh-CN" dirty="0"/>
              <a:t>Disable the UEFI secure boot</a:t>
            </a:r>
          </a:p>
          <a:p>
            <a:r>
              <a:rPr lang="en-US" altLang="zh-CN" dirty="0"/>
              <a:t>Before completing the VM creation, navigate to the VM Options tab.</a:t>
            </a:r>
          </a:p>
          <a:p>
            <a:r>
              <a:rPr lang="en-US" altLang="zh-CN" dirty="0"/>
              <a:t>Under Boot Options &gt; Enable UEFI secure boot, uncheck the option Whether or not to enable UEFI secure boot for this VM.</a:t>
            </a:r>
          </a:p>
          <a:p>
            <a:r>
              <a:rPr lang="en-US" altLang="zh-CN" dirty="0"/>
              <a:t>This is necessary for NVIDIA drivers to work correctly.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547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3576" y="1512277"/>
            <a:ext cx="101990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22130" y="214454"/>
            <a:ext cx="9884116" cy="62069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100" b="0" i="0" u="none" strike="noStrike" cap="none" normalizeH="0" baseline="0" dirty="0" smtClean="0">
              <a:ln>
                <a:noFill/>
              </a:ln>
              <a:solidFill>
                <a:srgbClr val="1F1F1F"/>
              </a:solidFill>
              <a:effectLst/>
              <a:latin typeface="Arial Unicode MS" panose="020B0604020202020204" pitchFamily="34" charset="-122"/>
              <a:ea typeface="inheri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Arial Unicode MS" panose="020B0604020202020204" pitchFamily="34" charset="-122"/>
                <a:ea typeface="inherit"/>
              </a:rPr>
              <a:t>Configuration method </a:t>
            </a:r>
            <a:r>
              <a:rPr kumimoji="0" lang="en-US" altLang="zh-CN" sz="21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Arial Unicode MS" panose="020B0604020202020204" pitchFamily="34" charset="-122"/>
                <a:ea typeface="inherit"/>
              </a:rPr>
              <a:t>2  </a:t>
            </a:r>
            <a:r>
              <a:rPr kumimoji="0" lang="en-US" altLang="zh-CN" sz="2100" b="0" i="0" u="none" strike="noStrike" cap="none" normalizeH="0" baseline="0" dirty="0" err="1" smtClean="0">
                <a:ln>
                  <a:noFill/>
                </a:ln>
                <a:solidFill>
                  <a:srgbClr val="1F1F1F"/>
                </a:solidFill>
                <a:effectLst/>
                <a:latin typeface="Arial Unicode MS" panose="020B0604020202020204" pitchFamily="34" charset="-122"/>
                <a:ea typeface="inherit"/>
              </a:rPr>
              <a:t>vmware</a:t>
            </a: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Arial Unicode MS" panose="020B0604020202020204" pitchFamily="34" charset="-122"/>
                <a:ea typeface="inherit"/>
              </a:rPr>
              <a:t> </a:t>
            </a:r>
            <a:r>
              <a:rPr kumimoji="0" lang="en-US" altLang="zh-CN" sz="2100" b="0" i="0" u="none" strike="noStrike" cap="none" normalizeH="0" baseline="0" dirty="0" err="1" smtClean="0">
                <a:ln>
                  <a:noFill/>
                </a:ln>
                <a:solidFill>
                  <a:srgbClr val="1F1F1F"/>
                </a:solidFill>
                <a:effectLst/>
                <a:latin typeface="Arial Unicode MS" panose="020B0604020202020204" pitchFamily="34" charset="-122"/>
                <a:ea typeface="inherit"/>
              </a:rPr>
              <a:t>esxi</a:t>
            </a:r>
            <a:r>
              <a:rPr lang="en-US" altLang="zh-CN" sz="2100" dirty="0">
                <a:solidFill>
                  <a:srgbClr val="1F1F1F"/>
                </a:solidFill>
                <a:latin typeface="Arial Unicode MS" panose="020B0604020202020204" pitchFamily="34" charset="-122"/>
                <a:ea typeface="inherit"/>
              </a:rPr>
              <a:t> Pass-through </a:t>
            </a:r>
            <a:r>
              <a:rPr lang="en-US" altLang="zh-CN" sz="2100" dirty="0" smtClean="0">
                <a:solidFill>
                  <a:srgbClr val="1F1F1F"/>
                </a:solidFill>
                <a:latin typeface="Arial Unicode MS" panose="020B0604020202020204" pitchFamily="34" charset="-122"/>
                <a:ea typeface="inherit"/>
              </a:rPr>
              <a:t>GPU </a:t>
            </a: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Arial Unicode MS" panose="020B0604020202020204" pitchFamily="34" charset="-122"/>
                <a:ea typeface="inherit"/>
              </a:rPr>
              <a:t>+</a:t>
            </a:r>
            <a:r>
              <a:rPr kumimoji="0" lang="en-US" altLang="zh-CN" sz="21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Arial Unicode MS" panose="020B0604020202020204" pitchFamily="34" charset="-122"/>
                <a:ea typeface="inherit"/>
              </a:rPr>
              <a:t> </a:t>
            </a:r>
            <a:r>
              <a:rPr kumimoji="0" lang="en-US" altLang="zh-CN" sz="2100" b="0" i="0" u="none" strike="noStrike" cap="none" normalizeH="0" baseline="0" dirty="0" err="1" smtClean="0">
                <a:ln>
                  <a:noFill/>
                </a:ln>
                <a:solidFill>
                  <a:srgbClr val="1F1F1F"/>
                </a:solidFill>
                <a:effectLst/>
                <a:latin typeface="Arial Unicode MS" panose="020B0604020202020204" pitchFamily="34" charset="-122"/>
                <a:ea typeface="inherit"/>
              </a:rPr>
              <a:t>unbutu</a:t>
            </a:r>
            <a:r>
              <a:rPr kumimoji="0" lang="en-US" altLang="zh-CN" sz="21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Arial Unicode MS" panose="020B0604020202020204" pitchFamily="34" charset="-122"/>
                <a:ea typeface="inherit"/>
              </a:rPr>
              <a:t> +</a:t>
            </a: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Arial Unicode MS" panose="020B0604020202020204" pitchFamily="34" charset="-122"/>
                <a:ea typeface="inherit"/>
              </a:rPr>
              <a:t>Run ai module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8663" y="1411150"/>
            <a:ext cx="5962466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Step 2: Install NVIDIA Drivers in Ubuntu 24.04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Blacklist </a:t>
            </a:r>
            <a:r>
              <a:rPr lang="en-US" altLang="zh-CN" dirty="0"/>
              <a:t>Nouveau Driver:</a:t>
            </a:r>
          </a:p>
          <a:p>
            <a:endParaRPr lang="en-US" altLang="zh-CN" dirty="0"/>
          </a:p>
          <a:p>
            <a:r>
              <a:rPr lang="en-US" altLang="zh-CN" dirty="0"/>
              <a:t>Run the following commands to blacklist the Nouveau driver:</a:t>
            </a:r>
          </a:p>
          <a:p>
            <a:r>
              <a:rPr lang="en-US" altLang="zh-CN" dirty="0" err="1"/>
              <a:t>sudo</a:t>
            </a:r>
            <a:r>
              <a:rPr lang="en-US" altLang="zh-CN" dirty="0"/>
              <a:t> touch 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modprobe.d</a:t>
            </a:r>
            <a:r>
              <a:rPr lang="en-US" altLang="zh-CN" dirty="0"/>
              <a:t>/blacklist-</a:t>
            </a:r>
            <a:r>
              <a:rPr lang="en-US" altLang="zh-CN" dirty="0" err="1"/>
              <a:t>nvidia</a:t>
            </a:r>
            <a:r>
              <a:rPr lang="en-US" altLang="zh-CN" dirty="0"/>
              <a:t>-</a:t>
            </a:r>
            <a:r>
              <a:rPr lang="en-US" altLang="zh-CN" dirty="0" err="1"/>
              <a:t>nouveau.conf</a:t>
            </a:r>
            <a:endParaRPr lang="en-US" altLang="zh-CN" dirty="0"/>
          </a:p>
          <a:p>
            <a:r>
              <a:rPr lang="en-US" altLang="zh-CN" dirty="0"/>
              <a:t>cat &gt;&gt; 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modprobe.d</a:t>
            </a:r>
            <a:r>
              <a:rPr lang="en-US" altLang="zh-CN" dirty="0"/>
              <a:t>/blacklist-</a:t>
            </a:r>
            <a:r>
              <a:rPr lang="en-US" altLang="zh-CN" dirty="0" err="1"/>
              <a:t>nvidia</a:t>
            </a:r>
            <a:r>
              <a:rPr lang="en-US" altLang="zh-CN" dirty="0"/>
              <a:t>-</a:t>
            </a:r>
            <a:r>
              <a:rPr lang="en-US" altLang="zh-CN" dirty="0" err="1"/>
              <a:t>nouveau.conf</a:t>
            </a:r>
            <a:r>
              <a:rPr lang="en-US" altLang="zh-CN" dirty="0"/>
              <a:t> &lt;&lt; EOF</a:t>
            </a:r>
          </a:p>
          <a:p>
            <a:r>
              <a:rPr lang="en-US" altLang="zh-CN" dirty="0"/>
              <a:t>blacklist nouveau</a:t>
            </a:r>
          </a:p>
          <a:p>
            <a:r>
              <a:rPr lang="en-US" altLang="zh-CN" dirty="0"/>
              <a:t>options nouveau </a:t>
            </a:r>
            <a:r>
              <a:rPr lang="en-US" altLang="zh-CN" dirty="0" err="1"/>
              <a:t>modeset</a:t>
            </a:r>
            <a:r>
              <a:rPr lang="en-US" altLang="zh-CN" dirty="0"/>
              <a:t>=0</a:t>
            </a:r>
          </a:p>
          <a:p>
            <a:r>
              <a:rPr lang="en-US" altLang="zh-CN" dirty="0"/>
              <a:t>EOF</a:t>
            </a:r>
          </a:p>
          <a:p>
            <a:r>
              <a:rPr lang="en-US" altLang="zh-CN" dirty="0"/>
              <a:t>Enable Support for Unsupported GPUs:</a:t>
            </a:r>
          </a:p>
          <a:p>
            <a:endParaRPr lang="en-US" altLang="zh-CN" dirty="0"/>
          </a:p>
          <a:p>
            <a:r>
              <a:rPr lang="en-US" altLang="zh-CN" dirty="0"/>
              <a:t>Create the NVIDIA configuration file:</a:t>
            </a:r>
          </a:p>
          <a:p>
            <a:r>
              <a:rPr lang="en-US" altLang="zh-CN" dirty="0" err="1"/>
              <a:t>sudo</a:t>
            </a:r>
            <a:r>
              <a:rPr lang="en-US" altLang="zh-CN" dirty="0"/>
              <a:t> touch 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modprobe.d</a:t>
            </a:r>
            <a:r>
              <a:rPr lang="en-US" altLang="zh-CN" dirty="0"/>
              <a:t>/</a:t>
            </a:r>
            <a:r>
              <a:rPr lang="en-US" altLang="zh-CN" dirty="0" err="1"/>
              <a:t>nvidia.conf</a:t>
            </a:r>
            <a:endParaRPr lang="en-US" altLang="zh-CN" dirty="0"/>
          </a:p>
          <a:p>
            <a:r>
              <a:rPr lang="en-US" altLang="zh-CN" dirty="0"/>
              <a:t>cat &gt;&gt; 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modprobe.d</a:t>
            </a:r>
            <a:r>
              <a:rPr lang="en-US" altLang="zh-CN" dirty="0"/>
              <a:t>/</a:t>
            </a:r>
            <a:r>
              <a:rPr lang="en-US" altLang="zh-CN" dirty="0" err="1"/>
              <a:t>nvidia.conf</a:t>
            </a:r>
            <a:r>
              <a:rPr lang="en-US" altLang="zh-CN" dirty="0"/>
              <a:t> &lt;&lt; EOF</a:t>
            </a:r>
          </a:p>
          <a:p>
            <a:r>
              <a:rPr lang="en-US" altLang="zh-CN" dirty="0"/>
              <a:t>options </a:t>
            </a:r>
            <a:r>
              <a:rPr lang="en-US" altLang="zh-CN" dirty="0" err="1"/>
              <a:t>nvidia</a:t>
            </a:r>
            <a:r>
              <a:rPr lang="en-US" altLang="zh-CN" dirty="0"/>
              <a:t> </a:t>
            </a:r>
            <a:r>
              <a:rPr lang="en-US" altLang="zh-CN" dirty="0" err="1"/>
              <a:t>NVreg_OpenRmEnableUnsupportedGpus</a:t>
            </a:r>
            <a:r>
              <a:rPr lang="en-US" altLang="zh-CN" dirty="0"/>
              <a:t>=1</a:t>
            </a:r>
          </a:p>
          <a:p>
            <a:r>
              <a:rPr lang="en-US" altLang="zh-CN" dirty="0" smtClean="0"/>
              <a:t>EOF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90026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1018</Words>
  <Application>Microsoft Office PowerPoint</Application>
  <PresentationFormat>宽屏</PresentationFormat>
  <Paragraphs>193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 Unicode MS</vt:lpstr>
      <vt:lpstr>inherit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justin@ici-cn.com</dc:creator>
  <cp:lastModifiedBy>1</cp:lastModifiedBy>
  <cp:revision>12</cp:revision>
  <dcterms:created xsi:type="dcterms:W3CDTF">2024-11-26T05:57:22Z</dcterms:created>
  <dcterms:modified xsi:type="dcterms:W3CDTF">2024-11-26T06:50:08Z</dcterms:modified>
</cp:coreProperties>
</file>