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83540"/>
            <a:ext cx="10515600" cy="664845"/>
          </a:xfrm>
        </p:spPr>
        <p:txBody>
          <a:bodyPr>
            <a:normAutofit fontScale="90000"/>
          </a:bodyPr>
          <a:p>
            <a:r>
              <a:rPr lang="en-US"/>
              <a:t>EXERCISE 1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36650"/>
            <a:ext cx="10515600" cy="5040630"/>
          </a:xfrm>
        </p:spPr>
        <p:txBody>
          <a:bodyPr/>
          <a:p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3918585" y="1286510"/>
            <a:ext cx="2032000" cy="6070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930140" y="1893570"/>
            <a:ext cx="4445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3918585" y="2214880"/>
            <a:ext cx="2105660" cy="8001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Accept value for 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932680" y="3014980"/>
            <a:ext cx="4445" cy="367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3957320" y="3351530"/>
            <a:ext cx="1955165" cy="989330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Is p&gt;=17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25695" y="4340860"/>
            <a:ext cx="4445" cy="367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912485" y="3841750"/>
            <a:ext cx="47815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865370" y="4340860"/>
            <a:ext cx="638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1200">
                <a:latin typeface="Times New Roman" panose="02020603050405020304" charset="0"/>
                <a:ea typeface="HP Simplified Hans Light" panose="020B0300000000000000" charset="-122"/>
                <a:cs typeface="Times New Roman" panose="02020603050405020304" charset="0"/>
              </a:rPr>
              <a:t>O</a:t>
            </a:r>
            <a:endParaRPr lang="en-US" sz="1200">
              <a:latin typeface="Times New Roman" panose="02020603050405020304" charset="0"/>
              <a:ea typeface="HP Simplified Hans Light" panose="020B0300000000000000" charset="-122"/>
              <a:cs typeface="Times New Roman" panose="020206030504050203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12485" y="3635375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YES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4125595" y="4707890"/>
            <a:ext cx="1691640" cy="772160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17 -p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390640" y="3460115"/>
            <a:ext cx="1691640" cy="772160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(p - 17)*2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920615" y="5480050"/>
            <a:ext cx="5080" cy="448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4282440" y="5928995"/>
            <a:ext cx="1305560" cy="48260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22" idx="2"/>
          </p:cNvCxnSpPr>
          <p:nvPr/>
        </p:nvCxnSpPr>
        <p:spPr>
          <a:xfrm flipH="1">
            <a:off x="7229475" y="4232275"/>
            <a:ext cx="6985" cy="141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920615" y="5647690"/>
            <a:ext cx="23101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0" y="-588010"/>
            <a:ext cx="10515600" cy="75311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60985"/>
            <a:ext cx="10515600" cy="4963160"/>
          </a:xfrm>
        </p:spPr>
        <p:txBody>
          <a:bodyPr/>
          <a:p>
            <a:r>
              <a:rPr lang="en-US"/>
              <a:t>EXERCISE 2</a:t>
            </a:r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4039235" y="333375"/>
            <a:ext cx="2032000" cy="6070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051425" y="940435"/>
            <a:ext cx="3810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3870960" y="1162685"/>
            <a:ext cx="2259965" cy="6121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Insert value for a 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46345" y="1774825"/>
            <a:ext cx="12065" cy="299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4015740" y="4747260"/>
            <a:ext cx="2032000" cy="795020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Is a==b==c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98720" y="6269990"/>
            <a:ext cx="3810" cy="205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47740" y="5140325"/>
            <a:ext cx="47815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62525" y="5461000"/>
            <a:ext cx="638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1200">
                <a:latin typeface="Times New Roman" panose="02020603050405020304" charset="0"/>
                <a:ea typeface="HP Simplified Hans Light" panose="020B0300000000000000" charset="-122"/>
                <a:cs typeface="Times New Roman" panose="02020603050405020304" charset="0"/>
              </a:rPr>
              <a:t>O</a:t>
            </a:r>
            <a:endParaRPr lang="en-US" sz="1200">
              <a:latin typeface="Times New Roman" panose="02020603050405020304" charset="0"/>
              <a:ea typeface="HP Simplified Hans Light" panose="020B0300000000000000" charset="-122"/>
              <a:cs typeface="Times New Roman" panose="020206030504050203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970905" y="4948555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YES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4382770" y="3879850"/>
            <a:ext cx="1365250" cy="500380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d=a + b + 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27295" y="5542280"/>
            <a:ext cx="1905" cy="278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4412615" y="6475730"/>
            <a:ext cx="1305560" cy="3225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308850" y="5375910"/>
            <a:ext cx="1905" cy="1022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998720" y="6372860"/>
            <a:ext cx="23101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3919220" y="2994660"/>
            <a:ext cx="2258695" cy="5969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Insert value for 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3919220" y="2074545"/>
            <a:ext cx="2258695" cy="6121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Insert value for b 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48885" y="2686685"/>
            <a:ext cx="2540" cy="29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29200" y="4380230"/>
            <a:ext cx="4445" cy="3670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50790" y="3591560"/>
            <a:ext cx="6350" cy="288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6344920" y="4913630"/>
            <a:ext cx="1858010" cy="46228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print d*3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owchart: Data 22"/>
          <p:cNvSpPr/>
          <p:nvPr/>
        </p:nvSpPr>
        <p:spPr>
          <a:xfrm>
            <a:off x="4123055" y="5824855"/>
            <a:ext cx="1858010" cy="4451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print d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830"/>
            <a:ext cx="10515600" cy="793115"/>
          </a:xfrm>
        </p:spPr>
        <p:txBody>
          <a:bodyPr>
            <a:normAutofit/>
          </a:bodyPr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1695"/>
            <a:ext cx="10515600" cy="4913630"/>
          </a:xfrm>
        </p:spPr>
        <p:txBody>
          <a:bodyPr/>
          <a:p>
            <a:r>
              <a:rPr lang="en-US"/>
              <a:t>EXERCISE 3</a:t>
            </a:r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4037330" y="92075"/>
            <a:ext cx="2032000" cy="446405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049520" y="538480"/>
            <a:ext cx="3810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3870960" y="760730"/>
            <a:ext cx="2259965" cy="49212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Insert value for a 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996815" y="1252855"/>
            <a:ext cx="12065" cy="299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3979545" y="3460115"/>
            <a:ext cx="2032000" cy="621665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Is a==b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41" idx="3"/>
            <a:endCxn id="45" idx="2"/>
          </p:cNvCxnSpPr>
          <p:nvPr/>
        </p:nvCxnSpPr>
        <p:spPr>
          <a:xfrm>
            <a:off x="6041390" y="5475605"/>
            <a:ext cx="302895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31865" y="3766820"/>
            <a:ext cx="478155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4950460" y="4064000"/>
            <a:ext cx="638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1200">
                <a:latin typeface="Times New Roman" panose="02020603050405020304" charset="0"/>
                <a:ea typeface="HP Simplified Hans Light" panose="020B0300000000000000" charset="-122"/>
                <a:cs typeface="Times New Roman" panose="02020603050405020304" charset="0"/>
              </a:rPr>
              <a:t>O</a:t>
            </a:r>
            <a:endParaRPr lang="en-US" sz="1200">
              <a:latin typeface="Times New Roman" panose="02020603050405020304" charset="0"/>
              <a:ea typeface="HP Simplified Hans Light" panose="020B0300000000000000" charset="-122"/>
              <a:cs typeface="Times New Roman" panose="0202060305040502030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000115" y="3460115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YES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992370" y="4081780"/>
            <a:ext cx="1905" cy="278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4358005" y="6431915"/>
            <a:ext cx="1305560" cy="3225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3867785" y="1552575"/>
            <a:ext cx="2258695" cy="50355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Insert value for b 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4275" y="2056130"/>
            <a:ext cx="2540" cy="295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6284595" y="3549015"/>
            <a:ext cx="2148840" cy="4451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print TRUE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owchart: Decision 20"/>
          <p:cNvSpPr/>
          <p:nvPr/>
        </p:nvSpPr>
        <p:spPr>
          <a:xfrm>
            <a:off x="3977005" y="4371975"/>
            <a:ext cx="2032000" cy="626745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Is c == 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4227195" y="2351405"/>
            <a:ext cx="1536700" cy="251460"/>
          </a:xfrm>
          <a:prstGeom prst="flowChartProcess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 = a + 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4218940" y="2880995"/>
            <a:ext cx="1567815" cy="300990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 = a - b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008880" y="3181985"/>
            <a:ext cx="1905" cy="278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999355" y="2602865"/>
            <a:ext cx="1905" cy="278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5993130" y="4462780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YES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985510" y="4683125"/>
            <a:ext cx="50609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996815" y="4963795"/>
            <a:ext cx="638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1200">
                <a:latin typeface="Times New Roman" panose="02020603050405020304" charset="0"/>
                <a:ea typeface="HP Simplified Hans Light" panose="020B0300000000000000" charset="-122"/>
                <a:cs typeface="Times New Roman" panose="02020603050405020304" charset="0"/>
              </a:rPr>
              <a:t>O</a:t>
            </a:r>
            <a:endParaRPr lang="en-US" sz="1200">
              <a:latin typeface="Times New Roman" panose="02020603050405020304" charset="0"/>
              <a:ea typeface="HP Simplified Hans Light" panose="020B0300000000000000" charset="-122"/>
              <a:cs typeface="Times New Roman" panose="02020603050405020304" charset="0"/>
            </a:endParaRPr>
          </a:p>
        </p:txBody>
      </p:sp>
      <p:sp>
        <p:nvSpPr>
          <p:cNvPr id="37" name="Flowchart: Data 36"/>
          <p:cNvSpPr/>
          <p:nvPr/>
        </p:nvSpPr>
        <p:spPr>
          <a:xfrm>
            <a:off x="6284595" y="4462780"/>
            <a:ext cx="2148840" cy="4451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print TRUE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992370" y="4998720"/>
            <a:ext cx="3810" cy="205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3979545" y="5201285"/>
            <a:ext cx="2061845" cy="548005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Is d == 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4940935" y="5706110"/>
            <a:ext cx="6483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1200">
                <a:latin typeface="Times New Roman" panose="02020603050405020304" charset="0"/>
                <a:ea typeface="HP Simplified Hans Light" panose="020B0300000000000000" charset="-122"/>
                <a:cs typeface="Times New Roman" panose="02020603050405020304" charset="0"/>
              </a:rPr>
              <a:t>O</a:t>
            </a:r>
            <a:endParaRPr lang="en-US" sz="1200">
              <a:latin typeface="Times New Roman" panose="02020603050405020304" charset="0"/>
              <a:ea typeface="HP Simplified Hans Light" panose="020B0300000000000000" charset="-122"/>
              <a:cs typeface="Times New Roman" panose="020206030504050203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5943600" y="5260975"/>
            <a:ext cx="498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YES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91735" y="5752465"/>
            <a:ext cx="7620" cy="182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ata 44"/>
          <p:cNvSpPr/>
          <p:nvPr/>
        </p:nvSpPr>
        <p:spPr>
          <a:xfrm>
            <a:off x="6126480" y="5260975"/>
            <a:ext cx="2180590" cy="44513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print TRUE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lowchart: Data 45"/>
          <p:cNvSpPr/>
          <p:nvPr/>
        </p:nvSpPr>
        <p:spPr>
          <a:xfrm>
            <a:off x="3936365" y="5935345"/>
            <a:ext cx="2148840" cy="344805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print FALSE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07610" y="6258560"/>
            <a:ext cx="3175" cy="173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224520" y="3775710"/>
            <a:ext cx="5524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/>
          <p:cNvSpPr/>
          <p:nvPr/>
        </p:nvSpPr>
        <p:spPr>
          <a:xfrm>
            <a:off x="8776970" y="3616960"/>
            <a:ext cx="1305560" cy="3225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224520" y="4683125"/>
            <a:ext cx="5524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8776970" y="4524375"/>
            <a:ext cx="1305560" cy="3225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090535" y="5481320"/>
            <a:ext cx="55245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/>
          <p:cNvSpPr/>
          <p:nvPr/>
        </p:nvSpPr>
        <p:spPr>
          <a:xfrm>
            <a:off x="8642985" y="5322570"/>
            <a:ext cx="1305560" cy="3225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520" y="-281305"/>
            <a:ext cx="10515600" cy="90678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520" y="835025"/>
            <a:ext cx="10515600" cy="5093335"/>
          </a:xfrm>
        </p:spPr>
        <p:txBody>
          <a:bodyPr/>
          <a:p>
            <a:pPr marL="0" indent="0">
              <a:buNone/>
            </a:pPr>
            <a:r>
              <a:rPr lang="en-US"/>
              <a:t>EXERCISE 4</a:t>
            </a:r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4059555" y="222250"/>
            <a:ext cx="2032000" cy="4368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071745" y="659130"/>
            <a:ext cx="3810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3891280" y="881380"/>
            <a:ext cx="2259965" cy="6121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Insert value for a 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66665" y="1493520"/>
            <a:ext cx="635" cy="22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019040" y="6169660"/>
            <a:ext cx="3810" cy="205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4222750" y="5041900"/>
            <a:ext cx="1812290" cy="372110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f= a + b+ c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067300" y="4763770"/>
            <a:ext cx="1905" cy="278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4413885" y="6375400"/>
            <a:ext cx="1305560" cy="3225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3946525" y="2569210"/>
            <a:ext cx="2258695" cy="5969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Insert value for 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3937635" y="1721485"/>
            <a:ext cx="2258695" cy="61214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Insert value for b 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67300" y="2333625"/>
            <a:ext cx="4445" cy="235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67300" y="3723640"/>
            <a:ext cx="444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67300" y="3166110"/>
            <a:ext cx="1270" cy="185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062220" y="4243705"/>
            <a:ext cx="444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ata 30"/>
          <p:cNvSpPr/>
          <p:nvPr/>
        </p:nvSpPr>
        <p:spPr>
          <a:xfrm>
            <a:off x="3775710" y="3945890"/>
            <a:ext cx="2706370" cy="297815"/>
          </a:xfrm>
          <a:prstGeom prst="flowChartInputOutpu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 d=min(raphael)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32" name="Flowchart: Data 31"/>
          <p:cNvSpPr/>
          <p:nvPr/>
        </p:nvSpPr>
        <p:spPr>
          <a:xfrm>
            <a:off x="3662680" y="4465955"/>
            <a:ext cx="2776220" cy="297815"/>
          </a:xfrm>
          <a:prstGeom prst="flowChartInputOutpu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 e=max(raphael)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33" name="Flowchart: Data 32"/>
          <p:cNvSpPr/>
          <p:nvPr/>
        </p:nvSpPr>
        <p:spPr>
          <a:xfrm>
            <a:off x="3733165" y="5692140"/>
            <a:ext cx="2706370" cy="405130"/>
          </a:xfrm>
          <a:prstGeom prst="flowChartInputOutpu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 - d - e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4279265" y="3351530"/>
            <a:ext cx="1812290" cy="372110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raphael = [a,b,c]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085080" y="5414010"/>
            <a:ext cx="1905" cy="278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80"/>
          </a:xfrm>
        </p:spPr>
        <p:txBody>
          <a:bodyPr>
            <a:normAutofit fontScale="90000"/>
          </a:bodyPr>
          <a:p>
            <a:r>
              <a:rPr lang="en-US"/>
              <a:t>EXERCISE 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190"/>
            <a:ext cx="10515600" cy="5165090"/>
          </a:xfrm>
        </p:spPr>
        <p:txBody>
          <a:bodyPr/>
          <a:p>
            <a:endParaRPr lang="en-US"/>
          </a:p>
        </p:txBody>
      </p:sp>
      <p:sp>
        <p:nvSpPr>
          <p:cNvPr id="8" name="Flowchart: Terminator 7"/>
          <p:cNvSpPr/>
          <p:nvPr/>
        </p:nvSpPr>
        <p:spPr>
          <a:xfrm>
            <a:off x="3918585" y="1286510"/>
            <a:ext cx="2032000" cy="60706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4930140" y="1893570"/>
            <a:ext cx="4445" cy="321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3918585" y="2214880"/>
            <a:ext cx="2105660" cy="57785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Accept value for 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4924425" y="2792730"/>
            <a:ext cx="5715" cy="4044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4078605" y="3197225"/>
            <a:ext cx="1691640" cy="560070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a-=1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result = 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Flowchart: Decision 50"/>
          <p:cNvSpPr/>
          <p:nvPr/>
        </p:nvSpPr>
        <p:spPr>
          <a:xfrm>
            <a:off x="3995420" y="4077970"/>
            <a:ext cx="1955165" cy="725170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Is a&gt;0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4969510" y="4801870"/>
            <a:ext cx="6388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ea typeface="HP Simplified Hans Light" panose="020B0300000000000000" charset="-122"/>
                <a:cs typeface="Times New Roman" panose="02020603050405020304" charset="0"/>
              </a:rPr>
              <a:t>NO</a:t>
            </a:r>
            <a:endParaRPr lang="en-US" sz="1200">
              <a:latin typeface="Times New Roman" panose="02020603050405020304" charset="0"/>
              <a:ea typeface="HP Simplified Hans Light" panose="020B0300000000000000" charset="-122"/>
              <a:cs typeface="Times New Roman" panose="02020603050405020304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5950585" y="4186555"/>
            <a:ext cx="4914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YES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6442075" y="4177665"/>
            <a:ext cx="1691640" cy="525145"/>
          </a:xfrm>
          <a:prstGeom prst="flowChart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result += a**3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a-=1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969510" y="3737610"/>
            <a:ext cx="4445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69510" y="4803140"/>
            <a:ext cx="10160" cy="319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958205" y="4435475"/>
            <a:ext cx="48387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s 60"/>
          <p:cNvSpPr/>
          <p:nvPr/>
        </p:nvSpPr>
        <p:spPr>
          <a:xfrm>
            <a:off x="4239260" y="5122545"/>
            <a:ext cx="1470025" cy="4667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return result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924425" y="5589270"/>
            <a:ext cx="4445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Terminator 62"/>
          <p:cNvSpPr/>
          <p:nvPr/>
        </p:nvSpPr>
        <p:spPr>
          <a:xfrm>
            <a:off x="4271645" y="5959475"/>
            <a:ext cx="1305560" cy="3225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END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308850" y="4716780"/>
            <a:ext cx="1905" cy="1022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4918710" y="5700395"/>
            <a:ext cx="2390140" cy="1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Presentation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Microsoft JhengHei UI Light</vt:lpstr>
      <vt:lpstr>HP Simplified Jpan Light</vt:lpstr>
      <vt:lpstr>HP Simplified Hans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ojeah</cp:lastModifiedBy>
  <cp:revision>2</cp:revision>
  <dcterms:created xsi:type="dcterms:W3CDTF">2021-04-20T08:57:11Z</dcterms:created>
  <dcterms:modified xsi:type="dcterms:W3CDTF">2021-04-20T08:57:59Z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