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9" r:id="rId2"/>
    <p:sldId id="268" r:id="rId3"/>
    <p:sldId id="257" r:id="rId4"/>
    <p:sldId id="271" r:id="rId5"/>
    <p:sldId id="258" r:id="rId6"/>
    <p:sldId id="259" r:id="rId7"/>
    <p:sldId id="272" r:id="rId8"/>
    <p:sldId id="260" r:id="rId9"/>
    <p:sldId id="261" r:id="rId10"/>
    <p:sldId id="273" r:id="rId11"/>
    <p:sldId id="263" r:id="rId12"/>
    <p:sldId id="262" r:id="rId13"/>
    <p:sldId id="274" r:id="rId14"/>
    <p:sldId id="264" r:id="rId15"/>
    <p:sldId id="265" r:id="rId16"/>
    <p:sldId id="276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472186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Algorithm to find the roots of a quadratic equation ax</a:t>
            </a:r>
            <a:r>
              <a:rPr lang="en-US" baseline="30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2</a:t>
            </a:r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+bx+c=0</a:t>
            </a:r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/>
            </a:r>
            <a:b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637665"/>
            <a:ext cx="9144000" cy="31686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Alogorithm to find the GCD of two numbers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2890"/>
            <a:ext cx="10515600" cy="5877560"/>
          </a:xfr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INPUT number of values</a:t>
            </a:r>
          </a:p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INPUT values</a:t>
            </a:r>
          </a:p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COMPUTE values divided by first divisible prime number for any value</a:t>
            </a:r>
          </a:p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IF remainder ==1 THEN</a:t>
            </a:r>
          </a:p>
          <a:p>
            <a:pPr marL="457200" lvl="1"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COMPUTE m = multiplication of all prime numbers used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PRINT m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ELSE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COMPUTE values divided by next divisible prime number</a:t>
            </a:r>
          </a:p>
          <a:p>
            <a:pPr marL="457200" lvl="1"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COMPUTE m = multiplication of all prime numbers used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PRINT m</a:t>
            </a:r>
          </a:p>
          <a:p>
            <a:pPr marL="457200" lvl="1" indent="0">
              <a:buNone/>
            </a:pP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ENDIF</a:t>
            </a:r>
          </a:p>
          <a:p>
            <a:pPr marL="457200" lvl="1" indent="0">
              <a:buNone/>
            </a:pP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" y="0"/>
            <a:ext cx="12191365" cy="6924040"/>
          </a:xfr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4" name="Flowchart: Terminator 3"/>
          <p:cNvSpPr/>
          <p:nvPr/>
        </p:nvSpPr>
        <p:spPr>
          <a:xfrm>
            <a:off x="4187825" y="0"/>
            <a:ext cx="1976755" cy="322580"/>
          </a:xfrm>
          <a:prstGeom prst="flowChartTerminator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START</a:t>
            </a:r>
          </a:p>
        </p:txBody>
      </p:sp>
      <p:cxnSp>
        <p:nvCxnSpPr>
          <p:cNvPr id="5" name="Straight Arrow Connector 4"/>
          <p:cNvCxnSpPr>
            <a:endCxn id="13" idx="1"/>
          </p:cNvCxnSpPr>
          <p:nvPr/>
        </p:nvCxnSpPr>
        <p:spPr>
          <a:xfrm flipH="1">
            <a:off x="5170170" y="1213485"/>
            <a:ext cx="5715" cy="2533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5175885" y="1981200"/>
            <a:ext cx="8890" cy="2051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194300" y="4068445"/>
            <a:ext cx="635" cy="323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184775" y="2702560"/>
            <a:ext cx="0" cy="3289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175885" y="340360"/>
            <a:ext cx="4445" cy="2279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ata 10"/>
          <p:cNvSpPr/>
          <p:nvPr/>
        </p:nvSpPr>
        <p:spPr>
          <a:xfrm>
            <a:off x="4334510" y="6022340"/>
            <a:ext cx="1719580" cy="220345"/>
          </a:xfrm>
          <a:prstGeom prst="flowChartInputOutpu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 m</a:t>
            </a:r>
          </a:p>
        </p:txBody>
      </p:sp>
      <p:sp>
        <p:nvSpPr>
          <p:cNvPr id="13" name="Flowchart: Data 12"/>
          <p:cNvSpPr/>
          <p:nvPr/>
        </p:nvSpPr>
        <p:spPr>
          <a:xfrm>
            <a:off x="3919220" y="1466850"/>
            <a:ext cx="2501900" cy="514350"/>
          </a:xfrm>
          <a:prstGeom prst="flowChartInputOutpu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Input values</a:t>
            </a:r>
          </a:p>
        </p:txBody>
      </p:sp>
      <p:sp>
        <p:nvSpPr>
          <p:cNvPr id="14" name="Flowchart: Data 13"/>
          <p:cNvSpPr/>
          <p:nvPr/>
        </p:nvSpPr>
        <p:spPr>
          <a:xfrm>
            <a:off x="3914140" y="568325"/>
            <a:ext cx="2501265" cy="645160"/>
          </a:xfrm>
          <a:prstGeom prst="flowChartInputOutpu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Input number of values </a:t>
            </a:r>
          </a:p>
        </p:txBody>
      </p:sp>
      <p:sp>
        <p:nvSpPr>
          <p:cNvPr id="16" name="Flowchart: Decision 15"/>
          <p:cNvSpPr/>
          <p:nvPr/>
        </p:nvSpPr>
        <p:spPr>
          <a:xfrm>
            <a:off x="3492500" y="3031490"/>
            <a:ext cx="3344545" cy="1036955"/>
          </a:xfrm>
          <a:prstGeom prst="flowChartDecision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 remainder ==1 for all numbers 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3388360" y="2186305"/>
            <a:ext cx="3584575" cy="588010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Divide values by first divisible prime number for any value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3597275" y="4392295"/>
            <a:ext cx="3134995" cy="505460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Divide by next divisible prime number for any value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108325" y="4723765"/>
            <a:ext cx="1209675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3116580" y="2871470"/>
            <a:ext cx="9525" cy="1852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108325" y="2862580"/>
            <a:ext cx="2076450" cy="88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939280" y="2477770"/>
            <a:ext cx="535940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7466965" y="2477770"/>
            <a:ext cx="8255" cy="2700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203190" y="4897755"/>
            <a:ext cx="1270" cy="3956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194300" y="5177790"/>
            <a:ext cx="22802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/>
          <p:cNvSpPr/>
          <p:nvPr/>
        </p:nvSpPr>
        <p:spPr>
          <a:xfrm>
            <a:off x="4187825" y="5293360"/>
            <a:ext cx="1954530" cy="505460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 = multiply prime numbers used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5204460" y="5798820"/>
            <a:ext cx="635" cy="2235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203190" y="6242685"/>
            <a:ext cx="1270" cy="220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Terminator 30"/>
          <p:cNvSpPr/>
          <p:nvPr/>
        </p:nvSpPr>
        <p:spPr>
          <a:xfrm>
            <a:off x="4177030" y="6463665"/>
            <a:ext cx="1976755" cy="322580"/>
          </a:xfrm>
          <a:prstGeom prst="flowChartTerminator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637665"/>
            <a:ext cx="9144000" cy="31686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Alogorithm to find the LCM of two numbers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2285"/>
            <a:ext cx="10515600" cy="5674995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INPUT numbers of values</a:t>
            </a:r>
          </a:p>
          <a:p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INPUT values</a:t>
            </a:r>
          </a:p>
          <a:p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COMPUTE a = first prime number that can divide all values used</a:t>
            </a:r>
          </a:p>
          <a:p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COMPUTE b = values divided by a</a:t>
            </a:r>
          </a:p>
          <a:p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PRINT b</a:t>
            </a:r>
          </a:p>
          <a:p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1365" cy="6926580"/>
          </a:xfr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Flowchart: Terminator 3"/>
          <p:cNvSpPr/>
          <p:nvPr/>
        </p:nvSpPr>
        <p:spPr>
          <a:xfrm>
            <a:off x="4293870" y="449580"/>
            <a:ext cx="2343785" cy="395605"/>
          </a:xfrm>
          <a:prstGeom prst="flowChartTerminator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START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497830" y="4926965"/>
            <a:ext cx="9525" cy="4133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5479415" y="2363470"/>
            <a:ext cx="635" cy="3663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469890" y="1494790"/>
            <a:ext cx="635" cy="490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461000" y="845185"/>
            <a:ext cx="9525" cy="3219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ata 8"/>
          <p:cNvSpPr/>
          <p:nvPr/>
        </p:nvSpPr>
        <p:spPr>
          <a:xfrm>
            <a:off x="4114800" y="1167130"/>
            <a:ext cx="2592070" cy="488315"/>
          </a:xfrm>
          <a:prstGeom prst="flowChartInputOutpu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Input number of values</a:t>
            </a:r>
          </a:p>
        </p:txBody>
      </p:sp>
      <p:sp>
        <p:nvSpPr>
          <p:cNvPr id="10" name="Flowchart: Data 9"/>
          <p:cNvSpPr/>
          <p:nvPr/>
        </p:nvSpPr>
        <p:spPr>
          <a:xfrm>
            <a:off x="4114800" y="1985010"/>
            <a:ext cx="2592070" cy="378460"/>
          </a:xfrm>
          <a:prstGeom prst="flowChartInputOutpu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Input values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4046220" y="2729865"/>
            <a:ext cx="2867660" cy="505460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= </a:t>
            </a:r>
            <a:r>
              <a:rPr lang="en-US">
                <a:sym typeface="+mn-ea"/>
              </a:rPr>
              <a:t>first prime number that can divide all values used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97830" y="4053205"/>
            <a:ext cx="0" cy="3498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89575" y="3235325"/>
            <a:ext cx="8255" cy="3124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/>
          <p:cNvSpPr/>
          <p:nvPr/>
        </p:nvSpPr>
        <p:spPr>
          <a:xfrm>
            <a:off x="4060190" y="3547745"/>
            <a:ext cx="2867660" cy="505460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 = values divided by a</a:t>
            </a:r>
          </a:p>
        </p:txBody>
      </p:sp>
      <p:sp>
        <p:nvSpPr>
          <p:cNvPr id="15" name="Flowchart: Data 14"/>
          <p:cNvSpPr/>
          <p:nvPr/>
        </p:nvSpPr>
        <p:spPr>
          <a:xfrm>
            <a:off x="4293870" y="4403090"/>
            <a:ext cx="2536190" cy="523875"/>
          </a:xfrm>
          <a:prstGeom prst="flowChartInputOutpu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 b</a:t>
            </a:r>
          </a:p>
        </p:txBody>
      </p:sp>
      <p:sp>
        <p:nvSpPr>
          <p:cNvPr id="16" name="Flowchart: Terminator 15"/>
          <p:cNvSpPr/>
          <p:nvPr/>
        </p:nvSpPr>
        <p:spPr>
          <a:xfrm>
            <a:off x="4762500" y="5340350"/>
            <a:ext cx="1480185" cy="422910"/>
          </a:xfrm>
          <a:prstGeom prst="flowChartTerminator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STOP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3343910"/>
          </a:xfrm>
        </p:spPr>
        <p:txBody>
          <a:bodyPr/>
          <a:lstStyle/>
          <a:p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Alogorithm to find Factorial of number 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2785"/>
            <a:ext cx="10515600" cy="5473065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INPUT n = number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COMPUTE a = list of all positive integers from 1 to n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COMPUTE b = product of all the values in a 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PRINT b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635" cy="6857365"/>
          </a:xfr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4" name="Flowchart: Terminator 3"/>
          <p:cNvSpPr/>
          <p:nvPr/>
        </p:nvSpPr>
        <p:spPr>
          <a:xfrm>
            <a:off x="4523105" y="623570"/>
            <a:ext cx="1553845" cy="468630"/>
          </a:xfrm>
          <a:prstGeom prst="flowChartTerminator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START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297805" y="1017905"/>
            <a:ext cx="5080" cy="5721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323205" y="4337685"/>
            <a:ext cx="0" cy="6991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323205" y="3345815"/>
            <a:ext cx="8890" cy="4870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27015" y="2225040"/>
            <a:ext cx="5080" cy="4679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s 13"/>
          <p:cNvSpPr/>
          <p:nvPr/>
        </p:nvSpPr>
        <p:spPr>
          <a:xfrm>
            <a:off x="3992245" y="1590040"/>
            <a:ext cx="2673985" cy="65278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ym typeface="+mn-ea"/>
              </a:rPr>
              <a:t> a = list of all positive integers from 1 to n</a:t>
            </a:r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3992880" y="2693035"/>
            <a:ext cx="2673985" cy="65278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ym typeface="+mn-ea"/>
              </a:rPr>
              <a:t>b = product of all the values in a</a:t>
            </a:r>
            <a:endParaRPr lang="en-US"/>
          </a:p>
        </p:txBody>
      </p:sp>
      <p:sp>
        <p:nvSpPr>
          <p:cNvPr id="16" name="Flowchart: Data 15"/>
          <p:cNvSpPr/>
          <p:nvPr/>
        </p:nvSpPr>
        <p:spPr>
          <a:xfrm>
            <a:off x="4086225" y="3832860"/>
            <a:ext cx="2426970" cy="606425"/>
          </a:xfrm>
          <a:prstGeom prst="flowChartInputOutpu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 b</a:t>
            </a:r>
          </a:p>
        </p:txBody>
      </p:sp>
      <p:sp>
        <p:nvSpPr>
          <p:cNvPr id="17" name="Flowchart: Terminator 16"/>
          <p:cNvSpPr/>
          <p:nvPr/>
        </p:nvSpPr>
        <p:spPr>
          <a:xfrm>
            <a:off x="4552950" y="5036820"/>
            <a:ext cx="1553845" cy="468630"/>
          </a:xfrm>
          <a:prstGeom prst="flowChartTerminator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8950" y="549275"/>
            <a:ext cx="10882630" cy="6179185"/>
          </a:xfr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>
                <a:latin typeface="Georgia" panose="02040502050405020303" charset="0"/>
                <a:cs typeface="Georgia" panose="02040502050405020303" charset="0"/>
              </a:rPr>
              <a:t>Pseudocode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INPUT a,b,c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COMPUTE d = sqrt(b*b-(4*a*c))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IF d &gt; 0 THEN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	COMPUTE x1 = (-b+d)/(2*a)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COMPUTE x2 = (-b+d)/(2*a)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PRINT x1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PRINT x2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ELSE IF d == 0 THEN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COMPUTE x1=x2= -b/(2*a)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PRINT x1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PRINT x2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ELSE 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PRINT There is no real root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ENDIF</a:t>
            </a:r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endParaRPr lang="en-US" sz="1700"/>
          </a:p>
          <a:p>
            <a:endParaRPr lang="en-US" sz="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0485" y="0"/>
            <a:ext cx="12420600" cy="6922770"/>
          </a:xfr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4" name="Flowchart: Terminator 3"/>
          <p:cNvSpPr/>
          <p:nvPr/>
        </p:nvSpPr>
        <p:spPr>
          <a:xfrm>
            <a:off x="4384040" y="73660"/>
            <a:ext cx="1933575" cy="491490"/>
          </a:xfrm>
          <a:prstGeom prst="flowChartTerminator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START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61000" y="5963920"/>
            <a:ext cx="0" cy="382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5318125" y="565150"/>
            <a:ext cx="18415" cy="3467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/>
          <p:cNvSpPr/>
          <p:nvPr/>
        </p:nvSpPr>
        <p:spPr>
          <a:xfrm>
            <a:off x="4316095" y="911860"/>
            <a:ext cx="2070100" cy="456565"/>
          </a:xfrm>
          <a:prstGeom prst="flowChartInputOutpu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Input a,b,c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318125" y="1368425"/>
            <a:ext cx="14605" cy="4102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Process 8"/>
          <p:cNvSpPr/>
          <p:nvPr/>
        </p:nvSpPr>
        <p:spPr>
          <a:xfrm>
            <a:off x="4039870" y="1778635"/>
            <a:ext cx="2622550" cy="60642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ym typeface="+mn-ea"/>
              </a:rPr>
              <a:t>d = sqrt(b*b-(4*a*c))</a:t>
            </a:r>
            <a:endParaRPr lang="en-US"/>
          </a:p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300345" y="2385060"/>
            <a:ext cx="17780" cy="4368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ecision 10"/>
          <p:cNvSpPr/>
          <p:nvPr/>
        </p:nvSpPr>
        <p:spPr>
          <a:xfrm>
            <a:off x="4308475" y="2821940"/>
            <a:ext cx="2000885" cy="803275"/>
          </a:xfrm>
          <a:prstGeom prst="flowChartDecision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 d &gt; 0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317615" y="3223895"/>
            <a:ext cx="6400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318125" y="3625215"/>
            <a:ext cx="6985" cy="427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/>
          <p:cNvSpPr/>
          <p:nvPr/>
        </p:nvSpPr>
        <p:spPr>
          <a:xfrm>
            <a:off x="6957695" y="2937510"/>
            <a:ext cx="1962785" cy="571500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>
                <a:sym typeface="+mn-ea"/>
              </a:rPr>
              <a:t>x1 = (-b+d)/(2*a)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x2 = (-b+d)/(2*a)</a:t>
            </a:r>
            <a:endParaRPr lang="en-US"/>
          </a:p>
        </p:txBody>
      </p:sp>
      <p:sp>
        <p:nvSpPr>
          <p:cNvPr id="15" name="Flowchart: Process 14"/>
          <p:cNvSpPr/>
          <p:nvPr/>
        </p:nvSpPr>
        <p:spPr>
          <a:xfrm>
            <a:off x="6957695" y="4177030"/>
            <a:ext cx="1963420" cy="67881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>
                <a:sym typeface="+mn-ea"/>
              </a:rPr>
              <a:t>x1=x2= -b/(2*a)</a:t>
            </a:r>
            <a:endParaRPr lang="en-US"/>
          </a:p>
        </p:txBody>
      </p:sp>
      <p:sp>
        <p:nvSpPr>
          <p:cNvPr id="16" name="Flowchart: Decision 15"/>
          <p:cNvSpPr/>
          <p:nvPr/>
        </p:nvSpPr>
        <p:spPr>
          <a:xfrm>
            <a:off x="4316095" y="4050030"/>
            <a:ext cx="2000885" cy="803275"/>
          </a:xfrm>
          <a:prstGeom prst="flowChartDecision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 d == 0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309360" y="4446270"/>
            <a:ext cx="669290" cy="114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336540" y="4856480"/>
            <a:ext cx="14605" cy="4108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ata 18"/>
          <p:cNvSpPr/>
          <p:nvPr/>
        </p:nvSpPr>
        <p:spPr>
          <a:xfrm>
            <a:off x="3845560" y="5267325"/>
            <a:ext cx="2927350" cy="696595"/>
          </a:xfrm>
          <a:prstGeom prst="flowChartInputOutpu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 ‘There are no real roots’</a:t>
            </a:r>
          </a:p>
        </p:txBody>
      </p:sp>
      <p:sp>
        <p:nvSpPr>
          <p:cNvPr id="20" name="Flowchart: Data 19"/>
          <p:cNvSpPr/>
          <p:nvPr/>
        </p:nvSpPr>
        <p:spPr>
          <a:xfrm>
            <a:off x="9406255" y="4230370"/>
            <a:ext cx="2070735" cy="571500"/>
          </a:xfrm>
          <a:prstGeom prst="flowChartInputOutpu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 x1,x2</a:t>
            </a:r>
          </a:p>
        </p:txBody>
      </p:sp>
      <p:sp>
        <p:nvSpPr>
          <p:cNvPr id="21" name="Flowchart: Data 20"/>
          <p:cNvSpPr/>
          <p:nvPr/>
        </p:nvSpPr>
        <p:spPr>
          <a:xfrm>
            <a:off x="9406255" y="2937510"/>
            <a:ext cx="2070735" cy="615950"/>
          </a:xfrm>
          <a:prstGeom prst="flowChartInputOutpu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 x1,x2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8920480" y="4446270"/>
            <a:ext cx="753745" cy="139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921115" y="3143250"/>
            <a:ext cx="7708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</p:cNvCxnSpPr>
          <p:nvPr/>
        </p:nvCxnSpPr>
        <p:spPr>
          <a:xfrm>
            <a:off x="11269980" y="3245485"/>
            <a:ext cx="4584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1726545" y="3245485"/>
            <a:ext cx="1905" cy="2932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461635" y="6168390"/>
            <a:ext cx="6264910" cy="9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1249025" y="4500245"/>
            <a:ext cx="479425" cy="171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Terminator 27"/>
          <p:cNvSpPr/>
          <p:nvPr/>
        </p:nvSpPr>
        <p:spPr>
          <a:xfrm>
            <a:off x="4515485" y="6364605"/>
            <a:ext cx="1963420" cy="446405"/>
          </a:xfrm>
          <a:prstGeom prst="flowChartTerminator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END</a:t>
            </a:r>
          </a:p>
        </p:txBody>
      </p:sp>
      <p:sp>
        <p:nvSpPr>
          <p:cNvPr id="29" name="Text Box 28"/>
          <p:cNvSpPr txBox="1"/>
          <p:nvPr/>
        </p:nvSpPr>
        <p:spPr>
          <a:xfrm>
            <a:off x="6316980" y="2937510"/>
            <a:ext cx="65278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30" name="Text Box 29"/>
          <p:cNvSpPr txBox="1"/>
          <p:nvPr/>
        </p:nvSpPr>
        <p:spPr>
          <a:xfrm>
            <a:off x="6311265" y="4077970"/>
            <a:ext cx="65278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32" name="Text Box 31"/>
          <p:cNvSpPr txBox="1"/>
          <p:nvPr/>
        </p:nvSpPr>
        <p:spPr>
          <a:xfrm>
            <a:off x="5351145" y="3655060"/>
            <a:ext cx="53784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33" name="Text Box 32"/>
          <p:cNvSpPr txBox="1"/>
          <p:nvPr/>
        </p:nvSpPr>
        <p:spPr>
          <a:xfrm>
            <a:off x="5461000" y="4853305"/>
            <a:ext cx="53784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472186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Algorithm to find the roots of a cubic equation ax</a:t>
            </a:r>
            <a:r>
              <a:rPr lang="en-US" baseline="30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3</a:t>
            </a:r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+bx</a:t>
            </a:r>
            <a:r>
              <a:rPr lang="en-US" baseline="30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2</a:t>
            </a:r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+cx+d=0</a:t>
            </a:r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/>
            </a:r>
            <a:b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25" y="504825"/>
            <a:ext cx="10515600" cy="6186805"/>
          </a:xfrm>
          <a:noFill/>
          <a:ln w="28575" cmpd="sng">
            <a:solidFill>
              <a:srgbClr val="00206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2300">
                <a:latin typeface="Times New Roman" panose="02020603050405020304" charset="0"/>
                <a:cs typeface="Times New Roman" panose="02020603050405020304" charset="0"/>
              </a:rPr>
              <a:t>INPUT a,b,c,d</a:t>
            </a:r>
          </a:p>
          <a:p>
            <a:r>
              <a:rPr lang="en-US" sz="2300">
                <a:latin typeface="Times New Roman" panose="02020603050405020304" charset="0"/>
                <a:cs typeface="Times New Roman" panose="02020603050405020304" charset="0"/>
              </a:rPr>
              <a:t>COMPUTE a1 = b/a</a:t>
            </a:r>
          </a:p>
          <a:p>
            <a:r>
              <a:rPr lang="en-US" sz="2300">
                <a:latin typeface="Times New Roman" panose="02020603050405020304" charset="0"/>
                <a:cs typeface="Times New Roman" panose="02020603050405020304" charset="0"/>
              </a:rPr>
              <a:t>COMPUTE a2 = c/a</a:t>
            </a:r>
          </a:p>
          <a:p>
            <a:r>
              <a:rPr lang="en-US" sz="2300">
                <a:latin typeface="Times New Roman" panose="02020603050405020304" charset="0"/>
                <a:cs typeface="Times New Roman" panose="02020603050405020304" charset="0"/>
              </a:rPr>
              <a:t>COMPUTE a3 = d/a</a:t>
            </a:r>
          </a:p>
          <a:p>
            <a:r>
              <a:rPr lang="en-US" sz="2300">
                <a:latin typeface="Times New Roman" panose="02020603050405020304" charset="0"/>
                <a:cs typeface="Times New Roman" panose="02020603050405020304" charset="0"/>
              </a:rPr>
              <a:t>COMPUTE Q = ((3*a2)-((a1)^2))/9</a:t>
            </a:r>
          </a:p>
          <a:p>
            <a:r>
              <a:rPr lang="en-US" sz="2300">
                <a:latin typeface="Times New Roman" panose="02020603050405020304" charset="0"/>
                <a:cs typeface="Times New Roman" panose="02020603050405020304" charset="0"/>
              </a:rPr>
              <a:t>COMPUTE R = ((9*a1*a2)-(27*a3)-(2*(a1)^3))/54</a:t>
            </a:r>
          </a:p>
          <a:p>
            <a:r>
              <a:rPr lang="en-US" sz="2300">
                <a:latin typeface="Times New Roman" panose="02020603050405020304" charset="0"/>
                <a:cs typeface="Times New Roman" panose="02020603050405020304" charset="0"/>
              </a:rPr>
              <a:t>COMPUTE S = cuberoot of R+(((Q^3) + (R^2))^(1/2))</a:t>
            </a:r>
          </a:p>
          <a:p>
            <a:r>
              <a:rPr lang="en-US" sz="2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COMPUTE T = cuberoot of R-(((Q^3) + (R^2))^(1/2))</a:t>
            </a:r>
          </a:p>
          <a:p>
            <a:r>
              <a:rPr lang="en-US" sz="2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COMPUTE x1=</a:t>
            </a:r>
            <a:r>
              <a:rPr lang="en-US" sz="2300">
                <a:latin typeface="Times New Roman" panose="02020603050405020304" charset="0"/>
                <a:cs typeface="Times New Roman" panose="02020603050405020304" charset="0"/>
              </a:rPr>
              <a:t> ((S + T)-((1/3)*a1))</a:t>
            </a:r>
          </a:p>
          <a:p>
            <a:r>
              <a:rPr lang="en-US" sz="2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COMPUTE x2= ((-1/2)*(S + T)-((1/3)*a1) +( (1/2)*i*(3^(1/2))*(S - T)) </a:t>
            </a:r>
          </a:p>
          <a:p>
            <a:r>
              <a:rPr lang="en-US" sz="2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COMPUTE x3= ((-1/2)*(S + T)-((1/3)*a1) - ((1/2)*i*(3^(1/2))*(S - T))</a:t>
            </a:r>
          </a:p>
          <a:p>
            <a:r>
              <a:rPr lang="en-US" sz="2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PRINT x1</a:t>
            </a:r>
          </a:p>
          <a:p>
            <a:r>
              <a:rPr lang="en-US" sz="2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PRINT x2</a:t>
            </a:r>
          </a:p>
          <a:p>
            <a:r>
              <a:rPr lang="en-US" sz="2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PRINT x3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4780" y="-139065"/>
            <a:ext cx="12562840" cy="6997065"/>
          </a:xfrm>
          <a:ln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4" name="Flowchart: Terminator 3"/>
          <p:cNvSpPr/>
          <p:nvPr/>
        </p:nvSpPr>
        <p:spPr>
          <a:xfrm>
            <a:off x="545465" y="85090"/>
            <a:ext cx="2034540" cy="357505"/>
          </a:xfrm>
          <a:prstGeom prst="flowChartTerminator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START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534795" y="2959735"/>
            <a:ext cx="17780" cy="250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11" idx="0"/>
          </p:cNvCxnSpPr>
          <p:nvPr/>
        </p:nvCxnSpPr>
        <p:spPr>
          <a:xfrm flipH="1">
            <a:off x="1561465" y="442595"/>
            <a:ext cx="7620" cy="264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ata 7"/>
          <p:cNvSpPr/>
          <p:nvPr/>
        </p:nvSpPr>
        <p:spPr>
          <a:xfrm>
            <a:off x="8994140" y="5958205"/>
            <a:ext cx="2747010" cy="338455"/>
          </a:xfrm>
          <a:prstGeom prst="flowChartInputOutpu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 x1,x2,x3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9386570" y="6447790"/>
            <a:ext cx="1946275" cy="359410"/>
          </a:xfrm>
          <a:prstGeom prst="flowChartTerminator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END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704850" y="707390"/>
            <a:ext cx="1713230" cy="44640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ym typeface="+mn-ea"/>
              </a:rPr>
              <a:t>INPUT a,b,c,d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546860" y="1057910"/>
            <a:ext cx="13335" cy="2495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/>
        </p:nvSpPr>
        <p:spPr>
          <a:xfrm>
            <a:off x="704850" y="1307465"/>
            <a:ext cx="1715135" cy="838200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ym typeface="+mn-ea"/>
              </a:rPr>
              <a:t>a1 = b/a</a:t>
            </a:r>
            <a:endParaRPr lang="en-US"/>
          </a:p>
          <a:p>
            <a:pPr algn="ctr"/>
            <a:r>
              <a:rPr lang="en-US">
                <a:sym typeface="+mn-ea"/>
              </a:rPr>
              <a:t>a2 = c/a</a:t>
            </a:r>
          </a:p>
          <a:p>
            <a:pPr algn="ctr"/>
            <a:r>
              <a:rPr lang="en-US">
                <a:sym typeface="+mn-ea"/>
              </a:rPr>
              <a:t> a3 = d/a</a:t>
            </a: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82090" y="2167255"/>
            <a:ext cx="0" cy="292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241935" y="4091305"/>
            <a:ext cx="2639060" cy="67754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ym typeface="+mn-ea"/>
              </a:rPr>
              <a:t>S = cuberoot of R+(((Q^3) + (R^2))^(1/2))</a:t>
            </a:r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104140" y="3209925"/>
            <a:ext cx="2776855" cy="58864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ym typeface="+mn-ea"/>
              </a:rPr>
              <a:t>R = ((9*a1*a2)-(27*a3)-(2*(a1)^3))/54</a:t>
            </a:r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158750" y="2459990"/>
            <a:ext cx="2645410" cy="49974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ym typeface="+mn-ea"/>
              </a:rPr>
              <a:t>Q = ((3*a2)-((a1)^2))/9</a:t>
            </a:r>
            <a:endParaRPr lang="en-US"/>
          </a:p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0367645" y="5665470"/>
            <a:ext cx="0" cy="292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569085" y="3798570"/>
            <a:ext cx="0" cy="292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224155" y="5061585"/>
            <a:ext cx="2639060" cy="67754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ym typeface="+mn-ea"/>
              </a:rPr>
              <a:t>T = cuberoot of R-(((Q^3) + (R^2))^(1/2))</a:t>
            </a:r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534795" y="4768850"/>
            <a:ext cx="0" cy="292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0351770" y="6296660"/>
            <a:ext cx="15875" cy="1511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863215" y="5391785"/>
            <a:ext cx="367665" cy="177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Process 28"/>
          <p:cNvSpPr/>
          <p:nvPr/>
        </p:nvSpPr>
        <p:spPr>
          <a:xfrm>
            <a:off x="3230880" y="5105400"/>
            <a:ext cx="2225675" cy="58991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ym typeface="+mn-ea"/>
              </a:rPr>
              <a:t>x1=((S + T)-((1/3)*a1))</a:t>
            </a:r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5456555" y="5374005"/>
            <a:ext cx="367665" cy="177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5824220" y="5105400"/>
            <a:ext cx="2940685" cy="590550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ym typeface="+mn-ea"/>
              </a:rPr>
              <a:t> x2= ((-1/2)*(S + T)-((1/3)*a1) +( (1/2)*i*(3^(1/2))*(S - T)) </a:t>
            </a:r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8794750" y="5409565"/>
            <a:ext cx="367665" cy="177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Process 34"/>
          <p:cNvSpPr/>
          <p:nvPr/>
        </p:nvSpPr>
        <p:spPr>
          <a:xfrm>
            <a:off x="9162415" y="5104765"/>
            <a:ext cx="2940685" cy="590550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ym typeface="+mn-ea"/>
              </a:rPr>
              <a:t> x3= ((-1/2)*(S + T)-((1/3)*a1) -( (1/2)*i*(3^(1/2))*(S - T)) 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3434715"/>
          </a:xfrm>
        </p:spPr>
        <p:txBody>
          <a:bodyPr/>
          <a:lstStyle/>
          <a:p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Alogorithm to find the largest of three numbers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1515"/>
            <a:ext cx="10515600" cy="5475605"/>
          </a:xfrm>
          <a:ln w="28575" cmpd="sng">
            <a:solidFill>
              <a:srgbClr val="00206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INPUT a,b,c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IF a&gt;b and a&gt;c THEN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	PRINT a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ELSE IF b&gt;a and b&gt;c THEN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	PRINT b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ELSE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	PRINT c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ENDIF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0485"/>
            <a:ext cx="12256770" cy="6928485"/>
          </a:xfr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5" name="Flowchart: Terminator 4"/>
          <p:cNvSpPr/>
          <p:nvPr/>
        </p:nvSpPr>
        <p:spPr>
          <a:xfrm>
            <a:off x="4282440" y="741680"/>
            <a:ext cx="1731010" cy="377190"/>
          </a:xfrm>
          <a:prstGeom prst="flowChartTerminator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START</a:t>
            </a:r>
          </a:p>
        </p:txBody>
      </p:sp>
      <p:cxnSp>
        <p:nvCxnSpPr>
          <p:cNvPr id="6" name="Straight Arrow Connector 5"/>
          <p:cNvCxnSpPr>
            <a:endCxn id="10" idx="1"/>
          </p:cNvCxnSpPr>
          <p:nvPr/>
        </p:nvCxnSpPr>
        <p:spPr>
          <a:xfrm flipH="1">
            <a:off x="5149215" y="1118870"/>
            <a:ext cx="8890" cy="3035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166995" y="3954780"/>
            <a:ext cx="8890" cy="3098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14" idx="0"/>
          </p:cNvCxnSpPr>
          <p:nvPr/>
        </p:nvCxnSpPr>
        <p:spPr>
          <a:xfrm flipH="1">
            <a:off x="5147945" y="1852930"/>
            <a:ext cx="8890" cy="3035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3" idx="0"/>
          </p:cNvCxnSpPr>
          <p:nvPr/>
        </p:nvCxnSpPr>
        <p:spPr>
          <a:xfrm flipH="1">
            <a:off x="5166995" y="2888615"/>
            <a:ext cx="8890" cy="3035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ata 9"/>
          <p:cNvSpPr/>
          <p:nvPr/>
        </p:nvSpPr>
        <p:spPr>
          <a:xfrm>
            <a:off x="3975100" y="1422400"/>
            <a:ext cx="2347595" cy="430530"/>
          </a:xfrm>
          <a:prstGeom prst="flowChartInputOutpu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Input a,b,c</a:t>
            </a:r>
          </a:p>
        </p:txBody>
      </p:sp>
      <p:sp>
        <p:nvSpPr>
          <p:cNvPr id="13" name="Flowchart: Decision 12"/>
          <p:cNvSpPr/>
          <p:nvPr/>
        </p:nvSpPr>
        <p:spPr>
          <a:xfrm>
            <a:off x="4009390" y="3192145"/>
            <a:ext cx="2315210" cy="762635"/>
          </a:xfrm>
          <a:prstGeom prst="flowChartDecision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 b&gt;a and b&gt;c</a:t>
            </a:r>
          </a:p>
        </p:txBody>
      </p:sp>
      <p:sp>
        <p:nvSpPr>
          <p:cNvPr id="14" name="Flowchart: Decision 13"/>
          <p:cNvSpPr/>
          <p:nvPr/>
        </p:nvSpPr>
        <p:spPr>
          <a:xfrm>
            <a:off x="4128135" y="2156460"/>
            <a:ext cx="2038985" cy="732155"/>
          </a:xfrm>
          <a:prstGeom prst="flowChartDecision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 a&gt;b and a&gt;c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320155" y="3570605"/>
            <a:ext cx="346075" cy="5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167755" y="2520315"/>
            <a:ext cx="498475" cy="3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ata 17"/>
          <p:cNvSpPr/>
          <p:nvPr/>
        </p:nvSpPr>
        <p:spPr>
          <a:xfrm>
            <a:off x="4236720" y="4264660"/>
            <a:ext cx="1905635" cy="478155"/>
          </a:xfrm>
          <a:prstGeom prst="flowChartInputOutpu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 c</a:t>
            </a:r>
          </a:p>
        </p:txBody>
      </p:sp>
      <p:sp>
        <p:nvSpPr>
          <p:cNvPr id="19" name="Flowchart: Data 18"/>
          <p:cNvSpPr/>
          <p:nvPr/>
        </p:nvSpPr>
        <p:spPr>
          <a:xfrm>
            <a:off x="6468745" y="2301240"/>
            <a:ext cx="2013585" cy="441325"/>
          </a:xfrm>
          <a:prstGeom prst="flowChartInputOutpu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 a</a:t>
            </a:r>
          </a:p>
        </p:txBody>
      </p:sp>
      <p:sp>
        <p:nvSpPr>
          <p:cNvPr id="20" name="Flowchart: Data 19"/>
          <p:cNvSpPr/>
          <p:nvPr/>
        </p:nvSpPr>
        <p:spPr>
          <a:xfrm>
            <a:off x="6468745" y="3352800"/>
            <a:ext cx="2013585" cy="441325"/>
          </a:xfrm>
          <a:prstGeom prst="flowChartInputOutpu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 b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8253095" y="2518410"/>
            <a:ext cx="857250" cy="3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119870" y="2518410"/>
            <a:ext cx="635" cy="2325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8299450" y="3568700"/>
            <a:ext cx="820420" cy="1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185410" y="4742815"/>
            <a:ext cx="8890" cy="3098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Terminator 25"/>
          <p:cNvSpPr/>
          <p:nvPr/>
        </p:nvSpPr>
        <p:spPr>
          <a:xfrm>
            <a:off x="4324350" y="5052695"/>
            <a:ext cx="1731010" cy="414020"/>
          </a:xfrm>
          <a:prstGeom prst="flowChartTerminator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END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185410" y="4843780"/>
            <a:ext cx="39344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6055360" y="2156460"/>
            <a:ext cx="65278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28" name="Text Box 27"/>
          <p:cNvSpPr txBox="1"/>
          <p:nvPr/>
        </p:nvSpPr>
        <p:spPr>
          <a:xfrm>
            <a:off x="6142355" y="3244850"/>
            <a:ext cx="65278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31" name="Text Box 30"/>
          <p:cNvSpPr txBox="1"/>
          <p:nvPr/>
        </p:nvSpPr>
        <p:spPr>
          <a:xfrm>
            <a:off x="5185410" y="3896360"/>
            <a:ext cx="53784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30" name="Text Box 29"/>
          <p:cNvSpPr txBox="1"/>
          <p:nvPr/>
        </p:nvSpPr>
        <p:spPr>
          <a:xfrm>
            <a:off x="5274310" y="2856230"/>
            <a:ext cx="53784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632</Words>
  <Application>Microsoft Office PowerPoint</Application>
  <PresentationFormat>Widescreen</PresentationFormat>
  <Paragraphs>128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Georgia</vt:lpstr>
      <vt:lpstr>Times New Roman</vt:lpstr>
      <vt:lpstr>Office Theme</vt:lpstr>
      <vt:lpstr>Algorithm to find the roots of a quadratic equation ax2+bx+c=0 </vt:lpstr>
      <vt:lpstr>PowerPoint Presentation</vt:lpstr>
      <vt:lpstr>PowerPoint Presentation</vt:lpstr>
      <vt:lpstr>Algorithm to find the roots of a cubic equation ax3+bx2+cx+d=0 </vt:lpstr>
      <vt:lpstr>PowerPoint Presentation</vt:lpstr>
      <vt:lpstr>PowerPoint Presentation</vt:lpstr>
      <vt:lpstr>Alogorithm to find the largest of three numbers</vt:lpstr>
      <vt:lpstr>PowerPoint Presentation</vt:lpstr>
      <vt:lpstr>PowerPoint Presentation</vt:lpstr>
      <vt:lpstr>Alogorithm to find the GCD of two numbers</vt:lpstr>
      <vt:lpstr>PowerPoint Presentation</vt:lpstr>
      <vt:lpstr>PowerPoint Presentation</vt:lpstr>
      <vt:lpstr>Alogorithm to find the LCM of two numbers</vt:lpstr>
      <vt:lpstr>PowerPoint Presentation</vt:lpstr>
      <vt:lpstr>PowerPoint Presentation</vt:lpstr>
      <vt:lpstr>Alogorithm to find Factorial of number 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to find the roots of a quadratic equation ax2+bx+c=0 </dc:title>
  <dc:creator/>
  <cp:lastModifiedBy>SST-Lab</cp:lastModifiedBy>
  <cp:revision>3</cp:revision>
  <dcterms:created xsi:type="dcterms:W3CDTF">2021-04-27T07:22:00Z</dcterms:created>
  <dcterms:modified xsi:type="dcterms:W3CDTF">2021-04-29T15:00:21Z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