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68" r:id="rId4"/>
    <p:sldId id="257" r:id="rId5"/>
    <p:sldId id="271" r:id="rId6"/>
    <p:sldId id="258" r:id="rId7"/>
    <p:sldId id="259" r:id="rId8"/>
    <p:sldId id="272" r:id="rId9"/>
    <p:sldId id="260" r:id="rId10"/>
    <p:sldId id="261" r:id="rId11"/>
    <p:sldId id="273" r:id="rId12"/>
    <p:sldId id="263" r:id="rId13"/>
    <p:sldId id="262" r:id="rId14"/>
    <p:sldId id="274" r:id="rId15"/>
    <p:sldId id="264" r:id="rId16"/>
    <p:sldId id="265" r:id="rId17"/>
    <p:sldId id="276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72186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Algorithm to find the roots of a quadratic equation ax</a:t>
            </a:r>
            <a:r>
              <a:rPr lang="en-US" baseline="30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2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+bx+c=0</a:t>
            </a:r>
            <a:b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637665"/>
            <a:ext cx="9144000" cy="316865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Alogorithm to find the GCD of two numbers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877560"/>
          </a:xfrm>
          <a:ln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INPUT number of values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INPUT values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COMPUTE values divided by first divisible prime number for any value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IF remainder ==1 THEN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m = multiplication of all prime numbers used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ELSE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values divided by next divisible prime number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m = multiplication of all prime numbers used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m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ENDIF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0"/>
            <a:ext cx="12191365" cy="6924040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187825" y="0"/>
            <a:ext cx="1976755" cy="32258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cxnSp>
        <p:nvCxnSpPr>
          <p:cNvPr id="5" name="Straight Arrow Connector 4"/>
          <p:cNvCxnSpPr>
            <a:endCxn id="13" idx="1"/>
          </p:cNvCxnSpPr>
          <p:nvPr/>
        </p:nvCxnSpPr>
        <p:spPr>
          <a:xfrm flipH="1">
            <a:off x="5170170" y="1213485"/>
            <a:ext cx="5715" cy="25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175885" y="1981200"/>
            <a:ext cx="8890" cy="205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194300" y="4068445"/>
            <a:ext cx="635" cy="323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4775" y="2702560"/>
            <a:ext cx="0" cy="3289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75885" y="340360"/>
            <a:ext cx="4445" cy="227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ata 10"/>
          <p:cNvSpPr/>
          <p:nvPr/>
        </p:nvSpPr>
        <p:spPr>
          <a:xfrm>
            <a:off x="4334510" y="6022340"/>
            <a:ext cx="1719580" cy="22034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m</a:t>
            </a:r>
            <a:endParaRPr lang="en-US"/>
          </a:p>
        </p:txBody>
      </p:sp>
      <p:sp>
        <p:nvSpPr>
          <p:cNvPr id="13" name="Flowchart: Data 12"/>
          <p:cNvSpPr/>
          <p:nvPr/>
        </p:nvSpPr>
        <p:spPr>
          <a:xfrm>
            <a:off x="3919220" y="1466850"/>
            <a:ext cx="2501900" cy="51435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values</a:t>
            </a:r>
            <a:endParaRPr lang="en-US"/>
          </a:p>
        </p:txBody>
      </p:sp>
      <p:sp>
        <p:nvSpPr>
          <p:cNvPr id="14" name="Flowchart: Data 13"/>
          <p:cNvSpPr/>
          <p:nvPr/>
        </p:nvSpPr>
        <p:spPr>
          <a:xfrm>
            <a:off x="3914140" y="568325"/>
            <a:ext cx="2501265" cy="64516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number of values </a:t>
            </a:r>
            <a:endParaRPr lang="en-US"/>
          </a:p>
        </p:txBody>
      </p:sp>
      <p:sp>
        <p:nvSpPr>
          <p:cNvPr id="16" name="Flowchart: Decision 15"/>
          <p:cNvSpPr/>
          <p:nvPr/>
        </p:nvSpPr>
        <p:spPr>
          <a:xfrm>
            <a:off x="3492500" y="3031490"/>
            <a:ext cx="3344545" cy="103695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Is remainder ==1 for all numbers </a:t>
            </a:r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3388360" y="2186305"/>
            <a:ext cx="3584575" cy="58801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Divide values by first divisible prime number for any value</a:t>
            </a:r>
            <a:endParaRPr lang="en-US"/>
          </a:p>
        </p:txBody>
      </p:sp>
      <p:sp>
        <p:nvSpPr>
          <p:cNvPr id="18" name="Flowchart: Process 17"/>
          <p:cNvSpPr/>
          <p:nvPr/>
        </p:nvSpPr>
        <p:spPr>
          <a:xfrm>
            <a:off x="3597275" y="4392295"/>
            <a:ext cx="3134995" cy="50546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Divide by next divisible prime number for any value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108325" y="4723765"/>
            <a:ext cx="1209675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116580" y="2871470"/>
            <a:ext cx="9525" cy="1852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108325" y="2862580"/>
            <a:ext cx="207645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939280" y="2477770"/>
            <a:ext cx="53594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7466965" y="2477770"/>
            <a:ext cx="8255" cy="270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203190" y="4897755"/>
            <a:ext cx="1270" cy="395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194300" y="5177790"/>
            <a:ext cx="22802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/>
          <p:cNvSpPr/>
          <p:nvPr/>
        </p:nvSpPr>
        <p:spPr>
          <a:xfrm>
            <a:off x="4187825" y="5293360"/>
            <a:ext cx="1954530" cy="50546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m = multiply prime numbers used</a:t>
            </a: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204460" y="5798820"/>
            <a:ext cx="635" cy="223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203190" y="6242685"/>
            <a:ext cx="1270" cy="220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Terminator 30"/>
          <p:cNvSpPr/>
          <p:nvPr/>
        </p:nvSpPr>
        <p:spPr>
          <a:xfrm>
            <a:off x="4177030" y="6463665"/>
            <a:ext cx="1976755" cy="32258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637665"/>
            <a:ext cx="9144000" cy="316865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Alogorithm to find the LCM of two numbers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85"/>
            <a:ext cx="10515600" cy="567499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INPUT numbers of values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INPUT values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COMPUTE a = first prime number that can divide all values used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COMPUTE b = values divided by a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PRINT b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1365" cy="6926580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293870" y="449580"/>
            <a:ext cx="2343785" cy="395605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97830" y="4926965"/>
            <a:ext cx="9525" cy="413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479415" y="2363470"/>
            <a:ext cx="635" cy="366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469890" y="1494790"/>
            <a:ext cx="63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61000" y="845185"/>
            <a:ext cx="9525" cy="3219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ata 8"/>
          <p:cNvSpPr/>
          <p:nvPr/>
        </p:nvSpPr>
        <p:spPr>
          <a:xfrm>
            <a:off x="4114800" y="1167130"/>
            <a:ext cx="2592070" cy="48831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number of values</a:t>
            </a:r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4114800" y="1985010"/>
            <a:ext cx="2592070" cy="37846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values</a:t>
            </a:r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4046220" y="2729865"/>
            <a:ext cx="2867660" cy="50546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 = </a:t>
            </a:r>
            <a:r>
              <a:rPr lang="en-US">
                <a:sym typeface="+mn-ea"/>
              </a:rPr>
              <a:t>first prime number that can divide all values used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97830" y="4053205"/>
            <a:ext cx="0" cy="349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89575" y="3235325"/>
            <a:ext cx="8255" cy="3124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4060190" y="3547745"/>
            <a:ext cx="2867660" cy="50546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 = values divided by a</a:t>
            </a:r>
            <a:endParaRPr lang="en-US"/>
          </a:p>
        </p:txBody>
      </p:sp>
      <p:sp>
        <p:nvSpPr>
          <p:cNvPr id="15" name="Flowchart: Data 14"/>
          <p:cNvSpPr/>
          <p:nvPr/>
        </p:nvSpPr>
        <p:spPr>
          <a:xfrm>
            <a:off x="4293870" y="4403090"/>
            <a:ext cx="2536190" cy="52387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b</a:t>
            </a:r>
            <a:endParaRPr lang="en-US"/>
          </a:p>
        </p:txBody>
      </p:sp>
      <p:sp>
        <p:nvSpPr>
          <p:cNvPr id="16" name="Flowchart: Terminator 15"/>
          <p:cNvSpPr/>
          <p:nvPr/>
        </p:nvSpPr>
        <p:spPr>
          <a:xfrm>
            <a:off x="4762500" y="5340350"/>
            <a:ext cx="1480185" cy="42291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STOP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343910"/>
          </a:xfrm>
        </p:spPr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Alogorithm to find Factorial of number n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785"/>
            <a:ext cx="10515600" cy="547306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INPUT n = number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COMPUTE a = list of all positive integers from 1 to 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COMPUTE b = product of all the values in a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PRINT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635" cy="685736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523105" y="623570"/>
            <a:ext cx="1553845" cy="46863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97805" y="1017905"/>
            <a:ext cx="5080" cy="572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323205" y="4337685"/>
            <a:ext cx="0" cy="699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323205" y="3345815"/>
            <a:ext cx="8890" cy="487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27015" y="2225040"/>
            <a:ext cx="5080" cy="4679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3992245" y="1590040"/>
            <a:ext cx="2673985" cy="65278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a = list of all positive integers from 1 to n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3992880" y="2693035"/>
            <a:ext cx="2673985" cy="65278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b = product of all the values in a</a:t>
            </a:r>
            <a:endParaRPr lang="en-US"/>
          </a:p>
        </p:txBody>
      </p:sp>
      <p:sp>
        <p:nvSpPr>
          <p:cNvPr id="16" name="Flowchart: Data 15"/>
          <p:cNvSpPr/>
          <p:nvPr/>
        </p:nvSpPr>
        <p:spPr>
          <a:xfrm>
            <a:off x="4086225" y="3832860"/>
            <a:ext cx="2426970" cy="60642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b</a:t>
            </a:r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4552950" y="5036820"/>
            <a:ext cx="1553845" cy="46863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950" y="549275"/>
            <a:ext cx="10882630" cy="6179185"/>
          </a:xfr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p>
            <a:pPr marL="0" indent="0" algn="ctr">
              <a:buNone/>
            </a:pPr>
            <a:r>
              <a:rPr lang="en-US" sz="3200">
                <a:latin typeface="Georgia" panose="02040502050405020303" charset="0"/>
                <a:cs typeface="Georgia" panose="02040502050405020303" charset="0"/>
              </a:rPr>
              <a:t>Pseudocode</a:t>
            </a:r>
            <a:endParaRPr lang="en-US" sz="3200">
              <a:latin typeface="Georgia" panose="02040502050405020303" charset="0"/>
              <a:cs typeface="Georgia" panose="02040502050405020303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INPUT a,b,c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COMPUTE d = sqrt(b*b-(4*a*c))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IF d &gt; 0 THEN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	COMPUTE x1 = (-b+d)/(2*a)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x2 = (-b+d)/(2*a)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x1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x2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ELSE IF d == 0 THEN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COMPUTE x1=x2= -b/(2*a)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x1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x2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ELSE 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PRINT There is no real root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ENDIF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endParaRPr lang="en-US" sz="1700"/>
          </a:p>
          <a:p>
            <a:endParaRPr lang="en-US"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0485" y="0"/>
            <a:ext cx="12420600" cy="6922770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4384040" y="73660"/>
            <a:ext cx="1933575" cy="49149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61000" y="5963920"/>
            <a:ext cx="0" cy="382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318125" y="565150"/>
            <a:ext cx="18415" cy="346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ata 6"/>
          <p:cNvSpPr/>
          <p:nvPr/>
        </p:nvSpPr>
        <p:spPr>
          <a:xfrm>
            <a:off x="4316095" y="911860"/>
            <a:ext cx="2070100" cy="45656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a,b,c</a:t>
            </a: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18125" y="1368425"/>
            <a:ext cx="14605" cy="410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4039870" y="1778635"/>
            <a:ext cx="2622550" cy="60642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d = sqrt(b*b-(4*a*c))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00345" y="2385060"/>
            <a:ext cx="17780" cy="436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ecision 10"/>
          <p:cNvSpPr/>
          <p:nvPr/>
        </p:nvSpPr>
        <p:spPr>
          <a:xfrm>
            <a:off x="4308475" y="2821940"/>
            <a:ext cx="2000885" cy="80327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Is d &gt; 0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17615" y="3223895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18125" y="3625215"/>
            <a:ext cx="6985" cy="427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Process 13"/>
          <p:cNvSpPr/>
          <p:nvPr/>
        </p:nvSpPr>
        <p:spPr>
          <a:xfrm>
            <a:off x="6957695" y="2937510"/>
            <a:ext cx="1962785" cy="57150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en-US">
                <a:sym typeface="+mn-ea"/>
              </a:rPr>
              <a:t>x1 = (-b+d)/(2*a)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x2 = (-b+d)/(2*a)</a:t>
            </a:r>
            <a:endParaRPr lang="en-US"/>
          </a:p>
        </p:txBody>
      </p:sp>
      <p:sp>
        <p:nvSpPr>
          <p:cNvPr id="15" name="Flowchart: Process 14"/>
          <p:cNvSpPr/>
          <p:nvPr/>
        </p:nvSpPr>
        <p:spPr>
          <a:xfrm>
            <a:off x="6957695" y="4177030"/>
            <a:ext cx="1963420" cy="67881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indent="0">
              <a:buNone/>
            </a:pPr>
            <a:r>
              <a:rPr lang="en-US">
                <a:sym typeface="+mn-ea"/>
              </a:rPr>
              <a:t>x1=x2= -b/(2*a)</a:t>
            </a:r>
            <a:endParaRPr lang="en-US"/>
          </a:p>
        </p:txBody>
      </p:sp>
      <p:sp>
        <p:nvSpPr>
          <p:cNvPr id="16" name="Flowchart: Decision 15"/>
          <p:cNvSpPr/>
          <p:nvPr/>
        </p:nvSpPr>
        <p:spPr>
          <a:xfrm>
            <a:off x="4316095" y="4050030"/>
            <a:ext cx="2000885" cy="80327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Is d == 0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309360" y="4446270"/>
            <a:ext cx="669290" cy="114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336540" y="4856480"/>
            <a:ext cx="14605" cy="4108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/>
          <p:cNvSpPr/>
          <p:nvPr/>
        </p:nvSpPr>
        <p:spPr>
          <a:xfrm>
            <a:off x="3845560" y="5267325"/>
            <a:ext cx="2927350" cy="69659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‘There are no real roots’</a:t>
            </a:r>
            <a:endParaRPr lang="en-US"/>
          </a:p>
        </p:txBody>
      </p:sp>
      <p:sp>
        <p:nvSpPr>
          <p:cNvPr id="20" name="Flowchart: Data 19"/>
          <p:cNvSpPr/>
          <p:nvPr/>
        </p:nvSpPr>
        <p:spPr>
          <a:xfrm>
            <a:off x="9406255" y="4230370"/>
            <a:ext cx="2070735" cy="57150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x1,x2</a:t>
            </a:r>
            <a:endParaRPr lang="en-US"/>
          </a:p>
        </p:txBody>
      </p:sp>
      <p:sp>
        <p:nvSpPr>
          <p:cNvPr id="21" name="Flowchart: Data 20"/>
          <p:cNvSpPr/>
          <p:nvPr/>
        </p:nvSpPr>
        <p:spPr>
          <a:xfrm>
            <a:off x="9406255" y="2937510"/>
            <a:ext cx="2070735" cy="61595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x1,x2</a:t>
            </a:r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8920480" y="4446270"/>
            <a:ext cx="753745" cy="13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921115" y="3143250"/>
            <a:ext cx="77089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5"/>
          </p:cNvCxnSpPr>
          <p:nvPr/>
        </p:nvCxnSpPr>
        <p:spPr>
          <a:xfrm>
            <a:off x="11269980" y="3245485"/>
            <a:ext cx="458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1726545" y="3245485"/>
            <a:ext cx="1905" cy="2932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5461635" y="6168390"/>
            <a:ext cx="626491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249025" y="4500245"/>
            <a:ext cx="479425" cy="171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Terminator 27"/>
          <p:cNvSpPr/>
          <p:nvPr/>
        </p:nvSpPr>
        <p:spPr>
          <a:xfrm>
            <a:off x="4515485" y="6364605"/>
            <a:ext cx="1963420" cy="446405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6316980" y="2937510"/>
            <a:ext cx="6527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6311265" y="4077970"/>
            <a:ext cx="6527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351145" y="3655060"/>
            <a:ext cx="5378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5461000" y="4853305"/>
            <a:ext cx="5378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/>
              <a:t>NO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721860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Algorithm to find the roots of a cubic equation ax</a:t>
            </a:r>
            <a:r>
              <a:rPr lang="en-US" baseline="30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3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+bx</a:t>
            </a:r>
            <a:r>
              <a:rPr lang="en-US" baseline="30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2</a:t>
            </a:r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sym typeface="+mn-ea"/>
              </a:rPr>
              <a:t>+cx+d=0</a:t>
            </a:r>
            <a:b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25" y="504825"/>
            <a:ext cx="10515600" cy="6186805"/>
          </a:xfrm>
          <a:noFill/>
          <a:ln w="28575" cmpd="sng">
            <a:solidFill>
              <a:srgbClr val="00206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INPUT a,b,c,d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a1 = b/a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a2 = c/a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a3 = d/a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Q = ((3*a2)-((a1)^2))/9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R = ((9*a1*a2)-(27*a3)-(2*(a1)^3))/54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COMPUTE S = cuberoot of R+(((Q^3) + (R^2))^(1/2))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T = cuberoot of R-(((Q^3) + (R^2))^(1/2))</a:t>
            </a:r>
            <a:endParaRPr 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x1=</a:t>
            </a:r>
            <a:r>
              <a:rPr lang="en-US" sz="2300">
                <a:latin typeface="Times New Roman" panose="02020603050405020304" charset="0"/>
                <a:cs typeface="Times New Roman" panose="02020603050405020304" charset="0"/>
              </a:rPr>
              <a:t> ((S + T)-((1/3)*a1))</a:t>
            </a:r>
            <a:endParaRPr 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x2= ((-1/2)*(S + T)-((1/3)*a1) +( (1/2)*i*(3^(1/2))*(S - T)) </a:t>
            </a:r>
            <a:endParaRPr 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 x3= ((-1/2)*(S + T)-((1/3)*a1) - ((1/2)*i*(3^(1/2))*(S - T))</a:t>
            </a:r>
            <a:endParaRPr 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x1</a:t>
            </a:r>
            <a:endParaRPr 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x2</a:t>
            </a:r>
            <a:endParaRPr 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PRINT x3</a:t>
            </a:r>
            <a:endParaRPr 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44780" y="-139065"/>
            <a:ext cx="12562840" cy="6997065"/>
          </a:xfrm>
          <a:ln>
            <a:solidFill>
              <a:schemeClr val="tx1"/>
            </a:solidFill>
          </a:ln>
        </p:spPr>
        <p:txBody>
          <a:bodyPr/>
          <a:p>
            <a:endParaRPr lang="en-US"/>
          </a:p>
        </p:txBody>
      </p:sp>
      <p:sp>
        <p:nvSpPr>
          <p:cNvPr id="4" name="Flowchart: Terminator 3"/>
          <p:cNvSpPr/>
          <p:nvPr/>
        </p:nvSpPr>
        <p:spPr>
          <a:xfrm>
            <a:off x="545465" y="85090"/>
            <a:ext cx="2034540" cy="357505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534795" y="2959735"/>
            <a:ext cx="17780" cy="250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11" idx="0"/>
          </p:cNvCxnSpPr>
          <p:nvPr/>
        </p:nvCxnSpPr>
        <p:spPr>
          <a:xfrm flipH="1">
            <a:off x="1561465" y="442595"/>
            <a:ext cx="7620" cy="264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Data 7"/>
          <p:cNvSpPr/>
          <p:nvPr/>
        </p:nvSpPr>
        <p:spPr>
          <a:xfrm>
            <a:off x="8994140" y="5958205"/>
            <a:ext cx="2747010" cy="33845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x1,x2,x3</a:t>
            </a:r>
            <a:endParaRPr lang="en-US"/>
          </a:p>
        </p:txBody>
      </p:sp>
      <p:sp>
        <p:nvSpPr>
          <p:cNvPr id="9" name="Flowchart: Terminator 8"/>
          <p:cNvSpPr/>
          <p:nvPr/>
        </p:nvSpPr>
        <p:spPr>
          <a:xfrm>
            <a:off x="9386570" y="6447790"/>
            <a:ext cx="1946275" cy="35941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  <p:sp>
        <p:nvSpPr>
          <p:cNvPr id="11" name="Flowchart: Process 10"/>
          <p:cNvSpPr/>
          <p:nvPr/>
        </p:nvSpPr>
        <p:spPr>
          <a:xfrm>
            <a:off x="704850" y="707390"/>
            <a:ext cx="1713230" cy="44640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INPUT a,b,c,d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546860" y="1057910"/>
            <a:ext cx="13335" cy="249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704850" y="1307465"/>
            <a:ext cx="1715135" cy="83820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a1 = b/a</a:t>
            </a:r>
            <a:endParaRPr lang="en-US"/>
          </a:p>
          <a:p>
            <a:pPr algn="ctr"/>
            <a:r>
              <a:rPr lang="en-US">
                <a:sym typeface="+mn-ea"/>
              </a:rPr>
              <a:t>a2 = c/a</a:t>
            </a:r>
            <a:endParaRPr lang="en-US">
              <a:sym typeface="+mn-ea"/>
            </a:endParaRPr>
          </a:p>
          <a:p>
            <a:pPr algn="ctr"/>
            <a:r>
              <a:rPr lang="en-US">
                <a:sym typeface="+mn-ea"/>
              </a:rPr>
              <a:t> a3 = d/a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82090" y="2167255"/>
            <a:ext cx="0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241935" y="4091305"/>
            <a:ext cx="2639060" cy="6775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 = cuberoot of R+(((Q^3) + (R^2))^(1/2))</a:t>
            </a:r>
            <a:endParaRPr lang="en-US"/>
          </a:p>
        </p:txBody>
      </p:sp>
      <p:sp>
        <p:nvSpPr>
          <p:cNvPr id="16" name="Flowchart: Process 15"/>
          <p:cNvSpPr/>
          <p:nvPr/>
        </p:nvSpPr>
        <p:spPr>
          <a:xfrm>
            <a:off x="104140" y="3209925"/>
            <a:ext cx="2776855" cy="5886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R = ((9*a1*a2)-(27*a3)-(2*(a1)^3))/54</a:t>
            </a:r>
            <a:endParaRPr lang="en-US"/>
          </a:p>
        </p:txBody>
      </p:sp>
      <p:sp>
        <p:nvSpPr>
          <p:cNvPr id="17" name="Flowchart: Process 16"/>
          <p:cNvSpPr/>
          <p:nvPr/>
        </p:nvSpPr>
        <p:spPr>
          <a:xfrm>
            <a:off x="158750" y="2459990"/>
            <a:ext cx="2645410" cy="4997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Q = ((3*a2)-((a1)^2))/9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367645" y="5665470"/>
            <a:ext cx="0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69085" y="3798570"/>
            <a:ext cx="0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224155" y="5061585"/>
            <a:ext cx="2639060" cy="67754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T = cuberoot of R-(((Q^3) + (R^2))^(1/2))</a:t>
            </a:r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34795" y="4768850"/>
            <a:ext cx="0" cy="2927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10351770" y="6296660"/>
            <a:ext cx="15875" cy="1511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863215" y="5391785"/>
            <a:ext cx="367665" cy="17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3230880" y="5105400"/>
            <a:ext cx="2225675" cy="58991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x1=((S + T)-((1/3)*a1))</a:t>
            </a:r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456555" y="5374005"/>
            <a:ext cx="367665" cy="17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5824220" y="5105400"/>
            <a:ext cx="2940685" cy="59055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x2= ((-1/2)*(S + T)-((1/3)*a1) +( (1/2)*i*(3^(1/2))*(S - T)) </a:t>
            </a:r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8794750" y="5409565"/>
            <a:ext cx="367665" cy="17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Process 34"/>
          <p:cNvSpPr/>
          <p:nvPr/>
        </p:nvSpPr>
        <p:spPr>
          <a:xfrm>
            <a:off x="9162415" y="5104765"/>
            <a:ext cx="2940685" cy="590550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 x3= ((-1/2)*(S + T)-((1/3)*a1) -( (1/2)*i*(3^(1/2))*(S - T))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434715"/>
          </a:xfrm>
        </p:spPr>
        <p:txBody>
          <a:bodyPr/>
          <a:p>
            <a:r>
              <a:rPr lang="en-US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Alogorithm to find the largest of three numbers</a:t>
            </a:r>
            <a:endParaRPr lang="en-US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515"/>
            <a:ext cx="10515600" cy="5475605"/>
          </a:xfrm>
          <a:ln w="28575" cmpd="sng">
            <a:solidFill>
              <a:srgbClr val="00206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INPUT a,b,c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a&gt;b and a&gt;c THEN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PRINT 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ELSE IF b&gt;a and b&gt;c THEN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PRINT 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ELSE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PRINT c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ENDIF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0485"/>
            <a:ext cx="12256770" cy="6928485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/>
          <a:p>
            <a:pPr marL="0" indent="0">
              <a:buNone/>
            </a:pPr>
            <a:endParaRPr lang="en-US"/>
          </a:p>
        </p:txBody>
      </p:sp>
      <p:sp>
        <p:nvSpPr>
          <p:cNvPr id="5" name="Flowchart: Terminator 4"/>
          <p:cNvSpPr/>
          <p:nvPr/>
        </p:nvSpPr>
        <p:spPr>
          <a:xfrm>
            <a:off x="4282440" y="741680"/>
            <a:ext cx="1731010" cy="37719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START</a:t>
            </a:r>
            <a:endParaRPr lang="en-US"/>
          </a:p>
        </p:txBody>
      </p:sp>
      <p:cxnSp>
        <p:nvCxnSpPr>
          <p:cNvPr id="6" name="Straight Arrow Connector 5"/>
          <p:cNvCxnSpPr>
            <a:endCxn id="10" idx="1"/>
          </p:cNvCxnSpPr>
          <p:nvPr/>
        </p:nvCxnSpPr>
        <p:spPr>
          <a:xfrm flipH="1">
            <a:off x="5149215" y="1118870"/>
            <a:ext cx="8890" cy="303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166995" y="3954780"/>
            <a:ext cx="8890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14" idx="0"/>
          </p:cNvCxnSpPr>
          <p:nvPr/>
        </p:nvCxnSpPr>
        <p:spPr>
          <a:xfrm flipH="1">
            <a:off x="5147945" y="1852930"/>
            <a:ext cx="8890" cy="303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3" idx="0"/>
          </p:cNvCxnSpPr>
          <p:nvPr/>
        </p:nvCxnSpPr>
        <p:spPr>
          <a:xfrm flipH="1">
            <a:off x="5166995" y="2888615"/>
            <a:ext cx="8890" cy="303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Data 9"/>
          <p:cNvSpPr/>
          <p:nvPr/>
        </p:nvSpPr>
        <p:spPr>
          <a:xfrm>
            <a:off x="3975100" y="1422400"/>
            <a:ext cx="2347595" cy="430530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Input a,b,c</a:t>
            </a:r>
            <a:endParaRPr lang="en-US"/>
          </a:p>
        </p:txBody>
      </p:sp>
      <p:sp>
        <p:nvSpPr>
          <p:cNvPr id="13" name="Flowchart: Decision 12"/>
          <p:cNvSpPr/>
          <p:nvPr/>
        </p:nvSpPr>
        <p:spPr>
          <a:xfrm>
            <a:off x="4009390" y="3192145"/>
            <a:ext cx="2315210" cy="76263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Is b&gt;a and b&gt;c</a:t>
            </a:r>
            <a:endParaRPr lang="en-US"/>
          </a:p>
        </p:txBody>
      </p:sp>
      <p:sp>
        <p:nvSpPr>
          <p:cNvPr id="14" name="Flowchart: Decision 13"/>
          <p:cNvSpPr/>
          <p:nvPr/>
        </p:nvSpPr>
        <p:spPr>
          <a:xfrm>
            <a:off x="4128135" y="2156460"/>
            <a:ext cx="2038985" cy="732155"/>
          </a:xfrm>
          <a:prstGeom prst="flowChartDecision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Is a&gt;b and a&gt;c</a:t>
            </a:r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320155" y="3570605"/>
            <a:ext cx="346075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167755" y="2520315"/>
            <a:ext cx="498475" cy="3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Data 17"/>
          <p:cNvSpPr/>
          <p:nvPr/>
        </p:nvSpPr>
        <p:spPr>
          <a:xfrm>
            <a:off x="4236720" y="4264660"/>
            <a:ext cx="1905635" cy="47815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c</a:t>
            </a:r>
            <a:endParaRPr lang="en-US"/>
          </a:p>
        </p:txBody>
      </p:sp>
      <p:sp>
        <p:nvSpPr>
          <p:cNvPr id="19" name="Flowchart: Data 18"/>
          <p:cNvSpPr/>
          <p:nvPr/>
        </p:nvSpPr>
        <p:spPr>
          <a:xfrm>
            <a:off x="6468745" y="2301240"/>
            <a:ext cx="2013585" cy="44132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a</a:t>
            </a:r>
            <a:endParaRPr lang="en-US"/>
          </a:p>
        </p:txBody>
      </p:sp>
      <p:sp>
        <p:nvSpPr>
          <p:cNvPr id="20" name="Flowchart: Data 19"/>
          <p:cNvSpPr/>
          <p:nvPr/>
        </p:nvSpPr>
        <p:spPr>
          <a:xfrm>
            <a:off x="6468745" y="3352800"/>
            <a:ext cx="2013585" cy="441325"/>
          </a:xfrm>
          <a:prstGeom prst="flowChartInputOutput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Print b</a:t>
            </a:r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8253095" y="2518410"/>
            <a:ext cx="857250" cy="3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119870" y="2518410"/>
            <a:ext cx="635" cy="2325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299450" y="3568700"/>
            <a:ext cx="820420" cy="19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185410" y="4742815"/>
            <a:ext cx="8890" cy="309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/>
          <p:cNvSpPr/>
          <p:nvPr/>
        </p:nvSpPr>
        <p:spPr>
          <a:xfrm>
            <a:off x="4324350" y="5052695"/>
            <a:ext cx="1731010" cy="414020"/>
          </a:xfrm>
          <a:prstGeom prst="flowChartTerminator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ang="54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END</a:t>
            </a:r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5185410" y="4843780"/>
            <a:ext cx="393446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055360" y="2156460"/>
            <a:ext cx="6527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6142355" y="3244850"/>
            <a:ext cx="6527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/>
              <a:t>YES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5185410" y="3896360"/>
            <a:ext cx="5378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/>
              <a:t>NO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5274310" y="2856230"/>
            <a:ext cx="537845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/>
              <a:t>NO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2642</Words>
  <Application>WPS Presentation</Application>
  <PresentationFormat>Widescreen</PresentationFormat>
  <Paragraphs>206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SimSun</vt:lpstr>
      <vt:lpstr>Wingdings</vt:lpstr>
      <vt:lpstr>Georgia</vt:lpstr>
      <vt:lpstr>Times New Roman</vt:lpstr>
      <vt:lpstr>Calibri Light</vt:lpstr>
      <vt:lpstr>Microsoft YaHei</vt:lpstr>
      <vt:lpstr>Arial Unicode MS</vt:lpstr>
      <vt:lpstr>Calibri</vt:lpstr>
      <vt:lpstr>Office Theme</vt:lpstr>
      <vt:lpstr>Algorithm to find the roots of a quadratic equation ax2+bx+c=0 </vt:lpstr>
      <vt:lpstr>PowerPoint 演示文稿</vt:lpstr>
      <vt:lpstr>PowerPoint 演示文稿</vt:lpstr>
      <vt:lpstr>Algorithm to find the roots of a cubic equation ax3+bx2+cx+d=0 </vt:lpstr>
      <vt:lpstr>PowerPoint 演示文稿</vt:lpstr>
      <vt:lpstr>PowerPoint 演示文稿</vt:lpstr>
      <vt:lpstr>Alogorithm to find the largest of three numbers</vt:lpstr>
      <vt:lpstr>PowerPoint 演示文稿</vt:lpstr>
      <vt:lpstr>PowerPoint 演示文稿</vt:lpstr>
      <vt:lpstr>Alogorithm to find the GCD of two numbers</vt:lpstr>
      <vt:lpstr>PowerPoint 演示文稿</vt:lpstr>
      <vt:lpstr>PowerPoint 演示文稿</vt:lpstr>
      <vt:lpstr>Alogorithm to find the LCM of two numbers</vt:lpstr>
      <vt:lpstr>PowerPoint 演示文稿</vt:lpstr>
      <vt:lpstr>PowerPoint 演示文稿</vt:lpstr>
      <vt:lpstr>Alogorithm to find Factorial of number 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to find the roots of a quadratic equation ax2+bx+c=0 </dc:title>
  <dc:creator/>
  <cp:lastModifiedBy>ojeah</cp:lastModifiedBy>
  <cp:revision>3</cp:revision>
  <dcterms:created xsi:type="dcterms:W3CDTF">2021-04-27T07:22:00Z</dcterms:created>
  <dcterms:modified xsi:type="dcterms:W3CDTF">2021-04-27T07:55:17Z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