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5"/>
  </p:notesMasterIdLst>
  <p:sldIdLst>
    <p:sldId id="279" r:id="rId2"/>
    <p:sldId id="301" r:id="rId3"/>
    <p:sldId id="281" r:id="rId4"/>
    <p:sldId id="280" r:id="rId5"/>
    <p:sldId id="271" r:id="rId6"/>
    <p:sldId id="283" r:id="rId7"/>
    <p:sldId id="284" r:id="rId8"/>
    <p:sldId id="285" r:id="rId9"/>
    <p:sldId id="286" r:id="rId10"/>
    <p:sldId id="287" r:id="rId11"/>
    <p:sldId id="288" r:id="rId12"/>
    <p:sldId id="291" r:id="rId13"/>
    <p:sldId id="289" r:id="rId14"/>
    <p:sldId id="292" r:id="rId15"/>
    <p:sldId id="293" r:id="rId16"/>
    <p:sldId id="294" r:id="rId17"/>
    <p:sldId id="295" r:id="rId18"/>
    <p:sldId id="297" r:id="rId19"/>
    <p:sldId id="300" r:id="rId20"/>
    <p:sldId id="299" r:id="rId21"/>
    <p:sldId id="298" r:id="rId22"/>
    <p:sldId id="296" r:id="rId23"/>
    <p:sldId id="302" r:id="rId24"/>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595" autoAdjust="0"/>
  </p:normalViewPr>
  <p:slideViewPr>
    <p:cSldViewPr>
      <p:cViewPr varScale="1">
        <p:scale>
          <a:sx n="92" d="100"/>
          <a:sy n="92" d="100"/>
        </p:scale>
        <p:origin x="-94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307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1841C526-F4E4-4A49-B639-E8FDE7E0F28B}" type="slidenum">
              <a:rPr lang="en-US" altLang="zh-CN"/>
              <a:pPr>
                <a:defRPr/>
              </a:pPr>
              <a:t>‹#›</a:t>
            </a:fld>
            <a:endParaRPr lang="en-US" altLang="zh-CN"/>
          </a:p>
        </p:txBody>
      </p:sp>
    </p:spTree>
    <p:extLst>
      <p:ext uri="{BB962C8B-B14F-4D97-AF65-F5344CB8AC3E}">
        <p14:creationId xmlns:p14="http://schemas.microsoft.com/office/powerpoint/2010/main" val="26823553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Tree>
    <p:extLst>
      <p:ext uri="{BB962C8B-B14F-4D97-AF65-F5344CB8AC3E}">
        <p14:creationId xmlns:p14="http://schemas.microsoft.com/office/powerpoint/2010/main" val="3113839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3041506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476250"/>
            <a:ext cx="2095500" cy="5162550"/>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381000" y="476250"/>
            <a:ext cx="6134100" cy="516255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4071101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151723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Tree>
    <p:extLst>
      <p:ext uri="{BB962C8B-B14F-4D97-AF65-F5344CB8AC3E}">
        <p14:creationId xmlns:p14="http://schemas.microsoft.com/office/powerpoint/2010/main" val="393712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381000" y="1828800"/>
            <a:ext cx="4114800"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4648200" y="1828800"/>
            <a:ext cx="4114800"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937404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extLst>
      <p:ext uri="{BB962C8B-B14F-4D97-AF65-F5344CB8AC3E}">
        <p14:creationId xmlns:p14="http://schemas.microsoft.com/office/powerpoint/2010/main" val="364805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Tree>
    <p:extLst>
      <p:ext uri="{BB962C8B-B14F-4D97-AF65-F5344CB8AC3E}">
        <p14:creationId xmlns:p14="http://schemas.microsoft.com/office/powerpoint/2010/main" val="173840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243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extLst>
      <p:ext uri="{BB962C8B-B14F-4D97-AF65-F5344CB8AC3E}">
        <p14:creationId xmlns:p14="http://schemas.microsoft.com/office/powerpoint/2010/main" val="3792749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Click icon to add picture</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extLst>
      <p:ext uri="{BB962C8B-B14F-4D97-AF65-F5344CB8AC3E}">
        <p14:creationId xmlns:p14="http://schemas.microsoft.com/office/powerpoint/2010/main" val="383937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476250"/>
            <a:ext cx="8382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9206097" algn="ctr" rotWithShape="0">
                    <a:schemeClr val="tx1">
                      <a:alpha val="50000"/>
                    </a:scheme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381000" y="1828800"/>
            <a:ext cx="8382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l" rtl="0" eaLnBrk="1" fontAlgn="base" hangingPunct="1">
        <a:spcBef>
          <a:spcPct val="0"/>
        </a:spcBef>
        <a:spcAft>
          <a:spcPct val="0"/>
        </a:spcAft>
        <a:defRPr sz="3200">
          <a:solidFill>
            <a:schemeClr val="tx1"/>
          </a:solidFill>
          <a:latin typeface="+mj-lt"/>
          <a:ea typeface="+mj-ea"/>
          <a:cs typeface="+mj-cs"/>
        </a:defRPr>
      </a:lvl1pPr>
      <a:lvl2pPr algn="l" rtl="0" eaLnBrk="1" fontAlgn="base" hangingPunct="1">
        <a:spcBef>
          <a:spcPct val="0"/>
        </a:spcBef>
        <a:spcAft>
          <a:spcPct val="0"/>
        </a:spcAft>
        <a:defRPr sz="3200">
          <a:solidFill>
            <a:schemeClr val="tx1"/>
          </a:solidFill>
          <a:latin typeface="Arial Rounded MT Bold" pitchFamily="34" charset="0"/>
          <a:ea typeface="华康简综艺" pitchFamily="49" charset="-122"/>
        </a:defRPr>
      </a:lvl2pPr>
      <a:lvl3pPr algn="l" rtl="0" eaLnBrk="1" fontAlgn="base" hangingPunct="1">
        <a:spcBef>
          <a:spcPct val="0"/>
        </a:spcBef>
        <a:spcAft>
          <a:spcPct val="0"/>
        </a:spcAft>
        <a:defRPr sz="3200">
          <a:solidFill>
            <a:schemeClr val="tx1"/>
          </a:solidFill>
          <a:latin typeface="Arial Rounded MT Bold" pitchFamily="34" charset="0"/>
          <a:ea typeface="华康简综艺" pitchFamily="49" charset="-122"/>
        </a:defRPr>
      </a:lvl3pPr>
      <a:lvl4pPr algn="l" rtl="0" eaLnBrk="1" fontAlgn="base" hangingPunct="1">
        <a:spcBef>
          <a:spcPct val="0"/>
        </a:spcBef>
        <a:spcAft>
          <a:spcPct val="0"/>
        </a:spcAft>
        <a:defRPr sz="3200">
          <a:solidFill>
            <a:schemeClr val="tx1"/>
          </a:solidFill>
          <a:latin typeface="Arial Rounded MT Bold" pitchFamily="34" charset="0"/>
          <a:ea typeface="华康简综艺" pitchFamily="49" charset="-122"/>
        </a:defRPr>
      </a:lvl4pPr>
      <a:lvl5pPr algn="l" rtl="0" eaLnBrk="1" fontAlgn="base" hangingPunct="1">
        <a:spcBef>
          <a:spcPct val="0"/>
        </a:spcBef>
        <a:spcAft>
          <a:spcPct val="0"/>
        </a:spcAft>
        <a:defRPr sz="3200">
          <a:solidFill>
            <a:schemeClr val="tx1"/>
          </a:solidFill>
          <a:latin typeface="Arial Rounded MT Bold" pitchFamily="34" charset="0"/>
          <a:ea typeface="华康简综艺" pitchFamily="49" charset="-122"/>
        </a:defRPr>
      </a:lvl5pPr>
      <a:lvl6pPr marL="457200" algn="l" rtl="0" eaLnBrk="1" fontAlgn="base" hangingPunct="1">
        <a:spcBef>
          <a:spcPct val="0"/>
        </a:spcBef>
        <a:spcAft>
          <a:spcPct val="0"/>
        </a:spcAft>
        <a:defRPr sz="3200">
          <a:solidFill>
            <a:schemeClr val="tx1"/>
          </a:solidFill>
          <a:latin typeface="Arial Rounded MT Bold" pitchFamily="34" charset="0"/>
          <a:ea typeface="华康简综艺" pitchFamily="49" charset="-122"/>
        </a:defRPr>
      </a:lvl6pPr>
      <a:lvl7pPr marL="914400" algn="l" rtl="0" eaLnBrk="1" fontAlgn="base" hangingPunct="1">
        <a:spcBef>
          <a:spcPct val="0"/>
        </a:spcBef>
        <a:spcAft>
          <a:spcPct val="0"/>
        </a:spcAft>
        <a:defRPr sz="3200">
          <a:solidFill>
            <a:schemeClr val="tx1"/>
          </a:solidFill>
          <a:latin typeface="Arial Rounded MT Bold" pitchFamily="34" charset="0"/>
          <a:ea typeface="华康简综艺" pitchFamily="49" charset="-122"/>
        </a:defRPr>
      </a:lvl7pPr>
      <a:lvl8pPr marL="1371600" algn="l" rtl="0" eaLnBrk="1" fontAlgn="base" hangingPunct="1">
        <a:spcBef>
          <a:spcPct val="0"/>
        </a:spcBef>
        <a:spcAft>
          <a:spcPct val="0"/>
        </a:spcAft>
        <a:defRPr sz="3200">
          <a:solidFill>
            <a:schemeClr val="tx1"/>
          </a:solidFill>
          <a:latin typeface="Arial Rounded MT Bold" pitchFamily="34" charset="0"/>
          <a:ea typeface="华康简综艺" pitchFamily="49" charset="-122"/>
        </a:defRPr>
      </a:lvl8pPr>
      <a:lvl9pPr marL="1828800" algn="l" rtl="0" eaLnBrk="1" fontAlgn="base" hangingPunct="1">
        <a:spcBef>
          <a:spcPct val="0"/>
        </a:spcBef>
        <a:spcAft>
          <a:spcPct val="0"/>
        </a:spcAft>
        <a:defRPr sz="3200">
          <a:solidFill>
            <a:schemeClr val="tx1"/>
          </a:solidFill>
          <a:latin typeface="Arial Rounded MT Bold" pitchFamily="34" charset="0"/>
          <a:ea typeface="华康简综艺" pitchFamily="49" charset="-122"/>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ochajs.org/" TargetMode="External"/><Relationship Id="rId2" Type="http://schemas.openxmlformats.org/officeDocument/2006/relationships/hyperlink" Target="http://nodejs.org/"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40768"/>
            <a:ext cx="8382000" cy="2088232"/>
          </a:xfrm>
        </p:spPr>
        <p:txBody>
          <a:bodyPr/>
          <a:lstStyle/>
          <a:p>
            <a:pPr marL="0" indent="0" algn="ctr"/>
            <a:r>
              <a:rPr lang="en-US" altLang="zh-CN" sz="4000" dirty="0" smtClean="0">
                <a:latin typeface="微软雅黑" pitchFamily="34" charset="-122"/>
                <a:ea typeface="微软雅黑" pitchFamily="34" charset="-122"/>
              </a:rPr>
              <a:t>TDD</a:t>
            </a:r>
            <a:r>
              <a:rPr lang="zh-CN" altLang="en-US" sz="4000" dirty="0" smtClean="0">
                <a:latin typeface="微软雅黑" pitchFamily="34" charset="-122"/>
                <a:ea typeface="微软雅黑" pitchFamily="34" charset="-122"/>
              </a:rPr>
              <a:t>最佳实践</a:t>
            </a:r>
            <a:endParaRPr lang="en-US" altLang="zh-CN" sz="4000" dirty="0">
              <a:latin typeface="微软雅黑" pitchFamily="34" charset="-122"/>
              <a:ea typeface="微软雅黑" pitchFamily="34" charset="-122"/>
            </a:endParaRPr>
          </a:p>
        </p:txBody>
      </p:sp>
      <p:sp>
        <p:nvSpPr>
          <p:cNvPr id="3" name="Content Placeholder 2"/>
          <p:cNvSpPr>
            <a:spLocks noGrp="1"/>
          </p:cNvSpPr>
          <p:nvPr>
            <p:ph idx="1"/>
          </p:nvPr>
        </p:nvSpPr>
        <p:spPr>
          <a:xfrm>
            <a:off x="467544" y="3501008"/>
            <a:ext cx="8382000" cy="1345704"/>
          </a:xfrm>
        </p:spPr>
        <p:txBody>
          <a:bodyPr/>
          <a:lstStyle/>
          <a:p>
            <a:pPr marL="0" indent="0" algn="ctr">
              <a:buNone/>
            </a:pPr>
            <a:r>
              <a:rPr lang="en-US" dirty="0" smtClean="0">
                <a:solidFill>
                  <a:schemeClr val="bg1">
                    <a:lumMod val="50000"/>
                  </a:schemeClr>
                </a:solidFill>
                <a:latin typeface="微软雅黑" panose="020B0503020204020204" pitchFamily="34" charset="-122"/>
                <a:ea typeface="微软雅黑" panose="020B0503020204020204" pitchFamily="34" charset="-122"/>
              </a:rPr>
              <a:t>Web</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前端技术沙龙</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a:p>
            <a:pPr marL="0" indent="0" algn="ctr">
              <a:buNone/>
            </a:pPr>
            <a:r>
              <a:rPr lang="en-US" dirty="0" smtClean="0">
                <a:solidFill>
                  <a:schemeClr val="bg1">
                    <a:lumMod val="50000"/>
                  </a:schemeClr>
                </a:solidFill>
                <a:latin typeface="微软雅黑" panose="020B0503020204020204" pitchFamily="34" charset="-122"/>
                <a:ea typeface="微软雅黑" panose="020B0503020204020204" pitchFamily="34" charset="-122"/>
              </a:rPr>
              <a:t>Seven.H.Huang</a:t>
            </a:r>
            <a:endParaRPr lang="en-US"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4799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微软雅黑" panose="020B0503020204020204" pitchFamily="34" charset="-122"/>
                <a:ea typeface="微软雅黑" panose="020B0503020204020204" pitchFamily="34" charset="-122"/>
              </a:rPr>
              <a:t>BDD</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a:xfrm>
            <a:off x="395536" y="1700808"/>
            <a:ext cx="8382000" cy="3810000"/>
          </a:xfrm>
        </p:spPr>
        <p:txBody>
          <a:bodyPr/>
          <a:lstStyle/>
          <a:p>
            <a:r>
              <a:rPr lang="en-US" sz="2000" dirty="0" smtClean="0">
                <a:latin typeface="微软雅黑" panose="020B0503020204020204" pitchFamily="34" charset="-122"/>
                <a:ea typeface="微软雅黑" panose="020B0503020204020204" pitchFamily="34" charset="-122"/>
              </a:rPr>
              <a:t>Behavior Driven Development</a:t>
            </a:r>
          </a:p>
          <a:p>
            <a:r>
              <a:rPr lang="zh-CN" altLang="en-US" sz="2000" dirty="0" smtClean="0">
                <a:latin typeface="微软雅黑" panose="020B0503020204020204" pitchFamily="34" charset="-122"/>
                <a:ea typeface="微软雅黑" panose="020B0503020204020204" pitchFamily="34" charset="-122"/>
              </a:rPr>
              <a:t>行为驱动开发是测试驱动开发的进化，但关注的核心是设计。行为驱动开发中，定义系统的行为是主要工作，而对系统行为的描述则变成了测试标准。</a:t>
            </a:r>
            <a:endParaRPr lang="en-US" altLang="zh-CN" sz="2000" dirty="0" smtClean="0">
              <a:latin typeface="微软雅黑" panose="020B0503020204020204" pitchFamily="34" charset="-122"/>
              <a:ea typeface="微软雅黑" panose="020B0503020204020204" pitchFamily="34" charset="-122"/>
            </a:endParaRPr>
          </a:p>
          <a:p>
            <a:r>
              <a:rPr lang="en-US" altLang="zh-CN" sz="2000" i="1" dirty="0" smtClean="0">
                <a:latin typeface="微软雅黑" panose="020B0503020204020204" pitchFamily="34" charset="-122"/>
                <a:ea typeface="微软雅黑" panose="020B0503020204020204" pitchFamily="34" charset="-122"/>
              </a:rPr>
              <a:t>Given</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假定</a:t>
            </a:r>
            <a:r>
              <a:rPr lang="en-US" altLang="zh-CN" sz="2000" dirty="0" smtClean="0">
                <a:latin typeface="微软雅黑" panose="020B0503020204020204" pitchFamily="34" charset="-122"/>
                <a:ea typeface="微软雅黑" panose="020B0503020204020204" pitchFamily="34" charset="-122"/>
              </a:rPr>
              <a:t>)</a:t>
            </a:r>
            <a:endParaRPr lang="zh-CN" altLang="en-US" sz="2000" dirty="0" smtClean="0">
              <a:latin typeface="微软雅黑" panose="020B0503020204020204" pitchFamily="34" charset="-122"/>
              <a:ea typeface="微软雅黑" panose="020B0503020204020204" pitchFamily="34" charset="-122"/>
            </a:endParaRPr>
          </a:p>
          <a:p>
            <a:r>
              <a:rPr lang="en-US" altLang="zh-CN" sz="2000" i="1" dirty="0" smtClean="0">
                <a:latin typeface="微软雅黑" panose="020B0503020204020204" pitchFamily="34" charset="-122"/>
                <a:ea typeface="微软雅黑" panose="020B0503020204020204" pitchFamily="34" charset="-122"/>
              </a:rPr>
              <a:t>When</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当</a:t>
            </a:r>
            <a:r>
              <a:rPr lang="en-US" altLang="zh-CN" sz="2000" dirty="0" smtClean="0">
                <a:latin typeface="微软雅黑" panose="020B0503020204020204" pitchFamily="34" charset="-122"/>
                <a:ea typeface="微软雅黑" panose="020B0503020204020204" pitchFamily="34" charset="-122"/>
              </a:rPr>
              <a:t>)</a:t>
            </a:r>
            <a:endParaRPr lang="zh-CN" altLang="en-US" sz="2000" dirty="0" smtClean="0">
              <a:latin typeface="微软雅黑" panose="020B0503020204020204" pitchFamily="34" charset="-122"/>
              <a:ea typeface="微软雅黑" panose="020B0503020204020204" pitchFamily="34" charset="-122"/>
            </a:endParaRPr>
          </a:p>
          <a:p>
            <a:r>
              <a:rPr lang="en-US" altLang="zh-CN" sz="2000" i="1" dirty="0" smtClean="0">
                <a:latin typeface="微软雅黑" panose="020B0503020204020204" pitchFamily="34" charset="-122"/>
                <a:ea typeface="微软雅黑" panose="020B0503020204020204" pitchFamily="34" charset="-122"/>
              </a:rPr>
              <a:t>Then</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那么</a:t>
            </a:r>
            <a:r>
              <a:rPr lang="en-US" altLang="zh-CN" sz="2000" dirty="0" smtClean="0">
                <a:latin typeface="微软雅黑" panose="020B0503020204020204" pitchFamily="34" charset="-122"/>
                <a:ea typeface="微软雅黑" panose="020B0503020204020204" pitchFamily="34" charset="-122"/>
              </a:rPr>
              <a:t>)</a:t>
            </a:r>
          </a:p>
          <a:p>
            <a:pPr marL="0" indent="0">
              <a:buNone/>
            </a:pPr>
            <a:endParaRPr lang="en-US" sz="2000" dirty="0" smtClean="0">
              <a:latin typeface="微软雅黑" panose="020B0503020204020204" pitchFamily="34" charset="-122"/>
              <a:ea typeface="微软雅黑" panose="020B0503020204020204" pitchFamily="34" charset="-122"/>
            </a:endParaRP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708920"/>
            <a:ext cx="584835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4595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微软雅黑" panose="020B0503020204020204" pitchFamily="34" charset="-122"/>
                <a:ea typeface="微软雅黑" panose="020B0503020204020204" pitchFamily="34" charset="-122"/>
              </a:rPr>
              <a:t>DDD / TDD / BDD</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2276872"/>
            <a:ext cx="388620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4917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smtClean="0">
                <a:latin typeface="微软雅黑" panose="020B0503020204020204" pitchFamily="34" charset="-122"/>
                <a:ea typeface="微软雅黑" panose="020B0503020204020204" pitchFamily="34" charset="-122"/>
              </a:rPr>
              <a:t>一些问题和现状</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pPr lvl="0"/>
            <a:r>
              <a:rPr lang="zh-CN" altLang="en-US" sz="2000" dirty="0" smtClean="0">
                <a:latin typeface="微软雅黑" panose="020B0503020204020204" pitchFamily="34" charset="-122"/>
                <a:ea typeface="微软雅黑" panose="020B0503020204020204" pitchFamily="34" charset="-122"/>
              </a:rPr>
              <a:t>搞了几年开发，很少使用单元测试，借口很多</a:t>
            </a:r>
            <a:r>
              <a:rPr lang="en-US"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觉得没必要，也没时间，也想偷懒。</a:t>
            </a:r>
            <a:endParaRPr lang="en-US" sz="2000" dirty="0" smtClean="0">
              <a:latin typeface="微软雅黑" panose="020B0503020204020204" pitchFamily="34" charset="-122"/>
              <a:ea typeface="微软雅黑" panose="020B0503020204020204" pitchFamily="34" charset="-122"/>
            </a:endParaRPr>
          </a:p>
          <a:p>
            <a:pPr lvl="0"/>
            <a:r>
              <a:rPr lang="en-US" sz="2000" dirty="0" smtClean="0">
                <a:latin typeface="微软雅黑" panose="020B0503020204020204" pitchFamily="34" charset="-122"/>
                <a:ea typeface="微软雅黑" panose="020B0503020204020204" pitchFamily="34" charset="-122"/>
              </a:rPr>
              <a:t>Team Tester </a:t>
            </a:r>
            <a:r>
              <a:rPr lang="zh-CN" altLang="en-US" sz="2000" dirty="0" smtClean="0">
                <a:latin typeface="微软雅黑" panose="020B0503020204020204" pitchFamily="34" charset="-122"/>
                <a:ea typeface="微软雅黑" panose="020B0503020204020204" pitchFamily="34" charset="-122"/>
              </a:rPr>
              <a:t>很多时候都在抱怨</a:t>
            </a:r>
            <a:r>
              <a:rPr lang="en-US" altLang="zh-CN" sz="2000" dirty="0" smtClean="0">
                <a:latin typeface="微软雅黑" panose="020B0503020204020204" pitchFamily="34" charset="-122"/>
                <a:ea typeface="微软雅黑" panose="020B0503020204020204" pitchFamily="34" charset="-122"/>
              </a:rPr>
              <a:t>…</a:t>
            </a:r>
            <a:endParaRPr lang="en-US" sz="2000" dirty="0" smtClean="0">
              <a:latin typeface="微软雅黑" panose="020B0503020204020204" pitchFamily="34" charset="-122"/>
              <a:ea typeface="微软雅黑" panose="020B0503020204020204" pitchFamily="34" charset="-122"/>
            </a:endParaRPr>
          </a:p>
          <a:p>
            <a:r>
              <a:rPr lang="en-US" sz="2000" dirty="0" smtClean="0">
                <a:latin typeface="微软雅黑" panose="020B0503020204020204" pitchFamily="34" charset="-122"/>
                <a:ea typeface="微软雅黑" panose="020B0503020204020204" pitchFamily="34" charset="-122"/>
              </a:rPr>
              <a:t>Vendor Portal - Vendor</a:t>
            </a:r>
            <a:r>
              <a:rPr lang="zh-CN" altLang="en-US" sz="2000" dirty="0" smtClean="0">
                <a:latin typeface="微软雅黑" panose="020B0503020204020204" pitchFamily="34" charset="-122"/>
                <a:ea typeface="微软雅黑" panose="020B0503020204020204" pitchFamily="34" charset="-122"/>
              </a:rPr>
              <a:t>注册页面，包含上百个输入控件</a:t>
            </a:r>
            <a:endParaRPr lang="en-US" altLang="zh-CN" sz="2000" dirty="0" smtClean="0">
              <a:latin typeface="微软雅黑" panose="020B0503020204020204" pitchFamily="34" charset="-122"/>
              <a:ea typeface="微软雅黑" panose="020B0503020204020204" pitchFamily="34" charset="-122"/>
            </a:endParaRPr>
          </a:p>
          <a:p>
            <a:pPr lvl="0"/>
            <a:r>
              <a:rPr lang="zh-CN" altLang="en-US" sz="2000" dirty="0" smtClean="0">
                <a:latin typeface="微软雅黑" panose="020B0503020204020204" pitchFamily="34" charset="-122"/>
                <a:ea typeface="微软雅黑" panose="020B0503020204020204" pitchFamily="34" charset="-122"/>
              </a:rPr>
              <a:t>每次项目版本一更新，无论开发还是测试，都要做大量的回归测试，耗费很多时间和人力投入。特别是</a:t>
            </a:r>
            <a:r>
              <a:rPr lang="en-US" sz="2000" dirty="0" smtClean="0">
                <a:latin typeface="微软雅黑" panose="020B0503020204020204" pitchFamily="34" charset="-122"/>
                <a:ea typeface="微软雅黑" panose="020B0503020204020204" pitchFamily="34" charset="-122"/>
              </a:rPr>
              <a:t>Web</a:t>
            </a:r>
            <a:r>
              <a:rPr lang="zh-CN" altLang="en-US" sz="2000" dirty="0" smtClean="0">
                <a:latin typeface="微软雅黑" panose="020B0503020204020204" pitchFamily="34" charset="-122"/>
                <a:ea typeface="微软雅黑" panose="020B0503020204020204" pitchFamily="34" charset="-122"/>
              </a:rPr>
              <a:t>项目，不仅测</a:t>
            </a:r>
            <a:r>
              <a:rPr lang="en-US" sz="2000" dirty="0" smtClean="0">
                <a:latin typeface="微软雅黑" panose="020B0503020204020204" pitchFamily="34" charset="-122"/>
                <a:ea typeface="微软雅黑" panose="020B0503020204020204" pitchFamily="34" charset="-122"/>
              </a:rPr>
              <a:t>UI</a:t>
            </a:r>
            <a:r>
              <a:rPr lang="zh-CN" altLang="en-US" sz="2000" dirty="0" smtClean="0">
                <a:latin typeface="微软雅黑" panose="020B0503020204020204" pitchFamily="34" charset="-122"/>
                <a:ea typeface="微软雅黑" panose="020B0503020204020204" pitchFamily="34" charset="-122"/>
              </a:rPr>
              <a:t>逻辑</a:t>
            </a:r>
            <a:r>
              <a:rPr lang="en-US"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还要测</a:t>
            </a:r>
            <a:r>
              <a:rPr lang="en-US" sz="2000" dirty="0" smtClean="0">
                <a:latin typeface="微软雅黑" panose="020B0503020204020204" pitchFamily="34" charset="-122"/>
                <a:ea typeface="微软雅黑" panose="020B0503020204020204" pitchFamily="34" charset="-122"/>
              </a:rPr>
              <a:t>API ,</a:t>
            </a:r>
            <a:r>
              <a:rPr lang="zh-CN" altLang="en-US" sz="2000" dirty="0" smtClean="0">
                <a:latin typeface="微软雅黑" panose="020B0503020204020204" pitchFamily="34" charset="-122"/>
                <a:ea typeface="微软雅黑" panose="020B0503020204020204" pitchFamily="34" charset="-122"/>
              </a:rPr>
              <a:t>验证数据库</a:t>
            </a:r>
            <a:r>
              <a:rPr lang="en-US" sz="2000" dirty="0" smtClean="0">
                <a:latin typeface="微软雅黑" panose="020B0503020204020204" pitchFamily="34" charset="-122"/>
                <a:ea typeface="微软雅黑" panose="020B0503020204020204" pitchFamily="34" charset="-122"/>
              </a:rPr>
              <a:t>.</a:t>
            </a:r>
          </a:p>
          <a:p>
            <a:pPr lvl="0"/>
            <a:r>
              <a:rPr lang="zh-CN" altLang="en-US" sz="2000" dirty="0" smtClean="0">
                <a:latin typeface="微软雅黑" panose="020B0503020204020204" pitchFamily="34" charset="-122"/>
                <a:ea typeface="微软雅黑" panose="020B0503020204020204" pitchFamily="34" charset="-122"/>
              </a:rPr>
              <a:t>这次迁移老</a:t>
            </a:r>
            <a:r>
              <a:rPr lang="en-US" sz="2000" dirty="0" smtClean="0">
                <a:latin typeface="微软雅黑" panose="020B0503020204020204" pitchFamily="34" charset="-122"/>
                <a:ea typeface="微软雅黑" panose="020B0503020204020204" pitchFamily="34" charset="-122"/>
              </a:rPr>
              <a:t>Vendor Portal </a:t>
            </a:r>
            <a:r>
              <a:rPr lang="zh-CN" altLang="en-US" sz="2000" dirty="0" smtClean="0">
                <a:latin typeface="微软雅黑" panose="020B0503020204020204" pitchFamily="34" charset="-122"/>
                <a:ea typeface="微软雅黑" panose="020B0503020204020204" pitchFamily="34" charset="-122"/>
              </a:rPr>
              <a:t>到</a:t>
            </a:r>
            <a:r>
              <a:rPr lang="en-US" sz="2000" dirty="0" smtClean="0">
                <a:latin typeface="微软雅黑" panose="020B0503020204020204" pitchFamily="34" charset="-122"/>
                <a:ea typeface="微软雅黑" panose="020B0503020204020204" pitchFamily="34" charset="-122"/>
              </a:rPr>
              <a:t>HTML</a:t>
            </a:r>
            <a:r>
              <a:rPr lang="zh-CN" altLang="en-US" sz="2000" dirty="0" smtClean="0">
                <a:latin typeface="微软雅黑" panose="020B0503020204020204" pitchFamily="34" charset="-122"/>
                <a:ea typeface="微软雅黑" panose="020B0503020204020204" pitchFamily="34" charset="-122"/>
              </a:rPr>
              <a:t>版本，第一期迁移的页面不多，业务逻辑以前是其它组编写的，不是非常熟悉，</a:t>
            </a:r>
            <a:r>
              <a:rPr lang="en-US" sz="2000" dirty="0" smtClean="0">
                <a:latin typeface="微软雅黑" panose="020B0503020204020204" pitchFamily="34" charset="-122"/>
                <a:ea typeface="微软雅黑" panose="020B0503020204020204" pitchFamily="34" charset="-122"/>
              </a:rPr>
              <a:t>API</a:t>
            </a:r>
            <a:r>
              <a:rPr lang="zh-CN" altLang="en-US" sz="2000" dirty="0" smtClean="0">
                <a:latin typeface="微软雅黑" panose="020B0503020204020204" pitchFamily="34" charset="-122"/>
                <a:ea typeface="微软雅黑" panose="020B0503020204020204" pitchFamily="34" charset="-122"/>
              </a:rPr>
              <a:t>仅仅是包一层马甲，</a:t>
            </a:r>
            <a:r>
              <a:rPr lang="en-US" sz="2000" dirty="0" smtClean="0">
                <a:latin typeface="微软雅黑" panose="020B0503020204020204" pitchFamily="34" charset="-122"/>
                <a:ea typeface="微软雅黑" panose="020B0503020204020204" pitchFamily="34" charset="-122"/>
              </a:rPr>
              <a:t>UI </a:t>
            </a:r>
            <a:r>
              <a:rPr lang="zh-CN" altLang="en-US" sz="2000" dirty="0" smtClean="0">
                <a:latin typeface="微软雅黑" panose="020B0503020204020204" pitchFamily="34" charset="-122"/>
                <a:ea typeface="微软雅黑" panose="020B0503020204020204" pitchFamily="34" charset="-122"/>
              </a:rPr>
              <a:t>业务操作还是比较复杂，很可能需求会不断变更，难道又走以前的老路，当后面迁移的页面越来越多的时候，那是件很可怕的事</a:t>
            </a:r>
            <a:endParaRPr lang="en-US" sz="2000" dirty="0" smtClean="0">
              <a:latin typeface="微软雅黑" panose="020B0503020204020204" pitchFamily="34" charset="-122"/>
              <a:ea typeface="微软雅黑" panose="020B0503020204020204" pitchFamily="34" charset="-122"/>
            </a:endParaRPr>
          </a:p>
          <a:p>
            <a:endParaRPr lang="en-US" altLang="zh-CN" dirty="0" smtClean="0"/>
          </a:p>
          <a:p>
            <a:endParaRPr lang="en-US" dirty="0"/>
          </a:p>
        </p:txBody>
      </p:sp>
    </p:spTree>
    <p:extLst>
      <p:ext uri="{BB962C8B-B14F-4D97-AF65-F5344CB8AC3E}">
        <p14:creationId xmlns:p14="http://schemas.microsoft.com/office/powerpoint/2010/main" val="198037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微软雅黑" panose="020B0503020204020204" pitchFamily="34" charset="-122"/>
                <a:ea typeface="微软雅黑" panose="020B0503020204020204" pitchFamily="34" charset="-122"/>
              </a:rPr>
              <a:t>Mocha</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r>
              <a:rPr lang="en-US" sz="2000" dirty="0" smtClean="0">
                <a:latin typeface="微软雅黑" panose="020B0503020204020204" pitchFamily="34" charset="-122"/>
                <a:ea typeface="微软雅黑" panose="020B0503020204020204" pitchFamily="34" charset="-122"/>
              </a:rPr>
              <a:t>Mocha is a feature-rich JavaScript test framework running on </a:t>
            </a:r>
            <a:r>
              <a:rPr lang="en-US" sz="2000" b="1" dirty="0" smtClean="0">
                <a:latin typeface="微软雅黑" panose="020B0503020204020204" pitchFamily="34" charset="-122"/>
                <a:ea typeface="微软雅黑" panose="020B0503020204020204" pitchFamily="34" charset="-122"/>
                <a:hlinkClick r:id="rId2"/>
              </a:rPr>
              <a:t>node.js</a:t>
            </a:r>
            <a:r>
              <a:rPr lang="en-US" sz="2000" dirty="0" smtClean="0">
                <a:latin typeface="微软雅黑" panose="020B0503020204020204" pitchFamily="34" charset="-122"/>
                <a:ea typeface="微软雅黑" panose="020B0503020204020204" pitchFamily="34" charset="-122"/>
              </a:rPr>
              <a:t> and the browser.</a:t>
            </a:r>
          </a:p>
          <a:p>
            <a:r>
              <a:rPr lang="en-US" altLang="zh-CN" sz="2000" dirty="0" smtClean="0">
                <a:latin typeface="微软雅黑" panose="020B0503020204020204" pitchFamily="34" charset="-122"/>
                <a:ea typeface="微软雅黑" panose="020B0503020204020204" pitchFamily="34" charset="-122"/>
              </a:rPr>
              <a:t>Why use ?</a:t>
            </a:r>
          </a:p>
          <a:p>
            <a:pPr marL="0" indent="0">
              <a:buNone/>
            </a:pPr>
            <a:r>
              <a:rPr lang="en-US" sz="2000" dirty="0" smtClean="0">
                <a:latin typeface="微软雅黑" panose="020B0503020204020204" pitchFamily="34" charset="-122"/>
                <a:ea typeface="微软雅黑" panose="020B0503020204020204" pitchFamily="34" charset="-122"/>
              </a:rPr>
              <a:t>     </a:t>
            </a:r>
            <a:r>
              <a:rPr lang="en-US" sz="2000" dirty="0" smtClean="0">
                <a:latin typeface="微软雅黑" panose="020B0503020204020204" pitchFamily="34" charset="-122"/>
                <a:ea typeface="微软雅黑" panose="020B0503020204020204" pitchFamily="34" charset="-122"/>
                <a:hlinkClick r:id="rId3"/>
              </a:rPr>
              <a:t>http://mochajs.org/</a:t>
            </a:r>
            <a:r>
              <a:rPr lang="en-US" sz="2000" dirty="0" smtClean="0">
                <a:latin typeface="微软雅黑" panose="020B0503020204020204" pitchFamily="34" charset="-122"/>
                <a:ea typeface="微软雅黑" panose="020B0503020204020204" pitchFamily="34" charset="-122"/>
              </a:rPr>
              <a:t> </a:t>
            </a:r>
          </a:p>
          <a:p>
            <a:pPr marL="0" indent="0">
              <a:buNone/>
            </a:pPr>
            <a:r>
              <a:rPr lang="en-US" sz="2000" dirty="0" smtClean="0">
                <a:latin typeface="微软雅黑" panose="020B0503020204020204" pitchFamily="34" charset="-122"/>
                <a:ea typeface="微软雅黑" panose="020B0503020204020204" pitchFamily="34" charset="-122"/>
              </a:rPr>
              <a:t>     &gt;&gt;&gt; Features</a:t>
            </a:r>
            <a:endParaRPr lang="en-US" sz="2000" dirty="0">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573016"/>
            <a:ext cx="168592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21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微软雅黑" panose="020B0503020204020204" pitchFamily="34" charset="-122"/>
                <a:ea typeface="微软雅黑" panose="020B0503020204020204" pitchFamily="34" charset="-122"/>
              </a:rPr>
              <a:t>Mocha </a:t>
            </a:r>
            <a:r>
              <a:rPr lang="zh-CN" altLang="en-US" dirty="0" smtClean="0">
                <a:latin typeface="微软雅黑" panose="020B0503020204020204" pitchFamily="34" charset="-122"/>
                <a:ea typeface="微软雅黑" panose="020B0503020204020204" pitchFamily="34" charset="-122"/>
              </a:rPr>
              <a:t>安装</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r>
              <a:rPr lang="zh-CN" altLang="en-US" smtClean="0"/>
              <a:t>先安装</a:t>
            </a:r>
            <a:r>
              <a:rPr lang="en-US" altLang="zh-CN" smtClean="0"/>
              <a:t>Node.js</a:t>
            </a:r>
          </a:p>
          <a:p>
            <a:r>
              <a:rPr lang="zh-CN" altLang="en-US" smtClean="0"/>
              <a:t>使用</a:t>
            </a:r>
            <a:r>
              <a:rPr lang="en-US" altLang="zh-CN" smtClean="0"/>
              <a:t>npm </a:t>
            </a:r>
            <a:r>
              <a:rPr lang="zh-CN" altLang="en-US" smtClean="0"/>
              <a:t>下载</a:t>
            </a:r>
            <a:r>
              <a:rPr lang="en-US" altLang="zh-CN" smtClean="0"/>
              <a:t>mocha</a:t>
            </a:r>
          </a:p>
          <a:p>
            <a:pPr marL="0" indent="0">
              <a:buNone/>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028242"/>
            <a:ext cx="5544616" cy="1264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1026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微软雅黑" panose="020B0503020204020204" pitchFamily="34" charset="-122"/>
                <a:ea typeface="微软雅黑" panose="020B0503020204020204" pitchFamily="34" charset="-122"/>
              </a:rPr>
              <a:t>Mocha </a:t>
            </a:r>
            <a:r>
              <a:rPr lang="en-US" altLang="zh-CN" smtClean="0">
                <a:latin typeface="微软雅黑" panose="020B0503020204020204" pitchFamily="34" charset="-122"/>
                <a:ea typeface="微软雅黑" panose="020B0503020204020204" pitchFamily="34" charset="-122"/>
              </a:rPr>
              <a:t>Assertions</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r>
              <a:rPr lang="en-US" altLang="zh-CN" sz="2000" dirty="0" smtClean="0"/>
              <a:t>Support  TDD / BDD Style</a:t>
            </a:r>
          </a:p>
          <a:p>
            <a:pPr marL="0" indent="0">
              <a:buNone/>
            </a:pPr>
            <a:r>
              <a:rPr lang="en-US" altLang="zh-CN" sz="1400" dirty="0" smtClean="0"/>
              <a:t>     </a:t>
            </a:r>
            <a:r>
              <a:rPr lang="en-US" sz="1400" b="1" dirty="0" smtClean="0">
                <a:solidFill>
                  <a:srgbClr val="0070C0"/>
                </a:solidFill>
                <a:latin typeface="微软雅黑" panose="020B0503020204020204" pitchFamily="34" charset="-122"/>
                <a:ea typeface="微软雅黑" panose="020B0503020204020204" pitchFamily="34" charset="-122"/>
              </a:rPr>
              <a:t>   1) describe (</a:t>
            </a:r>
            <a:r>
              <a:rPr lang="en-US" sz="1400" b="1" dirty="0" err="1" smtClean="0">
                <a:solidFill>
                  <a:srgbClr val="0070C0"/>
                </a:solidFill>
                <a:latin typeface="微软雅黑" panose="020B0503020204020204" pitchFamily="34" charset="-122"/>
                <a:ea typeface="微软雅黑" panose="020B0503020204020204" pitchFamily="34" charset="-122"/>
              </a:rPr>
              <a:t>moduleName</a:t>
            </a:r>
            <a:r>
              <a:rPr lang="en-US" sz="1400" b="1" dirty="0" smtClean="0">
                <a:solidFill>
                  <a:srgbClr val="0070C0"/>
                </a:solidFill>
                <a:latin typeface="微软雅黑" panose="020B0503020204020204" pitchFamily="34" charset="-122"/>
                <a:ea typeface="微软雅黑" panose="020B0503020204020204" pitchFamily="34" charset="-122"/>
              </a:rPr>
              <a:t>, </a:t>
            </a:r>
            <a:r>
              <a:rPr lang="en-US" sz="1400" b="1" dirty="0" err="1" smtClean="0">
                <a:solidFill>
                  <a:srgbClr val="0070C0"/>
                </a:solidFill>
                <a:latin typeface="微软雅黑" panose="020B0503020204020204" pitchFamily="34" charset="-122"/>
                <a:ea typeface="微软雅黑" panose="020B0503020204020204" pitchFamily="34" charset="-122"/>
              </a:rPr>
              <a:t>testDetails</a:t>
            </a:r>
            <a:r>
              <a:rPr lang="en-US" sz="1400" b="1" dirty="0" smtClean="0">
                <a:solidFill>
                  <a:srgbClr val="0070C0"/>
                </a:solidFill>
                <a:latin typeface="微软雅黑" panose="020B0503020204020204" pitchFamily="34" charset="-122"/>
                <a:ea typeface="微软雅黑" panose="020B0503020204020204" pitchFamily="34" charset="-122"/>
              </a:rPr>
              <a:t>)</a:t>
            </a:r>
            <a:r>
              <a:rPr lang="en-US" sz="1400" dirty="0" smtClean="0">
                <a:solidFill>
                  <a:srgbClr val="0070C0"/>
                </a:solidFill>
                <a:latin typeface="微软雅黑" panose="020B0503020204020204" pitchFamily="34" charset="-122"/>
                <a:ea typeface="微软雅黑" panose="020B0503020204020204" pitchFamily="34" charset="-122"/>
              </a:rPr>
              <a:t/>
            </a:r>
            <a:br>
              <a:rPr lang="en-US" sz="1400" dirty="0" smtClean="0">
                <a:solidFill>
                  <a:srgbClr val="0070C0"/>
                </a:solidFill>
                <a:latin typeface="微软雅黑" panose="020B0503020204020204" pitchFamily="34" charset="-122"/>
                <a:ea typeface="微软雅黑" panose="020B0503020204020204" pitchFamily="34" charset="-122"/>
              </a:rPr>
            </a:br>
            <a:r>
              <a:rPr lang="zh-CN" altLang="en-US" sz="1400" dirty="0" smtClean="0">
                <a:solidFill>
                  <a:srgbClr val="0070C0"/>
                </a:solidFill>
                <a:latin typeface="微软雅黑" panose="020B0503020204020204" pitchFamily="34" charset="-122"/>
                <a:ea typeface="微软雅黑" panose="020B0503020204020204" pitchFamily="34" charset="-122"/>
              </a:rPr>
              <a:t>由上述代码可看出，</a:t>
            </a:r>
            <a:r>
              <a:rPr lang="en-US" sz="1400" dirty="0" smtClean="0">
                <a:solidFill>
                  <a:srgbClr val="0070C0"/>
                </a:solidFill>
                <a:latin typeface="微软雅黑" panose="020B0503020204020204" pitchFamily="34" charset="-122"/>
                <a:ea typeface="微软雅黑" panose="020B0503020204020204" pitchFamily="34" charset="-122"/>
              </a:rPr>
              <a:t>describe</a:t>
            </a:r>
            <a:r>
              <a:rPr lang="zh-CN" altLang="en-US" sz="1400" dirty="0" smtClean="0">
                <a:solidFill>
                  <a:srgbClr val="0070C0"/>
                </a:solidFill>
                <a:latin typeface="微软雅黑" panose="020B0503020204020204" pitchFamily="34" charset="-122"/>
                <a:ea typeface="微软雅黑" panose="020B0503020204020204" pitchFamily="34" charset="-122"/>
              </a:rPr>
              <a:t>是可以嵌套的，比如上述代码嵌套的两个</a:t>
            </a:r>
            <a:r>
              <a:rPr lang="en-US" sz="1400" dirty="0" smtClean="0">
                <a:solidFill>
                  <a:srgbClr val="0070C0"/>
                </a:solidFill>
                <a:latin typeface="微软雅黑" panose="020B0503020204020204" pitchFamily="34" charset="-122"/>
                <a:ea typeface="微软雅黑" panose="020B0503020204020204" pitchFamily="34" charset="-122"/>
              </a:rPr>
              <a:t>describe</a:t>
            </a:r>
            <a:r>
              <a:rPr lang="zh-CN" altLang="en-US" sz="1400" dirty="0" smtClean="0">
                <a:solidFill>
                  <a:srgbClr val="0070C0"/>
                </a:solidFill>
                <a:latin typeface="微软雅黑" panose="020B0503020204020204" pitchFamily="34" charset="-122"/>
                <a:ea typeface="微软雅黑" panose="020B0503020204020204" pitchFamily="34" charset="-122"/>
              </a:rPr>
              <a:t>就可以理解成测试人员希望测试</a:t>
            </a:r>
            <a:r>
              <a:rPr lang="en-US" sz="1400" dirty="0" smtClean="0">
                <a:solidFill>
                  <a:srgbClr val="0070C0"/>
                </a:solidFill>
                <a:latin typeface="微软雅黑" panose="020B0503020204020204" pitchFamily="34" charset="-122"/>
                <a:ea typeface="微软雅黑" panose="020B0503020204020204" pitchFamily="34" charset="-122"/>
              </a:rPr>
              <a:t>Array</a:t>
            </a:r>
            <a:r>
              <a:rPr lang="zh-CN" altLang="en-US" sz="1400" dirty="0" smtClean="0">
                <a:solidFill>
                  <a:srgbClr val="0070C0"/>
                </a:solidFill>
                <a:latin typeface="微软雅黑" panose="020B0503020204020204" pitchFamily="34" charset="-122"/>
                <a:ea typeface="微软雅黑" panose="020B0503020204020204" pitchFamily="34" charset="-122"/>
              </a:rPr>
              <a:t>模块下的</a:t>
            </a:r>
            <a:r>
              <a:rPr lang="en-US" altLang="zh-CN" sz="1400" dirty="0" smtClean="0">
                <a:solidFill>
                  <a:srgbClr val="0070C0"/>
                </a:solidFill>
                <a:latin typeface="微软雅黑" panose="020B0503020204020204" pitchFamily="34" charset="-122"/>
                <a:ea typeface="微软雅黑" panose="020B0503020204020204" pitchFamily="34" charset="-122"/>
              </a:rPr>
              <a:t>#</a:t>
            </a:r>
            <a:r>
              <a:rPr lang="en-US" sz="1400" dirty="0" err="1" smtClean="0">
                <a:solidFill>
                  <a:srgbClr val="0070C0"/>
                </a:solidFill>
                <a:latin typeface="微软雅黑" panose="020B0503020204020204" pitchFamily="34" charset="-122"/>
                <a:ea typeface="微软雅黑" panose="020B0503020204020204" pitchFamily="34" charset="-122"/>
              </a:rPr>
              <a:t>indexOf</a:t>
            </a:r>
            <a:r>
              <a:rPr lang="en-US" sz="1400" dirty="0" smtClean="0">
                <a:solidFill>
                  <a:srgbClr val="0070C0"/>
                </a:solidFill>
                <a:latin typeface="微软雅黑" panose="020B0503020204020204" pitchFamily="34" charset="-122"/>
                <a:ea typeface="微软雅黑" panose="020B0503020204020204" pitchFamily="34" charset="-122"/>
              </a:rPr>
              <a:t>() </a:t>
            </a:r>
            <a:r>
              <a:rPr lang="zh-CN" altLang="en-US" sz="1400" dirty="0" smtClean="0">
                <a:solidFill>
                  <a:srgbClr val="0070C0"/>
                </a:solidFill>
                <a:latin typeface="微软雅黑" panose="020B0503020204020204" pitchFamily="34" charset="-122"/>
                <a:ea typeface="微软雅黑" panose="020B0503020204020204" pitchFamily="34" charset="-122"/>
              </a:rPr>
              <a:t>子模块。</a:t>
            </a:r>
            <a:r>
              <a:rPr lang="en-US" sz="1400" dirty="0" err="1" smtClean="0">
                <a:solidFill>
                  <a:srgbClr val="0070C0"/>
                </a:solidFill>
                <a:latin typeface="微软雅黑" panose="020B0503020204020204" pitchFamily="34" charset="-122"/>
                <a:ea typeface="微软雅黑" panose="020B0503020204020204" pitchFamily="34" charset="-122"/>
              </a:rPr>
              <a:t>module_name</a:t>
            </a:r>
            <a:r>
              <a:rPr lang="en-US" sz="1400" dirty="0" smtClean="0">
                <a:solidFill>
                  <a:srgbClr val="0070C0"/>
                </a:solidFill>
                <a:latin typeface="微软雅黑" panose="020B0503020204020204" pitchFamily="34" charset="-122"/>
                <a:ea typeface="微软雅黑" panose="020B0503020204020204" pitchFamily="34" charset="-122"/>
              </a:rPr>
              <a:t> </a:t>
            </a:r>
            <a:r>
              <a:rPr lang="zh-CN" altLang="en-US" sz="1400" dirty="0" smtClean="0">
                <a:solidFill>
                  <a:srgbClr val="0070C0"/>
                </a:solidFill>
                <a:latin typeface="微软雅黑" panose="020B0503020204020204" pitchFamily="34" charset="-122"/>
                <a:ea typeface="微软雅黑" panose="020B0503020204020204" pitchFamily="34" charset="-122"/>
              </a:rPr>
              <a:t>是可以随便取的，关键是要让人读明白就好。</a:t>
            </a:r>
          </a:p>
          <a:p>
            <a:pPr marL="0" indent="0">
              <a:buNone/>
            </a:pPr>
            <a:r>
              <a:rPr lang="en-US" sz="1400" b="1" dirty="0" smtClean="0">
                <a:solidFill>
                  <a:srgbClr val="0070C0"/>
                </a:solidFill>
                <a:latin typeface="微软雅黑" panose="020B0503020204020204" pitchFamily="34" charset="-122"/>
                <a:ea typeface="微软雅黑" panose="020B0503020204020204" pitchFamily="34" charset="-122"/>
              </a:rPr>
              <a:t>       2) it (info, function)</a:t>
            </a:r>
            <a:r>
              <a:rPr lang="en-US" sz="1400" dirty="0" smtClean="0">
                <a:solidFill>
                  <a:srgbClr val="0070C0"/>
                </a:solidFill>
                <a:latin typeface="微软雅黑" panose="020B0503020204020204" pitchFamily="34" charset="-122"/>
                <a:ea typeface="微软雅黑" panose="020B0503020204020204" pitchFamily="34" charset="-122"/>
              </a:rPr>
              <a:t/>
            </a:r>
            <a:br>
              <a:rPr lang="en-US" sz="1400" dirty="0" smtClean="0">
                <a:solidFill>
                  <a:srgbClr val="0070C0"/>
                </a:solidFill>
                <a:latin typeface="微软雅黑" panose="020B0503020204020204" pitchFamily="34" charset="-122"/>
                <a:ea typeface="微软雅黑" panose="020B0503020204020204" pitchFamily="34" charset="-122"/>
              </a:rPr>
            </a:br>
            <a:r>
              <a:rPr lang="zh-CN" altLang="en-US" sz="1400" dirty="0" smtClean="0">
                <a:solidFill>
                  <a:srgbClr val="0070C0"/>
                </a:solidFill>
                <a:latin typeface="微软雅黑" panose="020B0503020204020204" pitchFamily="34" charset="-122"/>
                <a:ea typeface="微软雅黑" panose="020B0503020204020204" pitchFamily="34" charset="-122"/>
              </a:rPr>
              <a:t>具体的测试语句会放在</a:t>
            </a:r>
            <a:r>
              <a:rPr lang="en-US" sz="1400" dirty="0" smtClean="0">
                <a:solidFill>
                  <a:srgbClr val="0070C0"/>
                </a:solidFill>
                <a:latin typeface="微软雅黑" panose="020B0503020204020204" pitchFamily="34" charset="-122"/>
                <a:ea typeface="微软雅黑" panose="020B0503020204020204" pitchFamily="34" charset="-122"/>
              </a:rPr>
              <a:t>it</a:t>
            </a:r>
            <a:r>
              <a:rPr lang="zh-CN" altLang="en-US" sz="1400" dirty="0" smtClean="0">
                <a:solidFill>
                  <a:srgbClr val="0070C0"/>
                </a:solidFill>
                <a:latin typeface="微软雅黑" panose="020B0503020204020204" pitchFamily="34" charset="-122"/>
                <a:ea typeface="微软雅黑" panose="020B0503020204020204" pitchFamily="34" charset="-122"/>
              </a:rPr>
              <a:t>的回调函数里，一般来说</a:t>
            </a:r>
            <a:r>
              <a:rPr lang="en-US" sz="1400" dirty="0" smtClean="0">
                <a:solidFill>
                  <a:srgbClr val="0070C0"/>
                </a:solidFill>
                <a:latin typeface="微软雅黑" panose="020B0503020204020204" pitchFamily="34" charset="-122"/>
                <a:ea typeface="微软雅黑" panose="020B0503020204020204" pitchFamily="34" charset="-122"/>
              </a:rPr>
              <a:t>info</a:t>
            </a:r>
            <a:r>
              <a:rPr lang="zh-CN" altLang="en-US" sz="1400" dirty="0" smtClean="0">
                <a:solidFill>
                  <a:srgbClr val="0070C0"/>
                </a:solidFill>
                <a:latin typeface="微软雅黑" panose="020B0503020204020204" pitchFamily="34" charset="-122"/>
                <a:ea typeface="微软雅黑" panose="020B0503020204020204" pitchFamily="34" charset="-122"/>
              </a:rPr>
              <a:t>字符串会写期望的正确输出的简要一句话文字说明。当该</a:t>
            </a:r>
            <a:r>
              <a:rPr lang="en-US" sz="1400" dirty="0" smtClean="0">
                <a:solidFill>
                  <a:srgbClr val="0070C0"/>
                </a:solidFill>
                <a:latin typeface="微软雅黑" panose="020B0503020204020204" pitchFamily="34" charset="-122"/>
                <a:ea typeface="微软雅黑" panose="020B0503020204020204" pitchFamily="34" charset="-122"/>
              </a:rPr>
              <a:t>it block</a:t>
            </a:r>
            <a:r>
              <a:rPr lang="zh-CN" altLang="en-US" sz="1400" dirty="0" smtClean="0">
                <a:solidFill>
                  <a:srgbClr val="0070C0"/>
                </a:solidFill>
                <a:latin typeface="微软雅黑" panose="020B0503020204020204" pitchFamily="34" charset="-122"/>
                <a:ea typeface="微软雅黑" panose="020B0503020204020204" pitchFamily="34" charset="-122"/>
              </a:rPr>
              <a:t>内的</a:t>
            </a:r>
            <a:r>
              <a:rPr lang="en-US" sz="1400" dirty="0" smtClean="0">
                <a:solidFill>
                  <a:srgbClr val="0070C0"/>
                </a:solidFill>
                <a:latin typeface="微软雅黑" panose="020B0503020204020204" pitchFamily="34" charset="-122"/>
                <a:ea typeface="微软雅黑" panose="020B0503020204020204" pitchFamily="34" charset="-122"/>
              </a:rPr>
              <a:t>test failed</a:t>
            </a:r>
            <a:r>
              <a:rPr lang="zh-CN" altLang="en-US" sz="1400" dirty="0" smtClean="0">
                <a:solidFill>
                  <a:srgbClr val="0070C0"/>
                </a:solidFill>
                <a:latin typeface="微软雅黑" panose="020B0503020204020204" pitchFamily="34" charset="-122"/>
                <a:ea typeface="微软雅黑" panose="020B0503020204020204" pitchFamily="34" charset="-122"/>
              </a:rPr>
              <a:t>的时候控制台就会把详细信息打印出来。一般是从最外层的</a:t>
            </a:r>
            <a:r>
              <a:rPr lang="en-US" sz="1400" dirty="0" smtClean="0">
                <a:solidFill>
                  <a:srgbClr val="0070C0"/>
                </a:solidFill>
                <a:latin typeface="微软雅黑" panose="020B0503020204020204" pitchFamily="34" charset="-122"/>
                <a:ea typeface="微软雅黑" panose="020B0503020204020204" pitchFamily="34" charset="-122"/>
              </a:rPr>
              <a:t>describe</a:t>
            </a:r>
            <a:r>
              <a:rPr lang="zh-CN" altLang="en-US" sz="1400" dirty="0" smtClean="0">
                <a:solidFill>
                  <a:srgbClr val="0070C0"/>
                </a:solidFill>
                <a:latin typeface="微软雅黑" panose="020B0503020204020204" pitchFamily="34" charset="-122"/>
                <a:ea typeface="微软雅黑" panose="020B0503020204020204" pitchFamily="34" charset="-122"/>
              </a:rPr>
              <a:t>的</a:t>
            </a:r>
            <a:r>
              <a:rPr lang="en-US" sz="1400" dirty="0" err="1" smtClean="0">
                <a:solidFill>
                  <a:srgbClr val="0070C0"/>
                </a:solidFill>
                <a:latin typeface="微软雅黑" panose="020B0503020204020204" pitchFamily="34" charset="-122"/>
                <a:ea typeface="微软雅黑" panose="020B0503020204020204" pitchFamily="34" charset="-122"/>
              </a:rPr>
              <a:t>module_name</a:t>
            </a:r>
            <a:r>
              <a:rPr lang="zh-CN" altLang="en-US" sz="1400" dirty="0" smtClean="0">
                <a:solidFill>
                  <a:srgbClr val="0070C0"/>
                </a:solidFill>
                <a:latin typeface="微软雅黑" panose="020B0503020204020204" pitchFamily="34" charset="-122"/>
                <a:ea typeface="微软雅黑" panose="020B0503020204020204" pitchFamily="34" charset="-122"/>
              </a:rPr>
              <a:t>开始输出（可以理解成沿着路径或者递归链或者回调链），最后输出</a:t>
            </a:r>
            <a:r>
              <a:rPr lang="en-US" sz="1400" dirty="0" smtClean="0">
                <a:solidFill>
                  <a:srgbClr val="0070C0"/>
                </a:solidFill>
                <a:latin typeface="微软雅黑" panose="020B0503020204020204" pitchFamily="34" charset="-122"/>
                <a:ea typeface="微软雅黑" panose="020B0503020204020204" pitchFamily="34" charset="-122"/>
              </a:rPr>
              <a:t>info，</a:t>
            </a:r>
            <a:r>
              <a:rPr lang="zh-CN" altLang="en-US" sz="1400" dirty="0" smtClean="0">
                <a:solidFill>
                  <a:srgbClr val="0070C0"/>
                </a:solidFill>
                <a:latin typeface="微软雅黑" panose="020B0503020204020204" pitchFamily="34" charset="-122"/>
                <a:ea typeface="微软雅黑" panose="020B0503020204020204" pitchFamily="34" charset="-122"/>
              </a:rPr>
              <a:t>表示该期望的</a:t>
            </a:r>
            <a:r>
              <a:rPr lang="en-US" sz="1400" dirty="0" smtClean="0">
                <a:solidFill>
                  <a:srgbClr val="0070C0"/>
                </a:solidFill>
                <a:latin typeface="微软雅黑" panose="020B0503020204020204" pitchFamily="34" charset="-122"/>
                <a:ea typeface="微软雅黑" panose="020B0503020204020204" pitchFamily="34" charset="-122"/>
              </a:rPr>
              <a:t>info</a:t>
            </a:r>
            <a:r>
              <a:rPr lang="zh-CN" altLang="en-US" sz="1400" dirty="0" smtClean="0">
                <a:solidFill>
                  <a:srgbClr val="0070C0"/>
                </a:solidFill>
                <a:latin typeface="微软雅黑" panose="020B0503020204020204" pitchFamily="34" charset="-122"/>
                <a:ea typeface="微软雅黑" panose="020B0503020204020204" pitchFamily="34" charset="-122"/>
              </a:rPr>
              <a:t>内容没有被满足。</a:t>
            </a:r>
            <a:r>
              <a:rPr lang="zh-CN" altLang="en-US" sz="1400" b="1" dirty="0" smtClean="0">
                <a:solidFill>
                  <a:srgbClr val="0070C0"/>
                </a:solidFill>
                <a:latin typeface="微软雅黑" panose="020B0503020204020204" pitchFamily="34" charset="-122"/>
                <a:ea typeface="微软雅黑" panose="020B0503020204020204" pitchFamily="34" charset="-122"/>
              </a:rPr>
              <a:t>一个</a:t>
            </a:r>
            <a:r>
              <a:rPr lang="en-US" sz="1400" b="1" dirty="0" smtClean="0">
                <a:solidFill>
                  <a:srgbClr val="0070C0"/>
                </a:solidFill>
                <a:latin typeface="微软雅黑" panose="020B0503020204020204" pitchFamily="34" charset="-122"/>
                <a:ea typeface="微软雅黑" panose="020B0503020204020204" pitchFamily="34" charset="-122"/>
              </a:rPr>
              <a:t>it</a:t>
            </a:r>
            <a:r>
              <a:rPr lang="zh-CN" altLang="en-US" sz="1400" b="1" dirty="0" smtClean="0">
                <a:solidFill>
                  <a:srgbClr val="0070C0"/>
                </a:solidFill>
                <a:latin typeface="微软雅黑" panose="020B0503020204020204" pitchFamily="34" charset="-122"/>
                <a:ea typeface="微软雅黑" panose="020B0503020204020204" pitchFamily="34" charset="-122"/>
              </a:rPr>
              <a:t>对应一个实际的</a:t>
            </a:r>
            <a:r>
              <a:rPr lang="en-US" sz="1400" b="1" dirty="0" smtClean="0">
                <a:solidFill>
                  <a:srgbClr val="0070C0"/>
                </a:solidFill>
                <a:latin typeface="微软雅黑" panose="020B0503020204020204" pitchFamily="34" charset="-122"/>
                <a:ea typeface="微软雅黑" panose="020B0503020204020204" pitchFamily="34" charset="-122"/>
              </a:rPr>
              <a:t>test case</a:t>
            </a:r>
          </a:p>
          <a:p>
            <a:pPr marL="0" indent="0">
              <a:buNone/>
            </a:pPr>
            <a:r>
              <a:rPr lang="en-US" altLang="zh-CN" sz="1400" b="1" dirty="0" smtClean="0">
                <a:solidFill>
                  <a:srgbClr val="0070C0"/>
                </a:solidFill>
                <a:latin typeface="微软雅黑" panose="020B0503020204020204" pitchFamily="34" charset="-122"/>
                <a:ea typeface="微软雅黑" panose="020B0503020204020204" pitchFamily="34" charset="-122"/>
              </a:rPr>
              <a:t>     </a:t>
            </a:r>
            <a:r>
              <a:rPr lang="en-US" altLang="zh-CN" sz="1600" dirty="0" smtClean="0"/>
              <a:t> </a:t>
            </a:r>
            <a:r>
              <a:rPr lang="en-US" altLang="zh-CN" sz="1400" dirty="0" smtClean="0">
                <a:solidFill>
                  <a:srgbClr val="0070C0"/>
                </a:solidFill>
                <a:latin typeface="微软雅黑" panose="020B0503020204020204" pitchFamily="34" charset="-122"/>
                <a:ea typeface="微软雅黑" panose="020B0503020204020204" pitchFamily="34" charset="-122"/>
              </a:rPr>
              <a:t>(</a:t>
            </a:r>
            <a:r>
              <a:rPr lang="zh-CN" altLang="en-US" sz="1400" dirty="0" smtClean="0">
                <a:solidFill>
                  <a:srgbClr val="0070C0"/>
                </a:solidFill>
                <a:latin typeface="微软雅黑" panose="020B0503020204020204" pitchFamily="34" charset="-122"/>
                <a:ea typeface="微软雅黑" panose="020B0503020204020204" pitchFamily="34" charset="-122"/>
              </a:rPr>
              <a:t>详见</a:t>
            </a:r>
            <a:r>
              <a:rPr lang="en-US" altLang="zh-CN" sz="1400" dirty="0" smtClean="0">
                <a:solidFill>
                  <a:srgbClr val="0070C0"/>
                </a:solidFill>
                <a:latin typeface="微软雅黑" panose="020B0503020204020204" pitchFamily="34" charset="-122"/>
                <a:ea typeface="微软雅黑" panose="020B0503020204020204" pitchFamily="34" charset="-122"/>
              </a:rPr>
              <a:t>demo)</a:t>
            </a:r>
            <a:endParaRPr lang="en-US" altLang="zh-CN" sz="1400" dirty="0" smtClean="0"/>
          </a:p>
          <a:p>
            <a:r>
              <a:rPr lang="en-US" altLang="zh-CN" sz="2000" dirty="0" smtClean="0"/>
              <a:t>Should.js / expect.js / chai / </a:t>
            </a:r>
            <a:r>
              <a:rPr lang="en-US" sz="2000" dirty="0" smtClean="0"/>
              <a:t>assert.js</a:t>
            </a:r>
            <a:endParaRPr lang="en-US" altLang="zh-CN" sz="2000" dirty="0" smtClean="0"/>
          </a:p>
          <a:p>
            <a:pPr marL="0" indent="0">
              <a:buNone/>
            </a:pPr>
            <a:r>
              <a:rPr lang="en-US" altLang="zh-CN" sz="1400" dirty="0" smtClean="0">
                <a:solidFill>
                  <a:srgbClr val="0070C0"/>
                </a:solidFill>
                <a:latin typeface="微软雅黑" panose="020B0503020204020204" pitchFamily="34" charset="-122"/>
                <a:ea typeface="微软雅黑" panose="020B0503020204020204" pitchFamily="34" charset="-122"/>
              </a:rPr>
              <a:t>      (</a:t>
            </a:r>
            <a:r>
              <a:rPr lang="zh-CN" altLang="en-US" sz="1400" dirty="0" smtClean="0">
                <a:solidFill>
                  <a:srgbClr val="0070C0"/>
                </a:solidFill>
                <a:latin typeface="微软雅黑" panose="020B0503020204020204" pitchFamily="34" charset="-122"/>
                <a:ea typeface="微软雅黑" panose="020B0503020204020204" pitchFamily="34" charset="-122"/>
              </a:rPr>
              <a:t>详见</a:t>
            </a:r>
            <a:r>
              <a:rPr lang="en-US" altLang="zh-CN" sz="1400" dirty="0" smtClean="0">
                <a:solidFill>
                  <a:srgbClr val="0070C0"/>
                </a:solidFill>
                <a:latin typeface="微软雅黑" panose="020B0503020204020204" pitchFamily="34" charset="-122"/>
                <a:ea typeface="微软雅黑" panose="020B0503020204020204" pitchFamily="34" charset="-122"/>
              </a:rPr>
              <a:t>demo)</a:t>
            </a:r>
          </a:p>
          <a:p>
            <a:endParaRPr lang="en-US" sz="2000" dirty="0"/>
          </a:p>
        </p:txBody>
      </p:sp>
    </p:spTree>
    <p:extLst>
      <p:ext uri="{BB962C8B-B14F-4D97-AF65-F5344CB8AC3E}">
        <p14:creationId xmlns:p14="http://schemas.microsoft.com/office/powerpoint/2010/main" val="2971392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smtClean="0">
                <a:latin typeface="微软雅黑" panose="020B0503020204020204" pitchFamily="34" charset="-122"/>
                <a:ea typeface="微软雅黑" panose="020B0503020204020204" pitchFamily="34" charset="-122"/>
              </a:rPr>
              <a:t>Mocha + should.js</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r>
              <a:rPr lang="zh-CN" altLang="en-US" dirty="0" smtClean="0">
                <a:latin typeface="微软雅黑" panose="020B0503020204020204" pitchFamily="34" charset="-122"/>
                <a:ea typeface="微软雅黑" panose="020B0503020204020204" pitchFamily="34" charset="-122"/>
              </a:rPr>
              <a:t>基本结构</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    </a:t>
            </a:r>
            <a:r>
              <a:rPr lang="en-US" altLang="zh-CN" sz="2000" dirty="0" smtClean="0">
                <a:solidFill>
                  <a:srgbClr val="00B0F0"/>
                </a:solidFill>
                <a:latin typeface="微软雅黑" panose="020B0503020204020204" pitchFamily="34" charset="-122"/>
                <a:ea typeface="微软雅黑" panose="020B0503020204020204" pitchFamily="34" charset="-122"/>
              </a:rPr>
              <a:t>before / </a:t>
            </a:r>
            <a:r>
              <a:rPr lang="en-US" sz="2000" dirty="0" smtClean="0">
                <a:solidFill>
                  <a:srgbClr val="00B0F0"/>
                </a:solidFill>
                <a:latin typeface="微软雅黑" panose="020B0503020204020204" pitchFamily="34" charset="-122"/>
                <a:ea typeface="微软雅黑" panose="020B0503020204020204" pitchFamily="34" charset="-122"/>
              </a:rPr>
              <a:t>after / </a:t>
            </a:r>
            <a:r>
              <a:rPr lang="en-US" sz="2000" dirty="0" err="1" smtClean="0">
                <a:solidFill>
                  <a:srgbClr val="00B0F0"/>
                </a:solidFill>
                <a:latin typeface="微软雅黑" panose="020B0503020204020204" pitchFamily="34" charset="-122"/>
                <a:ea typeface="微软雅黑" panose="020B0503020204020204" pitchFamily="34" charset="-122"/>
              </a:rPr>
              <a:t>beforeEach</a:t>
            </a:r>
            <a:r>
              <a:rPr lang="en-US" sz="2000" dirty="0" smtClean="0">
                <a:solidFill>
                  <a:srgbClr val="00B0F0"/>
                </a:solidFill>
                <a:latin typeface="微软雅黑" panose="020B0503020204020204" pitchFamily="34" charset="-122"/>
                <a:ea typeface="微软雅黑" panose="020B0503020204020204" pitchFamily="34" charset="-122"/>
              </a:rPr>
              <a:t> / </a:t>
            </a:r>
            <a:r>
              <a:rPr lang="en-US" sz="2000" dirty="0" err="1" smtClean="0">
                <a:solidFill>
                  <a:srgbClr val="00B0F0"/>
                </a:solidFill>
                <a:latin typeface="微软雅黑" panose="020B0503020204020204" pitchFamily="34" charset="-122"/>
                <a:ea typeface="微软雅黑" panose="020B0503020204020204" pitchFamily="34" charset="-122"/>
              </a:rPr>
              <a:t>afterEach</a:t>
            </a:r>
            <a:endParaRPr lang="en-US" altLang="zh-CN" sz="2000" dirty="0" smtClean="0">
              <a:solidFill>
                <a:srgbClr val="00B0F0"/>
              </a:solidFill>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使用入门</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异步</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TDD demo</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7492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微软雅黑" panose="020B0503020204020204" pitchFamily="34" charset="-122"/>
                <a:ea typeface="微软雅黑" panose="020B0503020204020204" pitchFamily="34" charset="-122"/>
              </a:rPr>
              <a:t>Vendor Portal UI</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r>
              <a:rPr lang="zh-CN" altLang="en-US" sz="2000" dirty="0" smtClean="0">
                <a:latin typeface="微软雅黑" panose="020B0503020204020204" pitchFamily="34" charset="-122"/>
                <a:ea typeface="微软雅黑" panose="020B0503020204020204" pitchFamily="34" charset="-122"/>
              </a:rPr>
              <a:t>测什么</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en-US" altLang="zh-CN" sz="2000" dirty="0" smtClean="0">
                <a:latin typeface="微软雅黑" panose="020B0503020204020204" pitchFamily="34" charset="-122"/>
                <a:ea typeface="微软雅黑" panose="020B0503020204020204" pitchFamily="34" charset="-122"/>
              </a:rPr>
              <a:t>     1) Tester say…..</a:t>
            </a:r>
          </a:p>
          <a:p>
            <a:pPr marL="0" indent="0">
              <a:buNone/>
            </a:pPr>
            <a:r>
              <a:rPr lang="en-US" altLang="zh-CN" sz="2000" dirty="0" smtClean="0">
                <a:latin typeface="微软雅黑" panose="020B0503020204020204" pitchFamily="34" charset="-122"/>
                <a:ea typeface="微软雅黑" panose="020B0503020204020204" pitchFamily="34" charset="-122"/>
              </a:rPr>
              <a:t>     2) controller</a:t>
            </a:r>
          </a:p>
          <a:p>
            <a:pPr marL="0" indent="0">
              <a:buNone/>
            </a:pPr>
            <a:r>
              <a:rPr lang="en-US" altLang="zh-CN" sz="2000" dirty="0" smtClean="0">
                <a:latin typeface="微软雅黑" panose="020B0503020204020204" pitchFamily="34" charset="-122"/>
                <a:ea typeface="微软雅黑" panose="020B0503020204020204" pitchFamily="34" charset="-122"/>
              </a:rPr>
              <a:t>     3) factory</a:t>
            </a:r>
          </a:p>
          <a:p>
            <a:pPr marL="0" indent="0">
              <a:buNone/>
            </a:pPr>
            <a:r>
              <a:rPr lang="en-US" altLang="zh-CN" sz="2000" dirty="0" smtClean="0">
                <a:latin typeface="微软雅黑" panose="020B0503020204020204" pitchFamily="34" charset="-122"/>
                <a:ea typeface="微软雅黑" panose="020B0503020204020204" pitchFamily="34" charset="-122"/>
              </a:rPr>
              <a:t>     4) </a:t>
            </a:r>
            <a:r>
              <a:rPr lang="en-US" altLang="zh-CN" sz="2000" dirty="0" err="1" smtClean="0">
                <a:latin typeface="微软雅黑" panose="020B0503020204020204" pitchFamily="34" charset="-122"/>
                <a:ea typeface="微软雅黑" panose="020B0503020204020204" pitchFamily="34" charset="-122"/>
              </a:rPr>
              <a:t>api</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en-US" altLang="zh-CN" sz="2000" dirty="0" smtClean="0">
                <a:latin typeface="微软雅黑" panose="020B0503020204020204" pitchFamily="34" charset="-122"/>
                <a:ea typeface="微软雅黑" panose="020B0503020204020204" pitchFamily="34" charset="-122"/>
              </a:rPr>
              <a:t>     5) directive</a:t>
            </a:r>
          </a:p>
          <a:p>
            <a:pPr marL="0" indent="0">
              <a:buNone/>
            </a:pPr>
            <a:r>
              <a:rPr lang="en-US" altLang="zh-CN" sz="2000" dirty="0" smtClean="0">
                <a:latin typeface="微软雅黑" panose="020B0503020204020204" pitchFamily="34" charset="-122"/>
                <a:ea typeface="微软雅黑" panose="020B0503020204020204" pitchFamily="34" charset="-122"/>
              </a:rPr>
              <a:t>     6) timeout</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9095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微软雅黑" panose="020B0503020204020204" pitchFamily="34" charset="-122"/>
                <a:ea typeface="微软雅黑" panose="020B0503020204020204" pitchFamily="34" charset="-122"/>
              </a:rPr>
              <a:t>Vendor Portal UI</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遇到的问题</a:t>
            </a:r>
            <a:r>
              <a:rPr lang="en-US" altLang="zh-CN" dirty="0" smtClean="0"/>
              <a:t/>
            </a:r>
            <a:br>
              <a:rPr lang="en-US" altLang="zh-CN" dirty="0" smtClean="0"/>
            </a:br>
            <a:endParaRPr lang="en-US" dirty="0"/>
          </a:p>
        </p:txBody>
      </p:sp>
      <p:sp>
        <p:nvSpPr>
          <p:cNvPr id="3" name="Content Placeholder 2"/>
          <p:cNvSpPr>
            <a:spLocks noGrp="1"/>
          </p:cNvSpPr>
          <p:nvPr>
            <p:ph idx="1"/>
          </p:nvPr>
        </p:nvSpPr>
        <p:spPr/>
        <p:txBody>
          <a:bodyPr/>
          <a:lstStyle/>
          <a:p>
            <a:r>
              <a:rPr lang="zh-CN" altLang="en-US" sz="2000" dirty="0" smtClean="0">
                <a:latin typeface="微软雅黑" panose="020B0503020204020204" pitchFamily="34" charset="-122"/>
                <a:ea typeface="微软雅黑" panose="020B0503020204020204" pitchFamily="34" charset="-122"/>
              </a:rPr>
              <a:t>前端依赖浏览器</a:t>
            </a:r>
            <a:r>
              <a:rPr lang="en-US" altLang="zh-CN" sz="2000" dirty="0" smtClean="0">
                <a:latin typeface="微软雅黑" panose="020B0503020204020204" pitchFamily="34" charset="-122"/>
                <a:ea typeface="微软雅黑" panose="020B0503020204020204" pitchFamily="34" charset="-122"/>
              </a:rPr>
              <a:t>, mocha</a:t>
            </a:r>
            <a:r>
              <a:rPr lang="zh-CN" altLang="en-US" sz="2000" dirty="0" smtClean="0">
                <a:latin typeface="微软雅黑" panose="020B0503020204020204" pitchFamily="34" charset="-122"/>
                <a:ea typeface="微软雅黑" panose="020B0503020204020204" pitchFamily="34" charset="-122"/>
              </a:rPr>
              <a:t>的不给力，难道每一个业务页面都嵌入这些测试代码？</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en-US" altLang="zh-CN" dirty="0" smtClean="0"/>
              <a:t>  </a:t>
            </a:r>
            <a:endParaRPr lang="en-US" altLang="zh-CN"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564904"/>
            <a:ext cx="605790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6595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微软雅黑" panose="020B0503020204020204" pitchFamily="34" charset="-122"/>
                <a:ea typeface="微软雅黑" panose="020B0503020204020204" pitchFamily="34" charset="-122"/>
              </a:rPr>
              <a:t>Vendor Portal UI</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遇到的问题</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r>
              <a:rPr lang="zh-CN" altLang="en-US" dirty="0" smtClean="0">
                <a:latin typeface="微软雅黑" panose="020B0503020204020204" pitchFamily="34" charset="-122"/>
                <a:ea typeface="微软雅黑" panose="020B0503020204020204" pitchFamily="34" charset="-122"/>
              </a:rPr>
              <a:t>测试代码和业务代码耦合在一起了</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UI</a:t>
            </a:r>
            <a:r>
              <a:rPr lang="zh-CN" altLang="en-US" dirty="0" smtClean="0">
                <a:latin typeface="微软雅黑" panose="020B0503020204020204" pitchFamily="34" charset="-122"/>
                <a:ea typeface="微软雅黑" panose="020B0503020204020204" pitchFamily="34" charset="-122"/>
              </a:rPr>
              <a:t>可能会考虑浏览器兼容问题，会测很多不同类型浏览器，如</a:t>
            </a:r>
            <a:r>
              <a:rPr lang="en-US" altLang="zh-CN" dirty="0" smtClean="0">
                <a:latin typeface="微软雅黑" panose="020B0503020204020204" pitchFamily="34" charset="-122"/>
                <a:ea typeface="微软雅黑" panose="020B0503020204020204" pitchFamily="34" charset="-122"/>
              </a:rPr>
              <a:t>Chrome , Firefox , IE , Safari….</a:t>
            </a:r>
          </a:p>
          <a:p>
            <a:r>
              <a:rPr lang="zh-CN" altLang="en-US" dirty="0" smtClean="0">
                <a:latin typeface="微软雅黑" panose="020B0503020204020204" pitchFamily="34" charset="-122"/>
                <a:ea typeface="微软雅黑" panose="020B0503020204020204" pitchFamily="34" charset="-122"/>
              </a:rPr>
              <a:t>难道每次都在 </a:t>
            </a:r>
            <a:r>
              <a:rPr lang="en-US" altLang="zh-CN" dirty="0" smtClean="0">
                <a:latin typeface="微软雅黑" panose="020B0503020204020204" pitchFamily="34" charset="-122"/>
                <a:ea typeface="微软雅黑" panose="020B0503020204020204" pitchFamily="34" charset="-122"/>
              </a:rPr>
              <a:t>node </a:t>
            </a:r>
            <a:r>
              <a:rPr lang="zh-CN" altLang="en-US" dirty="0" smtClean="0">
                <a:latin typeface="微软雅黑" panose="020B0503020204020204" pitchFamily="34" charset="-122"/>
                <a:ea typeface="微软雅黑" panose="020B0503020204020204" pitchFamily="34" charset="-122"/>
              </a:rPr>
              <a:t>中对每一个</a:t>
            </a:r>
            <a:r>
              <a:rPr lang="en-US" altLang="zh-CN" dirty="0" smtClean="0">
                <a:latin typeface="微软雅黑" panose="020B0503020204020204" pitchFamily="34" charset="-122"/>
                <a:ea typeface="微软雅黑" panose="020B0503020204020204" pitchFamily="34" charset="-122"/>
              </a:rPr>
              <a:t>test </a:t>
            </a:r>
            <a:r>
              <a:rPr lang="en-US" altLang="zh-CN" dirty="0" err="1" smtClean="0">
                <a:latin typeface="微软雅黑" panose="020B0503020204020204" pitchFamily="34" charset="-122"/>
                <a:ea typeface="微软雅黑" panose="020B0503020204020204" pitchFamily="34" charset="-122"/>
              </a:rPr>
              <a:t>js</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文件输入</a:t>
            </a:r>
            <a:r>
              <a:rPr lang="en-US" altLang="zh-CN" dirty="0" smtClean="0">
                <a:latin typeface="微软雅黑" panose="020B0503020204020204" pitchFamily="34" charset="-122"/>
                <a:ea typeface="微软雅黑" panose="020B0503020204020204" pitchFamily="34" charset="-122"/>
              </a:rPr>
              <a:t>mocha xxx.js? </a:t>
            </a:r>
            <a:r>
              <a:rPr lang="zh-CN" altLang="en-US" dirty="0" smtClean="0">
                <a:latin typeface="微软雅黑" panose="020B0503020204020204" pitchFamily="34" charset="-122"/>
                <a:ea typeface="微软雅黑" panose="020B0503020204020204" pitchFamily="34" charset="-122"/>
              </a:rPr>
              <a:t>能批量吗</a:t>
            </a:r>
            <a:r>
              <a:rPr lang="en-US" altLang="zh-CN" dirty="0" smtClean="0">
                <a:latin typeface="微软雅黑" panose="020B0503020204020204" pitchFamily="34" charset="-122"/>
                <a:ea typeface="微软雅黑" panose="020B0503020204020204" pitchFamily="34" charset="-122"/>
              </a:rPr>
              <a:t>….</a:t>
            </a:r>
          </a:p>
          <a:p>
            <a:r>
              <a:rPr lang="zh-CN" altLang="en-US" dirty="0" smtClean="0">
                <a:latin typeface="微软雅黑" panose="020B0503020204020204" pitchFamily="34" charset="-122"/>
                <a:ea typeface="微软雅黑" panose="020B0503020204020204" pitchFamily="34" charset="-122"/>
              </a:rPr>
              <a:t>一套能整合解决以上问题的自动化测试环境框架 </a:t>
            </a:r>
            <a:r>
              <a:rPr lang="en-US" altLang="zh-CN" dirty="0" smtClean="0">
                <a:latin typeface="微软雅黑" panose="020B0503020204020204" pitchFamily="34" charset="-122"/>
                <a:ea typeface="微软雅黑" panose="020B0503020204020204" pitchFamily="34" charset="-122"/>
              </a:rPr>
              <a:t>– K</a:t>
            </a:r>
            <a:r>
              <a:rPr lang="en-US" dirty="0" smtClean="0">
                <a:latin typeface="微软雅黑" panose="020B0503020204020204" pitchFamily="34" charset="-122"/>
                <a:ea typeface="微软雅黑" panose="020B0503020204020204" pitchFamily="34" charset="-122"/>
              </a:rPr>
              <a:t>arma</a:t>
            </a:r>
          </a:p>
          <a:p>
            <a:r>
              <a:rPr lang="en-US" dirty="0" smtClean="0">
                <a:latin typeface="微软雅黑" panose="020B0503020204020204" pitchFamily="34" charset="-122"/>
                <a:ea typeface="微软雅黑" panose="020B0503020204020204" pitchFamily="34" charset="-122"/>
              </a:rPr>
              <a:t>Karma – Test runner, </a:t>
            </a:r>
            <a:r>
              <a:rPr lang="zh-CN" altLang="en-US" dirty="0" smtClean="0">
                <a:latin typeface="微软雅黑" panose="020B0503020204020204" pitchFamily="34" charset="-122"/>
                <a:ea typeface="微软雅黑" panose="020B0503020204020204" pitchFamily="34" charset="-122"/>
              </a:rPr>
              <a:t>基于</a:t>
            </a:r>
            <a:r>
              <a:rPr lang="en-US" altLang="zh-CN" dirty="0" smtClean="0">
                <a:latin typeface="微软雅黑" panose="020B0503020204020204" pitchFamily="34" charset="-122"/>
                <a:ea typeface="微软雅黑" panose="020B0503020204020204" pitchFamily="34" charset="-122"/>
              </a:rPr>
              <a:t>Node.js</a:t>
            </a:r>
            <a:endParaRPr lang="en-US" dirty="0" smtClean="0">
              <a:latin typeface="微软雅黑" panose="020B0503020204020204" pitchFamily="34" charset="-122"/>
              <a:ea typeface="微软雅黑" panose="020B0503020204020204" pitchFamily="34" charset="-122"/>
            </a:endParaRPr>
          </a:p>
          <a:p>
            <a:r>
              <a:rPr lang="en-US" dirty="0" smtClean="0">
                <a:latin typeface="微软雅黑" panose="020B0503020204020204" pitchFamily="34" charset="-122"/>
                <a:ea typeface="微软雅黑" panose="020B0503020204020204" pitchFamily="34" charset="-122"/>
              </a:rPr>
              <a:t>karma </a:t>
            </a:r>
            <a:r>
              <a:rPr lang="en-US" dirty="0" err="1" smtClean="0">
                <a:latin typeface="微软雅黑" panose="020B0503020204020204" pitchFamily="34" charset="-122"/>
                <a:ea typeface="微软雅黑" panose="020B0503020204020204" pitchFamily="34" charset="-122"/>
              </a:rPr>
              <a:t>init</a:t>
            </a:r>
            <a:r>
              <a:rPr lang="en-US" dirty="0" smtClean="0">
                <a:latin typeface="微软雅黑" panose="020B0503020204020204" pitchFamily="34" charset="-122"/>
                <a:ea typeface="微软雅黑" panose="020B0503020204020204" pitchFamily="34" charset="-122"/>
              </a:rPr>
              <a:t>  </a:t>
            </a:r>
            <a:r>
              <a:rPr lang="en-US" dirty="0">
                <a:latin typeface="微软雅黑" panose="020B0503020204020204" pitchFamily="34" charset="-122"/>
                <a:ea typeface="微软雅黑" panose="020B0503020204020204" pitchFamily="34" charset="-122"/>
              </a:rPr>
              <a:t>-&gt; </a:t>
            </a:r>
            <a:r>
              <a:rPr lang="en-US" dirty="0" smtClean="0">
                <a:latin typeface="微软雅黑" panose="020B0503020204020204" pitchFamily="34" charset="-122"/>
                <a:ea typeface="微软雅黑" panose="020B0503020204020204" pitchFamily="34" charset="-122"/>
              </a:rPr>
              <a:t>karma.conf.js </a:t>
            </a:r>
            <a:r>
              <a:rPr lang="en-US" dirty="0">
                <a:latin typeface="微软雅黑" panose="020B0503020204020204" pitchFamily="34" charset="-122"/>
                <a:ea typeface="微软雅黑" panose="020B0503020204020204" pitchFamily="34" charset="-122"/>
              </a:rPr>
              <a:t>-&gt; karma start </a:t>
            </a:r>
            <a:endParaRPr lang="en-US" dirty="0" smtClean="0">
              <a:latin typeface="微软雅黑" panose="020B0503020204020204" pitchFamily="34" charset="-122"/>
              <a:ea typeface="微软雅黑" panose="020B0503020204020204" pitchFamily="34" charset="-122"/>
            </a:endParaRPr>
          </a:p>
          <a:p>
            <a:endParaRPr lang="en-US" dirty="0"/>
          </a:p>
        </p:txBody>
      </p:sp>
    </p:spTree>
    <p:extLst>
      <p:ext uri="{BB962C8B-B14F-4D97-AF65-F5344CB8AC3E}">
        <p14:creationId xmlns:p14="http://schemas.microsoft.com/office/powerpoint/2010/main" val="183252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smtClean="0">
                <a:latin typeface="微软雅黑" panose="020B0503020204020204" pitchFamily="34" charset="-122"/>
                <a:ea typeface="微软雅黑" panose="020B0503020204020204" pitchFamily="34" charset="-122"/>
              </a:rPr>
              <a:t>大纲</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r>
              <a:rPr lang="en-US" dirty="0" smtClean="0">
                <a:latin typeface="微软雅黑" panose="020B0503020204020204" pitchFamily="34" charset="-122"/>
                <a:ea typeface="微软雅黑" panose="020B0503020204020204" pitchFamily="34" charset="-122"/>
              </a:rPr>
              <a:t>X-DD  (X-Driven Development)</a:t>
            </a:r>
          </a:p>
          <a:p>
            <a:r>
              <a:rPr lang="en-US" dirty="0" smtClean="0">
                <a:latin typeface="微软雅黑" panose="020B0503020204020204" pitchFamily="34" charset="-122"/>
                <a:ea typeface="微软雅黑" panose="020B0503020204020204" pitchFamily="34" charset="-122"/>
              </a:rPr>
              <a:t>DDD / TDD / BDD</a:t>
            </a:r>
          </a:p>
          <a:p>
            <a:r>
              <a:rPr lang="en-US" dirty="0" smtClean="0">
                <a:latin typeface="微软雅黑" panose="020B0503020204020204" pitchFamily="34" charset="-122"/>
                <a:ea typeface="微软雅黑" panose="020B0503020204020204" pitchFamily="34" charset="-122"/>
              </a:rPr>
              <a:t>Mocha </a:t>
            </a:r>
          </a:p>
          <a:p>
            <a:r>
              <a:rPr lang="en-US" dirty="0" smtClean="0">
                <a:latin typeface="微软雅黑" panose="020B0503020204020204" pitchFamily="34" charset="-122"/>
                <a:ea typeface="微软雅黑" panose="020B0503020204020204" pitchFamily="34" charset="-122"/>
              </a:rPr>
              <a:t>Vendor Portal UI </a:t>
            </a:r>
          </a:p>
          <a:p>
            <a:endParaRPr lang="en-US" dirty="0"/>
          </a:p>
        </p:txBody>
      </p:sp>
    </p:spTree>
    <p:extLst>
      <p:ext uri="{BB962C8B-B14F-4D97-AF65-F5344CB8AC3E}">
        <p14:creationId xmlns:p14="http://schemas.microsoft.com/office/powerpoint/2010/main" val="2187539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微软雅黑" panose="020B0503020204020204" pitchFamily="34" charset="-122"/>
                <a:ea typeface="微软雅黑" panose="020B0503020204020204" pitchFamily="34" charset="-122"/>
              </a:rPr>
              <a:t>Vendor Portal UI</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遇到的问题</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r>
              <a:rPr lang="en-US" sz="2000" dirty="0" smtClean="0">
                <a:latin typeface="微软雅黑" panose="020B0503020204020204" pitchFamily="34" charset="-122"/>
                <a:ea typeface="微软雅黑" panose="020B0503020204020204" pitchFamily="34" charset="-122"/>
              </a:rPr>
              <a:t>Vendor Portal</a:t>
            </a:r>
            <a:r>
              <a:rPr lang="zh-CN" altLang="en-US" sz="2000" dirty="0" smtClean="0">
                <a:latin typeface="微软雅黑" panose="020B0503020204020204" pitchFamily="34" charset="-122"/>
                <a:ea typeface="微软雅黑" panose="020B0503020204020204" pitchFamily="34" charset="-122"/>
              </a:rPr>
              <a:t>是基于</a:t>
            </a:r>
            <a:r>
              <a:rPr lang="en-US" altLang="zh-CN" sz="2000" dirty="0" err="1" smtClean="0">
                <a:latin typeface="微软雅黑" panose="020B0503020204020204" pitchFamily="34" charset="-122"/>
                <a:ea typeface="微软雅黑" panose="020B0503020204020204" pitchFamily="34" charset="-122"/>
              </a:rPr>
              <a:t>AngularJS</a:t>
            </a:r>
            <a:r>
              <a:rPr lang="zh-CN" altLang="en-US" sz="2000" dirty="0" smtClean="0">
                <a:latin typeface="微软雅黑" panose="020B0503020204020204" pitchFamily="34" charset="-122"/>
                <a:ea typeface="微软雅黑" panose="020B0503020204020204" pitchFamily="34" charset="-122"/>
              </a:rPr>
              <a:t>开发，我如何在</a:t>
            </a:r>
            <a:r>
              <a:rPr lang="en-US" altLang="zh-CN" sz="2000" dirty="0" smtClean="0">
                <a:latin typeface="微软雅黑" panose="020B0503020204020204" pitchFamily="34" charset="-122"/>
                <a:ea typeface="微软雅黑" panose="020B0503020204020204" pitchFamily="34" charset="-122"/>
              </a:rPr>
              <a:t>test case</a:t>
            </a:r>
            <a:r>
              <a:rPr lang="zh-CN" altLang="en-US" sz="2000" dirty="0" smtClean="0">
                <a:latin typeface="微软雅黑" panose="020B0503020204020204" pitchFamily="34" charset="-122"/>
                <a:ea typeface="微软雅黑" panose="020B0503020204020204" pitchFamily="34" charset="-122"/>
              </a:rPr>
              <a:t>中加载</a:t>
            </a:r>
            <a:r>
              <a:rPr lang="en-US" altLang="zh-CN" sz="2000" dirty="0" smtClean="0">
                <a:latin typeface="微软雅黑" panose="020B0503020204020204" pitchFamily="34" charset="-122"/>
                <a:ea typeface="微软雅黑" panose="020B0503020204020204" pitchFamily="34" charset="-122"/>
              </a:rPr>
              <a:t>module , controller</a:t>
            </a:r>
          </a:p>
          <a:p>
            <a:r>
              <a:rPr lang="en-US" altLang="zh-CN" sz="2000" dirty="0" smtClean="0">
                <a:latin typeface="微软雅黑" panose="020B0503020204020204" pitchFamily="34" charset="-122"/>
                <a:ea typeface="微软雅黑" panose="020B0503020204020204" pitchFamily="34" charset="-122"/>
              </a:rPr>
              <a:t>Angular – Mocks</a:t>
            </a:r>
          </a:p>
          <a:p>
            <a:r>
              <a:rPr lang="en-US" altLang="zh-CN" sz="2000" dirty="0" smtClean="0">
                <a:latin typeface="微软雅黑" panose="020B0503020204020204" pitchFamily="34" charset="-122"/>
                <a:ea typeface="微软雅黑" panose="020B0503020204020204" pitchFamily="34" charset="-122"/>
              </a:rPr>
              <a:t>Test </a:t>
            </a:r>
            <a:r>
              <a:rPr lang="zh-CN" altLang="en-US" sz="2000" dirty="0" smtClean="0">
                <a:latin typeface="微软雅黑" panose="020B0503020204020204" pitchFamily="34" charset="-122"/>
                <a:ea typeface="微软雅黑" panose="020B0503020204020204" pitchFamily="34" charset="-122"/>
              </a:rPr>
              <a:t>目录结构</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目录地址不要太深</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Code </a:t>
            </a:r>
            <a:r>
              <a:rPr lang="zh-CN" altLang="en-US" sz="2000" dirty="0" smtClean="0">
                <a:latin typeface="微软雅黑" panose="020B0503020204020204" pitchFamily="34" charset="-122"/>
                <a:ea typeface="微软雅黑" panose="020B0503020204020204" pitchFamily="34" charset="-122"/>
              </a:rPr>
              <a:t>覆盖率 </a:t>
            </a:r>
            <a:r>
              <a:rPr lang="en-US" altLang="zh-CN" sz="2000" dirty="0" smtClean="0">
                <a:latin typeface="微软雅黑" panose="020B0503020204020204" pitchFamily="34" charset="-122"/>
                <a:ea typeface="微软雅黑" panose="020B0503020204020204" pitchFamily="34" charset="-122"/>
              </a:rPr>
              <a:t>: </a:t>
            </a:r>
            <a:r>
              <a:rPr lang="en-US" sz="2000" dirty="0" smtClean="0">
                <a:latin typeface="微软雅黑" panose="020B0503020204020204" pitchFamily="34" charset="-122"/>
                <a:ea typeface="微软雅黑" panose="020B0503020204020204" pitchFamily="34" charset="-122"/>
              </a:rPr>
              <a:t>karma-coverage</a:t>
            </a:r>
          </a:p>
          <a:p>
            <a:pPr marL="0" indent="0">
              <a:buNone/>
            </a:pPr>
            <a:r>
              <a:rPr lang="en-US" dirty="0" smtClean="0"/>
              <a:t>    </a:t>
            </a:r>
            <a:endParaRPr lang="en-US" dirty="0"/>
          </a:p>
        </p:txBody>
      </p:sp>
    </p:spTree>
    <p:extLst>
      <p:ext uri="{BB962C8B-B14F-4D97-AF65-F5344CB8AC3E}">
        <p14:creationId xmlns:p14="http://schemas.microsoft.com/office/powerpoint/2010/main" val="1142347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smtClean="0">
                <a:latin typeface="微软雅黑" panose="020B0503020204020204" pitchFamily="34" charset="-122"/>
                <a:ea typeface="微软雅黑" panose="020B0503020204020204" pitchFamily="34" charset="-122"/>
              </a:rPr>
              <a:t>我的思考</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r>
              <a:rPr lang="zh-CN" altLang="en-US" dirty="0" smtClean="0"/>
              <a:t>如何集成</a:t>
            </a:r>
            <a:r>
              <a:rPr lang="en-US" altLang="zh-CN" dirty="0" smtClean="0"/>
              <a:t> grunt</a:t>
            </a:r>
          </a:p>
          <a:p>
            <a:r>
              <a:rPr lang="en-US" dirty="0" smtClean="0"/>
              <a:t>UI </a:t>
            </a:r>
            <a:r>
              <a:rPr lang="zh-CN" altLang="en-US" dirty="0" smtClean="0"/>
              <a:t>需不需要测 </a:t>
            </a:r>
            <a:r>
              <a:rPr lang="en-US" altLang="zh-CN" dirty="0" smtClean="0"/>
              <a:t>API </a:t>
            </a:r>
            <a:r>
              <a:rPr lang="zh-CN" altLang="en-US" dirty="0" smtClean="0"/>
              <a:t>的数据准确性</a:t>
            </a:r>
            <a:endParaRPr lang="en-US" altLang="zh-CN" dirty="0" smtClean="0"/>
          </a:p>
          <a:p>
            <a:r>
              <a:rPr lang="en-US" altLang="zh-CN" dirty="0" smtClean="0"/>
              <a:t>UI </a:t>
            </a:r>
            <a:r>
              <a:rPr lang="zh-CN" altLang="en-US" dirty="0" smtClean="0"/>
              <a:t>的测试范围，需要精确的某一个控件的显示隐藏，某一个样式属性吗</a:t>
            </a:r>
            <a:endParaRPr lang="en-US" altLang="zh-CN" dirty="0" smtClean="0"/>
          </a:p>
          <a:p>
            <a:r>
              <a:rPr lang="zh-CN" altLang="en-US" dirty="0" smtClean="0"/>
              <a:t>从测试的难度就能体现代码的耦合度</a:t>
            </a:r>
            <a:endParaRPr lang="en-US" altLang="zh-CN" dirty="0" smtClean="0"/>
          </a:p>
          <a:p>
            <a:r>
              <a:rPr lang="zh-CN" altLang="en-US" dirty="0" smtClean="0"/>
              <a:t>不断重构</a:t>
            </a:r>
            <a:endParaRPr lang="en-US" altLang="zh-CN" dirty="0" smtClean="0"/>
          </a:p>
          <a:p>
            <a:r>
              <a:rPr lang="zh-CN" altLang="en-US" dirty="0" smtClean="0"/>
              <a:t>浏览器兼容性怎么测</a:t>
            </a:r>
            <a:endParaRPr lang="en-US" altLang="zh-CN" dirty="0" smtClean="0"/>
          </a:p>
          <a:p>
            <a:endParaRPr lang="en-US" dirty="0"/>
          </a:p>
        </p:txBody>
      </p:sp>
    </p:spTree>
    <p:extLst>
      <p:ext uri="{BB962C8B-B14F-4D97-AF65-F5344CB8AC3E}">
        <p14:creationId xmlns:p14="http://schemas.microsoft.com/office/powerpoint/2010/main" val="2716588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smtClean="0">
                <a:latin typeface="微软雅黑" panose="020B0503020204020204" pitchFamily="34" charset="-122"/>
                <a:ea typeface="微软雅黑" panose="020B0503020204020204" pitchFamily="34" charset="-122"/>
              </a:rPr>
              <a:t>我的思考</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pPr lvl="0"/>
            <a:r>
              <a:rPr lang="zh-CN" altLang="en-US" sz="1800" dirty="0" smtClean="0">
                <a:latin typeface="微软雅黑" panose="020B0503020204020204" pitchFamily="34" charset="-122"/>
                <a:ea typeface="微软雅黑" panose="020B0503020204020204" pitchFamily="34" charset="-122"/>
              </a:rPr>
              <a:t>不仅仅是学一门测试技术，更多的是开发思维模式的转变</a:t>
            </a:r>
            <a:endParaRPr lang="en-US" sz="1800" dirty="0" smtClean="0">
              <a:latin typeface="微软雅黑" panose="020B0503020204020204" pitchFamily="34" charset="-122"/>
              <a:ea typeface="微软雅黑" panose="020B0503020204020204" pitchFamily="34" charset="-122"/>
            </a:endParaRPr>
          </a:p>
          <a:p>
            <a:pPr lvl="0"/>
            <a:r>
              <a:rPr lang="zh-CN" altLang="en-US" sz="1800" dirty="0" smtClean="0">
                <a:latin typeface="微软雅黑" panose="020B0503020204020204" pitchFamily="34" charset="-122"/>
                <a:ea typeface="微软雅黑" panose="020B0503020204020204" pitchFamily="34" charset="-122"/>
              </a:rPr>
              <a:t>做一个代码是可信赖的开发者</a:t>
            </a:r>
            <a:endParaRPr lang="en-US" altLang="zh-CN" sz="1800" dirty="0" smtClean="0">
              <a:latin typeface="微软雅黑" panose="020B0503020204020204" pitchFamily="34" charset="-122"/>
              <a:ea typeface="微软雅黑" panose="020B0503020204020204" pitchFamily="34" charset="-122"/>
            </a:endParaRPr>
          </a:p>
          <a:p>
            <a:pPr lvl="0"/>
            <a:r>
              <a:rPr lang="zh-CN" altLang="en-US" sz="1800" dirty="0" smtClean="0">
                <a:latin typeface="微软雅黑" panose="020B0503020204020204" pitchFamily="34" charset="-122"/>
                <a:ea typeface="微软雅黑" panose="020B0503020204020204" pitchFamily="34" charset="-122"/>
              </a:rPr>
              <a:t>对于</a:t>
            </a:r>
            <a:r>
              <a:rPr lang="en-US" sz="1800" dirty="0" smtClean="0">
                <a:latin typeface="微软雅黑" panose="020B0503020204020204" pitchFamily="34" charset="-122"/>
                <a:ea typeface="微软雅黑" panose="020B0503020204020204" pitchFamily="34" charset="-122"/>
              </a:rPr>
              <a:t>Web</a:t>
            </a:r>
            <a:r>
              <a:rPr lang="zh-CN" altLang="en-US" sz="1800" dirty="0" smtClean="0">
                <a:latin typeface="微软雅黑" panose="020B0503020204020204" pitchFamily="34" charset="-122"/>
                <a:ea typeface="微软雅黑" panose="020B0503020204020204" pitchFamily="34" charset="-122"/>
              </a:rPr>
              <a:t>项目，如果以前是需要测试人员在页面不停的手动输入值来验证，</a:t>
            </a:r>
            <a:endParaRPr lang="en-US"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能否只需要点击一个按钮或者运行一个</a:t>
            </a:r>
            <a:r>
              <a:rPr lang="en-US" sz="1800" dirty="0" smtClean="0">
                <a:latin typeface="微软雅黑" panose="020B0503020204020204" pitchFamily="34" charset="-122"/>
                <a:ea typeface="微软雅黑" panose="020B0503020204020204" pitchFamily="34" charset="-122"/>
              </a:rPr>
              <a:t>JS</a:t>
            </a:r>
            <a:r>
              <a:rPr lang="zh-CN" altLang="en-US" sz="1800" dirty="0" smtClean="0">
                <a:latin typeface="微软雅黑" panose="020B0503020204020204" pitchFamily="34" charset="-122"/>
                <a:ea typeface="微软雅黑" panose="020B0503020204020204" pitchFamily="34" charset="-122"/>
              </a:rPr>
              <a:t>文件，几十秒之后，就能把大多数场景验证完，不需要担心改出</a:t>
            </a:r>
            <a:r>
              <a:rPr lang="en-US" sz="1800" dirty="0" smtClean="0">
                <a:latin typeface="微软雅黑" panose="020B0503020204020204" pitchFamily="34" charset="-122"/>
                <a:ea typeface="微软雅黑" panose="020B0503020204020204" pitchFamily="34" charset="-122"/>
              </a:rPr>
              <a:t>bug</a:t>
            </a:r>
            <a:r>
              <a:rPr lang="zh-CN" altLang="en-US" sz="1800" dirty="0" smtClean="0">
                <a:latin typeface="微软雅黑" panose="020B0503020204020204" pitchFamily="34" charset="-122"/>
                <a:ea typeface="微软雅黑" panose="020B0503020204020204" pitchFamily="34" charset="-122"/>
              </a:rPr>
              <a:t>等让人无语的问题。</a:t>
            </a:r>
            <a:endParaRPr lang="en-US" sz="1800" dirty="0" smtClean="0">
              <a:latin typeface="微软雅黑" panose="020B0503020204020204" pitchFamily="34" charset="-122"/>
              <a:ea typeface="微软雅黑" panose="020B0503020204020204" pitchFamily="34" charset="-122"/>
            </a:endParaRPr>
          </a:p>
          <a:p>
            <a:pPr lvl="0"/>
            <a:r>
              <a:rPr lang="en-US" sz="1800" dirty="0" smtClean="0">
                <a:latin typeface="微软雅黑" panose="020B0503020204020204" pitchFamily="34" charset="-122"/>
                <a:ea typeface="微软雅黑" panose="020B0503020204020204" pitchFamily="34" charset="-122"/>
              </a:rPr>
              <a:t>TDD</a:t>
            </a:r>
            <a:r>
              <a:rPr lang="zh-CN" altLang="en-US" sz="1800" dirty="0" smtClean="0">
                <a:latin typeface="微软雅黑" panose="020B0503020204020204" pitchFamily="34" charset="-122"/>
                <a:ea typeface="微软雅黑" panose="020B0503020204020204" pitchFamily="34" charset="-122"/>
              </a:rPr>
              <a:t>不是单元测试，也不是开发人员简单的按照实现功能的思想编写几个测试方法，这样没多大价值。 </a:t>
            </a:r>
            <a:endParaRPr lang="en-US" sz="1800" dirty="0" smtClean="0">
              <a:latin typeface="微软雅黑" panose="020B0503020204020204" pitchFamily="34" charset="-122"/>
              <a:ea typeface="微软雅黑" panose="020B0503020204020204" pitchFamily="34" charset="-122"/>
            </a:endParaRPr>
          </a:p>
          <a:p>
            <a:pPr lvl="0"/>
            <a:r>
              <a:rPr lang="en-US" sz="1800" dirty="0" smtClean="0">
                <a:latin typeface="微软雅黑" panose="020B0503020204020204" pitchFamily="34" charset="-122"/>
                <a:ea typeface="微软雅黑" panose="020B0503020204020204" pitchFamily="34" charset="-122"/>
              </a:rPr>
              <a:t>TDD</a:t>
            </a:r>
            <a:r>
              <a:rPr lang="zh-CN" altLang="en-US" sz="1800" dirty="0" smtClean="0">
                <a:latin typeface="微软雅黑" panose="020B0503020204020204" pitchFamily="34" charset="-122"/>
                <a:ea typeface="微软雅黑" panose="020B0503020204020204" pitchFamily="34" charset="-122"/>
              </a:rPr>
              <a:t>不仅仅是开发一个人的事，更是测试和开发人员更好合作的契机。</a:t>
            </a:r>
            <a:endParaRPr lang="en-US" sz="1800" dirty="0" smtClean="0">
              <a:latin typeface="微软雅黑" panose="020B0503020204020204" pitchFamily="34" charset="-122"/>
              <a:ea typeface="微软雅黑" panose="020B0503020204020204" pitchFamily="34" charset="-122"/>
            </a:endParaRPr>
          </a:p>
          <a:p>
            <a:pPr lvl="0"/>
            <a:r>
              <a:rPr lang="zh-CN" altLang="en-US" sz="1800" dirty="0" smtClean="0">
                <a:latin typeface="微软雅黑" panose="020B0503020204020204" pitchFamily="34" charset="-122"/>
                <a:ea typeface="微软雅黑" panose="020B0503020204020204" pitchFamily="34" charset="-122"/>
              </a:rPr>
              <a:t>对于一个大型项目来说，个人认为好的测试框架，是项目持续化构建的基础之一</a:t>
            </a:r>
            <a:endParaRPr lang="en-US" sz="1800" dirty="0" smtClean="0">
              <a:latin typeface="微软雅黑" panose="020B0503020204020204" pitchFamily="34" charset="-122"/>
              <a:ea typeface="微软雅黑" panose="020B0503020204020204" pitchFamily="34" charset="-122"/>
            </a:endParaRPr>
          </a:p>
          <a:p>
            <a:pPr lvl="0"/>
            <a:r>
              <a:rPr lang="zh-CN" altLang="en-US" sz="1800" dirty="0" smtClean="0">
                <a:latin typeface="微软雅黑" panose="020B0503020204020204" pitchFamily="34" charset="-122"/>
                <a:ea typeface="微软雅黑" panose="020B0503020204020204" pitchFamily="34" charset="-122"/>
              </a:rPr>
              <a:t>当执行一句测试命令之后，看到屏幕上都是打绿色勾勾的</a:t>
            </a:r>
            <a:r>
              <a:rPr lang="en-US" sz="1800" dirty="0" smtClean="0">
                <a:latin typeface="微软雅黑" panose="020B0503020204020204" pitchFamily="34" charset="-122"/>
                <a:ea typeface="微软雅黑" panose="020B0503020204020204" pitchFamily="34" charset="-122"/>
              </a:rPr>
              <a:t>result </a:t>
            </a:r>
            <a:r>
              <a:rPr lang="en-US" sz="1800" dirty="0" err="1" smtClean="0">
                <a:latin typeface="微软雅黑" panose="020B0503020204020204" pitchFamily="34" charset="-122"/>
                <a:ea typeface="微软雅黑" panose="020B0503020204020204" pitchFamily="34" charset="-122"/>
              </a:rPr>
              <a:t>msg</a:t>
            </a:r>
            <a:r>
              <a:rPr lang="zh-CN" altLang="en-US" sz="1800" dirty="0" smtClean="0">
                <a:latin typeface="微软雅黑" panose="020B0503020204020204" pitchFamily="34" charset="-122"/>
                <a:ea typeface="微软雅黑" panose="020B0503020204020204" pitchFamily="34" charset="-122"/>
              </a:rPr>
              <a:t>，其实是一件很爽的事。</a:t>
            </a:r>
            <a:endParaRPr lang="en-US" sz="1800" dirty="0" smtClean="0">
              <a:latin typeface="微软雅黑" panose="020B0503020204020204" pitchFamily="34" charset="-122"/>
              <a:ea typeface="微软雅黑" panose="020B0503020204020204" pitchFamily="34" charset="-122"/>
            </a:endParaRPr>
          </a:p>
          <a:p>
            <a:endParaRPr lang="en-US" dirty="0"/>
          </a:p>
        </p:txBody>
      </p:sp>
    </p:spTree>
    <p:extLst>
      <p:ext uri="{BB962C8B-B14F-4D97-AF65-F5344CB8AC3E}">
        <p14:creationId xmlns:p14="http://schemas.microsoft.com/office/powerpoint/2010/main" val="821525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88840"/>
            <a:ext cx="8382000" cy="1512168"/>
          </a:xfrm>
        </p:spPr>
        <p:txBody>
          <a:bodyPr/>
          <a:lstStyle/>
          <a:p>
            <a:pPr algn="ctr"/>
            <a:r>
              <a:rPr lang="en-US" dirty="0"/>
              <a:t>Thanks</a:t>
            </a:r>
            <a:br>
              <a:rPr lang="en-US" dirty="0"/>
            </a:br>
            <a:endParaRPr lang="en-US" dirty="0"/>
          </a:p>
        </p:txBody>
      </p:sp>
      <p:sp>
        <p:nvSpPr>
          <p:cNvPr id="3" name="Content Placeholder 2"/>
          <p:cNvSpPr>
            <a:spLocks noGrp="1"/>
          </p:cNvSpPr>
          <p:nvPr>
            <p:ph idx="1"/>
          </p:nvPr>
        </p:nvSpPr>
        <p:spPr>
          <a:xfrm>
            <a:off x="381000" y="4365104"/>
            <a:ext cx="8382000" cy="1273696"/>
          </a:xfrm>
        </p:spPr>
        <p:txBody>
          <a:bodyPr/>
          <a:lstStyle/>
          <a:p>
            <a:endParaRPr lang="en-US" dirty="0"/>
          </a:p>
        </p:txBody>
      </p:sp>
    </p:spTree>
    <p:extLst>
      <p:ext uri="{BB962C8B-B14F-4D97-AF65-F5344CB8AC3E}">
        <p14:creationId xmlns:p14="http://schemas.microsoft.com/office/powerpoint/2010/main" val="225933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smtClean="0">
                <a:latin typeface="微软雅黑" pitchFamily="34" charset="-122"/>
                <a:ea typeface="微软雅黑" pitchFamily="34" charset="-122"/>
              </a:rPr>
              <a:t>X-DD </a:t>
            </a:r>
            <a:r>
              <a:rPr lang="zh-CN" altLang="en-US" dirty="0" smtClean="0">
                <a:latin typeface="微软雅黑" pitchFamily="34" charset="-122"/>
                <a:ea typeface="微软雅黑" pitchFamily="34" charset="-122"/>
              </a:rPr>
              <a:t>之</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狼人传说</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a:xfrm>
            <a:off x="395536" y="1628800"/>
            <a:ext cx="8382000" cy="3810000"/>
          </a:xfrm>
        </p:spPr>
        <p:txBody>
          <a:bodyPr/>
          <a:lstStyle/>
          <a:p>
            <a:pPr lvl="1">
              <a:buFont typeface="Arial" panose="020B0604020202020204" pitchFamily="34" charset="0"/>
              <a:buChar char="•"/>
            </a:pPr>
            <a:r>
              <a:rPr lang="zh-CN" altLang="en-US" sz="2000" dirty="0" smtClean="0">
                <a:latin typeface="微软雅黑" pitchFamily="34" charset="-122"/>
                <a:ea typeface="微软雅黑" pitchFamily="34" charset="-122"/>
              </a:rPr>
              <a:t>狼人的传说</a:t>
            </a:r>
            <a:endParaRPr lang="en-US" altLang="zh-CN" sz="2000" dirty="0" smtClean="0">
              <a:latin typeface="微软雅黑" pitchFamily="34" charset="-122"/>
              <a:ea typeface="微软雅黑" pitchFamily="34" charset="-122"/>
            </a:endParaRPr>
          </a:p>
          <a:p>
            <a:pPr lvl="1">
              <a:buFont typeface="Arial" panose="020B0604020202020204" pitchFamily="34" charset="0"/>
              <a:buChar char="•"/>
            </a:pPr>
            <a:r>
              <a:rPr lang="zh-CN" altLang="en-US" dirty="0" smtClean="0">
                <a:latin typeface="微软雅黑" pitchFamily="34" charset="-122"/>
                <a:ea typeface="微软雅黑" pitchFamily="34" charset="-122"/>
              </a:rPr>
              <a:t>银弹</a:t>
            </a:r>
            <a:endParaRPr lang="en-US" altLang="zh-CN" sz="2000" dirty="0" smtClean="0">
              <a:latin typeface="微软雅黑" pitchFamily="34" charset="-122"/>
              <a:ea typeface="微软雅黑" pitchFamily="34" charset="-122"/>
            </a:endParaRPr>
          </a:p>
          <a:p>
            <a:pPr marL="457200" lvl="1" indent="0">
              <a:buNone/>
            </a:pPr>
            <a:r>
              <a:rPr lang="en-US" altLang="zh-CN" dirty="0" smtClean="0">
                <a:latin typeface="微软雅黑" pitchFamily="34" charset="-122"/>
                <a:ea typeface="微软雅黑" pitchFamily="34" charset="-122"/>
              </a:rPr>
              <a:t>    </a:t>
            </a:r>
            <a:endParaRPr lang="en-US" altLang="zh-CN" sz="2000" dirty="0" smtClean="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532398"/>
            <a:ext cx="3312368" cy="2858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840" y="2444458"/>
            <a:ext cx="3410128" cy="3065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0458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smtClean="0">
                <a:latin typeface="微软雅黑" pitchFamily="34" charset="-122"/>
                <a:ea typeface="微软雅黑" pitchFamily="34" charset="-122"/>
              </a:rPr>
              <a:t>X-DD </a:t>
            </a:r>
            <a:r>
              <a:rPr lang="zh-CN" altLang="en-US" smtClean="0">
                <a:latin typeface="微软雅黑" pitchFamily="34" charset="-122"/>
                <a:ea typeface="微软雅黑" pitchFamily="34" charset="-122"/>
              </a:rPr>
              <a:t>之</a:t>
            </a: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软件“狼人”</a:t>
            </a:r>
            <a:endParaRPr lang="en-US" dirty="0">
              <a:latin typeface="+mn-lt"/>
            </a:endParaRPr>
          </a:p>
        </p:txBody>
      </p:sp>
      <p:sp>
        <p:nvSpPr>
          <p:cNvPr id="3" name="Content Placeholder 2"/>
          <p:cNvSpPr>
            <a:spLocks noGrp="1"/>
          </p:cNvSpPr>
          <p:nvPr>
            <p:ph idx="1"/>
          </p:nvPr>
        </p:nvSpPr>
        <p:spPr/>
        <p:txBody>
          <a:bodyPr/>
          <a:lstStyle/>
          <a:p>
            <a:r>
              <a:rPr lang="zh-CN" altLang="en-US" sz="2000" dirty="0" smtClean="0">
                <a:latin typeface="微软雅黑" panose="020B0503020204020204" pitchFamily="34" charset="-122"/>
                <a:ea typeface="微软雅黑" panose="020B0503020204020204" pitchFamily="34" charset="-122"/>
              </a:rPr>
              <a:t>其实，我们熟悉的软件项目也有类似的特质，从一个不懂技术的角度来看，平时看似</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单纯</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简单明了的项目</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很可能一转眼就变成一只延误工时，预算超支，产品充满瑕疵的怪兽</a:t>
            </a:r>
            <a:r>
              <a:rPr lang="en-US" altLang="zh-CN" sz="2000" dirty="0" smtClean="0">
                <a:latin typeface="微软雅黑" panose="020B0503020204020204" pitchFamily="34" charset="-122"/>
                <a:ea typeface="微软雅黑" panose="020B0503020204020204" pitchFamily="34" charset="-122"/>
              </a:rPr>
              <a:t>.</a:t>
            </a:r>
          </a:p>
          <a:p>
            <a:r>
              <a:rPr lang="zh-CN" altLang="en-US" sz="2000" dirty="0" smtClean="0">
                <a:latin typeface="微软雅黑" panose="020B0503020204020204" pitchFamily="34" charset="-122"/>
                <a:ea typeface="微软雅黑" panose="020B0503020204020204" pitchFamily="34" charset="-122"/>
              </a:rPr>
              <a:t>软件开发的本质来看</a:t>
            </a:r>
            <a:r>
              <a:rPr lang="en-US" altLang="zh-CN" sz="2000" dirty="0" smtClean="0">
                <a:latin typeface="微软雅黑" panose="020B0503020204020204" pitchFamily="34" charset="-122"/>
                <a:ea typeface="微软雅黑" panose="020B0503020204020204" pitchFamily="34" charset="-122"/>
              </a:rPr>
              <a:t>:</a:t>
            </a:r>
          </a:p>
          <a:p>
            <a:pPr lvl="1">
              <a:buFont typeface="+mj-lt"/>
              <a:buAutoNum type="arabicParenR"/>
            </a:pPr>
            <a:r>
              <a:rPr lang="zh-CN" altLang="en-US" sz="1400" dirty="0" smtClean="0">
                <a:latin typeface="微软雅黑" panose="020B0503020204020204" pitchFamily="34" charset="-122"/>
                <a:ea typeface="微软雅黑" panose="020B0503020204020204" pitchFamily="34" charset="-122"/>
              </a:rPr>
              <a:t>复杂性 （</a:t>
            </a:r>
            <a:r>
              <a:rPr lang="en-US" altLang="zh-CN" sz="1400" dirty="0" smtClean="0">
                <a:latin typeface="微软雅黑" panose="020B0503020204020204" pitchFamily="34" charset="-122"/>
                <a:ea typeface="微软雅黑" panose="020B0503020204020204" pitchFamily="34" charset="-122"/>
              </a:rPr>
              <a:t>complexity</a:t>
            </a:r>
            <a:r>
              <a:rPr lang="zh-CN" altLang="en-US" sz="1400" dirty="0" smtClean="0">
                <a:latin typeface="微软雅黑" panose="020B0503020204020204" pitchFamily="34" charset="-122"/>
                <a:ea typeface="微软雅黑" panose="020B0503020204020204" pitchFamily="34" charset="-122"/>
              </a:rPr>
              <a:t>）：软件要解决的问题，通常牵扯到计算步骤，这是一种人为、抽象化的智能活动，多半是复杂的。</a:t>
            </a:r>
          </a:p>
          <a:p>
            <a:pPr lvl="1">
              <a:buFont typeface="+mj-lt"/>
              <a:buAutoNum type="arabicParenR"/>
            </a:pPr>
            <a:r>
              <a:rPr lang="zh-CN" altLang="en-US" sz="1400" dirty="0" smtClean="0">
                <a:latin typeface="微软雅黑" panose="020B0503020204020204" pitchFamily="34" charset="-122"/>
                <a:ea typeface="微软雅黑" panose="020B0503020204020204" pitchFamily="34" charset="-122"/>
              </a:rPr>
              <a:t>隐匿性（</a:t>
            </a:r>
            <a:r>
              <a:rPr lang="en-US" altLang="zh-CN" sz="1400" dirty="0" smtClean="0">
                <a:latin typeface="微软雅黑" panose="020B0503020204020204" pitchFamily="34" charset="-122"/>
                <a:ea typeface="微软雅黑" panose="020B0503020204020204" pitchFamily="34" charset="-122"/>
              </a:rPr>
              <a:t>invisibility</a:t>
            </a:r>
            <a:r>
              <a:rPr lang="zh-CN" altLang="en-US" sz="1400" dirty="0" smtClean="0">
                <a:latin typeface="微软雅黑" panose="020B0503020204020204" pitchFamily="34" charset="-122"/>
                <a:ea typeface="微软雅黑" panose="020B0503020204020204" pitchFamily="34" charset="-122"/>
              </a:rPr>
              <a:t>）：尚未完成的软件是看不见的，即使利用图标说明，也常无法充分呈现其结构，使得人们在沟通上面临极大的困难。</a:t>
            </a:r>
          </a:p>
          <a:p>
            <a:pPr lvl="1">
              <a:buFont typeface="+mj-lt"/>
              <a:buAutoNum type="arabicParenR"/>
            </a:pPr>
            <a:r>
              <a:rPr lang="zh-CN" altLang="en-US" sz="1400" dirty="0" smtClean="0">
                <a:latin typeface="微软雅黑" panose="020B0503020204020204" pitchFamily="34" charset="-122"/>
                <a:ea typeface="微软雅黑" panose="020B0503020204020204" pitchFamily="34" charset="-122"/>
              </a:rPr>
              <a:t>配合性（</a:t>
            </a:r>
            <a:r>
              <a:rPr lang="en-US" altLang="zh-CN" sz="1400" dirty="0" smtClean="0">
                <a:latin typeface="微软雅黑" panose="020B0503020204020204" pitchFamily="34" charset="-122"/>
                <a:ea typeface="微软雅黑" panose="020B0503020204020204" pitchFamily="34" charset="-122"/>
              </a:rPr>
              <a:t>conformity</a:t>
            </a:r>
            <a:r>
              <a:rPr lang="zh-CN" altLang="en-US" sz="1400" dirty="0" smtClean="0">
                <a:latin typeface="微软雅黑" panose="020B0503020204020204" pitchFamily="34" charset="-122"/>
                <a:ea typeface="微软雅黑" panose="020B0503020204020204" pitchFamily="34" charset="-122"/>
              </a:rPr>
              <a:t>）：在大型软件环境中，各子系统的接口必须协同一致。由于时间和环境的演变，要维持这样的一致性通常十分困难。</a:t>
            </a:r>
          </a:p>
          <a:p>
            <a:pPr lvl="1">
              <a:buFont typeface="+mj-lt"/>
              <a:buAutoNum type="arabicParenR"/>
            </a:pPr>
            <a:r>
              <a:rPr lang="zh-CN" altLang="en-US" sz="1400" dirty="0" smtClean="0">
                <a:latin typeface="微软雅黑" panose="020B0503020204020204" pitchFamily="34" charset="-122"/>
                <a:ea typeface="微软雅黑" panose="020B0503020204020204" pitchFamily="34" charset="-122"/>
              </a:rPr>
              <a:t>易变性（</a:t>
            </a:r>
            <a:r>
              <a:rPr lang="en-US" altLang="zh-CN" sz="1400" dirty="0" smtClean="0">
                <a:latin typeface="微软雅黑" panose="020B0503020204020204" pitchFamily="34" charset="-122"/>
                <a:ea typeface="微软雅黑" panose="020B0503020204020204" pitchFamily="34" charset="-122"/>
              </a:rPr>
              <a:t>changeability</a:t>
            </a:r>
            <a:r>
              <a:rPr lang="zh-CN" altLang="en-US" sz="1400" dirty="0" smtClean="0">
                <a:latin typeface="微软雅黑" panose="020B0503020204020204" pitchFamily="34" charset="-122"/>
                <a:ea typeface="微软雅黑" panose="020B0503020204020204" pitchFamily="34" charset="-122"/>
              </a:rPr>
              <a:t>）：软件所应用的环境常是由人群、法规、硬件设备、应用领域等，各因素所汇集而成，而这些因素皆会快速变化。</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8736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smtClean="0">
                <a:latin typeface="微软雅黑" pitchFamily="34" charset="-122"/>
                <a:ea typeface="微软雅黑" pitchFamily="34" charset="-122"/>
              </a:rPr>
              <a:t>X-DD </a:t>
            </a:r>
            <a:r>
              <a:rPr lang="zh-CN" altLang="en-US" dirty="0" smtClean="0">
                <a:latin typeface="微软雅黑" pitchFamily="34" charset="-122"/>
                <a:ea typeface="微软雅黑" pitchFamily="34" charset="-122"/>
              </a:rPr>
              <a:t>之</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寻找银弹</a:t>
            </a:r>
            <a:endParaRPr lang="en-US" altLang="zh-CN" dirty="0">
              <a:latin typeface="微软雅黑" pitchFamily="34" charset="-122"/>
              <a:ea typeface="微软雅黑" pitchFamily="34" charset="-122"/>
            </a:endParaRPr>
          </a:p>
        </p:txBody>
      </p:sp>
      <p:sp>
        <p:nvSpPr>
          <p:cNvPr id="3" name="Content Placeholder 2"/>
          <p:cNvSpPr>
            <a:spLocks noGrp="1"/>
          </p:cNvSpPr>
          <p:nvPr>
            <p:ph idx="1"/>
          </p:nvPr>
        </p:nvSpPr>
        <p:spPr>
          <a:xfrm>
            <a:off x="381000" y="1556792"/>
            <a:ext cx="8382000" cy="4082008"/>
          </a:xfrm>
        </p:spPr>
        <p:txBody>
          <a:bodyPr/>
          <a:lstStyle/>
          <a:p>
            <a:r>
              <a:rPr lang="zh-CN" altLang="en-US" sz="2000" dirty="0" smtClean="0">
                <a:latin typeface="微软雅黑" panose="020B0503020204020204" pitchFamily="34" charset="-122"/>
                <a:ea typeface="微软雅黑" panose="020B0503020204020204" pitchFamily="34" charset="-122"/>
              </a:rPr>
              <a:t>我们也渴望有一种银弹，能够有效降低软件开发成本，高效高质的完成项目。</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我们再来回顾一下软件开发的“进化史”</a:t>
            </a:r>
            <a:r>
              <a:rPr lang="en-US" altLang="zh-CN" sz="2000" dirty="0" smtClean="0">
                <a:latin typeface="微软雅黑" panose="020B0503020204020204" pitchFamily="34" charset="-122"/>
                <a:ea typeface="微软雅黑" panose="020B0503020204020204" pitchFamily="34" charset="-122"/>
              </a:rPr>
              <a:t>:</a:t>
            </a:r>
          </a:p>
          <a:p>
            <a:pPr marL="0" indent="0">
              <a:buNone/>
            </a:pPr>
            <a:r>
              <a:rPr lang="zh-CN" altLang="en-US" sz="1400" dirty="0" smtClean="0">
                <a:latin typeface="微软雅黑" panose="020B0503020204020204" pitchFamily="34" charset="-122"/>
                <a:ea typeface="微软雅黑" panose="020B0503020204020204" pitchFamily="34" charset="-122"/>
              </a:rPr>
              <a:t>       从过程化编程，函数式编程，面向对象编程，再到面向服务，面向构件编程，从</a:t>
            </a:r>
            <a:r>
              <a:rPr lang="en-US" altLang="zh-CN" sz="1400" dirty="0" smtClean="0">
                <a:latin typeface="微软雅黑" panose="020B0503020204020204" pitchFamily="34" charset="-122"/>
                <a:ea typeface="微软雅黑" panose="020B0503020204020204" pitchFamily="34" charset="-122"/>
              </a:rPr>
              <a:t>1970</a:t>
            </a:r>
            <a:r>
              <a:rPr lang="zh-CN" altLang="en-US" sz="1400" dirty="0" smtClean="0">
                <a:latin typeface="微软雅黑" panose="020B0503020204020204" pitchFamily="34" charset="-122"/>
                <a:ea typeface="微软雅黑" panose="020B0503020204020204" pitchFamily="34" charset="-122"/>
              </a:rPr>
              <a:t>年</a:t>
            </a:r>
            <a:r>
              <a:rPr lang="en-US" altLang="zh-CN" sz="1400" dirty="0" smtClean="0">
                <a:latin typeface="微软雅黑" panose="020B0503020204020204" pitchFamily="34" charset="-122"/>
                <a:ea typeface="微软雅黑" panose="020B0503020204020204" pitchFamily="34" charset="-122"/>
              </a:rPr>
              <a:t>Royce</a:t>
            </a:r>
            <a:r>
              <a:rPr lang="zh-CN" altLang="en-US" sz="1400" dirty="0" smtClean="0">
                <a:latin typeface="微软雅黑" panose="020B0503020204020204" pitchFamily="34" charset="-122"/>
                <a:ea typeface="微软雅黑" panose="020B0503020204020204" pitchFamily="34" charset="-122"/>
              </a:rPr>
              <a:t>提出  早期最典型的瀑布开发模型开始，再到迭代式开发</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螺旋开发</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敏捷开发</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极限编程等等， 这些，都是软件人不断从经验和教训中，总结创造出的各种术语和框架，可以说软件产业可能是世界上最伟大的新管理体制诞生的温床</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因为它充满了无线可能。</a:t>
            </a:r>
          </a:p>
          <a:p>
            <a:pPr marL="0" indent="0">
              <a:buNone/>
            </a:pPr>
            <a:r>
              <a:rPr lang="zh-CN" altLang="en-US" sz="1400" dirty="0" smtClean="0">
                <a:latin typeface="微软雅黑" panose="020B0503020204020204" pitchFamily="34" charset="-122"/>
                <a:ea typeface="微软雅黑" panose="020B0503020204020204" pitchFamily="34" charset="-122"/>
              </a:rPr>
              <a:t>而软件开发的进化史，不正是我们寻找软件开发“银弹”的旅程吗</a:t>
            </a:r>
            <a:r>
              <a:rPr lang="en-US" altLang="zh-CN" sz="1400" dirty="0" smtClean="0">
                <a:latin typeface="微软雅黑" panose="020B0503020204020204" pitchFamily="34" charset="-122"/>
                <a:ea typeface="微软雅黑" panose="020B0503020204020204" pitchFamily="34" charset="-122"/>
              </a:rPr>
              <a:t>?</a:t>
            </a:r>
            <a:endParaRPr 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6745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smtClean="0">
                <a:latin typeface="微软雅黑" pitchFamily="34" charset="-122"/>
                <a:ea typeface="微软雅黑" pitchFamily="34" charset="-122"/>
              </a:rPr>
              <a:t>X-DD </a:t>
            </a:r>
            <a:r>
              <a:rPr lang="zh-CN" altLang="en-US" dirty="0" smtClean="0">
                <a:latin typeface="微软雅黑" pitchFamily="34" charset="-122"/>
                <a:ea typeface="微软雅黑" pitchFamily="34" charset="-122"/>
              </a:rPr>
              <a:t>之</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没有银弹</a:t>
            </a:r>
            <a:endParaRPr lang="en-US" dirty="0"/>
          </a:p>
        </p:txBody>
      </p:sp>
      <p:sp>
        <p:nvSpPr>
          <p:cNvPr id="3" name="Content Placeholder 2"/>
          <p:cNvSpPr>
            <a:spLocks noGrp="1"/>
          </p:cNvSpPr>
          <p:nvPr>
            <p:ph idx="1"/>
          </p:nvPr>
        </p:nvSpPr>
        <p:spPr/>
        <p:txBody>
          <a:bodyPr/>
          <a:lstStyle/>
          <a:p>
            <a:r>
              <a:rPr lang="zh-CN" altLang="en-US" sz="2000" dirty="0" smtClean="0">
                <a:latin typeface="微软雅黑" panose="020B0503020204020204" pitchFamily="34" charset="-122"/>
                <a:ea typeface="微软雅黑" panose="020B0503020204020204" pitchFamily="34" charset="-122"/>
              </a:rPr>
              <a:t>  “没有银弹” 这个名词其实很早就有人提出，那就是</a:t>
            </a:r>
            <a:r>
              <a:rPr lang="en-US" altLang="zh-CN" sz="2000" dirty="0" smtClean="0">
                <a:latin typeface="微软雅黑" panose="020B0503020204020204" pitchFamily="34" charset="-122"/>
                <a:ea typeface="微软雅黑" panose="020B0503020204020204" pitchFamily="34" charset="-122"/>
              </a:rPr>
              <a:t>IBM</a:t>
            </a:r>
            <a:r>
              <a:rPr lang="zh-CN" altLang="en-US" sz="2000" dirty="0" smtClean="0">
                <a:latin typeface="微软雅黑" panose="020B0503020204020204" pitchFamily="34" charset="-122"/>
                <a:ea typeface="微软雅黑" panose="020B0503020204020204" pitchFamily="34" charset="-122"/>
              </a:rPr>
              <a:t>的大型机之父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佛瑞德</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布鲁克斯</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他在</a:t>
            </a:r>
            <a:r>
              <a:rPr lang="en-US" altLang="zh-CN" sz="2000" dirty="0" smtClean="0">
                <a:latin typeface="微软雅黑" panose="020B0503020204020204" pitchFamily="34" charset="-122"/>
                <a:ea typeface="微软雅黑" panose="020B0503020204020204" pitchFamily="34" charset="-122"/>
              </a:rPr>
              <a:t>1986</a:t>
            </a:r>
            <a:r>
              <a:rPr lang="zh-CN" altLang="en-US" sz="2000" dirty="0" smtClean="0">
                <a:latin typeface="微软雅黑" panose="020B0503020204020204" pitchFamily="34" charset="-122"/>
                <a:ea typeface="微软雅黑" panose="020B0503020204020204" pitchFamily="34" charset="-122"/>
              </a:rPr>
              <a:t>年的一篇论文中强调 由于软件的复杂性本质，而使真正的银弹并不存在；所谓的没有银弹是指没有任何一项技术或方法可使软件工程的生产力在十年内提高十倍。</a:t>
            </a:r>
          </a:p>
          <a:p>
            <a:r>
              <a:rPr lang="zh-CN" altLang="en-US" sz="2000" dirty="0" smtClean="0">
                <a:latin typeface="微软雅黑" panose="020B0503020204020204" pitchFamily="34" charset="-122"/>
                <a:ea typeface="微软雅黑" panose="020B0503020204020204" pitchFamily="34" charset="-122"/>
              </a:rPr>
              <a:t>   当然，这篇论文当时引起了比较大的争论，直到现在都没有消停，就个人而言，我想没有谁敢说自己用的开发模式和方法是万能的吧，技术总在不断更新，也许十年之后，会被更新更强大的新模式所取代。</a:t>
            </a:r>
          </a:p>
          <a:p>
            <a:r>
              <a:rPr lang="zh-CN" altLang="en-US" sz="2000" dirty="0" smtClean="0">
                <a:latin typeface="微软雅黑" panose="020B0503020204020204" pitchFamily="34" charset="-122"/>
                <a:ea typeface="微软雅黑" panose="020B0503020204020204" pitchFamily="34" charset="-122"/>
              </a:rPr>
              <a:t>   但是，对我们程序员来说，真的没有银弹吗，</a:t>
            </a:r>
            <a:r>
              <a:rPr lang="en-US" altLang="zh-CN" sz="2000" dirty="0" smtClean="0">
                <a:latin typeface="微软雅黑" panose="020B0503020204020204" pitchFamily="34" charset="-122"/>
                <a:ea typeface="微软雅黑" panose="020B0503020204020204" pitchFamily="34" charset="-122"/>
              </a:rPr>
              <a:t>OK</a:t>
            </a:r>
            <a:r>
              <a:rPr lang="zh-CN" altLang="en-US" sz="2000" dirty="0" smtClean="0">
                <a:latin typeface="微软雅黑" panose="020B0503020204020204" pitchFamily="34" charset="-122"/>
                <a:ea typeface="微软雅黑" panose="020B0503020204020204" pitchFamily="34" charset="-122"/>
              </a:rPr>
              <a:t>， 我们的寻找银弹之旅，正式开始。。。</a:t>
            </a:r>
            <a:endParaRPr 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1860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微软雅黑" panose="020B0503020204020204" pitchFamily="34" charset="-122"/>
                <a:ea typeface="微软雅黑" panose="020B0503020204020204" pitchFamily="34" charset="-122"/>
              </a:rPr>
              <a:t>X-DD</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r>
              <a:rPr lang="en-US" sz="2000" dirty="0" smtClean="0">
                <a:latin typeface="微软雅黑" panose="020B0503020204020204" pitchFamily="34" charset="-122"/>
                <a:ea typeface="微软雅黑" panose="020B0503020204020204" pitchFamily="34" charset="-122"/>
              </a:rPr>
              <a:t>X - Driven Development</a:t>
            </a:r>
          </a:p>
          <a:p>
            <a:r>
              <a:rPr lang="en-US" altLang="zh-CN" sz="2000" dirty="0" smtClean="0">
                <a:latin typeface="微软雅黑" panose="020B0503020204020204" pitchFamily="34" charset="-122"/>
                <a:ea typeface="微软雅黑" panose="020B0503020204020204" pitchFamily="34" charset="-122"/>
              </a:rPr>
              <a:t>Driven Development ,“</a:t>
            </a:r>
            <a:r>
              <a:rPr lang="zh-CN" altLang="en-US" sz="2000" dirty="0" smtClean="0">
                <a:latin typeface="微软雅黑" panose="020B0503020204020204" pitchFamily="34" charset="-122"/>
                <a:ea typeface="微软雅黑" panose="020B0503020204020204" pitchFamily="34" charset="-122"/>
              </a:rPr>
              <a:t>驱动开发”这个名词术语的由来已不可查，但这不影响我们理解它，也就是说，作为程序员，在编写项目程序的时候，是以什么形式方法来促使我们去实现， 去编码，去达到 “银弹”的目的</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X </a:t>
            </a:r>
            <a:r>
              <a:rPr lang="zh-CN" altLang="en-US" sz="2000" dirty="0" smtClean="0">
                <a:latin typeface="微软雅黑" panose="020B0503020204020204" pitchFamily="34" charset="-122"/>
                <a:ea typeface="微软雅黑" panose="020B0503020204020204" pitchFamily="34" charset="-122"/>
              </a:rPr>
              <a:t>我认为代表无线可能，就如同软件一样，是一个抽象思维无限的世界</a:t>
            </a:r>
            <a:endParaRPr lang="en-US" altLang="zh-CN" sz="2000" dirty="0" smtClean="0">
              <a:latin typeface="微软雅黑" panose="020B0503020204020204" pitchFamily="34" charset="-122"/>
              <a:ea typeface="微软雅黑" panose="020B0503020204020204" pitchFamily="34" charset="-122"/>
            </a:endParaRPr>
          </a:p>
          <a:p>
            <a:r>
              <a:rPr lang="en-US" sz="2000" dirty="0" smtClean="0">
                <a:latin typeface="微软雅黑" panose="020B0503020204020204" pitchFamily="34" charset="-122"/>
                <a:ea typeface="微软雅黑" panose="020B0503020204020204" pitchFamily="34" charset="-122"/>
              </a:rPr>
              <a:t>X-DD </a:t>
            </a:r>
            <a:r>
              <a:rPr lang="zh-CN" altLang="en-US" sz="2000" dirty="0" smtClean="0">
                <a:latin typeface="微软雅黑" panose="020B0503020204020204" pitchFamily="34" charset="-122"/>
                <a:ea typeface="微软雅黑" panose="020B0503020204020204" pitchFamily="34" charset="-122"/>
              </a:rPr>
              <a:t>代表着软件开发方法的统称</a:t>
            </a:r>
            <a:endParaRPr 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6221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微软雅黑" panose="020B0503020204020204" pitchFamily="34" charset="-122"/>
                <a:ea typeface="微软雅黑" panose="020B0503020204020204" pitchFamily="34" charset="-122"/>
              </a:rPr>
              <a:t>DDD</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r>
              <a:rPr lang="en-US" sz="2000" smtClean="0">
                <a:latin typeface="微软雅黑" panose="020B0503020204020204" pitchFamily="34" charset="-122"/>
                <a:ea typeface="微软雅黑" panose="020B0503020204020204" pitchFamily="34" charset="-122"/>
              </a:rPr>
              <a:t>Domain Driven Development</a:t>
            </a:r>
          </a:p>
          <a:p>
            <a:r>
              <a:rPr lang="en-US" sz="2000" smtClean="0">
                <a:latin typeface="微软雅黑" panose="020B0503020204020204" pitchFamily="34" charset="-122"/>
                <a:ea typeface="微软雅黑" panose="020B0503020204020204" pitchFamily="34" charset="-122"/>
              </a:rPr>
              <a:t>MVC &amp; DDD</a:t>
            </a:r>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564903"/>
            <a:ext cx="7128792" cy="3456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6912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smtClean="0">
                <a:latin typeface="微软雅黑" panose="020B0503020204020204" pitchFamily="34" charset="-122"/>
                <a:ea typeface="微软雅黑" panose="020B0503020204020204" pitchFamily="34" charset="-122"/>
              </a:rPr>
              <a:t>TDD</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r>
              <a:rPr lang="en-US" sz="2000" dirty="0" smtClean="0">
                <a:latin typeface="微软雅黑" panose="020B0503020204020204" pitchFamily="34" charset="-122"/>
                <a:ea typeface="微软雅黑" panose="020B0503020204020204" pitchFamily="34" charset="-122"/>
              </a:rPr>
              <a:t>Test Driven Development</a:t>
            </a:r>
          </a:p>
          <a:p>
            <a:r>
              <a:rPr lang="en-US" sz="2000" dirty="0" smtClean="0">
                <a:latin typeface="微软雅黑" panose="020B0503020204020204" pitchFamily="34" charset="-122"/>
                <a:ea typeface="微软雅黑" panose="020B0503020204020204" pitchFamily="34" charset="-122"/>
              </a:rPr>
              <a:t>XP (Extreme programming)</a:t>
            </a:r>
          </a:p>
          <a:p>
            <a:pPr marL="0" indent="0">
              <a:buNone/>
            </a:pPr>
            <a:endParaRPr lang="en-US" dirty="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636912"/>
            <a:ext cx="2781300"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450693"/>
      </p:ext>
    </p:extLst>
  </p:cSld>
  <p:clrMapOvr>
    <a:masterClrMapping/>
  </p:clrMapOvr>
</p:sld>
</file>

<file path=ppt/theme/theme1.xml><?xml version="1.0" encoding="utf-8"?>
<a:theme xmlns:a="http://schemas.openxmlformats.org/drawingml/2006/main" name="NeweggV1">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Arial Rounded MT Bold"/>
        <a:ea typeface="华康简综艺"/>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NeweggV1</Template>
  <TotalTime>12887</TotalTime>
  <Words>1983</Words>
  <Application>Microsoft Office PowerPoint</Application>
  <PresentationFormat>On-screen Show (4:3)</PresentationFormat>
  <Paragraphs>114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NeweggV1</vt:lpstr>
      <vt:lpstr>TDD最佳实践</vt:lpstr>
      <vt:lpstr>大纲</vt:lpstr>
      <vt:lpstr>X-DD 之 狼人传说</vt:lpstr>
      <vt:lpstr>X-DD 之 软件“狼人”</vt:lpstr>
      <vt:lpstr>X-DD 之 寻找银弹</vt:lpstr>
      <vt:lpstr>X-DD 之 没有银弹</vt:lpstr>
      <vt:lpstr>X-DD</vt:lpstr>
      <vt:lpstr>DDD</vt:lpstr>
      <vt:lpstr>TDD</vt:lpstr>
      <vt:lpstr>BDD</vt:lpstr>
      <vt:lpstr>DDD / TDD / BDD</vt:lpstr>
      <vt:lpstr>一些问题和现状</vt:lpstr>
      <vt:lpstr>Mocha</vt:lpstr>
      <vt:lpstr>Mocha 安装</vt:lpstr>
      <vt:lpstr>Mocha Assertions</vt:lpstr>
      <vt:lpstr>Mocha + should.js</vt:lpstr>
      <vt:lpstr>Vendor Portal UI</vt:lpstr>
      <vt:lpstr>Vendor Portal UI-遇到的问题 </vt:lpstr>
      <vt:lpstr>Vendor Portal UI-遇到的问题</vt:lpstr>
      <vt:lpstr>Vendor Portal UI-遇到的问题</vt:lpstr>
      <vt:lpstr>我的思考</vt:lpstr>
      <vt:lpstr>我的思考</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关于衡量代码质量的指标</dc:title>
  <dc:creator>Mark.X.Mou (mis.cd02.Newegg) 42228</dc:creator>
  <cp:lastModifiedBy>Seven.H.Huang (mis.cncd02.Newegg) 42172</cp:lastModifiedBy>
  <cp:revision>243</cp:revision>
  <dcterms:created xsi:type="dcterms:W3CDTF">2015-01-09T05:10:03Z</dcterms:created>
  <dcterms:modified xsi:type="dcterms:W3CDTF">2015-06-25T01:13:26Z</dcterms:modified>
</cp:coreProperties>
</file>